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4348" r:id="rId2"/>
    <p:sldMasterId id="2147484405" r:id="rId3"/>
    <p:sldMasterId id="2147484429" r:id="rId4"/>
    <p:sldMasterId id="2147484440" r:id="rId5"/>
  </p:sldMasterIdLst>
  <p:notesMasterIdLst>
    <p:notesMasterId r:id="rId112"/>
  </p:notesMasterIdLst>
  <p:handoutMasterIdLst>
    <p:handoutMasterId r:id="rId113"/>
  </p:handoutMasterIdLst>
  <p:sldIdLst>
    <p:sldId id="868" r:id="rId6"/>
    <p:sldId id="1264" r:id="rId7"/>
    <p:sldId id="1285" r:id="rId8"/>
    <p:sldId id="1325" r:id="rId9"/>
    <p:sldId id="1366" r:id="rId10"/>
    <p:sldId id="1286" r:id="rId11"/>
    <p:sldId id="1287" r:id="rId12"/>
    <p:sldId id="1288" r:id="rId13"/>
    <p:sldId id="1367" r:id="rId14"/>
    <p:sldId id="1289" r:id="rId15"/>
    <p:sldId id="1290" r:id="rId16"/>
    <p:sldId id="1323" r:id="rId17"/>
    <p:sldId id="1291" r:id="rId18"/>
    <p:sldId id="1292" r:id="rId19"/>
    <p:sldId id="1293" r:id="rId20"/>
    <p:sldId id="1294" r:id="rId21"/>
    <p:sldId id="1295" r:id="rId22"/>
    <p:sldId id="1300" r:id="rId23"/>
    <p:sldId id="1324" r:id="rId24"/>
    <p:sldId id="1298" r:id="rId25"/>
    <p:sldId id="1299" r:id="rId26"/>
    <p:sldId id="1368" r:id="rId27"/>
    <p:sldId id="1296" r:id="rId28"/>
    <p:sldId id="1297" r:id="rId29"/>
    <p:sldId id="1301" r:id="rId30"/>
    <p:sldId id="1302" r:id="rId31"/>
    <p:sldId id="1369" r:id="rId32"/>
    <p:sldId id="1327" r:id="rId33"/>
    <p:sldId id="1370" r:id="rId34"/>
    <p:sldId id="1371" r:id="rId35"/>
    <p:sldId id="1330" r:id="rId36"/>
    <p:sldId id="1331" r:id="rId37"/>
    <p:sldId id="1332" r:id="rId38"/>
    <p:sldId id="1333" r:id="rId39"/>
    <p:sldId id="1334" r:id="rId40"/>
    <p:sldId id="1335" r:id="rId41"/>
    <p:sldId id="1372" r:id="rId42"/>
    <p:sldId id="1337" r:id="rId43"/>
    <p:sldId id="1338" r:id="rId44"/>
    <p:sldId id="1339" r:id="rId45"/>
    <p:sldId id="1340" r:id="rId46"/>
    <p:sldId id="1341" r:id="rId47"/>
    <p:sldId id="1342" r:id="rId48"/>
    <p:sldId id="1343" r:id="rId49"/>
    <p:sldId id="1344" r:id="rId50"/>
    <p:sldId id="1373" r:id="rId51"/>
    <p:sldId id="1346" r:id="rId52"/>
    <p:sldId id="1347" r:id="rId53"/>
    <p:sldId id="1348" r:id="rId54"/>
    <p:sldId id="1349" r:id="rId55"/>
    <p:sldId id="1374" r:id="rId56"/>
    <p:sldId id="1351" r:id="rId57"/>
    <p:sldId id="1375" r:id="rId58"/>
    <p:sldId id="1352" r:id="rId59"/>
    <p:sldId id="1353" r:id="rId60"/>
    <p:sldId id="1354" r:id="rId61"/>
    <p:sldId id="1355" r:id="rId62"/>
    <p:sldId id="1356" r:id="rId63"/>
    <p:sldId id="1376" r:id="rId64"/>
    <p:sldId id="1378" r:id="rId65"/>
    <p:sldId id="1359" r:id="rId66"/>
    <p:sldId id="1360" r:id="rId67"/>
    <p:sldId id="1361" r:id="rId68"/>
    <p:sldId id="1362" r:id="rId69"/>
    <p:sldId id="1363" r:id="rId70"/>
    <p:sldId id="1364" r:id="rId71"/>
    <p:sldId id="1365" r:id="rId72"/>
    <p:sldId id="1379" r:id="rId73"/>
    <p:sldId id="1380" r:id="rId74"/>
    <p:sldId id="1381" r:id="rId75"/>
    <p:sldId id="1382" r:id="rId76"/>
    <p:sldId id="1383" r:id="rId77"/>
    <p:sldId id="1384" r:id="rId78"/>
    <p:sldId id="1385" r:id="rId79"/>
    <p:sldId id="1386" r:id="rId80"/>
    <p:sldId id="1387" r:id="rId81"/>
    <p:sldId id="1388" r:id="rId82"/>
    <p:sldId id="1389" r:id="rId83"/>
    <p:sldId id="1390" r:id="rId84"/>
    <p:sldId id="1391" r:id="rId85"/>
    <p:sldId id="1392" r:id="rId86"/>
    <p:sldId id="1393" r:id="rId87"/>
    <p:sldId id="1394" r:id="rId88"/>
    <p:sldId id="1395" r:id="rId89"/>
    <p:sldId id="1396" r:id="rId90"/>
    <p:sldId id="1397" r:id="rId91"/>
    <p:sldId id="1398" r:id="rId92"/>
    <p:sldId id="1399" r:id="rId93"/>
    <p:sldId id="1400" r:id="rId94"/>
    <p:sldId id="1401" r:id="rId95"/>
    <p:sldId id="1402" r:id="rId96"/>
    <p:sldId id="1403" r:id="rId97"/>
    <p:sldId id="1404" r:id="rId98"/>
    <p:sldId id="1405" r:id="rId99"/>
    <p:sldId id="1406" r:id="rId100"/>
    <p:sldId id="1407" r:id="rId101"/>
    <p:sldId id="1408" r:id="rId102"/>
    <p:sldId id="1409" r:id="rId103"/>
    <p:sldId id="1410" r:id="rId104"/>
    <p:sldId id="1411" r:id="rId105"/>
    <p:sldId id="1412" r:id="rId106"/>
    <p:sldId id="1413" r:id="rId107"/>
    <p:sldId id="1414" r:id="rId108"/>
    <p:sldId id="1415" r:id="rId109"/>
    <p:sldId id="1416" r:id="rId110"/>
    <p:sldId id="1417" r:id="rId111"/>
  </p:sldIdLst>
  <p:sldSz cx="9906000" cy="6858000" type="A4"/>
  <p:notesSz cx="6797675" cy="9926638"/>
  <p:custDataLst>
    <p:tags r:id="rId1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2E0AE"/>
    <a:srgbClr val="006600"/>
    <a:srgbClr val="FF4F81"/>
    <a:srgbClr val="F2E7E8"/>
    <a:srgbClr val="700020"/>
    <a:srgbClr val="F2F2F2"/>
    <a:srgbClr val="B10034"/>
    <a:srgbClr val="FEDEEC"/>
    <a:srgbClr val="003300"/>
    <a:srgbClr val="FF11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3" autoAdjust="0"/>
    <p:restoredTop sz="97855" autoAdjust="0"/>
  </p:normalViewPr>
  <p:slideViewPr>
    <p:cSldViewPr snapToObjects="1">
      <p:cViewPr varScale="1">
        <p:scale>
          <a:sx n="71" d="100"/>
          <a:sy n="71" d="100"/>
        </p:scale>
        <p:origin x="-1194" y="-108"/>
      </p:cViewPr>
      <p:guideLst>
        <p:guide orient="horz" pos="4319"/>
        <p:guide pos="6239"/>
      </p:guideLst>
    </p:cSldViewPr>
  </p:slideViewPr>
  <p:notesTextViewPr>
    <p:cViewPr>
      <p:scale>
        <a:sx n="1" d="1"/>
        <a:sy n="1" d="1"/>
      </p:scale>
      <p:origin x="0" y="0"/>
    </p:cViewPr>
  </p:notesTextViewPr>
  <p:sorterViewPr>
    <p:cViewPr>
      <p:scale>
        <a:sx n="75" d="100"/>
        <a:sy n="75" d="100"/>
      </p:scale>
      <p:origin x="0" y="7224"/>
    </p:cViewPr>
  </p:sorterViewPr>
  <p:notesViewPr>
    <p:cSldViewPr snapToObjects="1">
      <p:cViewPr varScale="1">
        <p:scale>
          <a:sx n="50" d="100"/>
          <a:sy n="50" d="100"/>
        </p:scale>
        <p:origin x="-2844" y="-90"/>
      </p:cViewPr>
      <p:guideLst>
        <p:guide orient="horz" pos="3126"/>
        <p:guide pos="2142"/>
      </p:guideLst>
    </p:cSldViewPr>
  </p:notes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9" y="0"/>
            <a:ext cx="2946400" cy="496888"/>
          </a:xfrm>
          <a:prstGeom prst="rect">
            <a:avLst/>
          </a:prstGeom>
        </p:spPr>
        <p:txBody>
          <a:bodyPr vert="horz" lIns="91426" tIns="45713" rIns="91426" bIns="45713" rtlCol="0"/>
          <a:lstStyle>
            <a:lvl1pPr algn="r" fontAlgn="auto">
              <a:spcBef>
                <a:spcPts val="0"/>
              </a:spcBef>
              <a:spcAft>
                <a:spcPts val="0"/>
              </a:spcAft>
              <a:defRPr sz="1200">
                <a:latin typeface="+mn-lt"/>
                <a:cs typeface="+mn-cs"/>
              </a:defRPr>
            </a:lvl1pPr>
          </a:lstStyle>
          <a:p>
            <a:pPr>
              <a:defRPr/>
            </a:pPr>
            <a:fld id="{BA10D121-C5E7-41CE-A5BE-DA1C0E029293}" type="datetimeFigureOut">
              <a:rPr lang="en-US"/>
              <a:pPr>
                <a:defRPr/>
              </a:pPr>
              <a:t>11/28/2014</a:t>
            </a:fld>
            <a:endParaRPr lang="en-US"/>
          </a:p>
        </p:txBody>
      </p:sp>
      <p:sp>
        <p:nvSpPr>
          <p:cNvPr id="4" name="Footer Placeholder 3"/>
          <p:cNvSpPr>
            <a:spLocks noGrp="1"/>
          </p:cNvSpPr>
          <p:nvPr>
            <p:ph type="ftr" sz="quarter" idx="2"/>
          </p:nvPr>
        </p:nvSpPr>
        <p:spPr>
          <a:xfrm>
            <a:off x="1" y="9428164"/>
            <a:ext cx="2946400" cy="496887"/>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6" tIns="45713" rIns="91426" bIns="45713" rtlCol="0" anchor="b"/>
          <a:lstStyle>
            <a:lvl1pPr algn="r" fontAlgn="auto">
              <a:spcBef>
                <a:spcPts val="0"/>
              </a:spcBef>
              <a:spcAft>
                <a:spcPts val="0"/>
              </a:spcAft>
              <a:defRPr sz="1200">
                <a:latin typeface="+mn-lt"/>
                <a:cs typeface="+mn-cs"/>
              </a:defRPr>
            </a:lvl1pPr>
          </a:lstStyle>
          <a:p>
            <a:pPr>
              <a:defRPr/>
            </a:pPr>
            <a:fld id="{690CBECE-3EC6-4AC7-8B52-F0B566611294}" type="slidenum">
              <a:rPr lang="en-US"/>
              <a:pPr>
                <a:defRPr/>
              </a:pPr>
              <a:t>‹#›</a:t>
            </a:fld>
            <a:endParaRPr lang="en-US"/>
          </a:p>
        </p:txBody>
      </p:sp>
    </p:spTree>
    <p:extLst>
      <p:ext uri="{BB962C8B-B14F-4D97-AF65-F5344CB8AC3E}">
        <p14:creationId xmlns:p14="http://schemas.microsoft.com/office/powerpoint/2010/main" xmlns="" val="2926046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9" y="0"/>
            <a:ext cx="2946400" cy="496888"/>
          </a:xfrm>
          <a:prstGeom prst="rect">
            <a:avLst/>
          </a:prstGeom>
        </p:spPr>
        <p:txBody>
          <a:bodyPr vert="horz" lIns="91426" tIns="45713" rIns="91426" bIns="45713" rtlCol="0"/>
          <a:lstStyle>
            <a:lvl1pPr algn="r" fontAlgn="auto">
              <a:spcBef>
                <a:spcPts val="0"/>
              </a:spcBef>
              <a:spcAft>
                <a:spcPts val="0"/>
              </a:spcAft>
              <a:defRPr sz="1200">
                <a:latin typeface="+mn-lt"/>
                <a:cs typeface="+mn-cs"/>
              </a:defRPr>
            </a:lvl1pPr>
          </a:lstStyle>
          <a:p>
            <a:pPr>
              <a:defRPr/>
            </a:pPr>
            <a:fld id="{723EBF2A-0493-4CF4-8FCE-EB6378930C92}" type="datetimeFigureOut">
              <a:rPr lang="en-GB"/>
              <a:pPr>
                <a:defRPr/>
              </a:pPr>
              <a:t>28/11/2014</a:t>
            </a:fld>
            <a:endParaRPr lang="en-GB"/>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26" tIns="45713" rIns="91426" bIns="45713" rtlCol="0" anchor="ctr"/>
          <a:lstStyle/>
          <a:p>
            <a:pPr lvl="0"/>
            <a:endParaRPr lang="en-GB" noProof="0"/>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26" tIns="45713" rIns="91426" bIns="4571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428164"/>
            <a:ext cx="2946400" cy="496887"/>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lIns="91426" tIns="45713" rIns="91426" bIns="45713" rtlCol="0" anchor="b"/>
          <a:lstStyle>
            <a:lvl1pPr algn="r" fontAlgn="auto">
              <a:spcBef>
                <a:spcPts val="0"/>
              </a:spcBef>
              <a:spcAft>
                <a:spcPts val="0"/>
              </a:spcAft>
              <a:defRPr sz="1200">
                <a:latin typeface="+mn-lt"/>
                <a:cs typeface="+mn-cs"/>
              </a:defRPr>
            </a:lvl1pPr>
          </a:lstStyle>
          <a:p>
            <a:pPr>
              <a:defRPr/>
            </a:pPr>
            <a:fld id="{D14B7020-9F4C-45A5-ACE3-B4266A485C7C}" type="slidenum">
              <a:rPr lang="en-GB"/>
              <a:pPr>
                <a:defRPr/>
              </a:pPr>
              <a:t>‹#›</a:t>
            </a:fld>
            <a:endParaRPr lang="en-GB"/>
          </a:p>
        </p:txBody>
      </p:sp>
    </p:spTree>
    <p:extLst>
      <p:ext uri="{BB962C8B-B14F-4D97-AF65-F5344CB8AC3E}">
        <p14:creationId xmlns:p14="http://schemas.microsoft.com/office/powerpoint/2010/main" xmlns="" val="675641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2</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11</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12</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13</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20</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21</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22</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27</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29</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32</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33</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34</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35</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36</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37</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38</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39</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40</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41</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5" name="Slide Image Placeholder 1"/>
          <p:cNvSpPr>
            <a:spLocks noGrp="1" noRot="1" noChangeAspect="1"/>
          </p:cNvSpPr>
          <p:nvPr>
            <p:ph type="sldImg"/>
          </p:nvPr>
        </p:nvSpPr>
        <p:spPr bwMode="auto">
          <a:noFill/>
          <a:ln>
            <a:solidFill>
              <a:srgbClr val="000000"/>
            </a:solidFill>
            <a:miter lim="800000"/>
            <a:headEnd/>
            <a:tailEnd/>
          </a:ln>
        </p:spPr>
      </p:sp>
      <p:sp>
        <p:nvSpPr>
          <p:cNvPr id="1265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Slide Number Placeholder 3"/>
          <p:cNvSpPr>
            <a:spLocks noGrp="1"/>
          </p:cNvSpPr>
          <p:nvPr>
            <p:ph type="sldNum" sz="quarter" idx="5"/>
          </p:nvPr>
        </p:nvSpPr>
        <p:spPr/>
        <p:txBody>
          <a:bodyPr/>
          <a:lstStyle/>
          <a:p>
            <a:pPr>
              <a:defRPr/>
            </a:pPr>
            <a:fld id="{B26FD855-81BF-44D0-B7A6-97763C20819D}" type="slidenum">
              <a:rPr lang="en-GB" smtClean="0">
                <a:solidFill>
                  <a:prstClr val="black"/>
                </a:solidFill>
              </a:rPr>
              <a:pPr>
                <a:defRPr/>
              </a:pPr>
              <a:t>4</a:t>
            </a:fld>
            <a:endParaRPr lang="en-GB">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42</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43</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44</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45</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46</a:t>
            </a:fld>
            <a:endParaRPr lang="en-GB">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47</a:t>
            </a:fld>
            <a:endParaRPr lang="en-GB">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48</a:t>
            </a:fld>
            <a:endParaRPr lang="en-GB">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49</a:t>
            </a:fld>
            <a:endParaRPr lang="en-GB">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50</a:t>
            </a:fld>
            <a:endParaRPr lang="en-GB">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51</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a:t>
            </a:fld>
            <a:endParaRPr lang="en-GB">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52</a:t>
            </a:fld>
            <a:endParaRPr lang="en-GB">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53</a:t>
            </a:fld>
            <a:endParaRPr lang="en-GB">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54</a:t>
            </a:fld>
            <a:endParaRPr lang="en-GB">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55</a:t>
            </a:fld>
            <a:endParaRPr lang="en-GB">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56</a:t>
            </a:fld>
            <a:endParaRPr lang="en-GB">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57</a:t>
            </a:fld>
            <a:endParaRPr lang="en-GB">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58</a:t>
            </a:fld>
            <a:endParaRPr lang="en-GB">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59</a:t>
            </a:fld>
            <a:endParaRPr lang="en-GB">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60</a:t>
            </a:fld>
            <a:endParaRPr lang="en-GB">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61</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a:t>
            </a:fld>
            <a:endParaRPr lang="en-GB">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62</a:t>
            </a:fld>
            <a:endParaRPr lang="en-GB">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63</a:t>
            </a:fld>
            <a:endParaRPr lang="en-GB">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64</a:t>
            </a:fld>
            <a:endParaRPr lang="en-GB">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65</a:t>
            </a:fld>
            <a:endParaRPr lang="en-GB">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66</a:t>
            </a:fld>
            <a:endParaRPr lang="en-GB">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67</a:t>
            </a:fld>
            <a:endParaRPr lang="en-GB">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68</a:t>
            </a:fld>
            <a:endParaRPr lang="en-GB">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69</a:t>
            </a:fld>
            <a:endParaRPr lang="en-GB">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70</a:t>
            </a:fld>
            <a:endParaRPr lang="en-GB">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72</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a:t>
            </a:fld>
            <a:endParaRPr lang="en-GB">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73</a:t>
            </a:fld>
            <a:endParaRPr lang="en-GB">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74</a:t>
            </a:fld>
            <a:endParaRPr lang="en-GB">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75</a:t>
            </a:fld>
            <a:endParaRPr lang="en-GB">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76</a:t>
            </a:fld>
            <a:endParaRPr lang="en-GB">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77</a:t>
            </a:fld>
            <a:endParaRPr lang="en-GB">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78</a:t>
            </a:fld>
            <a:endParaRPr lang="en-GB">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79</a:t>
            </a:fld>
            <a:endParaRPr lang="en-GB">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80</a:t>
            </a:fld>
            <a:endParaRPr lang="en-GB">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81</a:t>
            </a:fld>
            <a:endParaRPr lang="en-GB">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82</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a:t>
            </a:fld>
            <a:endParaRPr lang="en-GB">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83</a:t>
            </a:fld>
            <a:endParaRPr lang="en-GB">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84</a:t>
            </a:fld>
            <a:endParaRPr lang="en-GB">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85</a:t>
            </a:fld>
            <a:endParaRPr lang="en-GB">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86</a:t>
            </a:fld>
            <a:endParaRPr lang="en-GB">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87</a:t>
            </a:fld>
            <a:endParaRPr lang="en-GB">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88</a:t>
            </a:fld>
            <a:endParaRPr lang="en-GB">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89</a:t>
            </a:fld>
            <a:endParaRPr lang="en-GB">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90</a:t>
            </a:fld>
            <a:endParaRPr lang="en-GB">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91</a:t>
            </a:fld>
            <a:endParaRPr lang="en-GB">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92</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a:t>
            </a:fld>
            <a:endParaRPr lang="en-GB">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93</a:t>
            </a:fld>
            <a:endParaRPr lang="en-GB">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94</a:t>
            </a:fld>
            <a:endParaRPr lang="en-GB">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95</a:t>
            </a:fld>
            <a:endParaRPr lang="en-GB">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96</a:t>
            </a:fld>
            <a:endParaRPr lang="en-GB">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97</a:t>
            </a:fld>
            <a:endParaRPr lang="en-GB">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98</a:t>
            </a:fld>
            <a:endParaRPr lang="en-GB">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99</a:t>
            </a:fld>
            <a:endParaRPr lang="en-GB">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100</a:t>
            </a:fld>
            <a:endParaRPr lang="en-GB">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101</a:t>
            </a:fld>
            <a:endParaRPr lang="en-GB">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102</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a:t>
            </a:fld>
            <a:endParaRPr lang="en-GB">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103</a:t>
            </a:fld>
            <a:endParaRPr lang="en-GB">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104</a:t>
            </a:fld>
            <a:endParaRPr lang="en-GB">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105</a:t>
            </a:fld>
            <a:endParaRPr lang="en-GB">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F8E3971F-5A65-4713-8934-77774D1688B3}" type="slidenum">
              <a:rPr lang="en-GB" smtClean="0">
                <a:solidFill>
                  <a:prstClr val="black"/>
                </a:solidFill>
              </a:rPr>
              <a:pPr>
                <a:defRPr/>
              </a:pPr>
              <a:t>106</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6.w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6.w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0" y="2816231"/>
            <a:ext cx="9906000" cy="3876675"/>
          </a:xfrm>
          <a:prstGeom prst="rect">
            <a:avLst/>
          </a:prstGeom>
          <a:noFill/>
          <a:ln w="9525">
            <a:noFill/>
            <a:miter lim="800000"/>
            <a:headEnd/>
            <a:tailEnd/>
          </a:ln>
        </p:spPr>
      </p:pic>
      <p:sp>
        <p:nvSpPr>
          <p:cNvPr id="4" name="Title 1"/>
          <p:cNvSpPr>
            <a:spLocks noGrp="1"/>
          </p:cNvSpPr>
          <p:nvPr>
            <p:ph type="ctrTitle"/>
          </p:nvPr>
        </p:nvSpPr>
        <p:spPr>
          <a:xfrm>
            <a:off x="1286596"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6"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page with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792974"/>
            <a:ext cx="9005813" cy="4588354"/>
          </a:xfrm>
        </p:spPr>
        <p:txBody>
          <a:bodyPr/>
          <a:lstStyle>
            <a:lvl1pPr algn="l">
              <a:defRPr>
                <a:solidFill>
                  <a:schemeClr val="tx1">
                    <a:lumMod val="85000"/>
                    <a:lumOff val="15000"/>
                  </a:schemeClr>
                </a:solidFill>
              </a:defRPr>
            </a:lvl1pPr>
            <a:lvl2pPr>
              <a:defRPr lang="en-US" sz="1200" kern="1200" dirty="0" smtClean="0">
                <a:solidFill>
                  <a:schemeClr val="tx1">
                    <a:lumMod val="85000"/>
                    <a:lumOff val="15000"/>
                  </a:schemeClr>
                </a:solidFill>
                <a:latin typeface="Calibri" pitchFamily="34" charset="0"/>
                <a:ea typeface="+mn-ea"/>
                <a:cs typeface="Calibri" pitchFamily="34" charset="0"/>
              </a:defRPr>
            </a:lvl2pPr>
            <a:lvl3pPr marL="712788" indent="-180975">
              <a:defRPr>
                <a:solidFill>
                  <a:schemeClr val="tx1">
                    <a:lumMod val="85000"/>
                    <a:lumOff val="15000"/>
                  </a:schemeClr>
                </a:solidFill>
              </a:defRPr>
            </a:lvl3pPr>
            <a:lvl4pPr marL="893763" indent="-180975">
              <a:defRPr>
                <a:solidFill>
                  <a:schemeClr val="tx1">
                    <a:lumMod val="85000"/>
                    <a:lumOff val="15000"/>
                  </a:schemeClr>
                </a:solidFill>
              </a:defRPr>
            </a:lvl4pPr>
            <a:lvl5pPr marL="1074738" indent="-180975">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2"/>
          </p:nvPr>
        </p:nvSpPr>
        <p:spPr>
          <a:xfrm>
            <a:off x="350837" y="1032038"/>
            <a:ext cx="9282683" cy="395288"/>
          </a:xfrm>
          <a:noFill/>
          <a:ln w="9525">
            <a:noFill/>
            <a:miter lim="800000"/>
            <a:headEnd/>
            <a:tailEnd/>
          </a:ln>
        </p:spPr>
        <p:txBody>
          <a:bodyPr rtlCol="0">
            <a:no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6" name="Slide Number Placeholder 2"/>
          <p:cNvSpPr>
            <a:spLocks noGrp="1"/>
          </p:cNvSpPr>
          <p:nvPr>
            <p:ph type="sldNum" sz="quarter" idx="13"/>
          </p:nvPr>
        </p:nvSpPr>
        <p:spPr>
          <a:xfrm>
            <a:off x="7594600" y="6713544"/>
            <a:ext cx="2311400" cy="149225"/>
          </a:xfrm>
        </p:spPr>
        <p:txBody>
          <a:bodyPr/>
          <a:lstStyle>
            <a:lvl1pPr>
              <a:defRPr/>
            </a:lvl1pPr>
          </a:lstStyle>
          <a:p>
            <a:pPr>
              <a:defRPr/>
            </a:pPr>
            <a:fld id="{6B1D5BC3-C631-4FC4-B524-CB03DFB1C199}" type="slidenum">
              <a:rPr lang="en-GB"/>
              <a:pPr>
                <a:defRPr/>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page with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2"/>
          <p:cNvSpPr>
            <a:spLocks noGrp="1"/>
          </p:cNvSpPr>
          <p:nvPr>
            <p:ph type="sldNum" sz="quarter" idx="12"/>
          </p:nvPr>
        </p:nvSpPr>
        <p:spPr>
          <a:xfrm>
            <a:off x="7594600" y="6713544"/>
            <a:ext cx="2311400" cy="149225"/>
          </a:xfrm>
        </p:spPr>
        <p:txBody>
          <a:bodyPr/>
          <a:lstStyle>
            <a:lvl1pPr>
              <a:defRPr/>
            </a:lvl1pPr>
          </a:lstStyle>
          <a:p>
            <a:pPr>
              <a:defRPr/>
            </a:pPr>
            <a:fld id="{C6C593D7-1D20-43F6-97F4-DFB1830B529D}" type="slidenum">
              <a:rPr lang="en-GB"/>
              <a:pPr>
                <a:defRPr/>
              </a:pPr>
              <a:t>‹#›</a:t>
            </a:fld>
            <a:endParaRPr lang="en-GB"/>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kicker page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2"/>
          <p:cNvSpPr>
            <a:spLocks noGrp="1"/>
          </p:cNvSpPr>
          <p:nvPr>
            <p:ph type="sldNum" sz="quarter" idx="12"/>
          </p:nvPr>
        </p:nvSpPr>
        <p:spPr>
          <a:xfrm>
            <a:off x="7594600" y="6713544"/>
            <a:ext cx="2311400" cy="149225"/>
          </a:xfrm>
        </p:spPr>
        <p:txBody>
          <a:bodyPr/>
          <a:lstStyle>
            <a:lvl1pPr>
              <a:defRPr/>
            </a:lvl1pPr>
          </a:lstStyle>
          <a:p>
            <a:pPr>
              <a:defRPr/>
            </a:pPr>
            <a:fld id="{278479E0-6B67-4FEA-9449-8FDB317F2648}" type="slidenum">
              <a:rPr lang="en-GB"/>
              <a:pPr>
                <a:defRPr/>
              </a:pPr>
              <a:t>‹#›</a:t>
            </a:fld>
            <a:endParaRPr lang="en-GB"/>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t="-3" r="-4"/>
          <a:stretch>
            <a:fillRect/>
          </a:stretch>
        </p:blipFill>
        <p:spPr bwMode="auto">
          <a:xfrm>
            <a:off x="0" y="4162428"/>
            <a:ext cx="2566988" cy="2366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93808"/>
            <a:ext cx="9005813" cy="4588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5F3413A2-AA2B-4076-B86F-4F93DD3ADBDC}" type="slidenum">
              <a:rPr lang="en-GB"/>
              <a:pPr>
                <a:defRPr/>
              </a:pPr>
              <a:t>‹#›</a:t>
            </a:fld>
            <a:endParaRPr lang="en-GB"/>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pag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0" y="4759331"/>
            <a:ext cx="3189288" cy="17938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8" y="1384300"/>
            <a:ext cx="8736012" cy="4586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FCD3CB29-81A1-4A10-A4B1-62DFD1136F6B}" type="slidenum">
              <a:rPr lang="en-GB"/>
              <a:pPr>
                <a:defRPr/>
              </a:pPr>
              <a:t>‹#›</a:t>
            </a:fld>
            <a:endParaRPr lang="en-GB"/>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pag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4" y="1255713"/>
            <a:ext cx="3546475" cy="43497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46364" y="1384300"/>
            <a:ext cx="5540485" cy="45862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D92C57BA-C959-45D7-A13A-0540D86C6686}" type="slidenum">
              <a:rPr lang="en-GB"/>
              <a:pPr>
                <a:defRPr/>
              </a:pPr>
              <a:t>‹#›</a:t>
            </a:fld>
            <a:endParaRPr lang="en-GB"/>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page side motif">
    <p:spTree>
      <p:nvGrpSpPr>
        <p:cNvPr id="1" name=""/>
        <p:cNvGrpSpPr/>
        <p:nvPr/>
      </p:nvGrpSpPr>
      <p:grpSpPr>
        <a:xfrm>
          <a:off x="0" y="0"/>
          <a:ext cx="0" cy="0"/>
          <a:chOff x="0" y="0"/>
          <a:chExt cx="0" cy="0"/>
        </a:xfrm>
      </p:grpSpPr>
      <p:pic>
        <p:nvPicPr>
          <p:cNvPr id="4" name="Picture 7" descr="pixel_bg.JPG"/>
          <p:cNvPicPr>
            <a:picLocks noChangeAspect="1"/>
          </p:cNvPicPr>
          <p:nvPr userDrawn="1"/>
        </p:nvPicPr>
        <p:blipFill>
          <a:blip r:embed="rId2" cstate="email"/>
          <a:srcRect/>
          <a:stretch>
            <a:fillRect/>
          </a:stretch>
        </p:blipFill>
        <p:spPr bwMode="auto">
          <a:xfrm>
            <a:off x="6286503" y="2205038"/>
            <a:ext cx="3619500" cy="2879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8" y="1384300"/>
            <a:ext cx="5935662" cy="4586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D8329282-E376-4A0B-BD28-688D059DEEBE}" type="slidenum">
              <a:rPr lang="en-GB"/>
              <a:pPr>
                <a:defRPr/>
              </a:pPr>
              <a:t>‹#›</a:t>
            </a:fld>
            <a:endParaRPr lang="en-GB"/>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xfrm>
            <a:off x="7594600" y="6713544"/>
            <a:ext cx="2311400" cy="149225"/>
          </a:xfrm>
        </p:spPr>
        <p:txBody>
          <a:bodyPr/>
          <a:lstStyle>
            <a:lvl1pPr>
              <a:defRPr/>
            </a:lvl1pPr>
          </a:lstStyle>
          <a:p>
            <a:pPr>
              <a:defRPr/>
            </a:pPr>
            <a:fld id="{72966740-100A-4AF2-B74E-68D7DDE23DC5}" type="slidenum">
              <a:rPr lang="en-GB"/>
              <a:pPr>
                <a:defRPr/>
              </a:pPr>
              <a:t>‹#›</a:t>
            </a:fld>
            <a:endParaRPr lang="en-GB"/>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lain with motif 2">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email"/>
          <a:srcRect/>
          <a:stretch>
            <a:fillRect/>
          </a:stretch>
        </p:blipFill>
        <p:spPr bwMode="auto">
          <a:xfrm>
            <a:off x="0" y="4759331"/>
            <a:ext cx="3189288" cy="17938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2"/>
          <p:cNvSpPr>
            <a:spLocks noGrp="1"/>
          </p:cNvSpPr>
          <p:nvPr>
            <p:ph type="sldNum" sz="quarter" idx="10"/>
          </p:nvPr>
        </p:nvSpPr>
        <p:spPr>
          <a:xfrm>
            <a:off x="7594600" y="6713544"/>
            <a:ext cx="2311400" cy="149225"/>
          </a:xfrm>
        </p:spPr>
        <p:txBody>
          <a:bodyPr/>
          <a:lstStyle>
            <a:lvl1pPr>
              <a:defRPr/>
            </a:lvl1pPr>
          </a:lstStyle>
          <a:p>
            <a:pPr>
              <a:defRPr/>
            </a:pPr>
            <a:fld id="{2C3D74F1-336F-49E0-90F6-75F123B376C1}" type="slidenum">
              <a:rPr lang="en-GB"/>
              <a:pPr>
                <a:defRPr/>
              </a:pPr>
              <a:t>‹#›</a:t>
            </a:fld>
            <a:endParaRPr lang="en-GB"/>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no titl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email"/>
          <a:srcRect/>
          <a:stretch>
            <a:fillRect/>
          </a:stretch>
        </p:blipFill>
        <p:spPr bwMode="auto">
          <a:xfrm>
            <a:off x="14290" y="1797050"/>
            <a:ext cx="5207001" cy="3951288"/>
          </a:xfrm>
          <a:prstGeom prst="rect">
            <a:avLst/>
          </a:prstGeom>
          <a:noFill/>
          <a:ln w="9525">
            <a:noFill/>
            <a:miter lim="800000"/>
            <a:headEnd/>
            <a:tailEnd/>
          </a:ln>
        </p:spPr>
      </p:pic>
      <p:pic>
        <p:nvPicPr>
          <p:cNvPr id="3" name="Picture 12"/>
          <p:cNvPicPr>
            <a:picLocks noChangeAspect="1"/>
          </p:cNvPicPr>
          <p:nvPr userDrawn="1"/>
        </p:nvPicPr>
        <p:blipFill>
          <a:blip r:embed="rId3" cstate="email"/>
          <a:srcRect/>
          <a:stretch>
            <a:fillRect/>
          </a:stretch>
        </p:blipFill>
        <p:spPr bwMode="auto">
          <a:xfrm>
            <a:off x="4698999" y="1797050"/>
            <a:ext cx="5207001" cy="3951288"/>
          </a:xfrm>
          <a:prstGeom prst="rect">
            <a:avLst/>
          </a:prstGeom>
          <a:noFill/>
          <a:ln w="9525">
            <a:noFill/>
            <a:miter lim="800000"/>
            <a:headEnd/>
            <a:tailEnd/>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3889377" y="2092325"/>
            <a:ext cx="6016625" cy="4564063"/>
          </a:xfrm>
          <a:prstGeom prst="rect">
            <a:avLst/>
          </a:prstGeom>
          <a:noFill/>
          <a:ln w="9525">
            <a:noFill/>
            <a:miter lim="800000"/>
            <a:headEnd/>
            <a:tailEnd/>
          </a:ln>
        </p:spPr>
      </p:pic>
      <p:sp>
        <p:nvSpPr>
          <p:cNvPr id="4" name="Title 1"/>
          <p:cNvSpPr>
            <a:spLocks noGrp="1"/>
          </p:cNvSpPr>
          <p:nvPr>
            <p:ph type="ctrTitle"/>
          </p:nvPr>
        </p:nvSpPr>
        <p:spPr>
          <a:xfrm>
            <a:off x="1286596"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6"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ontents Page">
    <p:spTree>
      <p:nvGrpSpPr>
        <p:cNvPr id="1" name=""/>
        <p:cNvGrpSpPr/>
        <p:nvPr/>
      </p:nvGrpSpPr>
      <p:grpSpPr>
        <a:xfrm>
          <a:off x="0" y="0"/>
          <a:ext cx="0" cy="0"/>
          <a:chOff x="0" y="0"/>
          <a:chExt cx="0" cy="0"/>
        </a:xfrm>
      </p:grpSpPr>
      <p:pic>
        <p:nvPicPr>
          <p:cNvPr id="4" name="Picture 8" descr="Grey_Shadow_Bar.jpg"/>
          <p:cNvPicPr>
            <a:picLocks noChangeAspect="1"/>
          </p:cNvPicPr>
          <p:nvPr userDrawn="1"/>
        </p:nvPicPr>
        <p:blipFill>
          <a:blip r:embed="rId2" cstate="email"/>
          <a:srcRect/>
          <a:stretch>
            <a:fillRect/>
          </a:stretch>
        </p:blipFill>
        <p:spPr bwMode="auto">
          <a:xfrm>
            <a:off x="0" y="935042"/>
            <a:ext cx="9906000" cy="206375"/>
          </a:xfrm>
          <a:prstGeom prst="rect">
            <a:avLst/>
          </a:prstGeom>
          <a:noFill/>
          <a:ln w="9525">
            <a:noFill/>
            <a:miter lim="800000"/>
            <a:headEnd/>
            <a:tailEnd/>
          </a:ln>
        </p:spPr>
      </p:pic>
      <p:pic>
        <p:nvPicPr>
          <p:cNvPr id="5" name="Picture 9"/>
          <p:cNvPicPr>
            <a:picLocks noChangeAspect="1"/>
          </p:cNvPicPr>
          <p:nvPr userDrawn="1"/>
        </p:nvPicPr>
        <p:blipFill>
          <a:blip r:embed="rId3" cstate="email">
            <a:clrChange>
              <a:clrFrom>
                <a:srgbClr val="FFFFFF"/>
              </a:clrFrom>
              <a:clrTo>
                <a:srgbClr val="FFFFFF">
                  <a:alpha val="0"/>
                </a:srgbClr>
              </a:clrTo>
            </a:clrChange>
          </a:blip>
          <a:srcRect b="8685"/>
          <a:stretch>
            <a:fillRect/>
          </a:stretch>
        </p:blipFill>
        <p:spPr bwMode="auto">
          <a:xfrm>
            <a:off x="0" y="2317754"/>
            <a:ext cx="6016625" cy="41687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6198782" y="1881963"/>
            <a:ext cx="24521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4"/>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2"/>
          </p:nvPr>
        </p:nvSpPr>
        <p:spPr/>
        <p:txBody>
          <a:bodyPr/>
          <a:lstStyle>
            <a:lvl1pPr>
              <a:defRPr/>
            </a:lvl1pPr>
          </a:lstStyle>
          <a:p>
            <a:pPr>
              <a:defRPr/>
            </a:pPr>
            <a:fld id="{38FE2A01-3666-4224-BBD7-33B18466578C}" type="slidenum">
              <a:rPr lang="en-GB"/>
              <a:pPr>
                <a:defRPr/>
              </a:pPr>
              <a:t>‹#›</a:t>
            </a:fld>
            <a:endParaRPr lang="en-GB"/>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lain contents page">
    <p:spTree>
      <p:nvGrpSpPr>
        <p:cNvPr id="1" name=""/>
        <p:cNvGrpSpPr/>
        <p:nvPr/>
      </p:nvGrpSpPr>
      <p:grpSpPr>
        <a:xfrm>
          <a:off x="0" y="0"/>
          <a:ext cx="0" cy="0"/>
          <a:chOff x="0" y="0"/>
          <a:chExt cx="0" cy="0"/>
        </a:xfrm>
      </p:grpSpPr>
      <p:pic>
        <p:nvPicPr>
          <p:cNvPr id="4" name="Picture 8" descr="Maroon.jpg"/>
          <p:cNvPicPr>
            <a:picLocks noChangeAspect="1"/>
          </p:cNvPicPr>
          <p:nvPr userDrawn="1"/>
        </p:nvPicPr>
        <p:blipFill>
          <a:blip r:embed="rId2" cstate="email"/>
          <a:srcRect/>
          <a:stretch>
            <a:fillRect/>
          </a:stretch>
        </p:blipFill>
        <p:spPr bwMode="auto">
          <a:xfrm>
            <a:off x="4" y="0"/>
            <a:ext cx="3933825" cy="6858000"/>
          </a:xfrm>
          <a:prstGeom prst="rect">
            <a:avLst/>
          </a:prstGeom>
          <a:noFill/>
          <a:ln w="9525">
            <a:noFill/>
            <a:miter lim="800000"/>
            <a:headEnd/>
            <a:tailEnd/>
          </a:ln>
        </p:spPr>
      </p:pic>
      <p:pic>
        <p:nvPicPr>
          <p:cNvPr id="5" name="Picture 9"/>
          <p:cNvPicPr>
            <a:picLocks noChangeAspect="1"/>
          </p:cNvPicPr>
          <p:nvPr userDrawn="1"/>
        </p:nvPicPr>
        <p:blipFill>
          <a:blip r:embed="rId3" cstate="email"/>
          <a:srcRect/>
          <a:stretch>
            <a:fillRect/>
          </a:stretch>
        </p:blipFill>
        <p:spPr bwMode="auto">
          <a:xfrm>
            <a:off x="1619249" y="6353181"/>
            <a:ext cx="2279650" cy="263525"/>
          </a:xfrm>
          <a:prstGeom prst="rect">
            <a:avLst/>
          </a:prstGeom>
          <a:noFill/>
          <a:ln w="9525">
            <a:noFill/>
            <a:miter lim="800000"/>
            <a:headEnd/>
            <a:tailEnd/>
          </a:ln>
        </p:spPr>
      </p:pic>
      <p:sp>
        <p:nvSpPr>
          <p:cNvPr id="2" name="Title 1"/>
          <p:cNvSpPr>
            <a:spLocks noGrp="1"/>
          </p:cNvSpPr>
          <p:nvPr>
            <p:ph type="title"/>
          </p:nvPr>
        </p:nvSpPr>
        <p:spPr>
          <a:xfrm>
            <a:off x="4953000" y="1384304"/>
            <a:ext cx="4953000" cy="765175"/>
          </a:xfrm>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4953003" y="2252663"/>
            <a:ext cx="27125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4"/>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A01EE93D-720E-4A89-A5AF-E6405704A5B8}" type="slidenum">
              <a:rPr lang="en-GB"/>
              <a:pPr>
                <a:defRPr/>
              </a:pPr>
              <a:t>‹#›</a:t>
            </a:fld>
            <a:endParaRPr lang="en-GB"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page">
    <p:spTree>
      <p:nvGrpSpPr>
        <p:cNvPr id="1" name=""/>
        <p:cNvGrpSpPr/>
        <p:nvPr/>
      </p:nvGrpSpPr>
      <p:grpSpPr>
        <a:xfrm>
          <a:off x="0" y="0"/>
          <a:ext cx="0" cy="0"/>
          <a:chOff x="0" y="0"/>
          <a:chExt cx="0" cy="0"/>
        </a:xfrm>
      </p:grpSpPr>
      <p:pic>
        <p:nvPicPr>
          <p:cNvPr id="5" name="Picture 8" descr="Red swoosh.jpg"/>
          <p:cNvPicPr>
            <a:picLocks noChangeAspect="1"/>
          </p:cNvPicPr>
          <p:nvPr userDrawn="1"/>
        </p:nvPicPr>
        <p:blipFill>
          <a:blip r:embed="rId2" cstate="email"/>
          <a:srcRect/>
          <a:stretch>
            <a:fillRect/>
          </a:stretch>
        </p:blipFill>
        <p:spPr bwMode="auto">
          <a:xfrm>
            <a:off x="0" y="0"/>
            <a:ext cx="9906000" cy="6858000"/>
          </a:xfrm>
          <a:prstGeom prst="rect">
            <a:avLst/>
          </a:prstGeom>
          <a:noFill/>
          <a:ln w="9525">
            <a:noFill/>
            <a:miter lim="800000"/>
            <a:headEnd/>
            <a:tailEnd/>
          </a:ln>
        </p:spPr>
      </p:pic>
      <p:sp>
        <p:nvSpPr>
          <p:cNvPr id="6" name="Rectangle 5"/>
          <p:cNvSpPr/>
          <p:nvPr userDrawn="1"/>
        </p:nvSpPr>
        <p:spPr>
          <a:xfrm>
            <a:off x="9453563" y="5842002"/>
            <a:ext cx="236537" cy="20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9" name="Picture 2"/>
          <p:cNvPicPr>
            <a:picLocks noChangeAspect="1" noChangeArrowheads="1"/>
          </p:cNvPicPr>
          <p:nvPr userDrawn="1"/>
        </p:nvPicPr>
        <p:blipFill>
          <a:blip r:embed="rId3" cstate="email"/>
          <a:srcRect/>
          <a:stretch>
            <a:fillRect/>
          </a:stretch>
        </p:blipFill>
        <p:spPr bwMode="auto">
          <a:xfrm>
            <a:off x="371476" y="6148390"/>
            <a:ext cx="4162425" cy="530225"/>
          </a:xfrm>
          <a:prstGeom prst="rect">
            <a:avLst/>
          </a:prstGeom>
          <a:noFill/>
          <a:ln w="9525">
            <a:noFill/>
            <a:miter lim="800000"/>
            <a:headEnd/>
            <a:tailEnd/>
          </a:ln>
        </p:spPr>
      </p:pic>
      <p:sp>
        <p:nvSpPr>
          <p:cNvPr id="2" name="Title 1"/>
          <p:cNvSpPr>
            <a:spLocks noGrp="1"/>
          </p:cNvSpPr>
          <p:nvPr>
            <p:ph type="ctrTitle"/>
          </p:nvPr>
        </p:nvSpPr>
        <p:spPr>
          <a:xfrm>
            <a:off x="1286594" y="1553432"/>
            <a:ext cx="7150789" cy="360040"/>
          </a:xfrm>
        </p:spPr>
        <p:txBody>
          <a:bodyPr>
            <a:noAutofit/>
          </a:bodyPr>
          <a:lstStyle>
            <a:lvl1pPr algn="l">
              <a:defRPr sz="32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286594" y="2131443"/>
            <a:ext cx="7150789" cy="288032"/>
          </a:xfrm>
        </p:spPr>
        <p:txBody>
          <a:bodyPr>
            <a:noAutofit/>
          </a:bodyPr>
          <a:lstStyle>
            <a:lvl1pPr marL="0" indent="0" algn="l">
              <a:buNone/>
              <a:defRPr sz="18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2" name="Picture Placeholder 11"/>
          <p:cNvSpPr>
            <a:spLocks noGrp="1"/>
          </p:cNvSpPr>
          <p:nvPr>
            <p:ph type="pic" sz="quarter" idx="10"/>
          </p:nvPr>
        </p:nvSpPr>
        <p:spPr>
          <a:xfrm>
            <a:off x="6702006" y="488950"/>
            <a:ext cx="2319792" cy="660400"/>
          </a:xfrm>
        </p:spPr>
        <p:txBody>
          <a:bodyPr rtlCol="0">
            <a:noAutofit/>
          </a:bodyPr>
          <a:lstStyle>
            <a:lvl1pPr>
              <a:buNone/>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xmlns="" val="331249552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graphicFrame>
        <p:nvGraphicFramePr>
          <p:cNvPr id="11" name="Object 10" hidden="1"/>
          <p:cNvGraphicFramePr>
            <a:graphicFrameLocks/>
          </p:cNvGraphicFramePr>
          <p:nvPr/>
        </p:nvGraphicFramePr>
        <p:xfrm>
          <a:off x="0" y="0"/>
          <a:ext cx="158750" cy="158750"/>
        </p:xfrm>
        <a:graphic>
          <a:graphicData uri="http://schemas.openxmlformats.org/presentationml/2006/ole">
            <p:oleObj spid="_x0000_s1227778" name="think-cell Slide" r:id="rId3" imgW="0" imgH="0" progId="">
              <p:embed/>
            </p:oleObj>
          </a:graphicData>
        </a:graphic>
      </p:graphicFrame>
      <p:pic>
        <p:nvPicPr>
          <p:cNvPr id="10" name="Picture 9" descr="CC swoosh.png"/>
          <p:cNvPicPr>
            <a:picLocks noChangeAspect="1"/>
          </p:cNvPicPr>
          <p:nvPr userDrawn="1"/>
        </p:nvPicPr>
        <p:blipFill>
          <a:blip r:embed="rId4" cstate="email"/>
          <a:stretch>
            <a:fillRect/>
          </a:stretch>
        </p:blipFill>
        <p:spPr>
          <a:xfrm>
            <a:off x="0" y="1356695"/>
            <a:ext cx="9906000" cy="5168649"/>
          </a:xfrm>
          <a:prstGeom prst="rect">
            <a:avLst/>
          </a:prstGeom>
        </p:spPr>
      </p:pic>
      <p:sp>
        <p:nvSpPr>
          <p:cNvPr id="6" name="Rectangle 5"/>
          <p:cNvSpPr/>
          <p:nvPr userDrawn="1"/>
        </p:nvSpPr>
        <p:spPr>
          <a:xfrm>
            <a:off x="9453563" y="5842000"/>
            <a:ext cx="236537" cy="20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7815263" y="5972175"/>
            <a:ext cx="2090737" cy="23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36000" bIns="39600" anchor="ctr"/>
          <a:lstStyle/>
          <a:p>
            <a:pPr fontAlgn="auto">
              <a:spcBef>
                <a:spcPts val="0"/>
              </a:spcBef>
              <a:spcAft>
                <a:spcPts val="0"/>
              </a:spcAft>
              <a:defRPr/>
            </a:pPr>
            <a:r>
              <a:rPr lang="en-US" sz="920" dirty="0" smtClean="0">
                <a:solidFill>
                  <a:srgbClr val="FFFFFF"/>
                </a:solidFill>
                <a:cs typeface="Arial" charset="0"/>
              </a:rPr>
              <a:t>Transform to the power of digital</a:t>
            </a:r>
            <a:endParaRPr lang="en-US" sz="920" dirty="0">
              <a:solidFill>
                <a:srgbClr val="FFFFFF"/>
              </a:solidFill>
              <a:cs typeface="Arial" charset="0"/>
            </a:endParaRPr>
          </a:p>
        </p:txBody>
      </p:sp>
      <p:sp>
        <p:nvSpPr>
          <p:cNvPr id="2" name="Title 1"/>
          <p:cNvSpPr>
            <a:spLocks noGrp="1"/>
          </p:cNvSpPr>
          <p:nvPr>
            <p:ph type="ctrTitle"/>
          </p:nvPr>
        </p:nvSpPr>
        <p:spPr>
          <a:xfrm>
            <a:off x="1286593" y="1553432"/>
            <a:ext cx="7150789" cy="360040"/>
          </a:xfrm>
        </p:spPr>
        <p:txBody>
          <a:bodyPr>
            <a:noAutofit/>
          </a:bodyPr>
          <a:lstStyle>
            <a:lvl1pPr algn="l">
              <a:defRPr sz="32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286593" y="2131443"/>
            <a:ext cx="7150789" cy="288032"/>
          </a:xfrm>
        </p:spPr>
        <p:txBody>
          <a:bodyPr>
            <a:noAutofit/>
          </a:bodyPr>
          <a:lstStyle>
            <a:lvl1pPr marL="0" indent="0" algn="l">
              <a:buNone/>
              <a:defRPr sz="18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2050" name="Picture 2"/>
          <p:cNvPicPr>
            <a:picLocks noChangeAspect="1" noChangeArrowheads="1"/>
          </p:cNvPicPr>
          <p:nvPr userDrawn="1"/>
        </p:nvPicPr>
        <p:blipFill>
          <a:blip r:embed="rId5" cstate="email"/>
          <a:srcRect/>
          <a:stretch>
            <a:fillRect/>
          </a:stretch>
        </p:blipFill>
        <p:spPr bwMode="auto">
          <a:xfrm>
            <a:off x="371475" y="6148664"/>
            <a:ext cx="4162425" cy="529949"/>
          </a:xfrm>
          <a:prstGeom prst="rect">
            <a:avLst/>
          </a:prstGeom>
          <a:noFill/>
          <a:ln w="9525">
            <a:noFill/>
            <a:miter lim="800000"/>
            <a:headEnd/>
            <a:tailEnd/>
          </a:ln>
          <a:effectLst/>
        </p:spPr>
      </p:pic>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0" y="2816225"/>
            <a:ext cx="9906000" cy="3876675"/>
          </a:xfrm>
          <a:prstGeom prst="rect">
            <a:avLst/>
          </a:prstGeom>
          <a:noFill/>
          <a:ln w="9525">
            <a:noFill/>
            <a:miter lim="800000"/>
            <a:headEnd/>
            <a:tailEnd/>
          </a:ln>
        </p:spPr>
      </p:pic>
      <p:sp>
        <p:nvSpPr>
          <p:cNvPr id="4" name="Title 1"/>
          <p:cNvSpPr>
            <a:spLocks noGrp="1"/>
          </p:cNvSpPr>
          <p:nvPr>
            <p:ph type="ctrTitle"/>
          </p:nvPr>
        </p:nvSpPr>
        <p:spPr>
          <a:xfrm>
            <a:off x="1286593"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3"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3889375" y="2092325"/>
            <a:ext cx="6016625" cy="4564063"/>
          </a:xfrm>
          <a:prstGeom prst="rect">
            <a:avLst/>
          </a:prstGeom>
          <a:noFill/>
          <a:ln w="9525">
            <a:noFill/>
            <a:miter lim="800000"/>
            <a:headEnd/>
            <a:tailEnd/>
          </a:ln>
        </p:spPr>
      </p:pic>
      <p:sp>
        <p:nvSpPr>
          <p:cNvPr id="4" name="Title 1"/>
          <p:cNvSpPr>
            <a:spLocks noGrp="1"/>
          </p:cNvSpPr>
          <p:nvPr>
            <p:ph type="ctrTitle"/>
          </p:nvPr>
        </p:nvSpPr>
        <p:spPr>
          <a:xfrm>
            <a:off x="1286593"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3"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s long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Date Placeholder 7"/>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10" name="Footer Placeholder 9"/>
          <p:cNvSpPr>
            <a:spLocks noGrp="1"/>
          </p:cNvSpPr>
          <p:nvPr>
            <p:ph type="ftr" sz="quarter" idx="14"/>
          </p:nvPr>
        </p:nvSpPr>
        <p:spPr/>
        <p:txBody>
          <a:bodyPr/>
          <a:lstStyle/>
          <a:p>
            <a:pPr>
              <a:defRPr/>
            </a:pPr>
            <a:r>
              <a:rPr lang="de-DE">
                <a:solidFill>
                  <a:srgbClr val="85888B"/>
                </a:solidFill>
              </a:rPr>
              <a:t>Planches Anthony - v2.pptx</a:t>
            </a:r>
          </a:p>
        </p:txBody>
      </p:sp>
      <p:pic>
        <p:nvPicPr>
          <p:cNvPr id="11" name="Picture 8"/>
          <p:cNvPicPr>
            <a:picLocks noChangeAspect="1"/>
          </p:cNvPicPr>
          <p:nvPr userDrawn="1"/>
        </p:nvPicPr>
        <p:blipFill>
          <a:blip r:embed="rId2" cstate="email"/>
          <a:srcRect/>
          <a:stretch>
            <a:fillRect/>
          </a:stretch>
        </p:blipFill>
        <p:spPr bwMode="auto">
          <a:xfrm>
            <a:off x="0" y="4653170"/>
            <a:ext cx="3189288" cy="1793875"/>
          </a:xfrm>
          <a:prstGeom prst="rect">
            <a:avLst/>
          </a:prstGeom>
          <a:noFill/>
          <a:ln w="9525">
            <a:noFill/>
            <a:miter lim="800000"/>
            <a:headEnd/>
            <a:tailEnd/>
          </a:ln>
        </p:spPr>
      </p:pic>
      <p:sp>
        <p:nvSpPr>
          <p:cNvPr id="13" name="Content Placeholder 12"/>
          <p:cNvSpPr>
            <a:spLocks noGrp="1"/>
          </p:cNvSpPr>
          <p:nvPr>
            <p:ph sz="quarter" idx="15"/>
          </p:nvPr>
        </p:nvSpPr>
        <p:spPr>
          <a:xfrm>
            <a:off x="2073275" y="1844700"/>
            <a:ext cx="7488238" cy="4464700"/>
          </a:xfrm>
        </p:spPr>
        <p:txBody>
          <a:bodyPr/>
          <a:lstStyle>
            <a:lvl1pPr>
              <a:lnSpc>
                <a:spcPct val="100000"/>
              </a:lnSpc>
              <a:spcAft>
                <a:spcPts val="600"/>
              </a:spcAft>
              <a:buFont typeface="Arial Unicode MS" pitchFamily="34" charset="-128"/>
              <a:buChar char="▶"/>
              <a:defRPr sz="1600">
                <a:solidFill>
                  <a:schemeClr val="tx1">
                    <a:lumMod val="85000"/>
                    <a:lumOff val="15000"/>
                  </a:schemeClr>
                </a:solidFill>
              </a:defRPr>
            </a:lvl1pPr>
            <a:lvl2pPr>
              <a:lnSpc>
                <a:spcPct val="100000"/>
              </a:lnSpc>
              <a:spcAft>
                <a:spcPts val="600"/>
              </a:spcAft>
              <a:buClr>
                <a:schemeClr val="accent2"/>
              </a:buClr>
              <a:defRPr sz="1400">
                <a:solidFill>
                  <a:schemeClr val="tx1">
                    <a:lumMod val="85000"/>
                    <a:lumOff val="15000"/>
                  </a:schemeClr>
                </a:solidFill>
              </a:defRPr>
            </a:lvl2pPr>
            <a:lvl3pPr>
              <a:lnSpc>
                <a:spcPct val="100000"/>
              </a:lnSpc>
              <a:spcAft>
                <a:spcPts val="600"/>
              </a:spcAft>
              <a:defRPr sz="1200">
                <a:solidFill>
                  <a:schemeClr val="tx1">
                    <a:lumMod val="85000"/>
                    <a:lumOff val="15000"/>
                  </a:schemeClr>
                </a:solidFill>
              </a:defRPr>
            </a:lvl3pPr>
            <a:lvl4pPr>
              <a:lnSpc>
                <a:spcPct val="100000"/>
              </a:lnSpc>
              <a:spcAft>
                <a:spcPts val="600"/>
              </a:spcAft>
              <a:defRPr sz="1050">
                <a:solidFill>
                  <a:schemeClr val="tx1">
                    <a:lumMod val="85000"/>
                    <a:lumOff val="15000"/>
                  </a:schemeClr>
                </a:solidFill>
              </a:defRPr>
            </a:lvl4pPr>
            <a:lvl5pPr>
              <a:lnSpc>
                <a:spcPct val="100000"/>
              </a:lnSpc>
              <a:spcAft>
                <a:spcPts val="600"/>
              </a:spcAft>
              <a:defRPr sz="105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50838" y="1032038"/>
            <a:ext cx="9210675" cy="313932"/>
          </a:xfrm>
          <a:noFill/>
          <a:ln w="9525">
            <a:noFill/>
            <a:miter lim="800000"/>
            <a:headEnd/>
            <a:tailEnd/>
          </a:ln>
        </p:spPr>
        <p:txBody>
          <a:bodyPr rtlCol="0">
            <a:sp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8" name="Slide Number Placeholder 7"/>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9" name="Footer Placeholder 8"/>
          <p:cNvSpPr>
            <a:spLocks noGrp="1"/>
          </p:cNvSpPr>
          <p:nvPr>
            <p:ph type="ftr" sz="quarter" idx="14"/>
          </p:nvPr>
        </p:nvSpPr>
        <p:spPr/>
        <p:txBody>
          <a:bodyPr/>
          <a:lstStyle/>
          <a:p>
            <a:pPr>
              <a:defRPr/>
            </a:pPr>
            <a:r>
              <a:rPr lang="de-DE">
                <a:solidFill>
                  <a:srgbClr val="85888B"/>
                </a:solidFill>
              </a:rPr>
              <a:t>Planches Anthony - v2.pptx</a:t>
            </a: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Page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2"/>
          </p:nvPr>
        </p:nvSpPr>
        <p:spPr>
          <a:xfrm>
            <a:off x="350838" y="1032038"/>
            <a:ext cx="9210675" cy="313932"/>
          </a:xfrm>
          <a:noFill/>
          <a:ln w="9525">
            <a:noFill/>
            <a:miter lim="800000"/>
            <a:headEnd/>
            <a:tailEnd/>
          </a:ln>
        </p:spPr>
        <p:txBody>
          <a:bodyPr rtlCol="0">
            <a:sp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8" name="Date Placeholder 7"/>
          <p:cNvSpPr>
            <a:spLocks noGrp="1"/>
          </p:cNvSpPr>
          <p:nvPr>
            <p:ph type="dt" sz="half" idx="13"/>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10" name="Footer Placeholder 9"/>
          <p:cNvSpPr>
            <a:spLocks noGrp="1"/>
          </p:cNvSpPr>
          <p:nvPr>
            <p:ph type="ftr" sz="quarter" idx="15"/>
          </p:nvPr>
        </p:nvSpPr>
        <p:spPr/>
        <p:txBody>
          <a:bodyPr/>
          <a:lstStyle/>
          <a:p>
            <a:pPr>
              <a:defRPr/>
            </a:pPr>
            <a:r>
              <a:rPr lang="de-DE">
                <a:solidFill>
                  <a:srgbClr val="85888B"/>
                </a:solidFill>
              </a:rPr>
              <a:t>Planches Anthony - v2.pptx</a:t>
            </a:r>
          </a:p>
        </p:txBody>
      </p:sp>
      <p:sp>
        <p:nvSpPr>
          <p:cNvPr id="12" name="Text Placeholder 11"/>
          <p:cNvSpPr>
            <a:spLocks noGrp="1"/>
          </p:cNvSpPr>
          <p:nvPr>
            <p:ph type="body" sz="quarter" idx="16"/>
          </p:nvPr>
        </p:nvSpPr>
        <p:spPr>
          <a:xfrm>
            <a:off x="350836" y="1792974"/>
            <a:ext cx="9210677" cy="4660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page with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8" name="Slide Number Placeholder 7"/>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9" name="Footer Placeholder 8"/>
          <p:cNvSpPr>
            <a:spLocks noGrp="1"/>
          </p:cNvSpPr>
          <p:nvPr>
            <p:ph type="ftr" sz="quarter" idx="14"/>
          </p:nvPr>
        </p:nvSpPr>
        <p:spPr/>
        <p:txBody>
          <a:bodyPr/>
          <a:lstStyle/>
          <a:p>
            <a:pPr>
              <a:defRPr/>
            </a:pPr>
            <a:r>
              <a:rPr lang="de-DE">
                <a:solidFill>
                  <a:srgbClr val="85888B"/>
                </a:solidFill>
              </a:rPr>
              <a:t>Planches Anthony - v2.pptx</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b="8685"/>
          <a:stretch>
            <a:fillRect/>
          </a:stretch>
        </p:blipFill>
        <p:spPr bwMode="auto">
          <a:xfrm>
            <a:off x="0" y="1881188"/>
            <a:ext cx="6016625" cy="41687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6198782" y="1881963"/>
            <a:ext cx="24521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70426652-6AB9-4128-8C2A-A26D7B42049D}" type="slidenum">
              <a:rPr lang="en-GB"/>
              <a:pPr>
                <a:defRPr/>
              </a:pPr>
              <a:t>‹#›</a:t>
            </a:fld>
            <a:endParaRPr lang="en-GB"/>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6" name="Slide Number Placeholder 5"/>
          <p:cNvSpPr>
            <a:spLocks noGrp="1"/>
          </p:cNvSpPr>
          <p:nvPr>
            <p:ph type="sldNum" sz="quarter" idx="11"/>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7" name="Footer Placeholder 6"/>
          <p:cNvSpPr>
            <a:spLocks noGrp="1"/>
          </p:cNvSpPr>
          <p:nvPr>
            <p:ph type="ftr" sz="quarter" idx="12"/>
          </p:nvPr>
        </p:nvSpPr>
        <p:spPr/>
        <p:txBody>
          <a:bodyPr/>
          <a:lstStyle/>
          <a:p>
            <a:pPr>
              <a:defRPr/>
            </a:pPr>
            <a:r>
              <a:rPr lang="de-DE">
                <a:solidFill>
                  <a:srgbClr val="85888B"/>
                </a:solidFill>
              </a:rPr>
              <a:t>Planches Anthony - v2.pptx</a:t>
            </a: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no titl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email"/>
          <a:srcRect/>
          <a:stretch>
            <a:fillRect/>
          </a:stretch>
        </p:blipFill>
        <p:spPr bwMode="auto">
          <a:xfrm>
            <a:off x="14288" y="1797050"/>
            <a:ext cx="5207000" cy="3951288"/>
          </a:xfrm>
          <a:prstGeom prst="rect">
            <a:avLst/>
          </a:prstGeom>
          <a:noFill/>
          <a:ln w="9525">
            <a:noFill/>
            <a:miter lim="800000"/>
            <a:headEnd/>
            <a:tailEnd/>
          </a:ln>
        </p:spPr>
      </p:pic>
      <p:pic>
        <p:nvPicPr>
          <p:cNvPr id="3" name="Picture 12"/>
          <p:cNvPicPr>
            <a:picLocks noChangeAspect="1"/>
          </p:cNvPicPr>
          <p:nvPr userDrawn="1"/>
        </p:nvPicPr>
        <p:blipFill>
          <a:blip r:embed="rId3" cstate="email"/>
          <a:srcRect/>
          <a:stretch>
            <a:fillRect/>
          </a:stretch>
        </p:blipFill>
        <p:spPr bwMode="auto">
          <a:xfrm>
            <a:off x="4699000" y="1797050"/>
            <a:ext cx="5207000" cy="3951288"/>
          </a:xfrm>
          <a:prstGeom prst="rect">
            <a:avLst/>
          </a:prstGeom>
          <a:noFill/>
          <a:ln w="9525">
            <a:noFill/>
            <a:miter lim="800000"/>
            <a:headEnd/>
            <a:tailEnd/>
          </a:ln>
        </p:spPr>
      </p:pic>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Plain contents page">
    <p:spTree>
      <p:nvGrpSpPr>
        <p:cNvPr id="1" name=""/>
        <p:cNvGrpSpPr/>
        <p:nvPr/>
      </p:nvGrpSpPr>
      <p:grpSpPr>
        <a:xfrm>
          <a:off x="0" y="0"/>
          <a:ext cx="0" cy="0"/>
          <a:chOff x="0" y="0"/>
          <a:chExt cx="0" cy="0"/>
        </a:xfrm>
      </p:grpSpPr>
      <p:pic>
        <p:nvPicPr>
          <p:cNvPr id="4" name="Picture 8" descr="Maroon.jpg"/>
          <p:cNvPicPr>
            <a:picLocks noChangeAspect="1"/>
          </p:cNvPicPr>
          <p:nvPr userDrawn="1"/>
        </p:nvPicPr>
        <p:blipFill>
          <a:blip r:embed="rId2" cstate="email"/>
          <a:srcRect/>
          <a:stretch>
            <a:fillRect/>
          </a:stretch>
        </p:blipFill>
        <p:spPr bwMode="auto">
          <a:xfrm>
            <a:off x="0" y="0"/>
            <a:ext cx="3933825" cy="6858000"/>
          </a:xfrm>
          <a:prstGeom prst="rect">
            <a:avLst/>
          </a:prstGeom>
          <a:noFill/>
          <a:ln w="9525">
            <a:noFill/>
            <a:miter lim="800000"/>
            <a:headEnd/>
            <a:tailEnd/>
          </a:ln>
        </p:spPr>
      </p:pic>
      <p:sp>
        <p:nvSpPr>
          <p:cNvPr id="2" name="Title 1"/>
          <p:cNvSpPr>
            <a:spLocks noGrp="1"/>
          </p:cNvSpPr>
          <p:nvPr>
            <p:ph type="title"/>
          </p:nvPr>
        </p:nvSpPr>
        <p:spPr>
          <a:xfrm>
            <a:off x="4953000" y="1384300"/>
            <a:ext cx="4953000" cy="765175"/>
          </a:xfrm>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4953000" y="2252663"/>
            <a:ext cx="2712516" cy="2998012"/>
          </a:xfrm>
        </p:spPr>
        <p:txBody>
          <a:bodyPr/>
          <a:lstStyle>
            <a:lvl1pPr marL="182563" marR="0" indent="-182563" algn="l" defTabSz="914400" rtl="0" eaLnBrk="1" fontAlgn="base" latinLnBrk="0" hangingPunct="1">
              <a:lnSpc>
                <a:spcPct val="100000"/>
              </a:lnSpc>
              <a:spcBef>
                <a:spcPts val="0"/>
              </a:spcBef>
              <a:spcAft>
                <a:spcPts val="6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mn-lt"/>
                <a:ea typeface="+mn-ea"/>
                <a:cs typeface="Arial" pitchFamily="34" charset="0"/>
              </a:defRPr>
            </a:lvl1pPr>
          </a:lstStyle>
          <a:p>
            <a:pPr lvl="0"/>
            <a:r>
              <a:rPr lang="en-US" smtClean="0"/>
              <a:t>Click to edit Master text styles</a:t>
            </a:r>
          </a:p>
        </p:txBody>
      </p:sp>
      <p:sp>
        <p:nvSpPr>
          <p:cNvPr id="8" name="Rectangle 7"/>
          <p:cNvSpPr/>
          <p:nvPr userDrawn="1"/>
        </p:nvSpPr>
        <p:spPr>
          <a:xfrm>
            <a:off x="1619250" y="6353175"/>
            <a:ext cx="2279650" cy="263525"/>
          </a:xfrm>
          <a:prstGeom prst="rect">
            <a:avLst/>
          </a:prstGeom>
          <a:solidFill>
            <a:srgbClr val="5D17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cs typeface="Calibri" pitchFamily="34" charset="0"/>
              </a:rPr>
              <a:t>Transform the power of digital</a:t>
            </a:r>
          </a:p>
        </p:txBody>
      </p:sp>
      <p:sp>
        <p:nvSpPr>
          <p:cNvPr id="9" name="Date Placeholder 8"/>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10" name="Slide Number Placeholder 9"/>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0" y="2816231"/>
            <a:ext cx="9906000" cy="3876675"/>
          </a:xfrm>
          <a:prstGeom prst="rect">
            <a:avLst/>
          </a:prstGeom>
          <a:noFill/>
          <a:ln w="9525">
            <a:noFill/>
            <a:miter lim="800000"/>
            <a:headEnd/>
            <a:tailEnd/>
          </a:ln>
        </p:spPr>
      </p:pic>
      <p:sp>
        <p:nvSpPr>
          <p:cNvPr id="4" name="Title 1"/>
          <p:cNvSpPr>
            <a:spLocks noGrp="1"/>
          </p:cNvSpPr>
          <p:nvPr>
            <p:ph type="ctrTitle"/>
          </p:nvPr>
        </p:nvSpPr>
        <p:spPr>
          <a:xfrm>
            <a:off x="1286596"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6"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3889377" y="2092325"/>
            <a:ext cx="6016625" cy="4564063"/>
          </a:xfrm>
          <a:prstGeom prst="rect">
            <a:avLst/>
          </a:prstGeom>
          <a:noFill/>
          <a:ln w="9525">
            <a:noFill/>
            <a:miter lim="800000"/>
            <a:headEnd/>
            <a:tailEnd/>
          </a:ln>
        </p:spPr>
      </p:pic>
      <p:sp>
        <p:nvSpPr>
          <p:cNvPr id="4" name="Title 1"/>
          <p:cNvSpPr>
            <a:spLocks noGrp="1"/>
          </p:cNvSpPr>
          <p:nvPr>
            <p:ph type="ctrTitle"/>
          </p:nvPr>
        </p:nvSpPr>
        <p:spPr>
          <a:xfrm>
            <a:off x="1286596"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6"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b="8685"/>
          <a:stretch>
            <a:fillRect/>
          </a:stretch>
        </p:blipFill>
        <p:spPr bwMode="auto">
          <a:xfrm>
            <a:off x="0" y="1881188"/>
            <a:ext cx="6016625" cy="41687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6198782" y="1881963"/>
            <a:ext cx="24521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70426652-6AB9-4128-8C2A-A26D7B42049D}"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page 3">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email"/>
          <a:srcRect/>
          <a:stretch>
            <a:fillRect/>
          </a:stretch>
        </p:blipFill>
        <p:spPr bwMode="auto">
          <a:xfrm>
            <a:off x="3" y="5060956"/>
            <a:ext cx="2763838" cy="14335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5938381" y="1881963"/>
            <a:ext cx="27125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734D824A-93C4-468E-8858-73BD0A88F8FA}"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 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50837" y="1032038"/>
            <a:ext cx="9282683" cy="395288"/>
          </a:xfrm>
          <a:noFill/>
          <a:ln w="9525">
            <a:noFill/>
            <a:miter lim="800000"/>
            <a:headEnd/>
            <a:tailEnd/>
          </a:ln>
        </p:spPr>
        <p:txBody>
          <a:bodyPr rtlCol="0">
            <a:no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2"/>
          <p:cNvSpPr>
            <a:spLocks noGrp="1"/>
          </p:cNvSpPr>
          <p:nvPr>
            <p:ph type="sldNum" sz="quarter" idx="12"/>
          </p:nvPr>
        </p:nvSpPr>
        <p:spPr>
          <a:xfrm>
            <a:off x="7594600" y="6713544"/>
            <a:ext cx="2311400" cy="149225"/>
          </a:xfrm>
        </p:spPr>
        <p:txBody>
          <a:bodyPr/>
          <a:lstStyle>
            <a:lvl1pPr>
              <a:defRPr/>
            </a:lvl1pPr>
          </a:lstStyle>
          <a:p>
            <a:pPr>
              <a:defRPr/>
            </a:pPr>
            <a:fld id="{7A3091DB-2061-430A-A14E-0B3EDF18B30B}" type="slidenum">
              <a:rPr lang="en-GB">
                <a:solidFill>
                  <a:srgbClr val="000000">
                    <a:tint val="75000"/>
                  </a:srgbClr>
                </a:solidFill>
              </a:rPr>
              <a:pPr>
                <a:defRPr/>
              </a:pPr>
              <a:t>‹#›</a:t>
            </a:fld>
            <a:endParaRPr lang="en-GB" dirty="0">
              <a:solidFill>
                <a:srgbClr val="000000">
                  <a:tint val="75000"/>
                </a:srgbClr>
              </a:solidFill>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 Titl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4" y="1255713"/>
            <a:ext cx="3546475" cy="4349750"/>
          </a:xfrm>
          <a:prstGeom prst="rect">
            <a:avLst/>
          </a:prstGeom>
          <a:noFill/>
          <a:ln w="9525">
            <a:noFill/>
            <a:miter lim="800000"/>
            <a:headEnd/>
            <a:tailEnd/>
          </a:ln>
        </p:spPr>
      </p:pic>
      <p:sp>
        <p:nvSpPr>
          <p:cNvPr id="7" name="Content Placeholder 6"/>
          <p:cNvSpPr>
            <a:spLocks noGrp="1"/>
          </p:cNvSpPr>
          <p:nvPr>
            <p:ph sz="quarter" idx="11"/>
          </p:nvPr>
        </p:nvSpPr>
        <p:spPr>
          <a:xfrm>
            <a:off x="3546477" y="1032038"/>
            <a:ext cx="5538093" cy="395288"/>
          </a:xfrm>
        </p:spPr>
        <p:txBody>
          <a:bodyPr/>
          <a:lstStyle>
            <a:lvl1pPr marL="0" indent="0" algn="l">
              <a:buNone/>
              <a:defRPr lang="en-US" sz="1600" dirty="0" smtClean="0">
                <a:solidFill>
                  <a:schemeClr val="accent2"/>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27BBB711-60B0-4B8E-A0C9-A6027A45EAE9}"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 titl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4" y="4370394"/>
            <a:ext cx="3160713" cy="21367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6"/>
          <p:cNvSpPr>
            <a:spLocks noGrp="1"/>
          </p:cNvSpPr>
          <p:nvPr>
            <p:ph sz="quarter" idx="11"/>
          </p:nvPr>
        </p:nvSpPr>
        <p:spPr>
          <a:xfrm>
            <a:off x="350838" y="1032038"/>
            <a:ext cx="9210674" cy="395288"/>
          </a:xfrm>
        </p:spPr>
        <p:txBody>
          <a:bodyPr/>
          <a:lstStyle>
            <a:lvl1pPr marL="0" indent="0" algn="ctr">
              <a:buNone/>
              <a:defRPr lang="en-US" sz="1600" dirty="0" smtClean="0">
                <a:solidFill>
                  <a:schemeClr val="accent2"/>
                </a:solidFill>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2B46DD68-8B70-4271-AE97-11C63D1D5500}"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3">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email"/>
          <a:srcRect/>
          <a:stretch>
            <a:fillRect/>
          </a:stretch>
        </p:blipFill>
        <p:spPr bwMode="auto">
          <a:xfrm>
            <a:off x="3" y="5060956"/>
            <a:ext cx="2763838" cy="14335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5938381" y="1881963"/>
            <a:ext cx="27125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734D824A-93C4-468E-8858-73BD0A88F8FA}" type="slidenum">
              <a:rPr lang="en-GB"/>
              <a:pPr>
                <a:defRPr/>
              </a:pPr>
              <a:t>‹#›</a:t>
            </a:fld>
            <a:endParaRPr lang="en-GB"/>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 title 3">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l="-4" t="-3"/>
          <a:stretch>
            <a:fillRect/>
          </a:stretch>
        </p:blipFill>
        <p:spPr bwMode="auto">
          <a:xfrm>
            <a:off x="7339013" y="3905255"/>
            <a:ext cx="2566987" cy="2366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1"/>
          </p:nvPr>
        </p:nvSpPr>
        <p:spPr>
          <a:xfrm>
            <a:off x="350838" y="1032038"/>
            <a:ext cx="9210674" cy="395288"/>
          </a:xfrm>
        </p:spPr>
        <p:txBody>
          <a:bodyPr/>
          <a:lstStyle>
            <a:lvl1pPr marL="0" indent="0" algn="ctr">
              <a:buNone/>
              <a:defRPr lang="en-US" sz="1600" dirty="0" smtClean="0">
                <a:solidFill>
                  <a:schemeClr val="accent2"/>
                </a:solidFill>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C6242DB2-97CB-40EE-B21F-CA1B71CCBE3A}"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ternative title sub titl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email"/>
          <a:srcRect/>
          <a:stretch>
            <a:fillRect/>
          </a:stretch>
        </p:blipFill>
        <p:spPr bwMode="auto">
          <a:xfrm>
            <a:off x="1285875" y="1477963"/>
            <a:ext cx="8620125" cy="45640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6"/>
          <p:cNvSpPr>
            <a:spLocks noGrp="1"/>
          </p:cNvSpPr>
          <p:nvPr>
            <p:ph sz="quarter" idx="11"/>
          </p:nvPr>
        </p:nvSpPr>
        <p:spPr>
          <a:xfrm>
            <a:off x="704527" y="1032038"/>
            <a:ext cx="8380041" cy="395288"/>
          </a:xfrm>
        </p:spPr>
        <p:txBody>
          <a:bodyPr/>
          <a:lstStyle>
            <a:lvl1pPr marL="0" indent="0" algn="ctr">
              <a:buNone/>
              <a:defRPr lang="en-US" sz="1600" dirty="0" smtClean="0">
                <a:solidFill>
                  <a:schemeClr val="accent2"/>
                </a:solidFill>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83F88296-2D6D-45BF-A5A7-9906AAE1F657}"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page with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792974"/>
            <a:ext cx="9005813" cy="4588354"/>
          </a:xfrm>
        </p:spPr>
        <p:txBody>
          <a:bodyPr/>
          <a:lstStyle>
            <a:lvl1pPr algn="l">
              <a:defRPr>
                <a:solidFill>
                  <a:schemeClr val="tx1">
                    <a:lumMod val="85000"/>
                    <a:lumOff val="15000"/>
                  </a:schemeClr>
                </a:solidFill>
              </a:defRPr>
            </a:lvl1pPr>
            <a:lvl2pPr>
              <a:defRPr lang="en-US" sz="1200" kern="1200" dirty="0" smtClean="0">
                <a:solidFill>
                  <a:schemeClr val="tx1">
                    <a:lumMod val="85000"/>
                    <a:lumOff val="15000"/>
                  </a:schemeClr>
                </a:solidFill>
                <a:latin typeface="Calibri" pitchFamily="34" charset="0"/>
                <a:ea typeface="+mn-ea"/>
                <a:cs typeface="Calibri" pitchFamily="34" charset="0"/>
              </a:defRPr>
            </a:lvl2pPr>
            <a:lvl3pPr marL="712788" indent="-180975">
              <a:defRPr>
                <a:solidFill>
                  <a:schemeClr val="tx1">
                    <a:lumMod val="85000"/>
                    <a:lumOff val="15000"/>
                  </a:schemeClr>
                </a:solidFill>
              </a:defRPr>
            </a:lvl3pPr>
            <a:lvl4pPr marL="893763" indent="-180975">
              <a:defRPr>
                <a:solidFill>
                  <a:schemeClr val="tx1">
                    <a:lumMod val="85000"/>
                    <a:lumOff val="15000"/>
                  </a:schemeClr>
                </a:solidFill>
              </a:defRPr>
            </a:lvl4pPr>
            <a:lvl5pPr marL="1074738" indent="-180975">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2"/>
          </p:nvPr>
        </p:nvSpPr>
        <p:spPr>
          <a:xfrm>
            <a:off x="350837" y="1032038"/>
            <a:ext cx="9282683" cy="395288"/>
          </a:xfrm>
          <a:noFill/>
          <a:ln w="9525">
            <a:noFill/>
            <a:miter lim="800000"/>
            <a:headEnd/>
            <a:tailEnd/>
          </a:ln>
        </p:spPr>
        <p:txBody>
          <a:bodyPr rtlCol="0">
            <a:no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6" name="Slide Number Placeholder 2"/>
          <p:cNvSpPr>
            <a:spLocks noGrp="1"/>
          </p:cNvSpPr>
          <p:nvPr>
            <p:ph type="sldNum" sz="quarter" idx="13"/>
          </p:nvPr>
        </p:nvSpPr>
        <p:spPr>
          <a:xfrm>
            <a:off x="7594600" y="6713544"/>
            <a:ext cx="2311400" cy="149225"/>
          </a:xfrm>
        </p:spPr>
        <p:txBody>
          <a:bodyPr/>
          <a:lstStyle>
            <a:lvl1pPr>
              <a:defRPr/>
            </a:lvl1pPr>
          </a:lstStyle>
          <a:p>
            <a:pPr>
              <a:defRPr/>
            </a:pPr>
            <a:fld id="{6B1D5BC3-C631-4FC4-B524-CB03DFB1C199}"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page with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2"/>
          <p:cNvSpPr>
            <a:spLocks noGrp="1"/>
          </p:cNvSpPr>
          <p:nvPr>
            <p:ph type="sldNum" sz="quarter" idx="12"/>
          </p:nvPr>
        </p:nvSpPr>
        <p:spPr>
          <a:xfrm>
            <a:off x="7594600" y="6713544"/>
            <a:ext cx="2311400" cy="149225"/>
          </a:xfrm>
        </p:spPr>
        <p:txBody>
          <a:bodyPr/>
          <a:lstStyle>
            <a:lvl1pPr>
              <a:defRPr/>
            </a:lvl1pPr>
          </a:lstStyle>
          <a:p>
            <a:pPr>
              <a:defRPr/>
            </a:pPr>
            <a:fld id="{C6C593D7-1D20-43F6-97F4-DFB1830B529D}"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kicker page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2"/>
          <p:cNvSpPr>
            <a:spLocks noGrp="1"/>
          </p:cNvSpPr>
          <p:nvPr>
            <p:ph type="sldNum" sz="quarter" idx="12"/>
          </p:nvPr>
        </p:nvSpPr>
        <p:spPr>
          <a:xfrm>
            <a:off x="7594600" y="6713544"/>
            <a:ext cx="2311400" cy="149225"/>
          </a:xfrm>
        </p:spPr>
        <p:txBody>
          <a:bodyPr/>
          <a:lstStyle>
            <a:lvl1pPr>
              <a:defRPr/>
            </a:lvl1pPr>
          </a:lstStyle>
          <a:p>
            <a:pPr>
              <a:defRPr/>
            </a:pPr>
            <a:fld id="{278479E0-6B67-4FEA-9449-8FDB317F2648}"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t="-3" r="-4"/>
          <a:stretch>
            <a:fillRect/>
          </a:stretch>
        </p:blipFill>
        <p:spPr bwMode="auto">
          <a:xfrm>
            <a:off x="0" y="4162428"/>
            <a:ext cx="2566988" cy="2366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93808"/>
            <a:ext cx="9005813" cy="4588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5F3413A2-AA2B-4076-B86F-4F93DD3ADBDC}"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pag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0" y="4759331"/>
            <a:ext cx="3189288" cy="17938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8" y="1384300"/>
            <a:ext cx="8736012" cy="4586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FCD3CB29-81A1-4A10-A4B1-62DFD1136F6B}"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pag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4" y="1255713"/>
            <a:ext cx="3546475" cy="43497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46364" y="1384300"/>
            <a:ext cx="5540485" cy="45862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D92C57BA-C959-45D7-A13A-0540D86C6686}"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page side motif">
    <p:spTree>
      <p:nvGrpSpPr>
        <p:cNvPr id="1" name=""/>
        <p:cNvGrpSpPr/>
        <p:nvPr/>
      </p:nvGrpSpPr>
      <p:grpSpPr>
        <a:xfrm>
          <a:off x="0" y="0"/>
          <a:ext cx="0" cy="0"/>
          <a:chOff x="0" y="0"/>
          <a:chExt cx="0" cy="0"/>
        </a:xfrm>
      </p:grpSpPr>
      <p:pic>
        <p:nvPicPr>
          <p:cNvPr id="4" name="Picture 7" descr="pixel_bg.JPG"/>
          <p:cNvPicPr>
            <a:picLocks noChangeAspect="1"/>
          </p:cNvPicPr>
          <p:nvPr userDrawn="1"/>
        </p:nvPicPr>
        <p:blipFill>
          <a:blip r:embed="rId2" cstate="email"/>
          <a:srcRect/>
          <a:stretch>
            <a:fillRect/>
          </a:stretch>
        </p:blipFill>
        <p:spPr bwMode="auto">
          <a:xfrm>
            <a:off x="6286503" y="2205038"/>
            <a:ext cx="3619500" cy="2879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8" y="1384300"/>
            <a:ext cx="5935662" cy="4586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D8329282-E376-4A0B-BD28-688D059DEEBE}"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xfrm>
            <a:off x="7594600" y="6713544"/>
            <a:ext cx="2311400" cy="149225"/>
          </a:xfrm>
        </p:spPr>
        <p:txBody>
          <a:bodyPr/>
          <a:lstStyle>
            <a:lvl1pPr>
              <a:defRPr/>
            </a:lvl1pPr>
          </a:lstStyle>
          <a:p>
            <a:pPr>
              <a:defRPr/>
            </a:pPr>
            <a:fld id="{72966740-100A-4AF2-B74E-68D7DDE23DC5}"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50837" y="1032038"/>
            <a:ext cx="9282683" cy="395288"/>
          </a:xfrm>
          <a:noFill/>
          <a:ln w="9525">
            <a:noFill/>
            <a:miter lim="800000"/>
            <a:headEnd/>
            <a:tailEnd/>
          </a:ln>
        </p:spPr>
        <p:txBody>
          <a:bodyPr rtlCol="0">
            <a:no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2"/>
          <p:cNvSpPr>
            <a:spLocks noGrp="1"/>
          </p:cNvSpPr>
          <p:nvPr>
            <p:ph type="sldNum" sz="quarter" idx="12"/>
          </p:nvPr>
        </p:nvSpPr>
        <p:spPr>
          <a:xfrm>
            <a:off x="7594600" y="6713544"/>
            <a:ext cx="2311400" cy="149225"/>
          </a:xfrm>
        </p:spPr>
        <p:txBody>
          <a:bodyPr/>
          <a:lstStyle>
            <a:lvl1pPr>
              <a:defRPr/>
            </a:lvl1pPr>
          </a:lstStyle>
          <a:p>
            <a:pPr>
              <a:defRPr/>
            </a:pPr>
            <a:fld id="{7A3091DB-2061-430A-A14E-0B3EDF18B30B}" type="slidenum">
              <a:rPr lang="en-GB"/>
              <a:pPr>
                <a:defRPr/>
              </a:pPr>
              <a:t>‹#›</a:t>
            </a:fld>
            <a:endParaRPr lang="en-GB"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lain with motif 2">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email"/>
          <a:srcRect/>
          <a:stretch>
            <a:fillRect/>
          </a:stretch>
        </p:blipFill>
        <p:spPr bwMode="auto">
          <a:xfrm>
            <a:off x="0" y="4759331"/>
            <a:ext cx="3189288" cy="17938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2"/>
          <p:cNvSpPr>
            <a:spLocks noGrp="1"/>
          </p:cNvSpPr>
          <p:nvPr>
            <p:ph type="sldNum" sz="quarter" idx="10"/>
          </p:nvPr>
        </p:nvSpPr>
        <p:spPr>
          <a:xfrm>
            <a:off x="7594600" y="6713544"/>
            <a:ext cx="2311400" cy="149225"/>
          </a:xfrm>
        </p:spPr>
        <p:txBody>
          <a:bodyPr/>
          <a:lstStyle>
            <a:lvl1pPr>
              <a:defRPr/>
            </a:lvl1pPr>
          </a:lstStyle>
          <a:p>
            <a:pPr>
              <a:defRPr/>
            </a:pPr>
            <a:fld id="{2C3D74F1-336F-49E0-90F6-75F123B376C1}"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no titl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email"/>
          <a:srcRect/>
          <a:stretch>
            <a:fillRect/>
          </a:stretch>
        </p:blipFill>
        <p:spPr bwMode="auto">
          <a:xfrm>
            <a:off x="14290" y="1797050"/>
            <a:ext cx="5207001" cy="3951288"/>
          </a:xfrm>
          <a:prstGeom prst="rect">
            <a:avLst/>
          </a:prstGeom>
          <a:noFill/>
          <a:ln w="9525">
            <a:noFill/>
            <a:miter lim="800000"/>
            <a:headEnd/>
            <a:tailEnd/>
          </a:ln>
        </p:spPr>
      </p:pic>
      <p:pic>
        <p:nvPicPr>
          <p:cNvPr id="3" name="Picture 12"/>
          <p:cNvPicPr>
            <a:picLocks noChangeAspect="1"/>
          </p:cNvPicPr>
          <p:nvPr userDrawn="1"/>
        </p:nvPicPr>
        <p:blipFill>
          <a:blip r:embed="rId3" cstate="email"/>
          <a:srcRect/>
          <a:stretch>
            <a:fillRect/>
          </a:stretch>
        </p:blipFill>
        <p:spPr bwMode="auto">
          <a:xfrm>
            <a:off x="4698999" y="1797050"/>
            <a:ext cx="5207001" cy="3951288"/>
          </a:xfrm>
          <a:prstGeom prst="rect">
            <a:avLst/>
          </a:prstGeom>
          <a:noFill/>
          <a:ln w="9525">
            <a:noFill/>
            <a:miter lim="800000"/>
            <a:headEnd/>
            <a:tailEnd/>
          </a:ln>
        </p:spPr>
      </p:pic>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Contents Page">
    <p:spTree>
      <p:nvGrpSpPr>
        <p:cNvPr id="1" name=""/>
        <p:cNvGrpSpPr/>
        <p:nvPr/>
      </p:nvGrpSpPr>
      <p:grpSpPr>
        <a:xfrm>
          <a:off x="0" y="0"/>
          <a:ext cx="0" cy="0"/>
          <a:chOff x="0" y="0"/>
          <a:chExt cx="0" cy="0"/>
        </a:xfrm>
      </p:grpSpPr>
      <p:pic>
        <p:nvPicPr>
          <p:cNvPr id="4" name="Picture 8" descr="Grey_Shadow_Bar.jpg"/>
          <p:cNvPicPr>
            <a:picLocks noChangeAspect="1"/>
          </p:cNvPicPr>
          <p:nvPr userDrawn="1"/>
        </p:nvPicPr>
        <p:blipFill>
          <a:blip r:embed="rId2" cstate="email"/>
          <a:srcRect/>
          <a:stretch>
            <a:fillRect/>
          </a:stretch>
        </p:blipFill>
        <p:spPr bwMode="auto">
          <a:xfrm>
            <a:off x="0" y="935042"/>
            <a:ext cx="9906000" cy="206375"/>
          </a:xfrm>
          <a:prstGeom prst="rect">
            <a:avLst/>
          </a:prstGeom>
          <a:noFill/>
          <a:ln w="9525">
            <a:noFill/>
            <a:miter lim="800000"/>
            <a:headEnd/>
            <a:tailEnd/>
          </a:ln>
        </p:spPr>
      </p:pic>
      <p:pic>
        <p:nvPicPr>
          <p:cNvPr id="5" name="Picture 9"/>
          <p:cNvPicPr>
            <a:picLocks noChangeAspect="1"/>
          </p:cNvPicPr>
          <p:nvPr userDrawn="1"/>
        </p:nvPicPr>
        <p:blipFill>
          <a:blip r:embed="rId3" cstate="email">
            <a:clrChange>
              <a:clrFrom>
                <a:srgbClr val="FFFFFF"/>
              </a:clrFrom>
              <a:clrTo>
                <a:srgbClr val="FFFFFF">
                  <a:alpha val="0"/>
                </a:srgbClr>
              </a:clrTo>
            </a:clrChange>
          </a:blip>
          <a:srcRect b="8685"/>
          <a:stretch>
            <a:fillRect/>
          </a:stretch>
        </p:blipFill>
        <p:spPr bwMode="auto">
          <a:xfrm>
            <a:off x="0" y="2317754"/>
            <a:ext cx="6016625" cy="41687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6198782" y="1881963"/>
            <a:ext cx="24521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4"/>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2"/>
          </p:nvPr>
        </p:nvSpPr>
        <p:spPr/>
        <p:txBody>
          <a:bodyPr/>
          <a:lstStyle>
            <a:lvl1pPr>
              <a:defRPr/>
            </a:lvl1pPr>
          </a:lstStyle>
          <a:p>
            <a:pPr>
              <a:defRPr/>
            </a:pPr>
            <a:fld id="{38FE2A01-3666-4224-BBD7-33B18466578C}"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Plain contents page">
    <p:spTree>
      <p:nvGrpSpPr>
        <p:cNvPr id="1" name=""/>
        <p:cNvGrpSpPr/>
        <p:nvPr/>
      </p:nvGrpSpPr>
      <p:grpSpPr>
        <a:xfrm>
          <a:off x="0" y="0"/>
          <a:ext cx="0" cy="0"/>
          <a:chOff x="0" y="0"/>
          <a:chExt cx="0" cy="0"/>
        </a:xfrm>
      </p:grpSpPr>
      <p:pic>
        <p:nvPicPr>
          <p:cNvPr id="4" name="Picture 8" descr="Maroon.jpg"/>
          <p:cNvPicPr>
            <a:picLocks noChangeAspect="1"/>
          </p:cNvPicPr>
          <p:nvPr userDrawn="1"/>
        </p:nvPicPr>
        <p:blipFill>
          <a:blip r:embed="rId2" cstate="email"/>
          <a:srcRect/>
          <a:stretch>
            <a:fillRect/>
          </a:stretch>
        </p:blipFill>
        <p:spPr bwMode="auto">
          <a:xfrm>
            <a:off x="4" y="0"/>
            <a:ext cx="3933825" cy="6858000"/>
          </a:xfrm>
          <a:prstGeom prst="rect">
            <a:avLst/>
          </a:prstGeom>
          <a:noFill/>
          <a:ln w="9525">
            <a:noFill/>
            <a:miter lim="800000"/>
            <a:headEnd/>
            <a:tailEnd/>
          </a:ln>
        </p:spPr>
      </p:pic>
      <p:pic>
        <p:nvPicPr>
          <p:cNvPr id="5" name="Picture 9"/>
          <p:cNvPicPr>
            <a:picLocks noChangeAspect="1"/>
          </p:cNvPicPr>
          <p:nvPr userDrawn="1"/>
        </p:nvPicPr>
        <p:blipFill>
          <a:blip r:embed="rId3" cstate="email"/>
          <a:srcRect/>
          <a:stretch>
            <a:fillRect/>
          </a:stretch>
        </p:blipFill>
        <p:spPr bwMode="auto">
          <a:xfrm>
            <a:off x="1619249" y="6353181"/>
            <a:ext cx="2279650" cy="263525"/>
          </a:xfrm>
          <a:prstGeom prst="rect">
            <a:avLst/>
          </a:prstGeom>
          <a:noFill/>
          <a:ln w="9525">
            <a:noFill/>
            <a:miter lim="800000"/>
            <a:headEnd/>
            <a:tailEnd/>
          </a:ln>
        </p:spPr>
      </p:pic>
      <p:sp>
        <p:nvSpPr>
          <p:cNvPr id="2" name="Title 1"/>
          <p:cNvSpPr>
            <a:spLocks noGrp="1"/>
          </p:cNvSpPr>
          <p:nvPr>
            <p:ph type="title"/>
          </p:nvPr>
        </p:nvSpPr>
        <p:spPr>
          <a:xfrm>
            <a:off x="4953000" y="1384304"/>
            <a:ext cx="4953000" cy="765175"/>
          </a:xfrm>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4953003" y="2252663"/>
            <a:ext cx="2712516" cy="2998012"/>
          </a:xfrm>
        </p:spPr>
        <p:txBody>
          <a:bodyPr/>
          <a:lstStyle>
            <a:lvl1pPr marL="285750" marR="0" indent="-216000" algn="l" defTabSz="914400" rtl="0" eaLnBrk="1" fontAlgn="base" latinLnBrk="0" hangingPunct="1">
              <a:lnSpc>
                <a:spcPct val="150000"/>
              </a:lnSpc>
              <a:spcBef>
                <a:spcPts val="0"/>
              </a:spcBef>
              <a:spcAft>
                <a:spcPts val="300"/>
              </a:spcAft>
              <a:buClr>
                <a:schemeClr val="accent2"/>
              </a:buClr>
              <a:buSzPct val="100000"/>
              <a:buFontTx/>
              <a:buBlip>
                <a:blip r:embed="rId4"/>
              </a:buBlip>
              <a:tabLst/>
              <a:defRPr lang="en-US" sz="1400" u="none" kern="1200" baseline="0" dirty="0" smtClean="0">
                <a:solidFill>
                  <a:srgbClr val="981E32"/>
                </a:solidFill>
                <a:uFill>
                  <a:solidFill>
                    <a:schemeClr val="tx1">
                      <a:lumMod val="65000"/>
                      <a:lumOff val="35000"/>
                    </a:schemeClr>
                  </a:solidFill>
                </a:uFill>
                <a:latin typeface="Arial" pitchFamily="34" charset="0"/>
                <a:ea typeface="+mn-ea"/>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2"/>
          </p:nvPr>
        </p:nvSpPr>
        <p:spPr>
          <a:xfrm>
            <a:off x="7594600" y="6713544"/>
            <a:ext cx="2311400" cy="149225"/>
          </a:xfrm>
        </p:spPr>
        <p:txBody>
          <a:bodyPr/>
          <a:lstStyle>
            <a:lvl1pPr>
              <a:defRPr/>
            </a:lvl1pPr>
          </a:lstStyle>
          <a:p>
            <a:pPr>
              <a:defRPr/>
            </a:pPr>
            <a:fld id="{A01EE93D-720E-4A89-A5AF-E6405704A5B8}" type="slidenum">
              <a:rPr lang="en-GB">
                <a:solidFill>
                  <a:srgbClr val="000000">
                    <a:tint val="75000"/>
                  </a:srgbClr>
                </a:solidFill>
              </a:rPr>
              <a:pPr>
                <a:defRPr/>
              </a:pPr>
              <a:t>‹#›</a:t>
            </a:fld>
            <a:endParaRPr lang="en-GB" dirty="0">
              <a:solidFill>
                <a:srgbClr val="000000">
                  <a:tint val="75000"/>
                </a:srgbClr>
              </a:solidFill>
            </a:endParaRP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0" y="0"/>
          <a:ext cx="158750" cy="158750"/>
        </p:xfrm>
        <a:graphic>
          <a:graphicData uri="http://schemas.openxmlformats.org/presentationml/2006/ole">
            <p:oleObj spid="_x0000_s1269762" name="think-cell Slide" r:id="rId3" imgW="0" imgH="0" progId="">
              <p:embed/>
            </p:oleObj>
          </a:graphicData>
        </a:graphic>
      </p:graphicFrame>
      <p:pic>
        <p:nvPicPr>
          <p:cNvPr id="5" name="Picture 9" descr="CC swoosh.png"/>
          <p:cNvPicPr>
            <a:picLocks noChangeAspect="1"/>
          </p:cNvPicPr>
          <p:nvPr userDrawn="1"/>
        </p:nvPicPr>
        <p:blipFill>
          <a:blip r:embed="rId4" cstate="print"/>
          <a:srcRect/>
          <a:stretch>
            <a:fillRect/>
          </a:stretch>
        </p:blipFill>
        <p:spPr bwMode="auto">
          <a:xfrm>
            <a:off x="0" y="1357313"/>
            <a:ext cx="9906000" cy="5167312"/>
          </a:xfrm>
          <a:prstGeom prst="rect">
            <a:avLst/>
          </a:prstGeom>
          <a:noFill/>
          <a:ln w="9525">
            <a:noFill/>
            <a:miter lim="800000"/>
            <a:headEnd/>
            <a:tailEnd/>
          </a:ln>
        </p:spPr>
      </p:pic>
      <p:sp>
        <p:nvSpPr>
          <p:cNvPr id="6" name="Rectangle 5"/>
          <p:cNvSpPr/>
          <p:nvPr userDrawn="1"/>
        </p:nvSpPr>
        <p:spPr>
          <a:xfrm>
            <a:off x="9453563" y="5842000"/>
            <a:ext cx="236537" cy="20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7815263" y="5972175"/>
            <a:ext cx="2090737" cy="23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36000" bIns="39600" anchor="ctr"/>
          <a:lstStyle/>
          <a:p>
            <a:pPr fontAlgn="auto">
              <a:spcBef>
                <a:spcPts val="0"/>
              </a:spcBef>
              <a:spcAft>
                <a:spcPts val="0"/>
              </a:spcAft>
              <a:defRPr/>
            </a:pPr>
            <a:r>
              <a:rPr lang="en-US" sz="920" dirty="0">
                <a:solidFill>
                  <a:srgbClr val="FFFFFF"/>
                </a:solidFill>
                <a:cs typeface="Arial" charset="0"/>
              </a:rPr>
              <a:t>Transform to the power of digital</a:t>
            </a:r>
          </a:p>
        </p:txBody>
      </p:sp>
      <p:pic>
        <p:nvPicPr>
          <p:cNvPr id="8" name="Picture 2"/>
          <p:cNvPicPr>
            <a:picLocks noChangeAspect="1" noChangeArrowheads="1"/>
          </p:cNvPicPr>
          <p:nvPr userDrawn="1"/>
        </p:nvPicPr>
        <p:blipFill>
          <a:blip r:embed="rId5" cstate="print"/>
          <a:srcRect/>
          <a:stretch>
            <a:fillRect/>
          </a:stretch>
        </p:blipFill>
        <p:spPr bwMode="auto">
          <a:xfrm>
            <a:off x="371475" y="6148388"/>
            <a:ext cx="4162425" cy="530225"/>
          </a:xfrm>
          <a:prstGeom prst="rect">
            <a:avLst/>
          </a:prstGeom>
          <a:noFill/>
          <a:ln w="9525">
            <a:noFill/>
            <a:miter lim="800000"/>
            <a:headEnd/>
            <a:tailEnd/>
          </a:ln>
        </p:spPr>
      </p:pic>
      <p:sp>
        <p:nvSpPr>
          <p:cNvPr id="2" name="Title 1"/>
          <p:cNvSpPr>
            <a:spLocks noGrp="1"/>
          </p:cNvSpPr>
          <p:nvPr>
            <p:ph type="ctrTitle"/>
          </p:nvPr>
        </p:nvSpPr>
        <p:spPr>
          <a:xfrm>
            <a:off x="1286593" y="1553432"/>
            <a:ext cx="7150789" cy="360040"/>
          </a:xfrm>
        </p:spPr>
        <p:txBody>
          <a:bodyPr>
            <a:noAutofit/>
          </a:bodyPr>
          <a:lstStyle>
            <a:lvl1pPr algn="l">
              <a:defRPr sz="32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286593" y="2131443"/>
            <a:ext cx="7150789" cy="288032"/>
          </a:xfrm>
        </p:spPr>
        <p:txBody>
          <a:bodyPr>
            <a:noAutofit/>
          </a:bodyPr>
          <a:lstStyle>
            <a:lvl1pPr marL="0" indent="0" algn="l">
              <a:buNone/>
              <a:defRPr sz="18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2816225"/>
            <a:ext cx="9906000" cy="3876675"/>
          </a:xfrm>
          <a:prstGeom prst="rect">
            <a:avLst/>
          </a:prstGeom>
          <a:noFill/>
          <a:ln w="9525">
            <a:noFill/>
            <a:miter lim="800000"/>
            <a:headEnd/>
            <a:tailEnd/>
          </a:ln>
        </p:spPr>
      </p:pic>
      <p:sp>
        <p:nvSpPr>
          <p:cNvPr id="4" name="Title 1"/>
          <p:cNvSpPr>
            <a:spLocks noGrp="1"/>
          </p:cNvSpPr>
          <p:nvPr>
            <p:ph type="ctrTitle"/>
          </p:nvPr>
        </p:nvSpPr>
        <p:spPr>
          <a:xfrm>
            <a:off x="1286593"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3"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3889375" y="2092325"/>
            <a:ext cx="6016625" cy="4564063"/>
          </a:xfrm>
          <a:prstGeom prst="rect">
            <a:avLst/>
          </a:prstGeom>
          <a:noFill/>
          <a:ln w="9525">
            <a:noFill/>
            <a:miter lim="800000"/>
            <a:headEnd/>
            <a:tailEnd/>
          </a:ln>
        </p:spPr>
      </p:pic>
      <p:sp>
        <p:nvSpPr>
          <p:cNvPr id="4" name="Title 1"/>
          <p:cNvSpPr>
            <a:spLocks noGrp="1"/>
          </p:cNvSpPr>
          <p:nvPr>
            <p:ph type="ctrTitle"/>
          </p:nvPr>
        </p:nvSpPr>
        <p:spPr>
          <a:xfrm>
            <a:off x="1286593"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3"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s long Titles">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0" y="4652963"/>
            <a:ext cx="3189288" cy="17938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13" name="Content Placeholder 12"/>
          <p:cNvSpPr>
            <a:spLocks noGrp="1"/>
          </p:cNvSpPr>
          <p:nvPr>
            <p:ph sz="quarter" idx="15"/>
          </p:nvPr>
        </p:nvSpPr>
        <p:spPr>
          <a:xfrm>
            <a:off x="2073275" y="1844700"/>
            <a:ext cx="7488238" cy="4464700"/>
          </a:xfrm>
        </p:spPr>
        <p:txBody>
          <a:bodyPr/>
          <a:lstStyle>
            <a:lvl1pPr>
              <a:lnSpc>
                <a:spcPct val="100000"/>
              </a:lnSpc>
              <a:spcAft>
                <a:spcPts val="600"/>
              </a:spcAft>
              <a:buFont typeface="Arial Unicode MS" pitchFamily="34" charset="-128"/>
              <a:buChar char="▶"/>
              <a:defRPr sz="1600">
                <a:solidFill>
                  <a:schemeClr val="tx1">
                    <a:lumMod val="85000"/>
                    <a:lumOff val="15000"/>
                  </a:schemeClr>
                </a:solidFill>
              </a:defRPr>
            </a:lvl1pPr>
            <a:lvl2pPr>
              <a:lnSpc>
                <a:spcPct val="100000"/>
              </a:lnSpc>
              <a:spcAft>
                <a:spcPts val="600"/>
              </a:spcAft>
              <a:buClr>
                <a:schemeClr val="accent2"/>
              </a:buClr>
              <a:defRPr sz="1400">
                <a:solidFill>
                  <a:schemeClr val="tx1">
                    <a:lumMod val="85000"/>
                    <a:lumOff val="15000"/>
                  </a:schemeClr>
                </a:solidFill>
              </a:defRPr>
            </a:lvl2pPr>
            <a:lvl3pPr>
              <a:lnSpc>
                <a:spcPct val="100000"/>
              </a:lnSpc>
              <a:spcAft>
                <a:spcPts val="600"/>
              </a:spcAft>
              <a:defRPr sz="1200">
                <a:solidFill>
                  <a:schemeClr val="tx1">
                    <a:lumMod val="85000"/>
                    <a:lumOff val="15000"/>
                  </a:schemeClr>
                </a:solidFill>
              </a:defRPr>
            </a:lvl3pPr>
            <a:lvl4pPr>
              <a:lnSpc>
                <a:spcPct val="100000"/>
              </a:lnSpc>
              <a:spcAft>
                <a:spcPts val="600"/>
              </a:spcAft>
              <a:defRPr sz="1050">
                <a:solidFill>
                  <a:schemeClr val="tx1">
                    <a:lumMod val="85000"/>
                    <a:lumOff val="15000"/>
                  </a:schemeClr>
                </a:solidFill>
              </a:defRPr>
            </a:lvl4pPr>
            <a:lvl5pPr>
              <a:lnSpc>
                <a:spcPct val="100000"/>
              </a:lnSpc>
              <a:spcAft>
                <a:spcPts val="600"/>
              </a:spcAft>
              <a:defRPr sz="105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7"/>
          <p:cNvSpPr>
            <a:spLocks noGrp="1"/>
          </p:cNvSpPr>
          <p:nvPr>
            <p:ph type="dt" sz="half" idx="16"/>
          </p:nvPr>
        </p:nvSpPr>
        <p:spPr/>
        <p:txBody>
          <a:bodyPr/>
          <a:lstStyle>
            <a:lvl1pPr>
              <a:defRPr/>
            </a:lvl1pPr>
          </a:lstStyle>
          <a:p>
            <a:pPr>
              <a:defRPr/>
            </a:pPr>
            <a:r>
              <a:rPr lang="de-DE"/>
              <a:t>Copyright © 2013 Capgemini Consulting. All rights reserved.</a:t>
            </a:r>
            <a:endParaRPr lang="en-US" dirty="0"/>
          </a:p>
        </p:txBody>
      </p:sp>
      <p:sp>
        <p:nvSpPr>
          <p:cNvPr id="6" name="Slide Number Placeholder 8"/>
          <p:cNvSpPr>
            <a:spLocks noGrp="1"/>
          </p:cNvSpPr>
          <p:nvPr>
            <p:ph type="sldNum" sz="quarter" idx="17"/>
          </p:nvPr>
        </p:nvSpPr>
        <p:spPr/>
        <p:txBody>
          <a:bodyPr/>
          <a:lstStyle>
            <a:lvl1pPr>
              <a:defRPr/>
            </a:lvl1pPr>
          </a:lstStyle>
          <a:p>
            <a:pPr>
              <a:defRPr/>
            </a:pPr>
            <a:fld id="{371356F4-6373-45BF-8D6F-3CF0F3C962E6}" type="slidenum">
              <a:rPr lang="en-GB"/>
              <a:pPr>
                <a:defRPr/>
              </a:pPr>
              <a:t>‹#›</a:t>
            </a:fld>
            <a:endParaRPr lang="en-GB" dirty="0"/>
          </a:p>
        </p:txBody>
      </p:sp>
      <p:sp>
        <p:nvSpPr>
          <p:cNvPr id="7" name="Footer Placeholder 9"/>
          <p:cNvSpPr>
            <a:spLocks noGrp="1"/>
          </p:cNvSpPr>
          <p:nvPr>
            <p:ph type="ftr" sz="quarter" idx="18"/>
          </p:nvPr>
        </p:nvSpPr>
        <p:spPr/>
        <p:txBody>
          <a:bodyPr/>
          <a:lstStyle>
            <a:lvl1pPr>
              <a:defRPr/>
            </a:lvl1pPr>
          </a:lstStyle>
          <a:p>
            <a:pPr>
              <a:defRPr/>
            </a:pPr>
            <a:r>
              <a:rPr lang="de-DE"/>
              <a:t>Planches Anthony - v2.pptx</a:t>
            </a:r>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50838" y="1032038"/>
            <a:ext cx="9210675" cy="313932"/>
          </a:xfrm>
          <a:noFill/>
          <a:ln w="9525">
            <a:noFill/>
            <a:miter lim="800000"/>
            <a:headEnd/>
            <a:tailEnd/>
          </a:ln>
        </p:spPr>
        <p:txBody>
          <a:bodyPr rtlCol="0">
            <a:sp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5"/>
          <p:cNvSpPr>
            <a:spLocks noGrp="1"/>
          </p:cNvSpPr>
          <p:nvPr>
            <p:ph type="dt" sz="half" idx="12"/>
          </p:nvPr>
        </p:nvSpPr>
        <p:spPr/>
        <p:txBody>
          <a:bodyPr/>
          <a:lstStyle>
            <a:lvl1pPr>
              <a:defRPr/>
            </a:lvl1pPr>
          </a:lstStyle>
          <a:p>
            <a:pPr>
              <a:defRPr/>
            </a:pPr>
            <a:r>
              <a:rPr lang="de-DE"/>
              <a:t>Copyright © 2013 Capgemini Consulting. All rights reserved.</a:t>
            </a:r>
            <a:endParaRPr lang="en-US" dirty="0"/>
          </a:p>
        </p:txBody>
      </p:sp>
      <p:sp>
        <p:nvSpPr>
          <p:cNvPr id="5" name="Slide Number Placeholder 7"/>
          <p:cNvSpPr>
            <a:spLocks noGrp="1"/>
          </p:cNvSpPr>
          <p:nvPr>
            <p:ph type="sldNum" sz="quarter" idx="13"/>
          </p:nvPr>
        </p:nvSpPr>
        <p:spPr/>
        <p:txBody>
          <a:bodyPr/>
          <a:lstStyle>
            <a:lvl1pPr>
              <a:defRPr/>
            </a:lvl1pPr>
          </a:lstStyle>
          <a:p>
            <a:pPr>
              <a:defRPr/>
            </a:pPr>
            <a:fld id="{F422ED5E-58D9-4E43-9F85-6568C6316E22}" type="slidenum">
              <a:rPr lang="en-GB"/>
              <a:pPr>
                <a:defRPr/>
              </a:pPr>
              <a:t>‹#›</a:t>
            </a:fld>
            <a:endParaRPr lang="en-GB" dirty="0"/>
          </a:p>
        </p:txBody>
      </p:sp>
      <p:sp>
        <p:nvSpPr>
          <p:cNvPr id="6" name="Footer Placeholder 8"/>
          <p:cNvSpPr>
            <a:spLocks noGrp="1"/>
          </p:cNvSpPr>
          <p:nvPr>
            <p:ph type="ftr" sz="quarter" idx="14"/>
          </p:nvPr>
        </p:nvSpPr>
        <p:spPr/>
        <p:txBody>
          <a:bodyPr/>
          <a:lstStyle>
            <a:lvl1pPr>
              <a:defRPr/>
            </a:lvl1pPr>
          </a:lstStyle>
          <a:p>
            <a:pPr>
              <a:defRPr/>
            </a:pPr>
            <a:r>
              <a:rPr lang="de-DE"/>
              <a:t>Planches Anthony - v2.pptx</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 Titl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4" y="1255713"/>
            <a:ext cx="3546475" cy="4349750"/>
          </a:xfrm>
          <a:prstGeom prst="rect">
            <a:avLst/>
          </a:prstGeom>
          <a:noFill/>
          <a:ln w="9525">
            <a:noFill/>
            <a:miter lim="800000"/>
            <a:headEnd/>
            <a:tailEnd/>
          </a:ln>
        </p:spPr>
      </p:pic>
      <p:sp>
        <p:nvSpPr>
          <p:cNvPr id="7" name="Content Placeholder 6"/>
          <p:cNvSpPr>
            <a:spLocks noGrp="1"/>
          </p:cNvSpPr>
          <p:nvPr>
            <p:ph sz="quarter" idx="11"/>
          </p:nvPr>
        </p:nvSpPr>
        <p:spPr>
          <a:xfrm>
            <a:off x="3546477" y="1032038"/>
            <a:ext cx="5538093" cy="395288"/>
          </a:xfrm>
        </p:spPr>
        <p:txBody>
          <a:bodyPr/>
          <a:lstStyle>
            <a:lvl1pPr marL="0" indent="0" algn="l">
              <a:buNone/>
              <a:defRPr lang="en-US" sz="1600" dirty="0" smtClean="0">
                <a:solidFill>
                  <a:schemeClr val="accent2"/>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27BBB711-60B0-4B8E-A0C9-A6027A45EAE9}" type="slidenum">
              <a:rPr lang="en-GB"/>
              <a:pPr>
                <a:defRPr/>
              </a:pPr>
              <a:t>‹#›</a:t>
            </a:fld>
            <a:endParaRPr lang="en-GB"/>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Page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2"/>
          </p:nvPr>
        </p:nvSpPr>
        <p:spPr>
          <a:xfrm>
            <a:off x="350838" y="1032038"/>
            <a:ext cx="9210675" cy="313932"/>
          </a:xfrm>
          <a:noFill/>
          <a:ln w="9525">
            <a:noFill/>
            <a:miter lim="800000"/>
            <a:headEnd/>
            <a:tailEnd/>
          </a:ln>
        </p:spPr>
        <p:txBody>
          <a:bodyPr rtlCol="0">
            <a:sp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12" name="Text Placeholder 11"/>
          <p:cNvSpPr>
            <a:spLocks noGrp="1"/>
          </p:cNvSpPr>
          <p:nvPr>
            <p:ph type="body" sz="quarter" idx="16"/>
          </p:nvPr>
        </p:nvSpPr>
        <p:spPr>
          <a:xfrm>
            <a:off x="350836" y="1792974"/>
            <a:ext cx="9210677" cy="4660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7"/>
          <p:cNvSpPr>
            <a:spLocks noGrp="1"/>
          </p:cNvSpPr>
          <p:nvPr>
            <p:ph type="dt" sz="half" idx="17"/>
          </p:nvPr>
        </p:nvSpPr>
        <p:spPr/>
        <p:txBody>
          <a:bodyPr/>
          <a:lstStyle>
            <a:lvl1pPr>
              <a:defRPr/>
            </a:lvl1pPr>
          </a:lstStyle>
          <a:p>
            <a:pPr>
              <a:defRPr/>
            </a:pPr>
            <a:r>
              <a:rPr lang="de-DE"/>
              <a:t>Copyright © 2013 Capgemini Consulting. All rights reserved.</a:t>
            </a:r>
            <a:endParaRPr lang="en-US" dirty="0"/>
          </a:p>
        </p:txBody>
      </p:sp>
      <p:sp>
        <p:nvSpPr>
          <p:cNvPr id="6" name="Slide Number Placeholder 8"/>
          <p:cNvSpPr>
            <a:spLocks noGrp="1"/>
          </p:cNvSpPr>
          <p:nvPr>
            <p:ph type="sldNum" sz="quarter" idx="18"/>
          </p:nvPr>
        </p:nvSpPr>
        <p:spPr/>
        <p:txBody>
          <a:bodyPr/>
          <a:lstStyle>
            <a:lvl1pPr>
              <a:defRPr/>
            </a:lvl1pPr>
          </a:lstStyle>
          <a:p>
            <a:pPr>
              <a:defRPr/>
            </a:pPr>
            <a:fld id="{0255E38B-3DE6-4E3D-9320-AEF53011007F}" type="slidenum">
              <a:rPr lang="en-GB"/>
              <a:pPr>
                <a:defRPr/>
              </a:pPr>
              <a:t>‹#›</a:t>
            </a:fld>
            <a:endParaRPr lang="en-GB" dirty="0"/>
          </a:p>
        </p:txBody>
      </p:sp>
      <p:sp>
        <p:nvSpPr>
          <p:cNvPr id="8" name="Footer Placeholder 9"/>
          <p:cNvSpPr>
            <a:spLocks noGrp="1"/>
          </p:cNvSpPr>
          <p:nvPr>
            <p:ph type="ftr" sz="quarter" idx="19"/>
          </p:nvPr>
        </p:nvSpPr>
        <p:spPr/>
        <p:txBody>
          <a:bodyPr/>
          <a:lstStyle>
            <a:lvl1pPr>
              <a:defRPr/>
            </a:lvl1pPr>
          </a:lstStyle>
          <a:p>
            <a:pPr>
              <a:defRPr/>
            </a:pPr>
            <a:r>
              <a:rPr lang="de-DE"/>
              <a:t>Planches Anthony - v2.pptx</a:t>
            </a:r>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page with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6"/>
          <p:cNvSpPr>
            <a:spLocks noGrp="1"/>
          </p:cNvSpPr>
          <p:nvPr>
            <p:ph type="dt" sz="half" idx="12"/>
          </p:nvPr>
        </p:nvSpPr>
        <p:spPr/>
        <p:txBody>
          <a:bodyPr/>
          <a:lstStyle>
            <a:lvl1pPr>
              <a:defRPr/>
            </a:lvl1pPr>
          </a:lstStyle>
          <a:p>
            <a:pPr>
              <a:defRPr/>
            </a:pPr>
            <a:r>
              <a:rPr lang="de-DE"/>
              <a:t>Copyright © 2013 Capgemini Consulting. All rights reserved.</a:t>
            </a:r>
            <a:endParaRPr lang="en-US" dirty="0"/>
          </a:p>
        </p:txBody>
      </p:sp>
      <p:sp>
        <p:nvSpPr>
          <p:cNvPr id="6" name="Slide Number Placeholder 7"/>
          <p:cNvSpPr>
            <a:spLocks noGrp="1"/>
          </p:cNvSpPr>
          <p:nvPr>
            <p:ph type="sldNum" sz="quarter" idx="13"/>
          </p:nvPr>
        </p:nvSpPr>
        <p:spPr/>
        <p:txBody>
          <a:bodyPr/>
          <a:lstStyle>
            <a:lvl1pPr>
              <a:defRPr/>
            </a:lvl1pPr>
          </a:lstStyle>
          <a:p>
            <a:pPr>
              <a:defRPr/>
            </a:pPr>
            <a:fld id="{FCE7B1C1-224D-4A84-B68E-15CB88EFE149}" type="slidenum">
              <a:rPr lang="en-GB"/>
              <a:pPr>
                <a:defRPr/>
              </a:pPr>
              <a:t>‹#›</a:t>
            </a:fld>
            <a:endParaRPr lang="en-GB" dirty="0"/>
          </a:p>
        </p:txBody>
      </p:sp>
      <p:sp>
        <p:nvSpPr>
          <p:cNvPr id="7" name="Footer Placeholder 8"/>
          <p:cNvSpPr>
            <a:spLocks noGrp="1"/>
          </p:cNvSpPr>
          <p:nvPr>
            <p:ph type="ftr" sz="quarter" idx="14"/>
          </p:nvPr>
        </p:nvSpPr>
        <p:spPr/>
        <p:txBody>
          <a:bodyPr/>
          <a:lstStyle>
            <a:lvl1pPr>
              <a:defRPr/>
            </a:lvl1pPr>
          </a:lstStyle>
          <a:p>
            <a:pPr>
              <a:defRPr/>
            </a:pPr>
            <a:r>
              <a:rPr lang="de-DE"/>
              <a:t>Planches Anthony - v2.pptx</a:t>
            </a:r>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4"/>
          <p:cNvSpPr>
            <a:spLocks noGrp="1"/>
          </p:cNvSpPr>
          <p:nvPr>
            <p:ph type="dt" sz="half" idx="10"/>
          </p:nvPr>
        </p:nvSpPr>
        <p:spPr/>
        <p:txBody>
          <a:bodyPr/>
          <a:lstStyle>
            <a:lvl1pPr>
              <a:defRPr/>
            </a:lvl1pPr>
          </a:lstStyle>
          <a:p>
            <a:pPr>
              <a:defRPr/>
            </a:pPr>
            <a:r>
              <a:rPr lang="de-DE"/>
              <a:t>Copyright © 2013 Capgemini Consulting. All rights reserved.</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CF1433F-3CEC-404D-87DF-8500D7754BA1}" type="slidenum">
              <a:rPr lang="en-GB"/>
              <a:pPr>
                <a:defRPr/>
              </a:pPr>
              <a:t>‹#›</a:t>
            </a:fld>
            <a:endParaRPr lang="en-GB" dirty="0"/>
          </a:p>
        </p:txBody>
      </p:sp>
      <p:sp>
        <p:nvSpPr>
          <p:cNvPr id="5" name="Footer Placeholder 6"/>
          <p:cNvSpPr>
            <a:spLocks noGrp="1"/>
          </p:cNvSpPr>
          <p:nvPr>
            <p:ph type="ftr" sz="quarter" idx="12"/>
          </p:nvPr>
        </p:nvSpPr>
        <p:spPr/>
        <p:txBody>
          <a:bodyPr/>
          <a:lstStyle>
            <a:lvl1pPr>
              <a:defRPr/>
            </a:lvl1pPr>
          </a:lstStyle>
          <a:p>
            <a:pPr>
              <a:defRPr/>
            </a:pPr>
            <a:r>
              <a:rPr lang="de-DE"/>
              <a:t>Planches Anthony - v2.pptx</a:t>
            </a:r>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 no titl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print"/>
          <a:srcRect/>
          <a:stretch>
            <a:fillRect/>
          </a:stretch>
        </p:blipFill>
        <p:spPr bwMode="auto">
          <a:xfrm>
            <a:off x="14288" y="1797050"/>
            <a:ext cx="5207000" cy="3951288"/>
          </a:xfrm>
          <a:prstGeom prst="rect">
            <a:avLst/>
          </a:prstGeom>
          <a:noFill/>
          <a:ln w="9525">
            <a:noFill/>
            <a:miter lim="800000"/>
            <a:headEnd/>
            <a:tailEnd/>
          </a:ln>
        </p:spPr>
      </p:pic>
      <p:pic>
        <p:nvPicPr>
          <p:cNvPr id="3" name="Picture 12"/>
          <p:cNvPicPr>
            <a:picLocks noChangeAspect="1"/>
          </p:cNvPicPr>
          <p:nvPr userDrawn="1"/>
        </p:nvPicPr>
        <p:blipFill>
          <a:blip r:embed="rId3" cstate="print"/>
          <a:srcRect/>
          <a:stretch>
            <a:fillRect/>
          </a:stretch>
        </p:blipFill>
        <p:spPr bwMode="auto">
          <a:xfrm>
            <a:off x="4699000" y="1797050"/>
            <a:ext cx="5207000" cy="3951288"/>
          </a:xfrm>
          <a:prstGeom prst="rect">
            <a:avLst/>
          </a:prstGeom>
          <a:noFill/>
          <a:ln w="9525">
            <a:noFill/>
            <a:miter lim="800000"/>
            <a:headEnd/>
            <a:tailEnd/>
          </a:ln>
        </p:spPr>
      </p:pic>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Plain contents page">
    <p:spTree>
      <p:nvGrpSpPr>
        <p:cNvPr id="1" name=""/>
        <p:cNvGrpSpPr/>
        <p:nvPr/>
      </p:nvGrpSpPr>
      <p:grpSpPr>
        <a:xfrm>
          <a:off x="0" y="0"/>
          <a:ext cx="0" cy="0"/>
          <a:chOff x="0" y="0"/>
          <a:chExt cx="0" cy="0"/>
        </a:xfrm>
      </p:grpSpPr>
      <p:pic>
        <p:nvPicPr>
          <p:cNvPr id="4" name="Picture 8" descr="Maroon.jpg"/>
          <p:cNvPicPr>
            <a:picLocks noChangeAspect="1"/>
          </p:cNvPicPr>
          <p:nvPr userDrawn="1"/>
        </p:nvPicPr>
        <p:blipFill>
          <a:blip r:embed="rId2" cstate="print"/>
          <a:srcRect/>
          <a:stretch>
            <a:fillRect/>
          </a:stretch>
        </p:blipFill>
        <p:spPr bwMode="auto">
          <a:xfrm>
            <a:off x="0" y="0"/>
            <a:ext cx="3933825" cy="6858000"/>
          </a:xfrm>
          <a:prstGeom prst="rect">
            <a:avLst/>
          </a:prstGeom>
          <a:noFill/>
          <a:ln w="9525">
            <a:noFill/>
            <a:miter lim="800000"/>
            <a:headEnd/>
            <a:tailEnd/>
          </a:ln>
        </p:spPr>
      </p:pic>
      <p:sp>
        <p:nvSpPr>
          <p:cNvPr id="5" name="Rectangle 7"/>
          <p:cNvSpPr/>
          <p:nvPr userDrawn="1"/>
        </p:nvSpPr>
        <p:spPr>
          <a:xfrm>
            <a:off x="1619250" y="6353175"/>
            <a:ext cx="2279650" cy="263525"/>
          </a:xfrm>
          <a:prstGeom prst="rect">
            <a:avLst/>
          </a:prstGeom>
          <a:solidFill>
            <a:srgbClr val="5D1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rgbClr val="FFFFFF"/>
                </a:solidFill>
                <a:cs typeface="Calibri" pitchFamily="34" charset="0"/>
              </a:rPr>
              <a:t>Transform the power of digital</a:t>
            </a:r>
          </a:p>
        </p:txBody>
      </p:sp>
      <p:sp>
        <p:nvSpPr>
          <p:cNvPr id="2" name="Title 1"/>
          <p:cNvSpPr>
            <a:spLocks noGrp="1"/>
          </p:cNvSpPr>
          <p:nvPr>
            <p:ph type="title"/>
          </p:nvPr>
        </p:nvSpPr>
        <p:spPr>
          <a:xfrm>
            <a:off x="4953000" y="1384300"/>
            <a:ext cx="4953000" cy="765175"/>
          </a:xfrm>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4953000" y="2252663"/>
            <a:ext cx="2712516" cy="2998012"/>
          </a:xfrm>
        </p:spPr>
        <p:txBody>
          <a:bodyPr/>
          <a:lstStyle>
            <a:lvl1pPr marL="182563" marR="0" indent="-182563" algn="l" defTabSz="914400" rtl="0" eaLnBrk="1" fontAlgn="base" latinLnBrk="0" hangingPunct="1">
              <a:lnSpc>
                <a:spcPct val="100000"/>
              </a:lnSpc>
              <a:spcBef>
                <a:spcPts val="0"/>
              </a:spcBef>
              <a:spcAft>
                <a:spcPts val="6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mn-lt"/>
                <a:ea typeface="+mn-ea"/>
                <a:cs typeface="Arial" pitchFamily="34" charset="0"/>
              </a:defRPr>
            </a:lvl1pPr>
          </a:lstStyle>
          <a:p>
            <a:pPr lvl="0"/>
            <a:r>
              <a:rPr lang="en-US" smtClean="0"/>
              <a:t>Click to edit Master text styles</a:t>
            </a:r>
          </a:p>
        </p:txBody>
      </p:sp>
      <p:sp>
        <p:nvSpPr>
          <p:cNvPr id="6" name="Date Placeholder 8"/>
          <p:cNvSpPr>
            <a:spLocks noGrp="1"/>
          </p:cNvSpPr>
          <p:nvPr>
            <p:ph type="dt" sz="half" idx="12"/>
          </p:nvPr>
        </p:nvSpPr>
        <p:spPr/>
        <p:txBody>
          <a:bodyPr/>
          <a:lstStyle>
            <a:lvl1pPr>
              <a:defRPr/>
            </a:lvl1pPr>
          </a:lstStyle>
          <a:p>
            <a:pPr>
              <a:defRPr/>
            </a:pPr>
            <a:r>
              <a:rPr lang="de-DE"/>
              <a:t>Copyright © 2013 Capgemini Consulting. All rights reserved.</a:t>
            </a:r>
            <a:endParaRPr lang="en-US" dirty="0"/>
          </a:p>
        </p:txBody>
      </p:sp>
      <p:sp>
        <p:nvSpPr>
          <p:cNvPr id="8" name="Slide Number Placeholder 9"/>
          <p:cNvSpPr>
            <a:spLocks noGrp="1"/>
          </p:cNvSpPr>
          <p:nvPr>
            <p:ph type="sldNum" sz="quarter" idx="13"/>
          </p:nvPr>
        </p:nvSpPr>
        <p:spPr/>
        <p:txBody>
          <a:bodyPr/>
          <a:lstStyle>
            <a:lvl1pPr>
              <a:defRPr/>
            </a:lvl1pPr>
          </a:lstStyle>
          <a:p>
            <a:pPr>
              <a:defRPr/>
            </a:pPr>
            <a:fld id="{733B903F-272B-4C2C-95AB-FE8E559336B4}" type="slidenum">
              <a:rPr lang="en-GB"/>
              <a:pPr>
                <a:defRPr/>
              </a:pPr>
              <a:t>‹#›</a:t>
            </a:fld>
            <a:endParaRPr lang="en-GB" dirty="0"/>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graphicFrame>
        <p:nvGraphicFramePr>
          <p:cNvPr id="11" name="Object 10" hidden="1"/>
          <p:cNvGraphicFramePr>
            <a:graphicFrameLocks/>
          </p:cNvGraphicFramePr>
          <p:nvPr/>
        </p:nvGraphicFramePr>
        <p:xfrm>
          <a:off x="0" y="0"/>
          <a:ext cx="158750" cy="158750"/>
        </p:xfrm>
        <a:graphic>
          <a:graphicData uri="http://schemas.openxmlformats.org/presentationml/2006/ole">
            <p:oleObj spid="_x0000_s1304578" name="think-cell Slide" r:id="rId3" imgW="0" imgH="0" progId="">
              <p:embed/>
            </p:oleObj>
          </a:graphicData>
        </a:graphic>
      </p:graphicFrame>
      <p:pic>
        <p:nvPicPr>
          <p:cNvPr id="10" name="Picture 9" descr="CC swoosh.png"/>
          <p:cNvPicPr>
            <a:picLocks noChangeAspect="1"/>
          </p:cNvPicPr>
          <p:nvPr userDrawn="1"/>
        </p:nvPicPr>
        <p:blipFill>
          <a:blip r:embed="rId4" cstate="email"/>
          <a:stretch>
            <a:fillRect/>
          </a:stretch>
        </p:blipFill>
        <p:spPr>
          <a:xfrm>
            <a:off x="0" y="1356695"/>
            <a:ext cx="9906000" cy="5168649"/>
          </a:xfrm>
          <a:prstGeom prst="rect">
            <a:avLst/>
          </a:prstGeom>
        </p:spPr>
      </p:pic>
      <p:sp>
        <p:nvSpPr>
          <p:cNvPr id="6" name="Rectangle 5"/>
          <p:cNvSpPr/>
          <p:nvPr userDrawn="1"/>
        </p:nvSpPr>
        <p:spPr>
          <a:xfrm>
            <a:off x="9453563" y="5842000"/>
            <a:ext cx="236537" cy="20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7815263" y="5972175"/>
            <a:ext cx="2090737" cy="23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36000" bIns="39600" anchor="ctr"/>
          <a:lstStyle/>
          <a:p>
            <a:pPr fontAlgn="auto">
              <a:spcBef>
                <a:spcPts val="0"/>
              </a:spcBef>
              <a:spcAft>
                <a:spcPts val="0"/>
              </a:spcAft>
              <a:defRPr/>
            </a:pPr>
            <a:r>
              <a:rPr lang="en-US" sz="920" dirty="0" smtClean="0">
                <a:solidFill>
                  <a:srgbClr val="FFFFFF"/>
                </a:solidFill>
                <a:cs typeface="Arial" charset="0"/>
              </a:rPr>
              <a:t>Transform to the power of digital</a:t>
            </a:r>
            <a:endParaRPr lang="en-US" sz="920" dirty="0">
              <a:solidFill>
                <a:srgbClr val="FFFFFF"/>
              </a:solidFill>
              <a:cs typeface="Arial" charset="0"/>
            </a:endParaRPr>
          </a:p>
        </p:txBody>
      </p:sp>
      <p:sp>
        <p:nvSpPr>
          <p:cNvPr id="2" name="Title 1"/>
          <p:cNvSpPr>
            <a:spLocks noGrp="1"/>
          </p:cNvSpPr>
          <p:nvPr>
            <p:ph type="ctrTitle"/>
          </p:nvPr>
        </p:nvSpPr>
        <p:spPr>
          <a:xfrm>
            <a:off x="1286593" y="1553432"/>
            <a:ext cx="7150789" cy="360040"/>
          </a:xfrm>
        </p:spPr>
        <p:txBody>
          <a:bodyPr>
            <a:noAutofit/>
          </a:bodyPr>
          <a:lstStyle>
            <a:lvl1pPr algn="l">
              <a:defRPr sz="32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286593" y="2131443"/>
            <a:ext cx="7150789" cy="288032"/>
          </a:xfrm>
        </p:spPr>
        <p:txBody>
          <a:bodyPr>
            <a:noAutofit/>
          </a:bodyPr>
          <a:lstStyle>
            <a:lvl1pPr marL="0" indent="0" algn="l">
              <a:buNone/>
              <a:defRPr sz="18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2050" name="Picture 2"/>
          <p:cNvPicPr>
            <a:picLocks noChangeAspect="1" noChangeArrowheads="1"/>
          </p:cNvPicPr>
          <p:nvPr userDrawn="1"/>
        </p:nvPicPr>
        <p:blipFill>
          <a:blip r:embed="rId5" cstate="email"/>
          <a:srcRect/>
          <a:stretch>
            <a:fillRect/>
          </a:stretch>
        </p:blipFill>
        <p:spPr bwMode="auto">
          <a:xfrm>
            <a:off x="371475" y="6148664"/>
            <a:ext cx="4162425" cy="529949"/>
          </a:xfrm>
          <a:prstGeom prst="rect">
            <a:avLst/>
          </a:prstGeom>
          <a:noFill/>
          <a:ln w="9525">
            <a:noFill/>
            <a:miter lim="800000"/>
            <a:headEnd/>
            <a:tailEnd/>
          </a:ln>
          <a:effectLst/>
        </p:spPr>
      </p:pic>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0" y="2816225"/>
            <a:ext cx="9906000" cy="3876675"/>
          </a:xfrm>
          <a:prstGeom prst="rect">
            <a:avLst/>
          </a:prstGeom>
          <a:noFill/>
          <a:ln w="9525">
            <a:noFill/>
            <a:miter lim="800000"/>
            <a:headEnd/>
            <a:tailEnd/>
          </a:ln>
        </p:spPr>
      </p:pic>
      <p:sp>
        <p:nvSpPr>
          <p:cNvPr id="4" name="Title 1"/>
          <p:cNvSpPr>
            <a:spLocks noGrp="1"/>
          </p:cNvSpPr>
          <p:nvPr>
            <p:ph type="ctrTitle"/>
          </p:nvPr>
        </p:nvSpPr>
        <p:spPr>
          <a:xfrm>
            <a:off x="1286593"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3"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srcRect/>
          <a:stretch>
            <a:fillRect/>
          </a:stretch>
        </p:blipFill>
        <p:spPr bwMode="auto">
          <a:xfrm>
            <a:off x="3889375" y="2092325"/>
            <a:ext cx="6016625" cy="4564063"/>
          </a:xfrm>
          <a:prstGeom prst="rect">
            <a:avLst/>
          </a:prstGeom>
          <a:noFill/>
          <a:ln w="9525">
            <a:noFill/>
            <a:miter lim="800000"/>
            <a:headEnd/>
            <a:tailEnd/>
          </a:ln>
        </p:spPr>
      </p:pic>
      <p:sp>
        <p:nvSpPr>
          <p:cNvPr id="4" name="Title 1"/>
          <p:cNvSpPr>
            <a:spLocks noGrp="1"/>
          </p:cNvSpPr>
          <p:nvPr>
            <p:ph type="ctrTitle"/>
          </p:nvPr>
        </p:nvSpPr>
        <p:spPr>
          <a:xfrm>
            <a:off x="1286593" y="2233944"/>
            <a:ext cx="7150789" cy="360040"/>
          </a:xfrm>
        </p:spPr>
        <p:txBody>
          <a:bodyPr>
            <a:noAutofit/>
          </a:bodyPr>
          <a:lstStyle>
            <a:lvl1pPr algn="l">
              <a:defRPr sz="2800" b="0">
                <a:solidFill>
                  <a:schemeClr val="tx1">
                    <a:lumMod val="85000"/>
                    <a:lumOff val="15000"/>
                  </a:schemeClr>
                </a:solidFill>
                <a:latin typeface="Calibri" pitchFamily="34" charset="0"/>
                <a:cs typeface="Calibri" pitchFamily="34" charset="0"/>
              </a:defRPr>
            </a:lvl1pPr>
          </a:lstStyle>
          <a:p>
            <a:r>
              <a:rPr lang="en-US" smtClean="0"/>
              <a:t>Click to edit Master title style</a:t>
            </a:r>
            <a:endParaRPr lang="en-GB" dirty="0"/>
          </a:p>
        </p:txBody>
      </p:sp>
      <p:sp>
        <p:nvSpPr>
          <p:cNvPr id="5" name="Subtitle 2"/>
          <p:cNvSpPr>
            <a:spLocks noGrp="1"/>
          </p:cNvSpPr>
          <p:nvPr>
            <p:ph type="subTitle" idx="1"/>
          </p:nvPr>
        </p:nvSpPr>
        <p:spPr>
          <a:xfrm>
            <a:off x="1286593" y="2811955"/>
            <a:ext cx="7150789" cy="288032"/>
          </a:xfrm>
        </p:spPr>
        <p:txBody>
          <a:bodyPr>
            <a:noAutofit/>
          </a:bodyPr>
          <a:lstStyle>
            <a:lvl1pPr marL="0" indent="0" algn="l">
              <a:buNone/>
              <a:defRPr sz="1600">
                <a:solidFill>
                  <a:srgbClr val="981E3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ents long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Date Placeholder 7"/>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10" name="Footer Placeholder 9"/>
          <p:cNvSpPr>
            <a:spLocks noGrp="1"/>
          </p:cNvSpPr>
          <p:nvPr>
            <p:ph type="ftr" sz="quarter" idx="14"/>
          </p:nvPr>
        </p:nvSpPr>
        <p:spPr/>
        <p:txBody>
          <a:bodyPr/>
          <a:lstStyle/>
          <a:p>
            <a:pPr>
              <a:defRPr/>
            </a:pPr>
            <a:r>
              <a:rPr lang="de-DE">
                <a:solidFill>
                  <a:srgbClr val="85888B"/>
                </a:solidFill>
              </a:rPr>
              <a:t>Planches Anthony - v2.pptx</a:t>
            </a:r>
          </a:p>
        </p:txBody>
      </p:sp>
      <p:pic>
        <p:nvPicPr>
          <p:cNvPr id="11" name="Picture 8"/>
          <p:cNvPicPr>
            <a:picLocks noChangeAspect="1"/>
          </p:cNvPicPr>
          <p:nvPr userDrawn="1"/>
        </p:nvPicPr>
        <p:blipFill>
          <a:blip r:embed="rId2" cstate="email"/>
          <a:srcRect/>
          <a:stretch>
            <a:fillRect/>
          </a:stretch>
        </p:blipFill>
        <p:spPr bwMode="auto">
          <a:xfrm>
            <a:off x="0" y="4653170"/>
            <a:ext cx="3189288" cy="1793875"/>
          </a:xfrm>
          <a:prstGeom prst="rect">
            <a:avLst/>
          </a:prstGeom>
          <a:noFill/>
          <a:ln w="9525">
            <a:noFill/>
            <a:miter lim="800000"/>
            <a:headEnd/>
            <a:tailEnd/>
          </a:ln>
        </p:spPr>
      </p:pic>
      <p:sp>
        <p:nvSpPr>
          <p:cNvPr id="13" name="Content Placeholder 12"/>
          <p:cNvSpPr>
            <a:spLocks noGrp="1"/>
          </p:cNvSpPr>
          <p:nvPr>
            <p:ph sz="quarter" idx="15"/>
          </p:nvPr>
        </p:nvSpPr>
        <p:spPr>
          <a:xfrm>
            <a:off x="2073275" y="1844700"/>
            <a:ext cx="7488238" cy="4464700"/>
          </a:xfrm>
        </p:spPr>
        <p:txBody>
          <a:bodyPr/>
          <a:lstStyle>
            <a:lvl1pPr>
              <a:lnSpc>
                <a:spcPct val="100000"/>
              </a:lnSpc>
              <a:spcAft>
                <a:spcPts val="600"/>
              </a:spcAft>
              <a:buFont typeface="Arial Unicode MS" pitchFamily="34" charset="-128"/>
              <a:buChar char="▶"/>
              <a:defRPr sz="1600">
                <a:solidFill>
                  <a:schemeClr val="tx1">
                    <a:lumMod val="85000"/>
                    <a:lumOff val="15000"/>
                  </a:schemeClr>
                </a:solidFill>
              </a:defRPr>
            </a:lvl1pPr>
            <a:lvl2pPr>
              <a:lnSpc>
                <a:spcPct val="100000"/>
              </a:lnSpc>
              <a:spcAft>
                <a:spcPts val="600"/>
              </a:spcAft>
              <a:buClr>
                <a:schemeClr val="accent2"/>
              </a:buClr>
              <a:defRPr sz="1400">
                <a:solidFill>
                  <a:schemeClr val="tx1">
                    <a:lumMod val="85000"/>
                    <a:lumOff val="15000"/>
                  </a:schemeClr>
                </a:solidFill>
              </a:defRPr>
            </a:lvl2pPr>
            <a:lvl3pPr>
              <a:lnSpc>
                <a:spcPct val="100000"/>
              </a:lnSpc>
              <a:spcAft>
                <a:spcPts val="600"/>
              </a:spcAft>
              <a:defRPr sz="1200">
                <a:solidFill>
                  <a:schemeClr val="tx1">
                    <a:lumMod val="85000"/>
                    <a:lumOff val="15000"/>
                  </a:schemeClr>
                </a:solidFill>
              </a:defRPr>
            </a:lvl3pPr>
            <a:lvl4pPr>
              <a:lnSpc>
                <a:spcPct val="100000"/>
              </a:lnSpc>
              <a:spcAft>
                <a:spcPts val="600"/>
              </a:spcAft>
              <a:defRPr sz="1050">
                <a:solidFill>
                  <a:schemeClr val="tx1">
                    <a:lumMod val="85000"/>
                    <a:lumOff val="15000"/>
                  </a:schemeClr>
                </a:solidFill>
              </a:defRPr>
            </a:lvl4pPr>
            <a:lvl5pPr>
              <a:lnSpc>
                <a:spcPct val="100000"/>
              </a:lnSpc>
              <a:spcAft>
                <a:spcPts val="600"/>
              </a:spcAft>
              <a:defRPr sz="105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50838" y="1032038"/>
            <a:ext cx="9210675" cy="313932"/>
          </a:xfrm>
          <a:noFill/>
          <a:ln w="9525">
            <a:noFill/>
            <a:miter lim="800000"/>
            <a:headEnd/>
            <a:tailEnd/>
          </a:ln>
        </p:spPr>
        <p:txBody>
          <a:bodyPr rtlCol="0">
            <a:sp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8" name="Slide Number Placeholder 7"/>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9" name="Footer Placeholder 8"/>
          <p:cNvSpPr>
            <a:spLocks noGrp="1"/>
          </p:cNvSpPr>
          <p:nvPr>
            <p:ph type="ftr" sz="quarter" idx="14"/>
          </p:nvPr>
        </p:nvSpPr>
        <p:spPr/>
        <p:txBody>
          <a:bodyPr/>
          <a:lstStyle/>
          <a:p>
            <a:pPr>
              <a:defRPr/>
            </a:pPr>
            <a:r>
              <a:rPr lang="de-DE">
                <a:solidFill>
                  <a:srgbClr val="85888B"/>
                </a:solidFill>
              </a:rPr>
              <a:t>Planches Anthony - v2.pptx</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a:stretch>
            <a:fillRect/>
          </a:stretch>
        </p:blipFill>
        <p:spPr bwMode="auto">
          <a:xfrm>
            <a:off x="4" y="4370394"/>
            <a:ext cx="3160713" cy="21367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6"/>
          <p:cNvSpPr>
            <a:spLocks noGrp="1"/>
          </p:cNvSpPr>
          <p:nvPr>
            <p:ph sz="quarter" idx="11"/>
          </p:nvPr>
        </p:nvSpPr>
        <p:spPr>
          <a:xfrm>
            <a:off x="350838" y="1032038"/>
            <a:ext cx="9210674" cy="395288"/>
          </a:xfrm>
        </p:spPr>
        <p:txBody>
          <a:bodyPr/>
          <a:lstStyle>
            <a:lvl1pPr marL="0" indent="0" algn="ctr">
              <a:buNone/>
              <a:defRPr lang="en-US" sz="1600" dirty="0" smtClean="0">
                <a:solidFill>
                  <a:schemeClr val="accent2"/>
                </a:solidFill>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2B46DD68-8B70-4271-AE97-11C63D1D5500}" type="slidenum">
              <a:rPr lang="en-GB"/>
              <a:pPr>
                <a:defRPr/>
              </a:pPr>
              <a:t>‹#›</a:t>
            </a:fld>
            <a:endParaRPr lang="en-GB"/>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Page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2"/>
          </p:nvPr>
        </p:nvSpPr>
        <p:spPr>
          <a:xfrm>
            <a:off x="350838" y="1032038"/>
            <a:ext cx="9210675" cy="313932"/>
          </a:xfrm>
          <a:noFill/>
          <a:ln w="9525">
            <a:noFill/>
            <a:miter lim="800000"/>
            <a:headEnd/>
            <a:tailEnd/>
          </a:ln>
        </p:spPr>
        <p:txBody>
          <a:bodyPr rtlCol="0">
            <a:spAutoFit/>
          </a:bodyPr>
          <a:lstStyle>
            <a:lvl1pPr marL="0" indent="0" algn="ctr" rtl="0" eaLnBrk="1" fontAlgn="base" hangingPunct="1">
              <a:spcBef>
                <a:spcPct val="0"/>
              </a:spcBef>
              <a:spcAft>
                <a:spcPct val="0"/>
              </a:spcAft>
              <a:buNone/>
              <a:defRPr lang="en-GB" sz="1600" kern="1200" baseline="0" dirty="0">
                <a:solidFill>
                  <a:schemeClr val="accent2"/>
                </a:solidFill>
                <a:latin typeface="Calibri" pitchFamily="34" charset="0"/>
                <a:ea typeface="+mj-ea"/>
                <a:cs typeface="Calibri" pitchFamily="34" charset="0"/>
              </a:defRPr>
            </a:lvl1pPr>
          </a:lstStyle>
          <a:p>
            <a:pPr lvl="0"/>
            <a:r>
              <a:rPr lang="en-US" smtClean="0"/>
              <a:t>Click to edit Master text styles</a:t>
            </a:r>
          </a:p>
        </p:txBody>
      </p:sp>
      <p:sp>
        <p:nvSpPr>
          <p:cNvPr id="8" name="Date Placeholder 7"/>
          <p:cNvSpPr>
            <a:spLocks noGrp="1"/>
          </p:cNvSpPr>
          <p:nvPr>
            <p:ph type="dt" sz="half" idx="13"/>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10" name="Footer Placeholder 9"/>
          <p:cNvSpPr>
            <a:spLocks noGrp="1"/>
          </p:cNvSpPr>
          <p:nvPr>
            <p:ph type="ftr" sz="quarter" idx="15"/>
          </p:nvPr>
        </p:nvSpPr>
        <p:spPr/>
        <p:txBody>
          <a:bodyPr/>
          <a:lstStyle/>
          <a:p>
            <a:pPr>
              <a:defRPr/>
            </a:pPr>
            <a:r>
              <a:rPr lang="de-DE">
                <a:solidFill>
                  <a:srgbClr val="85888B"/>
                </a:solidFill>
              </a:rPr>
              <a:t>Planches Anthony - v2.pptx</a:t>
            </a:r>
          </a:p>
        </p:txBody>
      </p:sp>
      <p:sp>
        <p:nvSpPr>
          <p:cNvPr id="12" name="Text Placeholder 11"/>
          <p:cNvSpPr>
            <a:spLocks noGrp="1"/>
          </p:cNvSpPr>
          <p:nvPr>
            <p:ph type="body" sz="quarter" idx="16"/>
          </p:nvPr>
        </p:nvSpPr>
        <p:spPr>
          <a:xfrm>
            <a:off x="350836" y="1792974"/>
            <a:ext cx="9210677" cy="4660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page with k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350837" y="1382234"/>
            <a:ext cx="9005813" cy="3935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8" name="Slide Number Placeholder 7"/>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9" name="Footer Placeholder 8"/>
          <p:cNvSpPr>
            <a:spLocks noGrp="1"/>
          </p:cNvSpPr>
          <p:nvPr>
            <p:ph type="ftr" sz="quarter" idx="14"/>
          </p:nvPr>
        </p:nvSpPr>
        <p:spPr/>
        <p:txBody>
          <a:bodyPr/>
          <a:lstStyle/>
          <a:p>
            <a:pPr>
              <a:defRPr/>
            </a:pPr>
            <a:r>
              <a:rPr lang="de-DE">
                <a:solidFill>
                  <a:srgbClr val="85888B"/>
                </a:solidFill>
              </a:rPr>
              <a:t>Planches Anthony - v2.pptx</a:t>
            </a:r>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6" name="Slide Number Placeholder 5"/>
          <p:cNvSpPr>
            <a:spLocks noGrp="1"/>
          </p:cNvSpPr>
          <p:nvPr>
            <p:ph type="sldNum" sz="quarter" idx="11"/>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
        <p:nvSpPr>
          <p:cNvPr id="7" name="Footer Placeholder 6"/>
          <p:cNvSpPr>
            <a:spLocks noGrp="1"/>
          </p:cNvSpPr>
          <p:nvPr>
            <p:ph type="ftr" sz="quarter" idx="12"/>
          </p:nvPr>
        </p:nvSpPr>
        <p:spPr/>
        <p:txBody>
          <a:bodyPr/>
          <a:lstStyle/>
          <a:p>
            <a:pPr>
              <a:defRPr/>
            </a:pPr>
            <a:r>
              <a:rPr lang="de-DE">
                <a:solidFill>
                  <a:srgbClr val="85888B"/>
                </a:solidFill>
              </a:rPr>
              <a:t>Planches Anthony - v2.pptx</a:t>
            </a:r>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no title">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cstate="email"/>
          <a:srcRect/>
          <a:stretch>
            <a:fillRect/>
          </a:stretch>
        </p:blipFill>
        <p:spPr bwMode="auto">
          <a:xfrm>
            <a:off x="14288" y="1797050"/>
            <a:ext cx="5207000" cy="3951288"/>
          </a:xfrm>
          <a:prstGeom prst="rect">
            <a:avLst/>
          </a:prstGeom>
          <a:noFill/>
          <a:ln w="9525">
            <a:noFill/>
            <a:miter lim="800000"/>
            <a:headEnd/>
            <a:tailEnd/>
          </a:ln>
        </p:spPr>
      </p:pic>
      <p:pic>
        <p:nvPicPr>
          <p:cNvPr id="3" name="Picture 12"/>
          <p:cNvPicPr>
            <a:picLocks noChangeAspect="1"/>
          </p:cNvPicPr>
          <p:nvPr userDrawn="1"/>
        </p:nvPicPr>
        <p:blipFill>
          <a:blip r:embed="rId3" cstate="email"/>
          <a:srcRect/>
          <a:stretch>
            <a:fillRect/>
          </a:stretch>
        </p:blipFill>
        <p:spPr bwMode="auto">
          <a:xfrm>
            <a:off x="4699000" y="1797050"/>
            <a:ext cx="5207000" cy="3951288"/>
          </a:xfrm>
          <a:prstGeom prst="rect">
            <a:avLst/>
          </a:prstGeom>
          <a:noFill/>
          <a:ln w="9525">
            <a:noFill/>
            <a:miter lim="800000"/>
            <a:headEnd/>
            <a:tailEnd/>
          </a:ln>
        </p:spPr>
      </p:pic>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Plain contents page">
    <p:spTree>
      <p:nvGrpSpPr>
        <p:cNvPr id="1" name=""/>
        <p:cNvGrpSpPr/>
        <p:nvPr/>
      </p:nvGrpSpPr>
      <p:grpSpPr>
        <a:xfrm>
          <a:off x="0" y="0"/>
          <a:ext cx="0" cy="0"/>
          <a:chOff x="0" y="0"/>
          <a:chExt cx="0" cy="0"/>
        </a:xfrm>
      </p:grpSpPr>
      <p:pic>
        <p:nvPicPr>
          <p:cNvPr id="4" name="Picture 8" descr="Maroon.jpg"/>
          <p:cNvPicPr>
            <a:picLocks noChangeAspect="1"/>
          </p:cNvPicPr>
          <p:nvPr userDrawn="1"/>
        </p:nvPicPr>
        <p:blipFill>
          <a:blip r:embed="rId2" cstate="email"/>
          <a:srcRect/>
          <a:stretch>
            <a:fillRect/>
          </a:stretch>
        </p:blipFill>
        <p:spPr bwMode="auto">
          <a:xfrm>
            <a:off x="0" y="0"/>
            <a:ext cx="3933825" cy="6858000"/>
          </a:xfrm>
          <a:prstGeom prst="rect">
            <a:avLst/>
          </a:prstGeom>
          <a:noFill/>
          <a:ln w="9525">
            <a:noFill/>
            <a:miter lim="800000"/>
            <a:headEnd/>
            <a:tailEnd/>
          </a:ln>
        </p:spPr>
      </p:pic>
      <p:sp>
        <p:nvSpPr>
          <p:cNvPr id="2" name="Title 1"/>
          <p:cNvSpPr>
            <a:spLocks noGrp="1"/>
          </p:cNvSpPr>
          <p:nvPr>
            <p:ph type="title"/>
          </p:nvPr>
        </p:nvSpPr>
        <p:spPr>
          <a:xfrm>
            <a:off x="4953000" y="1384300"/>
            <a:ext cx="4953000" cy="765175"/>
          </a:xfrm>
        </p:spPr>
        <p:txBody>
          <a:bodyPr/>
          <a:lstStyle/>
          <a:p>
            <a:r>
              <a:rPr lang="en-US" smtClean="0"/>
              <a:t>Click to edit Master title style</a:t>
            </a:r>
            <a:endParaRPr lang="en-GB" dirty="0"/>
          </a:p>
        </p:txBody>
      </p:sp>
      <p:sp>
        <p:nvSpPr>
          <p:cNvPr id="7" name="Content Placeholder 6"/>
          <p:cNvSpPr>
            <a:spLocks noGrp="1"/>
          </p:cNvSpPr>
          <p:nvPr>
            <p:ph sz="quarter" idx="11"/>
          </p:nvPr>
        </p:nvSpPr>
        <p:spPr>
          <a:xfrm>
            <a:off x="4953000" y="2252663"/>
            <a:ext cx="2712516" cy="2998012"/>
          </a:xfrm>
        </p:spPr>
        <p:txBody>
          <a:bodyPr/>
          <a:lstStyle>
            <a:lvl1pPr marL="182563" marR="0" indent="-182563" algn="l" defTabSz="914400" rtl="0" eaLnBrk="1" fontAlgn="base" latinLnBrk="0" hangingPunct="1">
              <a:lnSpc>
                <a:spcPct val="100000"/>
              </a:lnSpc>
              <a:spcBef>
                <a:spcPts val="0"/>
              </a:spcBef>
              <a:spcAft>
                <a:spcPts val="600"/>
              </a:spcAft>
              <a:buClr>
                <a:schemeClr val="accent2"/>
              </a:buClr>
              <a:buSzPct val="100000"/>
              <a:buFontTx/>
              <a:buBlip>
                <a:blip r:embed="rId3"/>
              </a:buBlip>
              <a:tabLst/>
              <a:defRPr lang="en-US" sz="1400" u="none" kern="1200" baseline="0" dirty="0" smtClean="0">
                <a:solidFill>
                  <a:srgbClr val="981E32"/>
                </a:solidFill>
                <a:uFill>
                  <a:solidFill>
                    <a:schemeClr val="tx1">
                      <a:lumMod val="65000"/>
                      <a:lumOff val="35000"/>
                    </a:schemeClr>
                  </a:solidFill>
                </a:uFill>
                <a:latin typeface="+mn-lt"/>
                <a:ea typeface="+mn-ea"/>
                <a:cs typeface="Arial" pitchFamily="34" charset="0"/>
              </a:defRPr>
            </a:lvl1pPr>
          </a:lstStyle>
          <a:p>
            <a:pPr lvl="0"/>
            <a:r>
              <a:rPr lang="en-US" smtClean="0"/>
              <a:t>Click to edit Master text styles</a:t>
            </a:r>
          </a:p>
        </p:txBody>
      </p:sp>
      <p:sp>
        <p:nvSpPr>
          <p:cNvPr id="8" name="Rectangle 7"/>
          <p:cNvSpPr/>
          <p:nvPr userDrawn="1"/>
        </p:nvSpPr>
        <p:spPr>
          <a:xfrm>
            <a:off x="1619250" y="6353175"/>
            <a:ext cx="2279650" cy="263525"/>
          </a:xfrm>
          <a:prstGeom prst="rect">
            <a:avLst/>
          </a:prstGeom>
          <a:solidFill>
            <a:srgbClr val="5D17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cs typeface="Calibri" pitchFamily="34" charset="0"/>
              </a:rPr>
              <a:t>Transform the power of digital</a:t>
            </a:r>
          </a:p>
        </p:txBody>
      </p:sp>
      <p:sp>
        <p:nvSpPr>
          <p:cNvPr id="9" name="Date Placeholder 8"/>
          <p:cNvSpPr>
            <a:spLocks noGrp="1"/>
          </p:cNvSpPr>
          <p:nvPr>
            <p:ph type="dt" sz="half" idx="12"/>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10" name="Slide Number Placeholder 9"/>
          <p:cNvSpPr>
            <a:spLocks noGrp="1"/>
          </p:cNvSpPr>
          <p:nvPr>
            <p:ph type="sldNum" sz="quarter" idx="13"/>
          </p:nvPr>
        </p:nvSpPr>
        <p:spPr/>
        <p:txBody>
          <a:bodyPr/>
          <a:lstStyle/>
          <a:p>
            <a:pPr>
              <a:defRPr/>
            </a:pPr>
            <a:fld id="{6A9CE626-3159-4274-8158-4292551456C4}" type="slidenum">
              <a:rPr lang="en-GB">
                <a:solidFill>
                  <a:srgbClr val="85888B"/>
                </a:solidFill>
              </a:rPr>
              <a:pPr>
                <a:defRPr/>
              </a:pPr>
              <a:t>‹#›</a:t>
            </a:fld>
            <a:endParaRPr lang="en-GB" dirty="0">
              <a:solidFill>
                <a:srgbClr val="85888B"/>
              </a:solidFil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title 3">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email"/>
          <a:srcRect l="-4" t="-3"/>
          <a:stretch>
            <a:fillRect/>
          </a:stretch>
        </p:blipFill>
        <p:spPr bwMode="auto">
          <a:xfrm>
            <a:off x="7339013" y="3905255"/>
            <a:ext cx="2566987" cy="2366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1"/>
          </p:nvPr>
        </p:nvSpPr>
        <p:spPr>
          <a:xfrm>
            <a:off x="350838" y="1032038"/>
            <a:ext cx="9210674" cy="395288"/>
          </a:xfrm>
        </p:spPr>
        <p:txBody>
          <a:bodyPr/>
          <a:lstStyle>
            <a:lvl1pPr marL="0" indent="0" algn="ctr">
              <a:buNone/>
              <a:defRPr lang="en-US" sz="1600" dirty="0" smtClean="0">
                <a:solidFill>
                  <a:schemeClr val="accent2"/>
                </a:solidFill>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C6242DB2-97CB-40EE-B21F-CA1B71CCBE3A}" type="slidenum">
              <a:rPr lang="en-GB"/>
              <a:pPr>
                <a:defRPr/>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title sub titl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email"/>
          <a:srcRect/>
          <a:stretch>
            <a:fillRect/>
          </a:stretch>
        </p:blipFill>
        <p:spPr bwMode="auto">
          <a:xfrm>
            <a:off x="1285875" y="1477963"/>
            <a:ext cx="8620125" cy="45640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6"/>
          <p:cNvSpPr>
            <a:spLocks noGrp="1"/>
          </p:cNvSpPr>
          <p:nvPr>
            <p:ph sz="quarter" idx="11"/>
          </p:nvPr>
        </p:nvSpPr>
        <p:spPr>
          <a:xfrm>
            <a:off x="704527" y="1032038"/>
            <a:ext cx="8380041" cy="395288"/>
          </a:xfrm>
        </p:spPr>
        <p:txBody>
          <a:bodyPr/>
          <a:lstStyle>
            <a:lvl1pPr marL="0" indent="0" algn="ctr">
              <a:buNone/>
              <a:defRPr lang="en-US" sz="1600" dirty="0" smtClean="0">
                <a:solidFill>
                  <a:schemeClr val="accent2"/>
                </a:solidFill>
              </a:defRPr>
            </a:lvl1pPr>
          </a:lstStyle>
          <a:p>
            <a:pPr lvl="0"/>
            <a:r>
              <a:rPr lang="en-US" smtClean="0"/>
              <a:t>Click to edit Master text styles</a:t>
            </a:r>
          </a:p>
        </p:txBody>
      </p:sp>
      <p:sp>
        <p:nvSpPr>
          <p:cNvPr id="5" name="Slide Number Placeholder 2"/>
          <p:cNvSpPr>
            <a:spLocks noGrp="1"/>
          </p:cNvSpPr>
          <p:nvPr>
            <p:ph type="sldNum" sz="quarter" idx="12"/>
          </p:nvPr>
        </p:nvSpPr>
        <p:spPr>
          <a:xfrm>
            <a:off x="7594600" y="6713544"/>
            <a:ext cx="2311400" cy="149225"/>
          </a:xfrm>
        </p:spPr>
        <p:txBody>
          <a:bodyPr/>
          <a:lstStyle>
            <a:lvl1pPr>
              <a:defRPr/>
            </a:lvl1pPr>
          </a:lstStyle>
          <a:p>
            <a:pPr>
              <a:defRPr/>
            </a:pPr>
            <a:fld id="{83F88296-2D6D-45BF-A5A7-9906AAE1F657}" type="slidenum">
              <a:rPr lang="en-GB"/>
              <a:pPr>
                <a:defRPr/>
              </a:pPr>
              <a:t>‹#›</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2.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2.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1.jpe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ags" Target="../tags/tag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4.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ags" Target="../tags/tag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350837" y="1"/>
            <a:ext cx="9555163"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enter text – Header should be Calibri 20, no more than 2 lines </a:t>
            </a:r>
            <a:endParaRPr lang="en-GB" smtClean="0"/>
          </a:p>
        </p:txBody>
      </p:sp>
      <p:sp>
        <p:nvSpPr>
          <p:cNvPr id="9219" name="Text Placeholder 2"/>
          <p:cNvSpPr>
            <a:spLocks noGrp="1"/>
          </p:cNvSpPr>
          <p:nvPr>
            <p:ph type="body" idx="1"/>
          </p:nvPr>
        </p:nvSpPr>
        <p:spPr bwMode="auto">
          <a:xfrm>
            <a:off x="350837" y="1916113"/>
            <a:ext cx="9245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9221" name="Picture 8" descr="Grey_Shadow_Bar.jpg"/>
          <p:cNvPicPr>
            <a:picLocks noChangeAspect="1"/>
          </p:cNvPicPr>
          <p:nvPr/>
        </p:nvPicPr>
        <p:blipFill>
          <a:blip r:embed="rId24" cstate="email"/>
          <a:srcRect/>
          <a:stretch>
            <a:fillRect/>
          </a:stretch>
        </p:blipFill>
        <p:spPr bwMode="auto">
          <a:xfrm>
            <a:off x="0" y="935042"/>
            <a:ext cx="9906000" cy="206375"/>
          </a:xfrm>
          <a:prstGeom prst="rect">
            <a:avLst/>
          </a:prstGeom>
          <a:noFill/>
          <a:ln w="9525">
            <a:noFill/>
            <a:miter lim="800000"/>
            <a:headEnd/>
            <a:tailEnd/>
          </a:ln>
        </p:spPr>
      </p:pic>
      <p:sp>
        <p:nvSpPr>
          <p:cNvPr id="8" name="Slide Number Placeholder 7"/>
          <p:cNvSpPr>
            <a:spLocks noGrp="1"/>
          </p:cNvSpPr>
          <p:nvPr>
            <p:ph type="sldNum" sz="quarter" idx="4"/>
          </p:nvPr>
        </p:nvSpPr>
        <p:spPr>
          <a:xfrm>
            <a:off x="7594600" y="6740531"/>
            <a:ext cx="2311400" cy="117475"/>
          </a:xfrm>
          <a:prstGeom prst="rect">
            <a:avLst/>
          </a:prstGeom>
        </p:spPr>
        <p:txBody>
          <a:bodyPr vert="horz" lIns="91440" tIns="45720" rIns="91440" bIns="45720" rtlCol="0" anchor="ctr"/>
          <a:lstStyle>
            <a:lvl1pPr algn="r">
              <a:defRPr sz="800">
                <a:solidFill>
                  <a:schemeClr val="tx1">
                    <a:tint val="75000"/>
                  </a:schemeClr>
                </a:solidFill>
                <a:latin typeface="Calibri" pitchFamily="34" charset="0"/>
                <a:cs typeface="Calibri" pitchFamily="34" charset="0"/>
              </a:defRPr>
            </a:lvl1pPr>
          </a:lstStyle>
          <a:p>
            <a:pPr>
              <a:defRPr/>
            </a:pPr>
            <a:fld id="{B35549E4-144C-4D78-877B-F8B33940E0A1}" type="slidenum">
              <a:rPr lang="en-GB"/>
              <a:pPr>
                <a:defRPr/>
              </a:pPr>
              <a:t>‹#›</a:t>
            </a:fld>
            <a:endParaRPr lang="en-GB"/>
          </a:p>
        </p:txBody>
      </p:sp>
      <p:pic>
        <p:nvPicPr>
          <p:cNvPr id="9223" name="Picture 2"/>
          <p:cNvPicPr>
            <a:picLocks noChangeAspect="1" noChangeArrowheads="1"/>
          </p:cNvPicPr>
          <p:nvPr/>
        </p:nvPicPr>
        <p:blipFill>
          <a:blip r:embed="rId25" cstate="email"/>
          <a:srcRect/>
          <a:stretch>
            <a:fillRect/>
          </a:stretch>
        </p:blipFill>
        <p:spPr bwMode="auto">
          <a:xfrm>
            <a:off x="177800" y="6481763"/>
            <a:ext cx="2493963" cy="317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97" r:id="rId22"/>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000" kern="1200">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000">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2000">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2000">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2000">
          <a:solidFill>
            <a:schemeClr val="tx2"/>
          </a:solidFill>
          <a:latin typeface="Calibri" pitchFamily="34" charset="0"/>
          <a:cs typeface="Calibri" pitchFamily="34" charset="0"/>
        </a:defRPr>
      </a:lvl9pPr>
    </p:titleStyle>
    <p:bodyStyle>
      <a:lvl1pPr marL="263525" indent="-263525" algn="l" rtl="0" eaLnBrk="0" fontAlgn="base" hangingPunct="0">
        <a:spcBef>
          <a:spcPts val="300"/>
        </a:spcBef>
        <a:spcAft>
          <a:spcPts val="300"/>
        </a:spcAft>
        <a:buClr>
          <a:schemeClr val="accent2"/>
        </a:buClr>
        <a:buSzPct val="120000"/>
        <a:buFont typeface="Wingdings" pitchFamily="2" charset="2"/>
        <a:buChar char="§"/>
        <a:defRPr sz="1200" kern="1200">
          <a:solidFill>
            <a:srgbClr val="262626"/>
          </a:solidFill>
          <a:latin typeface="Calibri" pitchFamily="34" charset="0"/>
          <a:ea typeface="Calibri" pitchFamily="34" charset="0"/>
          <a:cs typeface="Calibri" pitchFamily="34" charset="0"/>
        </a:defRPr>
      </a:lvl1pPr>
      <a:lvl2pPr marL="538163" indent="-266700" algn="l" rtl="0" eaLnBrk="0" fontAlgn="base" hangingPunct="0">
        <a:spcBef>
          <a:spcPts val="300"/>
        </a:spcBef>
        <a:spcAft>
          <a:spcPts val="300"/>
        </a:spcAft>
        <a:buClr>
          <a:schemeClr val="tx2"/>
        </a:buClr>
        <a:buFont typeface="Arial" charset="0"/>
        <a:buChar char="–"/>
        <a:defRPr sz="1100" kern="1200">
          <a:solidFill>
            <a:srgbClr val="262626"/>
          </a:solidFill>
          <a:latin typeface="Calibri" pitchFamily="34" charset="0"/>
          <a:ea typeface="Calibri" pitchFamily="34" charset="0"/>
          <a:cs typeface="Calibri" pitchFamily="34" charset="0"/>
        </a:defRPr>
      </a:lvl2pPr>
      <a:lvl3pPr marL="712788" indent="-180975" algn="l" rtl="0" eaLnBrk="0" fontAlgn="base" hangingPunct="0">
        <a:spcBef>
          <a:spcPts val="300"/>
        </a:spcBef>
        <a:spcAft>
          <a:spcPts val="300"/>
        </a:spcAft>
        <a:buFont typeface="Arial" charset="0"/>
        <a:buChar char="•"/>
        <a:defRPr sz="1000" kern="1200">
          <a:solidFill>
            <a:srgbClr val="262626"/>
          </a:solidFill>
          <a:latin typeface="Calibri" pitchFamily="34" charset="0"/>
          <a:ea typeface="Calibri" pitchFamily="34" charset="0"/>
          <a:cs typeface="Calibri" pitchFamily="34" charset="0"/>
        </a:defRPr>
      </a:lvl3pPr>
      <a:lvl4pPr marL="893763" indent="-180975" algn="l" rtl="0" eaLnBrk="0" fontAlgn="base" hangingPunct="0">
        <a:spcBef>
          <a:spcPts val="300"/>
        </a:spcBef>
        <a:spcAft>
          <a:spcPts val="300"/>
        </a:spcAft>
        <a:buFont typeface="Arial" charset="0"/>
        <a:buChar char="–"/>
        <a:defRPr sz="1000" kern="1200">
          <a:solidFill>
            <a:srgbClr val="262626"/>
          </a:solidFill>
          <a:latin typeface="Calibri" pitchFamily="34" charset="0"/>
          <a:ea typeface="Calibri" pitchFamily="34" charset="0"/>
          <a:cs typeface="Calibri" pitchFamily="34" charset="0"/>
        </a:defRPr>
      </a:lvl4pPr>
      <a:lvl5pPr marL="1165225" indent="-271463" algn="l" rtl="0" eaLnBrk="0" fontAlgn="base" hangingPunct="0">
        <a:spcBef>
          <a:spcPts val="300"/>
        </a:spcBef>
        <a:spcAft>
          <a:spcPts val="300"/>
        </a:spcAft>
        <a:buFont typeface="Arial" charset="0"/>
        <a:buChar char="»"/>
        <a:defRPr sz="1000" kern="1200">
          <a:solidFill>
            <a:srgbClr val="262626"/>
          </a:solidFill>
          <a:latin typeface="Calibri" pitchFamily="34" charset="0"/>
          <a:ea typeface="Calibr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0838" y="0"/>
            <a:ext cx="955516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enter text – Header should be Calibri 20, no more than 2 lines </a:t>
            </a:r>
            <a:endParaRPr lang="en-GB" dirty="0" smtClean="0"/>
          </a:p>
        </p:txBody>
      </p:sp>
      <p:sp>
        <p:nvSpPr>
          <p:cNvPr id="4099" name="Text Placeholder 2"/>
          <p:cNvSpPr>
            <a:spLocks noGrp="1"/>
          </p:cNvSpPr>
          <p:nvPr>
            <p:ph type="body" idx="1"/>
          </p:nvPr>
        </p:nvSpPr>
        <p:spPr bwMode="auto">
          <a:xfrm>
            <a:off x="350838" y="1916113"/>
            <a:ext cx="921067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030" name="Picture 8" descr="Grey_Shadow_Bar.jpg"/>
          <p:cNvPicPr>
            <a:picLocks noChangeAspect="1"/>
          </p:cNvPicPr>
          <p:nvPr/>
        </p:nvPicPr>
        <p:blipFill>
          <a:blip r:embed="rId13" cstate="email"/>
          <a:srcRect/>
          <a:stretch>
            <a:fillRect/>
          </a:stretch>
        </p:blipFill>
        <p:spPr bwMode="auto">
          <a:xfrm>
            <a:off x="0" y="935038"/>
            <a:ext cx="9906000" cy="206375"/>
          </a:xfrm>
          <a:prstGeom prst="rect">
            <a:avLst/>
          </a:prstGeom>
          <a:noFill/>
          <a:ln w="9525">
            <a:noFill/>
            <a:miter lim="800000"/>
            <a:headEnd/>
            <a:tailEnd/>
          </a:ln>
        </p:spPr>
      </p:pic>
      <p:sp>
        <p:nvSpPr>
          <p:cNvPr id="8" name="Slide Number Placeholder 7"/>
          <p:cNvSpPr>
            <a:spLocks noGrp="1"/>
          </p:cNvSpPr>
          <p:nvPr>
            <p:ph type="sldNum" sz="quarter" idx="4"/>
          </p:nvPr>
        </p:nvSpPr>
        <p:spPr>
          <a:xfrm>
            <a:off x="7505800" y="6711950"/>
            <a:ext cx="2311400" cy="117475"/>
          </a:xfrm>
          <a:prstGeom prst="rect">
            <a:avLst/>
          </a:prstGeom>
        </p:spPr>
        <p:txBody>
          <a:bodyPr vert="horz" lIns="91440" tIns="45720" rIns="91440" bIns="45720" rtlCol="0" anchor="ctr"/>
          <a:lstStyle>
            <a:lvl1pPr algn="r">
              <a:defRPr sz="800" smtClean="0">
                <a:solidFill>
                  <a:schemeClr val="accent5"/>
                </a:solidFill>
                <a:latin typeface="Calibri" pitchFamily="34" charset="0"/>
                <a:cs typeface="Calibri" pitchFamily="34" charset="0"/>
              </a:defRPr>
            </a:lvl1pPr>
          </a:lstStyle>
          <a:p>
            <a:pPr>
              <a:defRPr/>
            </a:pPr>
            <a:fld id="{6A9CE626-3159-4274-8158-4292551456C4}" type="slidenum">
              <a:rPr lang="en-GB">
                <a:solidFill>
                  <a:srgbClr val="85888B"/>
                </a:solidFill>
              </a:rPr>
              <a:pPr>
                <a:defRPr/>
              </a:pPr>
              <a:t>‹#›</a:t>
            </a:fld>
            <a:endParaRPr lang="en-GB" dirty="0">
              <a:solidFill>
                <a:srgbClr val="85888B"/>
              </a:solidFill>
            </a:endParaRPr>
          </a:p>
        </p:txBody>
      </p:sp>
      <p:pic>
        <p:nvPicPr>
          <p:cNvPr id="2" name="Picture 2"/>
          <p:cNvPicPr>
            <a:picLocks noChangeAspect="1" noChangeArrowheads="1"/>
          </p:cNvPicPr>
          <p:nvPr/>
        </p:nvPicPr>
        <p:blipFill>
          <a:blip r:embed="rId14" cstate="email"/>
          <a:srcRect/>
          <a:stretch>
            <a:fillRect/>
          </a:stretch>
        </p:blipFill>
        <p:spPr bwMode="auto">
          <a:xfrm>
            <a:off x="177800" y="6502401"/>
            <a:ext cx="2493759" cy="317500"/>
          </a:xfrm>
          <a:prstGeom prst="rect">
            <a:avLst/>
          </a:prstGeom>
          <a:noFill/>
          <a:ln w="9525">
            <a:noFill/>
            <a:miter lim="800000"/>
            <a:headEnd/>
            <a:tailEnd/>
          </a:ln>
          <a:effectLst/>
        </p:spPr>
      </p:pic>
      <p:sp>
        <p:nvSpPr>
          <p:cNvPr id="9" name="Date Placeholder 8"/>
          <p:cNvSpPr>
            <a:spLocks noGrp="1"/>
          </p:cNvSpPr>
          <p:nvPr>
            <p:ph type="dt" sz="half" idx="2"/>
          </p:nvPr>
        </p:nvSpPr>
        <p:spPr>
          <a:xfrm>
            <a:off x="6922800" y="6512625"/>
            <a:ext cx="2894400" cy="201600"/>
          </a:xfrm>
          <a:prstGeom prst="rect">
            <a:avLst/>
          </a:prstGeom>
        </p:spPr>
        <p:txBody>
          <a:bodyPr vert="horz" lIns="91440" tIns="45720" rIns="91440" bIns="45720" rtlCol="0" anchor="ctr"/>
          <a:lstStyle>
            <a:lvl1pPr algn="r" rtl="0" fontAlgn="auto">
              <a:spcBef>
                <a:spcPts val="0"/>
              </a:spcBef>
              <a:spcAft>
                <a:spcPts val="0"/>
              </a:spcAft>
              <a:defRPr lang="de-CH" sz="700" kern="1200" smtClean="0">
                <a:solidFill>
                  <a:schemeClr val="accent5"/>
                </a:solidFill>
                <a:latin typeface="+mn-lt"/>
                <a:ea typeface="+mn-ea"/>
                <a:cs typeface="+mn-cs"/>
              </a:defRPr>
            </a:lvl1pPr>
          </a:lstStyle>
          <a:p>
            <a:pPr>
              <a:defRPr/>
            </a:pPr>
            <a:r>
              <a:rPr lang="de-DE">
                <a:solidFill>
                  <a:srgbClr val="85888B"/>
                </a:solidFill>
              </a:rPr>
              <a:t>Copyright © 2013 Capgemini Consulting. All rights reserved.</a:t>
            </a:r>
            <a:endParaRPr lang="en-US" dirty="0">
              <a:solidFill>
                <a:srgbClr val="85888B"/>
              </a:solidFill>
            </a:endParaRPr>
          </a:p>
        </p:txBody>
      </p:sp>
      <p:sp>
        <p:nvSpPr>
          <p:cNvPr id="10" name="Footer Placeholder 9"/>
          <p:cNvSpPr>
            <a:spLocks noGrp="1"/>
          </p:cNvSpPr>
          <p:nvPr>
            <p:ph type="ftr" sz="quarter" idx="3"/>
          </p:nvPr>
        </p:nvSpPr>
        <p:spPr>
          <a:xfrm>
            <a:off x="3512800" y="6512624"/>
            <a:ext cx="2894400" cy="201600"/>
          </a:xfrm>
          <a:prstGeom prst="rect">
            <a:avLst/>
          </a:prstGeom>
        </p:spPr>
        <p:txBody>
          <a:bodyPr vert="horz" wrap="none" lIns="91440" tIns="45720" rIns="91440" bIns="45720" rtlCol="0" anchor="ctr"/>
          <a:lstStyle>
            <a:lvl1pPr algn="ctr" rtl="0" fontAlgn="auto">
              <a:spcBef>
                <a:spcPts val="0"/>
              </a:spcBef>
              <a:spcAft>
                <a:spcPts val="0"/>
              </a:spcAft>
              <a:defRPr lang="de-CH" sz="700" kern="1200" dirty="0" smtClean="0">
                <a:solidFill>
                  <a:schemeClr val="accent5"/>
                </a:solidFill>
                <a:latin typeface="+mn-lt"/>
                <a:ea typeface="+mn-ea"/>
                <a:cs typeface="+mn-cs"/>
              </a:defRPr>
            </a:lvl1pPr>
          </a:lstStyle>
          <a:p>
            <a:pPr>
              <a:defRPr/>
            </a:pPr>
            <a:r>
              <a:rPr lang="fr-FR">
                <a:solidFill>
                  <a:srgbClr val="85888B"/>
                </a:solidFill>
              </a:rPr>
              <a:t>Planches Anthony - v2.pptx</a:t>
            </a:r>
            <a:endParaRPr lang="de-DE">
              <a:solidFill>
                <a:srgbClr val="85888B"/>
              </a:solidFill>
            </a:endParaRPr>
          </a:p>
        </p:txBody>
      </p:sp>
      <p:grpSp>
        <p:nvGrpSpPr>
          <p:cNvPr id="3" name="Group_Sticker" hidden="1"/>
          <p:cNvGrpSpPr/>
          <p:nvPr/>
        </p:nvGrpSpPr>
        <p:grpSpPr>
          <a:xfrm>
            <a:off x="9129640" y="1054555"/>
            <a:ext cx="432000" cy="246863"/>
            <a:chOff x="9129640" y="1037303"/>
            <a:chExt cx="432000" cy="246863"/>
          </a:xfrm>
        </p:grpSpPr>
        <p:sp>
          <p:nvSpPr>
            <p:cNvPr id="19" name="Rectangle 109"/>
            <p:cNvSpPr>
              <a:spLocks noChangeArrowheads="1"/>
            </p:cNvSpPr>
            <p:nvPr/>
          </p:nvSpPr>
          <p:spPr bwMode="auto">
            <a:xfrm>
              <a:off x="9130037" y="1037303"/>
              <a:ext cx="431207" cy="246863"/>
            </a:xfrm>
            <a:prstGeom prst="rect">
              <a:avLst/>
            </a:prstGeom>
            <a:noFill/>
            <a:ln w="9525">
              <a:noFill/>
              <a:miter lim="800000"/>
              <a:headEnd/>
              <a:tailEnd/>
            </a:ln>
            <a:effectLst/>
          </p:spPr>
          <p:txBody>
            <a:bodyPr wrap="none" lIns="0" tIns="46038" rIns="0" bIns="46038" anchor="ctr">
              <a:spAutoFit/>
            </a:bodyPr>
            <a:lstStyle/>
            <a:p>
              <a:pPr algn="ctr" eaLnBrk="0" hangingPunct="0">
                <a:tabLst>
                  <a:tab pos="6400800" algn="r"/>
                  <a:tab pos="8636000" algn="r"/>
                </a:tabLst>
              </a:pPr>
              <a:r>
                <a:rPr lang="en-GB" sz="1000" b="1" dirty="0" smtClean="0">
                  <a:solidFill>
                    <a:srgbClr val="000000">
                      <a:lumMod val="85000"/>
                      <a:lumOff val="15000"/>
                    </a:srgbClr>
                  </a:solidFill>
                  <a:latin typeface="Calibri"/>
                </a:rPr>
                <a:t>STICKER</a:t>
              </a:r>
              <a:endParaRPr lang="en-GB" sz="1000" b="1" dirty="0">
                <a:solidFill>
                  <a:srgbClr val="000000">
                    <a:lumMod val="85000"/>
                    <a:lumOff val="15000"/>
                  </a:srgbClr>
                </a:solidFill>
                <a:latin typeface="Calibri"/>
              </a:endParaRPr>
            </a:p>
          </p:txBody>
        </p:sp>
        <p:sp>
          <p:nvSpPr>
            <p:cNvPr id="20" name="Line 110"/>
            <p:cNvSpPr>
              <a:spLocks noChangeShapeType="1"/>
            </p:cNvSpPr>
            <p:nvPr/>
          </p:nvSpPr>
          <p:spPr bwMode="auto">
            <a:xfrm>
              <a:off x="9129640" y="1044848"/>
              <a:ext cx="432000" cy="0"/>
            </a:xfrm>
            <a:prstGeom prst="line">
              <a:avLst/>
            </a:prstGeom>
            <a:noFill/>
            <a:ln w="9525">
              <a:solidFill>
                <a:schemeClr val="accent5"/>
              </a:solidFill>
              <a:round/>
              <a:headEnd type="none" w="sm" len="sm"/>
              <a:tailEnd type="none" w="sm" len="sm"/>
            </a:ln>
            <a:effectLst/>
          </p:spPr>
          <p:txBody>
            <a:bodyPr wrap="none" anchor="ctr"/>
            <a:lstStyle/>
            <a:p>
              <a:endParaRPr lang="en-GB">
                <a:solidFill>
                  <a:srgbClr val="000000"/>
                </a:solidFill>
              </a:endParaRPr>
            </a:p>
          </p:txBody>
        </p:sp>
        <p:sp>
          <p:nvSpPr>
            <p:cNvPr id="21" name="Line 111"/>
            <p:cNvSpPr>
              <a:spLocks noChangeShapeType="1"/>
            </p:cNvSpPr>
            <p:nvPr/>
          </p:nvSpPr>
          <p:spPr bwMode="auto">
            <a:xfrm>
              <a:off x="9129640" y="1273448"/>
              <a:ext cx="432000" cy="0"/>
            </a:xfrm>
            <a:prstGeom prst="line">
              <a:avLst/>
            </a:prstGeom>
            <a:noFill/>
            <a:ln w="9525">
              <a:solidFill>
                <a:schemeClr val="accent5"/>
              </a:solidFill>
              <a:round/>
              <a:headEnd type="none" w="sm" len="sm"/>
              <a:tailEnd type="none" w="sm" len="sm"/>
            </a:ln>
            <a:effectLst/>
          </p:spPr>
          <p:txBody>
            <a:bodyPr wrap="none" anchor="ctr"/>
            <a:lstStyle/>
            <a:p>
              <a:endParaRPr lang="en-GB">
                <a:solidFill>
                  <a:srgbClr val="000000"/>
                </a:solidFill>
              </a:endParaRPr>
            </a:p>
          </p:txBody>
        </p:sp>
      </p:grpSp>
      <p:sp>
        <p:nvSpPr>
          <p:cNvPr id="16" name="FootnoteAndSource" hidden="1"/>
          <p:cNvSpPr txBox="1"/>
          <p:nvPr>
            <p:custDataLst>
              <p:tags r:id="rId12"/>
            </p:custDataLst>
          </p:nvPr>
        </p:nvSpPr>
        <p:spPr>
          <a:xfrm>
            <a:off x="406842" y="6207003"/>
            <a:ext cx="956475" cy="174407"/>
          </a:xfrm>
          <a:prstGeom prst="rect">
            <a:avLst/>
          </a:prstGeom>
          <a:noFill/>
        </p:spPr>
        <p:txBody>
          <a:bodyPr vert="horz" wrap="none" lIns="0" tIns="25400" rIns="0" bIns="25400" rtlCol="0">
            <a:spAutoFit/>
          </a:bodyPr>
          <a:lstStyle/>
          <a:p>
            <a:pPr marL="429768" indent="-429768" fontAlgn="auto">
              <a:spcBef>
                <a:spcPts val="0"/>
              </a:spcBef>
              <a:spcAft>
                <a:spcPts val="0"/>
              </a:spcAft>
              <a:tabLst>
                <a:tab pos="347472" algn="r"/>
              </a:tabLst>
              <a:defRPr/>
            </a:pPr>
            <a:r>
              <a:rPr lang="de-DE" sz="800" dirty="0" err="1" smtClean="0">
                <a:solidFill>
                  <a:srgbClr val="000000"/>
                </a:solidFill>
              </a:rPr>
              <a:t>FootnoteAndSource</a:t>
            </a:r>
            <a:endParaRPr lang="de-DE" sz="800" dirty="0" smtClean="0">
              <a:solidFill>
                <a:srgbClr val="000000"/>
              </a:solidFill>
            </a:endParaRPr>
          </a:p>
        </p:txBody>
      </p:sp>
      <p:sp>
        <p:nvSpPr>
          <p:cNvPr id="17" name="CapgeminiBox" hidden="1"/>
          <p:cNvSpPr>
            <a:spLocks noGrp="1" noChangeArrowheads="1"/>
          </p:cNvSpPr>
          <p:nvPr/>
        </p:nvSpPr>
        <p:spPr bwMode="auto">
          <a:xfrm>
            <a:off x="-1905047" y="20250"/>
            <a:ext cx="1905048" cy="276999"/>
          </a:xfrm>
          <a:prstGeom prst="rect">
            <a:avLst/>
          </a:prstGeom>
          <a:noFill/>
          <a:ln w="9525">
            <a:noFill/>
            <a:miter lim="800000"/>
            <a:headEnd/>
            <a:tailEnd/>
          </a:ln>
          <a:effectLst/>
        </p:spPr>
        <p:txBody>
          <a:bodyPr wrap="square">
            <a:sp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a:defRPr/>
            </a:pPr>
            <a:r>
              <a:rPr lang="en-GB" dirty="0" err="1" smtClean="0">
                <a:solidFill>
                  <a:srgbClr val="000000">
                    <a:lumMod val="85000"/>
                    <a:lumOff val="15000"/>
                  </a:srgbClr>
                </a:solidFill>
              </a:rPr>
              <a:t>Capgemini</a:t>
            </a:r>
            <a:r>
              <a:rPr lang="en-GB" dirty="0" smtClean="0">
                <a:solidFill>
                  <a:srgbClr val="000000">
                    <a:lumMod val="85000"/>
                    <a:lumOff val="15000"/>
                  </a:srgbClr>
                </a:solidFill>
              </a:rPr>
              <a:t> Consulting v7.6</a:t>
            </a:r>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Lst>
  <p:transition spd="med">
    <p:fade/>
  </p:transition>
  <p:timing>
    <p:tnLst>
      <p:par>
        <p:cTn id="1" dur="indefinite" restart="never" nodeType="tmRoot"/>
      </p:par>
    </p:tnLst>
  </p:timing>
  <p:hf hdr="0" ftr="0"/>
  <p:txStyles>
    <p:titleStyle>
      <a:lvl1pPr algn="l" rtl="0" eaLnBrk="1" fontAlgn="base" hangingPunct="1">
        <a:spcBef>
          <a:spcPct val="0"/>
        </a:spcBef>
        <a:spcAft>
          <a:spcPct val="0"/>
        </a:spcAft>
        <a:defRPr sz="2000" kern="1200">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2000">
          <a:solidFill>
            <a:schemeClr val="tx2"/>
          </a:solidFill>
          <a:latin typeface="Calibri" pitchFamily="34" charset="0"/>
          <a:cs typeface="Calibri" pitchFamily="34" charset="0"/>
        </a:defRPr>
      </a:lvl2pPr>
      <a:lvl3pPr algn="l" rtl="0" eaLnBrk="1" fontAlgn="base" hangingPunct="1">
        <a:spcBef>
          <a:spcPct val="0"/>
        </a:spcBef>
        <a:spcAft>
          <a:spcPct val="0"/>
        </a:spcAft>
        <a:defRPr sz="2000">
          <a:solidFill>
            <a:schemeClr val="tx2"/>
          </a:solidFill>
          <a:latin typeface="Calibri" pitchFamily="34" charset="0"/>
          <a:cs typeface="Calibri" pitchFamily="34" charset="0"/>
        </a:defRPr>
      </a:lvl3pPr>
      <a:lvl4pPr algn="l" rtl="0" eaLnBrk="1" fontAlgn="base" hangingPunct="1">
        <a:spcBef>
          <a:spcPct val="0"/>
        </a:spcBef>
        <a:spcAft>
          <a:spcPct val="0"/>
        </a:spcAft>
        <a:defRPr sz="2000">
          <a:solidFill>
            <a:schemeClr val="tx2"/>
          </a:solidFill>
          <a:latin typeface="Calibri" pitchFamily="34" charset="0"/>
          <a:cs typeface="Calibri" pitchFamily="34" charset="0"/>
        </a:defRPr>
      </a:lvl4pPr>
      <a:lvl5pPr algn="l" rtl="0" eaLnBrk="1" fontAlgn="base" hangingPunct="1">
        <a:spcBef>
          <a:spcPct val="0"/>
        </a:spcBef>
        <a:spcAft>
          <a:spcPct val="0"/>
        </a:spcAft>
        <a:defRPr sz="2000">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2000">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2000">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2000">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2000">
          <a:solidFill>
            <a:schemeClr val="tx2"/>
          </a:solidFill>
          <a:latin typeface="Calibri" pitchFamily="34" charset="0"/>
          <a:cs typeface="Calibri" pitchFamily="34" charset="0"/>
        </a:defRPr>
      </a:lvl9pPr>
    </p:titleStyle>
    <p:bodyStyle>
      <a:lvl1pPr marL="182563" indent="-182563" algn="l" rtl="0" eaLnBrk="1" fontAlgn="base" hangingPunct="1">
        <a:lnSpc>
          <a:spcPct val="90000"/>
        </a:lnSpc>
        <a:spcBef>
          <a:spcPts val="0"/>
        </a:spcBef>
        <a:spcAft>
          <a:spcPts val="400"/>
        </a:spcAft>
        <a:buClr>
          <a:schemeClr val="accent2"/>
        </a:buClr>
        <a:buSzPct val="100000"/>
        <a:buFont typeface="Wingdings" pitchFamily="2" charset="2"/>
        <a:buChar char="§"/>
        <a:defRPr sz="1400" kern="1200">
          <a:solidFill>
            <a:schemeClr val="tx1">
              <a:lumMod val="85000"/>
              <a:lumOff val="15000"/>
            </a:schemeClr>
          </a:solidFill>
          <a:latin typeface="Calibri" pitchFamily="34" charset="0"/>
          <a:ea typeface="+mn-ea"/>
          <a:cs typeface="Calibri" pitchFamily="34" charset="0"/>
        </a:defRPr>
      </a:lvl1pPr>
      <a:lvl2pPr marL="357188" indent="-174625" algn="l" rtl="0" eaLnBrk="1" fontAlgn="base" hangingPunct="1">
        <a:lnSpc>
          <a:spcPct val="90000"/>
        </a:lnSpc>
        <a:spcBef>
          <a:spcPts val="0"/>
        </a:spcBef>
        <a:spcAft>
          <a:spcPts val="400"/>
        </a:spcAft>
        <a:buClr>
          <a:schemeClr val="tx2"/>
        </a:buClr>
        <a:buFont typeface="Arial" charset="0"/>
        <a:buChar char="–"/>
        <a:defRPr sz="1200" kern="1200">
          <a:solidFill>
            <a:schemeClr val="tx1">
              <a:lumMod val="85000"/>
              <a:lumOff val="15000"/>
            </a:schemeClr>
          </a:solidFill>
          <a:latin typeface="Calibri" pitchFamily="34" charset="0"/>
          <a:ea typeface="+mn-ea"/>
          <a:cs typeface="Calibri" pitchFamily="34" charset="0"/>
        </a:defRPr>
      </a:lvl2pPr>
      <a:lvl3pPr marL="539750" indent="-182563" algn="l" rtl="0" eaLnBrk="1" fontAlgn="base" hangingPunct="1">
        <a:lnSpc>
          <a:spcPct val="90000"/>
        </a:lnSpc>
        <a:spcBef>
          <a:spcPts val="0"/>
        </a:spcBef>
        <a:spcAft>
          <a:spcPts val="400"/>
        </a:spcAft>
        <a:buFont typeface="Arial" charset="0"/>
        <a:buChar char="•"/>
        <a:defRPr sz="1100" kern="1200">
          <a:solidFill>
            <a:schemeClr val="tx1">
              <a:lumMod val="85000"/>
              <a:lumOff val="15000"/>
            </a:schemeClr>
          </a:solidFill>
          <a:latin typeface="Calibri" pitchFamily="34" charset="0"/>
          <a:ea typeface="+mn-ea"/>
          <a:cs typeface="Calibri" pitchFamily="34" charset="0"/>
        </a:defRPr>
      </a:lvl3pPr>
      <a:lvl4pPr marL="712788" indent="-173038" algn="l" rtl="0" eaLnBrk="1" fontAlgn="base" hangingPunct="1">
        <a:lnSpc>
          <a:spcPct val="90000"/>
        </a:lnSpc>
        <a:spcBef>
          <a:spcPts val="0"/>
        </a:spcBef>
        <a:spcAft>
          <a:spcPts val="400"/>
        </a:spcAft>
        <a:buFont typeface="Arial" charset="0"/>
        <a:buChar char="–"/>
        <a:defRPr sz="1000" kern="1200">
          <a:solidFill>
            <a:schemeClr val="tx1">
              <a:lumMod val="85000"/>
              <a:lumOff val="15000"/>
            </a:schemeClr>
          </a:solidFill>
          <a:latin typeface="Calibri" pitchFamily="34" charset="0"/>
          <a:ea typeface="+mn-ea"/>
          <a:cs typeface="Calibri" pitchFamily="34" charset="0"/>
        </a:defRPr>
      </a:lvl4pPr>
      <a:lvl5pPr marL="895350" indent="-182563" algn="l" rtl="0" eaLnBrk="1" fontAlgn="base" hangingPunct="1">
        <a:lnSpc>
          <a:spcPct val="90000"/>
        </a:lnSpc>
        <a:spcBef>
          <a:spcPts val="0"/>
        </a:spcBef>
        <a:spcAft>
          <a:spcPts val="400"/>
        </a:spcAft>
        <a:buFont typeface="Arial" charset="0"/>
        <a:buChar char="»"/>
        <a:defRPr sz="1000" kern="1200">
          <a:solidFill>
            <a:schemeClr val="tx1">
              <a:lumMod val="85000"/>
              <a:lumOff val="15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350837" y="1"/>
            <a:ext cx="9555163"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enter text – Header should be Calibri 20, no more than 2 lines </a:t>
            </a:r>
            <a:endParaRPr lang="en-GB" smtClean="0"/>
          </a:p>
        </p:txBody>
      </p:sp>
      <p:sp>
        <p:nvSpPr>
          <p:cNvPr id="9219" name="Text Placeholder 2"/>
          <p:cNvSpPr>
            <a:spLocks noGrp="1"/>
          </p:cNvSpPr>
          <p:nvPr>
            <p:ph type="body" idx="1"/>
          </p:nvPr>
        </p:nvSpPr>
        <p:spPr bwMode="auto">
          <a:xfrm>
            <a:off x="350837" y="1916113"/>
            <a:ext cx="9245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9221" name="Picture 8" descr="Grey_Shadow_Bar.jpg"/>
          <p:cNvPicPr>
            <a:picLocks noChangeAspect="1"/>
          </p:cNvPicPr>
          <p:nvPr/>
        </p:nvPicPr>
        <p:blipFill>
          <a:blip r:embed="rId24" cstate="email"/>
          <a:srcRect/>
          <a:stretch>
            <a:fillRect/>
          </a:stretch>
        </p:blipFill>
        <p:spPr bwMode="auto">
          <a:xfrm>
            <a:off x="0" y="935042"/>
            <a:ext cx="9906000" cy="206375"/>
          </a:xfrm>
          <a:prstGeom prst="rect">
            <a:avLst/>
          </a:prstGeom>
          <a:noFill/>
          <a:ln w="9525">
            <a:noFill/>
            <a:miter lim="800000"/>
            <a:headEnd/>
            <a:tailEnd/>
          </a:ln>
        </p:spPr>
      </p:pic>
      <p:sp>
        <p:nvSpPr>
          <p:cNvPr id="8" name="Slide Number Placeholder 7"/>
          <p:cNvSpPr>
            <a:spLocks noGrp="1"/>
          </p:cNvSpPr>
          <p:nvPr>
            <p:ph type="sldNum" sz="quarter" idx="4"/>
          </p:nvPr>
        </p:nvSpPr>
        <p:spPr>
          <a:xfrm>
            <a:off x="7594600" y="6740531"/>
            <a:ext cx="2311400" cy="117475"/>
          </a:xfrm>
          <a:prstGeom prst="rect">
            <a:avLst/>
          </a:prstGeom>
        </p:spPr>
        <p:txBody>
          <a:bodyPr vert="horz" lIns="91440" tIns="45720" rIns="91440" bIns="45720" rtlCol="0" anchor="ctr"/>
          <a:lstStyle>
            <a:lvl1pPr algn="r">
              <a:defRPr sz="800">
                <a:solidFill>
                  <a:schemeClr val="tx1">
                    <a:tint val="75000"/>
                  </a:schemeClr>
                </a:solidFill>
                <a:latin typeface="Calibri" pitchFamily="34" charset="0"/>
                <a:cs typeface="Calibri" pitchFamily="34" charset="0"/>
              </a:defRPr>
            </a:lvl1pPr>
          </a:lstStyle>
          <a:p>
            <a:pPr>
              <a:defRPr/>
            </a:pPr>
            <a:fld id="{B35549E4-144C-4D78-877B-F8B33940E0A1}" type="slidenum">
              <a:rPr lang="en-GB">
                <a:solidFill>
                  <a:srgbClr val="000000">
                    <a:tint val="75000"/>
                  </a:srgbClr>
                </a:solidFill>
              </a:rPr>
              <a:pPr>
                <a:defRPr/>
              </a:pPr>
              <a:t>‹#›</a:t>
            </a:fld>
            <a:endParaRPr lang="en-GB">
              <a:solidFill>
                <a:srgbClr val="000000">
                  <a:tint val="75000"/>
                </a:srgbClr>
              </a:solidFill>
            </a:endParaRPr>
          </a:p>
        </p:txBody>
      </p:sp>
      <p:pic>
        <p:nvPicPr>
          <p:cNvPr id="9223" name="Picture 2"/>
          <p:cNvPicPr>
            <a:picLocks noChangeAspect="1" noChangeArrowheads="1"/>
          </p:cNvPicPr>
          <p:nvPr/>
        </p:nvPicPr>
        <p:blipFill>
          <a:blip r:embed="rId25" cstate="email"/>
          <a:srcRect/>
          <a:stretch>
            <a:fillRect/>
          </a:stretch>
        </p:blipFill>
        <p:spPr bwMode="auto">
          <a:xfrm>
            <a:off x="177800" y="6481763"/>
            <a:ext cx="2493963" cy="317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 id="2147484419" r:id="rId14"/>
    <p:sldLayoutId id="2147484420" r:id="rId15"/>
    <p:sldLayoutId id="2147484421" r:id="rId16"/>
    <p:sldLayoutId id="2147484422" r:id="rId17"/>
    <p:sldLayoutId id="2147484423" r:id="rId18"/>
    <p:sldLayoutId id="2147484424" r:id="rId19"/>
    <p:sldLayoutId id="2147484425" r:id="rId20"/>
    <p:sldLayoutId id="2147484426" r:id="rId21"/>
    <p:sldLayoutId id="2147484428" r:id="rId22"/>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000" kern="1200">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2000">
          <a:solidFill>
            <a:schemeClr val="tx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000">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2000">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2000">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2000">
          <a:solidFill>
            <a:schemeClr val="tx2"/>
          </a:solidFill>
          <a:latin typeface="Calibri" pitchFamily="34" charset="0"/>
          <a:cs typeface="Calibri" pitchFamily="34" charset="0"/>
        </a:defRPr>
      </a:lvl9pPr>
    </p:titleStyle>
    <p:bodyStyle>
      <a:lvl1pPr marL="263525" indent="-263525" algn="l" rtl="0" eaLnBrk="0" fontAlgn="base" hangingPunct="0">
        <a:spcBef>
          <a:spcPts val="300"/>
        </a:spcBef>
        <a:spcAft>
          <a:spcPts val="300"/>
        </a:spcAft>
        <a:buClr>
          <a:schemeClr val="accent2"/>
        </a:buClr>
        <a:buSzPct val="120000"/>
        <a:buFont typeface="Wingdings" pitchFamily="2" charset="2"/>
        <a:buChar char="§"/>
        <a:defRPr sz="1200" kern="1200">
          <a:solidFill>
            <a:srgbClr val="262626"/>
          </a:solidFill>
          <a:latin typeface="Calibri" pitchFamily="34" charset="0"/>
          <a:ea typeface="Calibri" pitchFamily="34" charset="0"/>
          <a:cs typeface="Calibri" pitchFamily="34" charset="0"/>
        </a:defRPr>
      </a:lvl1pPr>
      <a:lvl2pPr marL="538163" indent="-266700" algn="l" rtl="0" eaLnBrk="0" fontAlgn="base" hangingPunct="0">
        <a:spcBef>
          <a:spcPts val="300"/>
        </a:spcBef>
        <a:spcAft>
          <a:spcPts val="300"/>
        </a:spcAft>
        <a:buClr>
          <a:schemeClr val="tx2"/>
        </a:buClr>
        <a:buFont typeface="Arial" charset="0"/>
        <a:buChar char="–"/>
        <a:defRPr sz="1100" kern="1200">
          <a:solidFill>
            <a:srgbClr val="262626"/>
          </a:solidFill>
          <a:latin typeface="Calibri" pitchFamily="34" charset="0"/>
          <a:ea typeface="Calibri" pitchFamily="34" charset="0"/>
          <a:cs typeface="Calibri" pitchFamily="34" charset="0"/>
        </a:defRPr>
      </a:lvl2pPr>
      <a:lvl3pPr marL="712788" indent="-180975" algn="l" rtl="0" eaLnBrk="0" fontAlgn="base" hangingPunct="0">
        <a:spcBef>
          <a:spcPts val="300"/>
        </a:spcBef>
        <a:spcAft>
          <a:spcPts val="300"/>
        </a:spcAft>
        <a:buFont typeface="Arial" charset="0"/>
        <a:buChar char="•"/>
        <a:defRPr sz="1000" kern="1200">
          <a:solidFill>
            <a:srgbClr val="262626"/>
          </a:solidFill>
          <a:latin typeface="Calibri" pitchFamily="34" charset="0"/>
          <a:ea typeface="Calibri" pitchFamily="34" charset="0"/>
          <a:cs typeface="Calibri" pitchFamily="34" charset="0"/>
        </a:defRPr>
      </a:lvl3pPr>
      <a:lvl4pPr marL="893763" indent="-180975" algn="l" rtl="0" eaLnBrk="0" fontAlgn="base" hangingPunct="0">
        <a:spcBef>
          <a:spcPts val="300"/>
        </a:spcBef>
        <a:spcAft>
          <a:spcPts val="300"/>
        </a:spcAft>
        <a:buFont typeface="Arial" charset="0"/>
        <a:buChar char="–"/>
        <a:defRPr sz="1000" kern="1200">
          <a:solidFill>
            <a:srgbClr val="262626"/>
          </a:solidFill>
          <a:latin typeface="Calibri" pitchFamily="34" charset="0"/>
          <a:ea typeface="Calibri" pitchFamily="34" charset="0"/>
          <a:cs typeface="Calibri" pitchFamily="34" charset="0"/>
        </a:defRPr>
      </a:lvl4pPr>
      <a:lvl5pPr marL="1165225" indent="-271463" algn="l" rtl="0" eaLnBrk="0" fontAlgn="base" hangingPunct="0">
        <a:spcBef>
          <a:spcPts val="300"/>
        </a:spcBef>
        <a:spcAft>
          <a:spcPts val="300"/>
        </a:spcAft>
        <a:buFont typeface="Arial" charset="0"/>
        <a:buChar char="»"/>
        <a:defRPr sz="1000" kern="1200">
          <a:solidFill>
            <a:srgbClr val="262626"/>
          </a:solidFill>
          <a:latin typeface="Calibri" pitchFamily="34" charset="0"/>
          <a:ea typeface="Calibr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350838" y="0"/>
            <a:ext cx="955516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enter text – Header should be Calibri 20, no more than 2 lines </a:t>
            </a:r>
            <a:endParaRPr lang="en-GB" smtClean="0"/>
          </a:p>
        </p:txBody>
      </p:sp>
      <p:sp>
        <p:nvSpPr>
          <p:cNvPr id="24579" name="Text Placeholder 2"/>
          <p:cNvSpPr>
            <a:spLocks noGrp="1"/>
          </p:cNvSpPr>
          <p:nvPr>
            <p:ph type="body" idx="1"/>
          </p:nvPr>
        </p:nvSpPr>
        <p:spPr bwMode="auto">
          <a:xfrm>
            <a:off x="350838" y="1916113"/>
            <a:ext cx="921067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4580" name="Picture 8" descr="Grey_Shadow_Bar.jpg"/>
          <p:cNvPicPr>
            <a:picLocks noChangeAspect="1"/>
          </p:cNvPicPr>
          <p:nvPr/>
        </p:nvPicPr>
        <p:blipFill>
          <a:blip r:embed="rId13" cstate="print"/>
          <a:srcRect/>
          <a:stretch>
            <a:fillRect/>
          </a:stretch>
        </p:blipFill>
        <p:spPr bwMode="auto">
          <a:xfrm>
            <a:off x="0" y="935038"/>
            <a:ext cx="9906000" cy="206375"/>
          </a:xfrm>
          <a:prstGeom prst="rect">
            <a:avLst/>
          </a:prstGeom>
          <a:noFill/>
          <a:ln w="9525">
            <a:noFill/>
            <a:miter lim="800000"/>
            <a:headEnd/>
            <a:tailEnd/>
          </a:ln>
        </p:spPr>
      </p:pic>
      <p:sp>
        <p:nvSpPr>
          <p:cNvPr id="8" name="Slide Number Placeholder 7"/>
          <p:cNvSpPr>
            <a:spLocks noGrp="1"/>
          </p:cNvSpPr>
          <p:nvPr>
            <p:ph type="sldNum" sz="quarter" idx="4"/>
          </p:nvPr>
        </p:nvSpPr>
        <p:spPr>
          <a:xfrm>
            <a:off x="7505700" y="6711950"/>
            <a:ext cx="2311400" cy="117475"/>
          </a:xfrm>
          <a:prstGeom prst="rect">
            <a:avLst/>
          </a:prstGeom>
        </p:spPr>
        <p:txBody>
          <a:bodyPr vert="horz" lIns="91440" tIns="45720" rIns="91440" bIns="45720" rtlCol="0" anchor="ctr"/>
          <a:lstStyle>
            <a:lvl1pPr algn="r">
              <a:defRPr sz="800">
                <a:solidFill>
                  <a:srgbClr val="85888B"/>
                </a:solidFill>
                <a:latin typeface="Calibri" pitchFamily="34" charset="0"/>
                <a:cs typeface="Calibri" pitchFamily="34" charset="0"/>
              </a:defRPr>
            </a:lvl1pPr>
          </a:lstStyle>
          <a:p>
            <a:pPr>
              <a:defRPr/>
            </a:pPr>
            <a:fld id="{ED232013-C3D3-4C14-9C42-D54463D218D1}" type="slidenum">
              <a:rPr lang="en-GB"/>
              <a:pPr>
                <a:defRPr/>
              </a:pPr>
              <a:t>‹#›</a:t>
            </a:fld>
            <a:endParaRPr lang="en-GB" dirty="0"/>
          </a:p>
        </p:txBody>
      </p:sp>
      <p:pic>
        <p:nvPicPr>
          <p:cNvPr id="24582" name="Picture 2"/>
          <p:cNvPicPr>
            <a:picLocks noChangeAspect="1" noChangeArrowheads="1"/>
          </p:cNvPicPr>
          <p:nvPr/>
        </p:nvPicPr>
        <p:blipFill>
          <a:blip r:embed="rId14" cstate="print"/>
          <a:srcRect/>
          <a:stretch>
            <a:fillRect/>
          </a:stretch>
        </p:blipFill>
        <p:spPr bwMode="auto">
          <a:xfrm>
            <a:off x="177800" y="6502400"/>
            <a:ext cx="2493963" cy="317500"/>
          </a:xfrm>
          <a:prstGeom prst="rect">
            <a:avLst/>
          </a:prstGeom>
          <a:noFill/>
          <a:ln w="9525">
            <a:noFill/>
            <a:miter lim="800000"/>
            <a:headEnd/>
            <a:tailEnd/>
          </a:ln>
        </p:spPr>
      </p:pic>
      <p:sp>
        <p:nvSpPr>
          <p:cNvPr id="9" name="Date Placeholder 8"/>
          <p:cNvSpPr>
            <a:spLocks noGrp="1"/>
          </p:cNvSpPr>
          <p:nvPr>
            <p:ph type="dt" sz="half" idx="2"/>
          </p:nvPr>
        </p:nvSpPr>
        <p:spPr>
          <a:xfrm>
            <a:off x="6923088" y="6511925"/>
            <a:ext cx="2894012" cy="201613"/>
          </a:xfrm>
          <a:prstGeom prst="rect">
            <a:avLst/>
          </a:prstGeom>
        </p:spPr>
        <p:txBody>
          <a:bodyPr vert="horz" lIns="91440" tIns="45720" rIns="91440" bIns="45720" rtlCol="0" anchor="ctr"/>
          <a:lstStyle>
            <a:lvl1pPr algn="r" rtl="0" fontAlgn="auto">
              <a:spcBef>
                <a:spcPts val="0"/>
              </a:spcBef>
              <a:spcAft>
                <a:spcPts val="0"/>
              </a:spcAft>
              <a:defRPr lang="de-CH" sz="700" kern="1200">
                <a:solidFill>
                  <a:srgbClr val="85888B"/>
                </a:solidFill>
                <a:latin typeface="+mn-lt"/>
                <a:ea typeface="+mn-ea"/>
                <a:cs typeface="+mn-cs"/>
              </a:defRPr>
            </a:lvl1pPr>
          </a:lstStyle>
          <a:p>
            <a:pPr>
              <a:defRPr/>
            </a:pPr>
            <a:r>
              <a:rPr lang="de-DE"/>
              <a:t>Copyright © 2013 Capgemini Consulting. All rights reserved.</a:t>
            </a:r>
            <a:endParaRPr lang="en-US" dirty="0"/>
          </a:p>
        </p:txBody>
      </p:sp>
      <p:sp>
        <p:nvSpPr>
          <p:cNvPr id="10" name="Footer Placeholder 9"/>
          <p:cNvSpPr>
            <a:spLocks noGrp="1"/>
          </p:cNvSpPr>
          <p:nvPr>
            <p:ph type="ftr" sz="quarter" idx="3"/>
          </p:nvPr>
        </p:nvSpPr>
        <p:spPr>
          <a:xfrm>
            <a:off x="3513138" y="6511925"/>
            <a:ext cx="2894012" cy="201613"/>
          </a:xfrm>
          <a:prstGeom prst="rect">
            <a:avLst/>
          </a:prstGeom>
        </p:spPr>
        <p:txBody>
          <a:bodyPr vert="horz" wrap="none" lIns="91440" tIns="45720" rIns="91440" bIns="45720" rtlCol="0" anchor="ctr"/>
          <a:lstStyle>
            <a:lvl1pPr algn="ctr" rtl="0" fontAlgn="auto">
              <a:spcBef>
                <a:spcPts val="0"/>
              </a:spcBef>
              <a:spcAft>
                <a:spcPts val="0"/>
              </a:spcAft>
              <a:defRPr lang="de-CH" sz="700" kern="1200">
                <a:solidFill>
                  <a:srgbClr val="85888B"/>
                </a:solidFill>
                <a:latin typeface="+mn-lt"/>
                <a:ea typeface="+mn-ea"/>
                <a:cs typeface="+mn-cs"/>
              </a:defRPr>
            </a:lvl1pPr>
          </a:lstStyle>
          <a:p>
            <a:pPr>
              <a:defRPr/>
            </a:pPr>
            <a:r>
              <a:rPr lang="fr-FR"/>
              <a:t>Planches Anthony - v2.pptx</a:t>
            </a:r>
            <a:endParaRPr lang="de-DE"/>
          </a:p>
        </p:txBody>
      </p:sp>
      <p:grpSp>
        <p:nvGrpSpPr>
          <p:cNvPr id="2" name="Group_Sticker" hidden="1"/>
          <p:cNvGrpSpPr>
            <a:grpSpLocks/>
          </p:cNvGrpSpPr>
          <p:nvPr/>
        </p:nvGrpSpPr>
        <p:grpSpPr bwMode="auto">
          <a:xfrm>
            <a:off x="9129713" y="1054100"/>
            <a:ext cx="431800" cy="247650"/>
            <a:chOff x="9129640" y="1037303"/>
            <a:chExt cx="432000" cy="246863"/>
          </a:xfrm>
        </p:grpSpPr>
        <p:sp>
          <p:nvSpPr>
            <p:cNvPr id="19" name="Rectangle 109"/>
            <p:cNvSpPr>
              <a:spLocks noChangeArrowheads="1"/>
            </p:cNvSpPr>
            <p:nvPr/>
          </p:nvSpPr>
          <p:spPr bwMode="auto">
            <a:xfrm>
              <a:off x="9129640" y="1037303"/>
              <a:ext cx="432000" cy="246863"/>
            </a:xfrm>
            <a:prstGeom prst="rect">
              <a:avLst/>
            </a:prstGeom>
            <a:noFill/>
            <a:ln w="9525">
              <a:noFill/>
              <a:miter lim="800000"/>
              <a:headEnd/>
              <a:tailEnd/>
            </a:ln>
            <a:effectLst/>
          </p:spPr>
          <p:txBody>
            <a:bodyPr wrap="none" lIns="0" tIns="46038" rIns="0" bIns="46038" anchor="ctr">
              <a:spAutoFit/>
            </a:bodyPr>
            <a:lstStyle/>
            <a:p>
              <a:pPr algn="ctr" eaLnBrk="0" hangingPunct="0">
                <a:tabLst>
                  <a:tab pos="6400800" algn="r"/>
                  <a:tab pos="8636000" algn="r"/>
                </a:tabLst>
                <a:defRPr/>
              </a:pPr>
              <a:r>
                <a:rPr lang="en-GB" sz="1000" b="1" dirty="0">
                  <a:solidFill>
                    <a:srgbClr val="000000">
                      <a:lumMod val="85000"/>
                      <a:lumOff val="15000"/>
                    </a:srgbClr>
                  </a:solidFill>
                  <a:latin typeface="Calibri"/>
                </a:rPr>
                <a:t>STICKER</a:t>
              </a:r>
            </a:p>
          </p:txBody>
        </p:sp>
        <p:sp>
          <p:nvSpPr>
            <p:cNvPr id="20" name="Line 110"/>
            <p:cNvSpPr>
              <a:spLocks noChangeShapeType="1"/>
            </p:cNvSpPr>
            <p:nvPr/>
          </p:nvSpPr>
          <p:spPr bwMode="auto">
            <a:xfrm>
              <a:off x="9129640" y="1045216"/>
              <a:ext cx="432000" cy="0"/>
            </a:xfrm>
            <a:prstGeom prst="line">
              <a:avLst/>
            </a:prstGeom>
            <a:noFill/>
            <a:ln w="9525">
              <a:solidFill>
                <a:schemeClr val="accent5"/>
              </a:solidFill>
              <a:round/>
              <a:headEnd type="none" w="sm" len="sm"/>
              <a:tailEnd type="none" w="sm" len="sm"/>
            </a:ln>
            <a:effectLst/>
          </p:spPr>
          <p:txBody>
            <a:bodyPr wrap="none" anchor="ctr"/>
            <a:lstStyle/>
            <a:p>
              <a:pPr>
                <a:defRPr/>
              </a:pPr>
              <a:endParaRPr lang="en-GB">
                <a:solidFill>
                  <a:srgbClr val="000000"/>
                </a:solidFill>
              </a:endParaRPr>
            </a:p>
          </p:txBody>
        </p:sp>
        <p:sp>
          <p:nvSpPr>
            <p:cNvPr id="21" name="Line 111"/>
            <p:cNvSpPr>
              <a:spLocks noChangeShapeType="1"/>
            </p:cNvSpPr>
            <p:nvPr/>
          </p:nvSpPr>
          <p:spPr bwMode="auto">
            <a:xfrm>
              <a:off x="9129640" y="1273089"/>
              <a:ext cx="432000" cy="0"/>
            </a:xfrm>
            <a:prstGeom prst="line">
              <a:avLst/>
            </a:prstGeom>
            <a:noFill/>
            <a:ln w="9525">
              <a:solidFill>
                <a:schemeClr val="accent5"/>
              </a:solidFill>
              <a:round/>
              <a:headEnd type="none" w="sm" len="sm"/>
              <a:tailEnd type="none" w="sm" len="sm"/>
            </a:ln>
            <a:effectLst/>
          </p:spPr>
          <p:txBody>
            <a:bodyPr wrap="none" anchor="ctr"/>
            <a:lstStyle/>
            <a:p>
              <a:pPr>
                <a:defRPr/>
              </a:pPr>
              <a:endParaRPr lang="en-GB">
                <a:solidFill>
                  <a:srgbClr val="000000"/>
                </a:solidFill>
              </a:endParaRPr>
            </a:p>
          </p:txBody>
        </p:sp>
      </p:grpSp>
      <p:sp>
        <p:nvSpPr>
          <p:cNvPr id="16" name="FootnoteAndSource" hidden="1"/>
          <p:cNvSpPr txBox="1"/>
          <p:nvPr>
            <p:custDataLst>
              <p:tags r:id="rId12"/>
            </p:custDataLst>
          </p:nvPr>
        </p:nvSpPr>
        <p:spPr>
          <a:xfrm>
            <a:off x="406400" y="6207125"/>
            <a:ext cx="957263" cy="174625"/>
          </a:xfrm>
          <a:prstGeom prst="rect">
            <a:avLst/>
          </a:prstGeom>
          <a:noFill/>
        </p:spPr>
        <p:txBody>
          <a:bodyPr wrap="none" lIns="0" tIns="25400" rIns="0" bIns="25400">
            <a:spAutoFit/>
          </a:bodyPr>
          <a:lstStyle/>
          <a:p>
            <a:pPr marL="429768" indent="-429768" fontAlgn="auto">
              <a:spcBef>
                <a:spcPts val="0"/>
              </a:spcBef>
              <a:spcAft>
                <a:spcPts val="0"/>
              </a:spcAft>
              <a:tabLst>
                <a:tab pos="347472" algn="r"/>
              </a:tabLst>
              <a:defRPr/>
            </a:pPr>
            <a:r>
              <a:rPr lang="de-DE" sz="800" dirty="0" err="1">
                <a:solidFill>
                  <a:srgbClr val="000000"/>
                </a:solidFill>
              </a:rPr>
              <a:t>FootnoteAndSource</a:t>
            </a:r>
            <a:endParaRPr lang="de-DE" sz="800" dirty="0">
              <a:solidFill>
                <a:srgbClr val="000000"/>
              </a:solidFill>
            </a:endParaRPr>
          </a:p>
        </p:txBody>
      </p:sp>
      <p:sp>
        <p:nvSpPr>
          <p:cNvPr id="17" name="CapgeminiBox" hidden="1"/>
          <p:cNvSpPr>
            <a:spLocks noGrp="1" noChangeArrowheads="1"/>
          </p:cNvSpPr>
          <p:nvPr/>
        </p:nvSpPr>
        <p:spPr bwMode="auto">
          <a:xfrm>
            <a:off x="-1905000" y="20638"/>
            <a:ext cx="1905000" cy="276225"/>
          </a:xfrm>
          <a:prstGeom prst="rect">
            <a:avLst/>
          </a:prstGeom>
          <a:noFill/>
          <a:ln w="9525">
            <a:noFill/>
            <a:miter lim="800000"/>
            <a:headEnd/>
            <a:tailEnd/>
          </a:ln>
          <a:effectLst/>
        </p:spPr>
        <p:txBody>
          <a:bodyPr>
            <a:sp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a:defRPr/>
            </a:pPr>
            <a:r>
              <a:rPr lang="en-GB" dirty="0" err="1" smtClean="0">
                <a:solidFill>
                  <a:srgbClr val="000000">
                    <a:lumMod val="85000"/>
                    <a:lumOff val="15000"/>
                  </a:srgbClr>
                </a:solidFill>
              </a:rPr>
              <a:t>Capgemini</a:t>
            </a:r>
            <a:r>
              <a:rPr lang="en-GB" dirty="0" smtClean="0">
                <a:solidFill>
                  <a:srgbClr val="000000">
                    <a:lumMod val="85000"/>
                    <a:lumOff val="15000"/>
                  </a:srgbClr>
                </a:solidFill>
              </a:rPr>
              <a:t> Consulting v7.6</a:t>
            </a:r>
          </a:p>
        </p:txBody>
      </p:sp>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Lst>
  <p:transition spd="med">
    <p:fade/>
  </p:transition>
  <p:timing>
    <p:tnLst>
      <p:par>
        <p:cTn id="1" dur="indefinite" restart="never" nodeType="tmRoot"/>
      </p:par>
    </p:tnLst>
  </p:timing>
  <p:hf hdr="0" ftr="0"/>
  <p:txStyles>
    <p:titleStyle>
      <a:lvl1pPr algn="l" rtl="0" fontAlgn="base">
        <a:spcBef>
          <a:spcPct val="0"/>
        </a:spcBef>
        <a:spcAft>
          <a:spcPct val="0"/>
        </a:spcAft>
        <a:defRPr sz="2000" kern="1200">
          <a:solidFill>
            <a:schemeClr val="tx2"/>
          </a:solidFill>
          <a:latin typeface="Calibri" pitchFamily="34" charset="0"/>
          <a:ea typeface="+mj-ea"/>
          <a:cs typeface="Calibri" pitchFamily="34" charset="0"/>
        </a:defRPr>
      </a:lvl1pPr>
      <a:lvl2pPr algn="l" rtl="0" fontAlgn="base">
        <a:spcBef>
          <a:spcPct val="0"/>
        </a:spcBef>
        <a:spcAft>
          <a:spcPct val="0"/>
        </a:spcAft>
        <a:defRPr sz="2000">
          <a:solidFill>
            <a:schemeClr val="tx2"/>
          </a:solidFill>
          <a:latin typeface="Calibri" pitchFamily="34" charset="0"/>
          <a:cs typeface="Calibri" pitchFamily="34" charset="0"/>
        </a:defRPr>
      </a:lvl2pPr>
      <a:lvl3pPr algn="l" rtl="0" fontAlgn="base">
        <a:spcBef>
          <a:spcPct val="0"/>
        </a:spcBef>
        <a:spcAft>
          <a:spcPct val="0"/>
        </a:spcAft>
        <a:defRPr sz="2000">
          <a:solidFill>
            <a:schemeClr val="tx2"/>
          </a:solidFill>
          <a:latin typeface="Calibri" pitchFamily="34" charset="0"/>
          <a:cs typeface="Calibri" pitchFamily="34" charset="0"/>
        </a:defRPr>
      </a:lvl3pPr>
      <a:lvl4pPr algn="l" rtl="0" fontAlgn="base">
        <a:spcBef>
          <a:spcPct val="0"/>
        </a:spcBef>
        <a:spcAft>
          <a:spcPct val="0"/>
        </a:spcAft>
        <a:defRPr sz="2000">
          <a:solidFill>
            <a:schemeClr val="tx2"/>
          </a:solidFill>
          <a:latin typeface="Calibri" pitchFamily="34" charset="0"/>
          <a:cs typeface="Calibri" pitchFamily="34" charset="0"/>
        </a:defRPr>
      </a:lvl4pPr>
      <a:lvl5pPr algn="l" rtl="0" fontAlgn="base">
        <a:spcBef>
          <a:spcPct val="0"/>
        </a:spcBef>
        <a:spcAft>
          <a:spcPct val="0"/>
        </a:spcAft>
        <a:defRPr sz="2000">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2000">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2000">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2000">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2000">
          <a:solidFill>
            <a:schemeClr val="tx2"/>
          </a:solidFill>
          <a:latin typeface="Calibri" pitchFamily="34" charset="0"/>
          <a:cs typeface="Calibri" pitchFamily="34" charset="0"/>
        </a:defRPr>
      </a:lvl9pPr>
    </p:titleStyle>
    <p:bodyStyle>
      <a:lvl1pPr marL="182563" indent="-182563" algn="l" rtl="0" fontAlgn="base">
        <a:lnSpc>
          <a:spcPct val="90000"/>
        </a:lnSpc>
        <a:spcBef>
          <a:spcPct val="0"/>
        </a:spcBef>
        <a:spcAft>
          <a:spcPts val="400"/>
        </a:spcAft>
        <a:buClr>
          <a:schemeClr val="accent2"/>
        </a:buClr>
        <a:buSzPct val="100000"/>
        <a:buFont typeface="Wingdings" pitchFamily="2" charset="2"/>
        <a:buChar char="§"/>
        <a:defRPr sz="1400" kern="1200">
          <a:solidFill>
            <a:srgbClr val="262626"/>
          </a:solidFill>
          <a:latin typeface="Calibri" pitchFamily="34" charset="0"/>
          <a:ea typeface="+mn-ea"/>
          <a:cs typeface="Calibri" pitchFamily="34" charset="0"/>
        </a:defRPr>
      </a:lvl1pPr>
      <a:lvl2pPr marL="357188" indent="-174625" algn="l" rtl="0" fontAlgn="base">
        <a:lnSpc>
          <a:spcPct val="90000"/>
        </a:lnSpc>
        <a:spcBef>
          <a:spcPct val="0"/>
        </a:spcBef>
        <a:spcAft>
          <a:spcPts val="400"/>
        </a:spcAft>
        <a:buClr>
          <a:schemeClr val="tx2"/>
        </a:buClr>
        <a:buFont typeface="Arial" charset="0"/>
        <a:buChar char="–"/>
        <a:defRPr sz="1200" kern="1200">
          <a:solidFill>
            <a:srgbClr val="262626"/>
          </a:solidFill>
          <a:latin typeface="Calibri" pitchFamily="34" charset="0"/>
          <a:ea typeface="+mn-ea"/>
          <a:cs typeface="Calibri" pitchFamily="34" charset="0"/>
        </a:defRPr>
      </a:lvl2pPr>
      <a:lvl3pPr marL="539750" indent="-182563" algn="l" rtl="0" fontAlgn="base">
        <a:lnSpc>
          <a:spcPct val="90000"/>
        </a:lnSpc>
        <a:spcBef>
          <a:spcPct val="0"/>
        </a:spcBef>
        <a:spcAft>
          <a:spcPts val="400"/>
        </a:spcAft>
        <a:buFont typeface="Arial" charset="0"/>
        <a:buChar char="•"/>
        <a:defRPr sz="1100" kern="1200">
          <a:solidFill>
            <a:srgbClr val="262626"/>
          </a:solidFill>
          <a:latin typeface="Calibri" pitchFamily="34" charset="0"/>
          <a:ea typeface="+mn-ea"/>
          <a:cs typeface="Calibri" pitchFamily="34" charset="0"/>
        </a:defRPr>
      </a:lvl3pPr>
      <a:lvl4pPr marL="712788" indent="-173038" algn="l" rtl="0" fontAlgn="base">
        <a:lnSpc>
          <a:spcPct val="90000"/>
        </a:lnSpc>
        <a:spcBef>
          <a:spcPct val="0"/>
        </a:spcBef>
        <a:spcAft>
          <a:spcPts val="400"/>
        </a:spcAft>
        <a:buFont typeface="Arial" charset="0"/>
        <a:buChar char="–"/>
        <a:defRPr sz="1000" kern="1200">
          <a:solidFill>
            <a:srgbClr val="262626"/>
          </a:solidFill>
          <a:latin typeface="Calibri" pitchFamily="34" charset="0"/>
          <a:ea typeface="+mn-ea"/>
          <a:cs typeface="Calibri" pitchFamily="34" charset="0"/>
        </a:defRPr>
      </a:lvl4pPr>
      <a:lvl5pPr marL="895350" indent="-182563" algn="l" rtl="0" fontAlgn="base">
        <a:lnSpc>
          <a:spcPct val="90000"/>
        </a:lnSpc>
        <a:spcBef>
          <a:spcPct val="0"/>
        </a:spcBef>
        <a:spcAft>
          <a:spcPts val="400"/>
        </a:spcAft>
        <a:buFont typeface="Arial" charset="0"/>
        <a:buChar char="»"/>
        <a:defRPr sz="1000" kern="1200">
          <a:solidFill>
            <a:srgbClr val="262626"/>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0838" y="0"/>
            <a:ext cx="955516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enter text – Header should be Calibri 20, no more than 2 lines </a:t>
            </a:r>
            <a:endParaRPr lang="en-GB" dirty="0" smtClean="0"/>
          </a:p>
        </p:txBody>
      </p:sp>
      <p:sp>
        <p:nvSpPr>
          <p:cNvPr id="4099" name="Text Placeholder 2"/>
          <p:cNvSpPr>
            <a:spLocks noGrp="1"/>
          </p:cNvSpPr>
          <p:nvPr>
            <p:ph type="body" idx="1"/>
          </p:nvPr>
        </p:nvSpPr>
        <p:spPr bwMode="auto">
          <a:xfrm>
            <a:off x="350838" y="1916113"/>
            <a:ext cx="921067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030" name="Picture 8" descr="Grey_Shadow_Bar.jpg"/>
          <p:cNvPicPr>
            <a:picLocks noChangeAspect="1"/>
          </p:cNvPicPr>
          <p:nvPr/>
        </p:nvPicPr>
        <p:blipFill>
          <a:blip r:embed="rId13" cstate="email"/>
          <a:srcRect/>
          <a:stretch>
            <a:fillRect/>
          </a:stretch>
        </p:blipFill>
        <p:spPr bwMode="auto">
          <a:xfrm>
            <a:off x="0" y="935038"/>
            <a:ext cx="9906000" cy="206375"/>
          </a:xfrm>
          <a:prstGeom prst="rect">
            <a:avLst/>
          </a:prstGeom>
          <a:noFill/>
          <a:ln w="9525">
            <a:noFill/>
            <a:miter lim="800000"/>
            <a:headEnd/>
            <a:tailEnd/>
          </a:ln>
        </p:spPr>
      </p:pic>
      <p:sp>
        <p:nvSpPr>
          <p:cNvPr id="8" name="Slide Number Placeholder 7"/>
          <p:cNvSpPr>
            <a:spLocks noGrp="1"/>
          </p:cNvSpPr>
          <p:nvPr>
            <p:ph type="sldNum" sz="quarter" idx="4"/>
          </p:nvPr>
        </p:nvSpPr>
        <p:spPr>
          <a:xfrm>
            <a:off x="7505800" y="6711950"/>
            <a:ext cx="2311400" cy="117475"/>
          </a:xfrm>
          <a:prstGeom prst="rect">
            <a:avLst/>
          </a:prstGeom>
        </p:spPr>
        <p:txBody>
          <a:bodyPr vert="horz" lIns="91440" tIns="45720" rIns="91440" bIns="45720" rtlCol="0" anchor="ctr"/>
          <a:lstStyle>
            <a:lvl1pPr algn="r">
              <a:defRPr sz="800" smtClean="0">
                <a:solidFill>
                  <a:schemeClr val="accent5"/>
                </a:solidFill>
                <a:latin typeface="Calibri" pitchFamily="34" charset="0"/>
                <a:cs typeface="Calibri" pitchFamily="34" charset="0"/>
              </a:defRPr>
            </a:lvl1pPr>
          </a:lstStyle>
          <a:p>
            <a:pPr>
              <a:defRPr/>
            </a:pPr>
            <a:fld id="{6A9CE626-3159-4274-8158-4292551456C4}" type="slidenum">
              <a:rPr lang="en-GB">
                <a:solidFill>
                  <a:srgbClr val="85888B"/>
                </a:solidFill>
              </a:rPr>
              <a:pPr>
                <a:defRPr/>
              </a:pPr>
              <a:t>‹#›</a:t>
            </a:fld>
            <a:endParaRPr lang="en-GB" dirty="0">
              <a:solidFill>
                <a:srgbClr val="85888B"/>
              </a:solidFill>
            </a:endParaRPr>
          </a:p>
        </p:txBody>
      </p:sp>
      <p:pic>
        <p:nvPicPr>
          <p:cNvPr id="2" name="Picture 2"/>
          <p:cNvPicPr>
            <a:picLocks noChangeAspect="1" noChangeArrowheads="1"/>
          </p:cNvPicPr>
          <p:nvPr/>
        </p:nvPicPr>
        <p:blipFill>
          <a:blip r:embed="rId14" cstate="email"/>
          <a:srcRect/>
          <a:stretch>
            <a:fillRect/>
          </a:stretch>
        </p:blipFill>
        <p:spPr bwMode="auto">
          <a:xfrm>
            <a:off x="177800" y="6502401"/>
            <a:ext cx="2493759" cy="317500"/>
          </a:xfrm>
          <a:prstGeom prst="rect">
            <a:avLst/>
          </a:prstGeom>
          <a:noFill/>
          <a:ln w="9525">
            <a:noFill/>
            <a:miter lim="800000"/>
            <a:headEnd/>
            <a:tailEnd/>
          </a:ln>
          <a:effectLst/>
        </p:spPr>
      </p:pic>
      <p:sp>
        <p:nvSpPr>
          <p:cNvPr id="9" name="Date Placeholder 8"/>
          <p:cNvSpPr>
            <a:spLocks noGrp="1"/>
          </p:cNvSpPr>
          <p:nvPr>
            <p:ph type="dt" sz="half" idx="2"/>
          </p:nvPr>
        </p:nvSpPr>
        <p:spPr>
          <a:xfrm>
            <a:off x="6922800" y="6512625"/>
            <a:ext cx="2894400" cy="201600"/>
          </a:xfrm>
          <a:prstGeom prst="rect">
            <a:avLst/>
          </a:prstGeom>
        </p:spPr>
        <p:txBody>
          <a:bodyPr vert="horz" lIns="91440" tIns="45720" rIns="91440" bIns="45720" rtlCol="0" anchor="ctr"/>
          <a:lstStyle>
            <a:lvl1pPr algn="r" rtl="0" fontAlgn="auto">
              <a:spcBef>
                <a:spcPts val="0"/>
              </a:spcBef>
              <a:spcAft>
                <a:spcPts val="0"/>
              </a:spcAft>
              <a:defRPr lang="de-CH" sz="700" kern="1200" smtClean="0">
                <a:solidFill>
                  <a:schemeClr val="accent5"/>
                </a:solidFill>
                <a:latin typeface="+mn-lt"/>
                <a:ea typeface="+mn-ea"/>
                <a:cs typeface="+mn-cs"/>
              </a:defRPr>
            </a:lvl1pPr>
          </a:lstStyle>
          <a:p>
            <a:pPr>
              <a:defRPr/>
            </a:pPr>
            <a:r>
              <a:rPr lang="de-DE">
                <a:solidFill>
                  <a:srgbClr val="85888B"/>
                </a:solidFill>
              </a:rPr>
              <a:t>Copyright © 2013 Capgemini Consulting. All rights reserved.</a:t>
            </a:r>
            <a:endParaRPr lang="en-US" dirty="0">
              <a:solidFill>
                <a:srgbClr val="85888B"/>
              </a:solidFill>
            </a:endParaRPr>
          </a:p>
        </p:txBody>
      </p:sp>
      <p:sp>
        <p:nvSpPr>
          <p:cNvPr id="10" name="Footer Placeholder 9"/>
          <p:cNvSpPr>
            <a:spLocks noGrp="1"/>
          </p:cNvSpPr>
          <p:nvPr>
            <p:ph type="ftr" sz="quarter" idx="3"/>
          </p:nvPr>
        </p:nvSpPr>
        <p:spPr>
          <a:xfrm>
            <a:off x="3512800" y="6512624"/>
            <a:ext cx="2894400" cy="201600"/>
          </a:xfrm>
          <a:prstGeom prst="rect">
            <a:avLst/>
          </a:prstGeom>
        </p:spPr>
        <p:txBody>
          <a:bodyPr vert="horz" wrap="none" lIns="91440" tIns="45720" rIns="91440" bIns="45720" rtlCol="0" anchor="ctr"/>
          <a:lstStyle>
            <a:lvl1pPr algn="ctr" rtl="0" fontAlgn="auto">
              <a:spcBef>
                <a:spcPts val="0"/>
              </a:spcBef>
              <a:spcAft>
                <a:spcPts val="0"/>
              </a:spcAft>
              <a:defRPr lang="de-CH" sz="700" kern="1200" dirty="0" smtClean="0">
                <a:solidFill>
                  <a:schemeClr val="accent5"/>
                </a:solidFill>
                <a:latin typeface="+mn-lt"/>
                <a:ea typeface="+mn-ea"/>
                <a:cs typeface="+mn-cs"/>
              </a:defRPr>
            </a:lvl1pPr>
          </a:lstStyle>
          <a:p>
            <a:pPr>
              <a:defRPr/>
            </a:pPr>
            <a:r>
              <a:rPr lang="fr-FR">
                <a:solidFill>
                  <a:srgbClr val="85888B"/>
                </a:solidFill>
              </a:rPr>
              <a:t>Planches Anthony - v2.pptx</a:t>
            </a:r>
            <a:endParaRPr lang="de-DE">
              <a:solidFill>
                <a:srgbClr val="85888B"/>
              </a:solidFill>
            </a:endParaRPr>
          </a:p>
        </p:txBody>
      </p:sp>
      <p:grpSp>
        <p:nvGrpSpPr>
          <p:cNvPr id="3" name="Group_Sticker" hidden="1"/>
          <p:cNvGrpSpPr/>
          <p:nvPr/>
        </p:nvGrpSpPr>
        <p:grpSpPr>
          <a:xfrm>
            <a:off x="9129640" y="1054555"/>
            <a:ext cx="432000" cy="246863"/>
            <a:chOff x="9129640" y="1037303"/>
            <a:chExt cx="432000" cy="246863"/>
          </a:xfrm>
        </p:grpSpPr>
        <p:sp>
          <p:nvSpPr>
            <p:cNvPr id="19" name="Rectangle 109"/>
            <p:cNvSpPr>
              <a:spLocks noChangeArrowheads="1"/>
            </p:cNvSpPr>
            <p:nvPr/>
          </p:nvSpPr>
          <p:spPr bwMode="auto">
            <a:xfrm>
              <a:off x="9130037" y="1037303"/>
              <a:ext cx="431207" cy="246863"/>
            </a:xfrm>
            <a:prstGeom prst="rect">
              <a:avLst/>
            </a:prstGeom>
            <a:noFill/>
            <a:ln w="9525">
              <a:noFill/>
              <a:miter lim="800000"/>
              <a:headEnd/>
              <a:tailEnd/>
            </a:ln>
            <a:effectLst/>
          </p:spPr>
          <p:txBody>
            <a:bodyPr wrap="none" lIns="0" tIns="46038" rIns="0" bIns="46038" anchor="ctr">
              <a:spAutoFit/>
            </a:bodyPr>
            <a:lstStyle/>
            <a:p>
              <a:pPr algn="ctr" eaLnBrk="0" hangingPunct="0">
                <a:tabLst>
                  <a:tab pos="6400800" algn="r"/>
                  <a:tab pos="8636000" algn="r"/>
                </a:tabLst>
              </a:pPr>
              <a:r>
                <a:rPr lang="en-GB" sz="1000" b="1" dirty="0" smtClean="0">
                  <a:solidFill>
                    <a:srgbClr val="000000">
                      <a:lumMod val="85000"/>
                      <a:lumOff val="15000"/>
                    </a:srgbClr>
                  </a:solidFill>
                  <a:latin typeface="Calibri"/>
                </a:rPr>
                <a:t>STICKER</a:t>
              </a:r>
              <a:endParaRPr lang="en-GB" sz="1000" b="1" dirty="0">
                <a:solidFill>
                  <a:srgbClr val="000000">
                    <a:lumMod val="85000"/>
                    <a:lumOff val="15000"/>
                  </a:srgbClr>
                </a:solidFill>
                <a:latin typeface="Calibri"/>
              </a:endParaRPr>
            </a:p>
          </p:txBody>
        </p:sp>
        <p:sp>
          <p:nvSpPr>
            <p:cNvPr id="20" name="Line 110"/>
            <p:cNvSpPr>
              <a:spLocks noChangeShapeType="1"/>
            </p:cNvSpPr>
            <p:nvPr/>
          </p:nvSpPr>
          <p:spPr bwMode="auto">
            <a:xfrm>
              <a:off x="9129640" y="1044848"/>
              <a:ext cx="432000" cy="0"/>
            </a:xfrm>
            <a:prstGeom prst="line">
              <a:avLst/>
            </a:prstGeom>
            <a:noFill/>
            <a:ln w="9525">
              <a:solidFill>
                <a:schemeClr val="accent5"/>
              </a:solidFill>
              <a:round/>
              <a:headEnd type="none" w="sm" len="sm"/>
              <a:tailEnd type="none" w="sm" len="sm"/>
            </a:ln>
            <a:effectLst/>
          </p:spPr>
          <p:txBody>
            <a:bodyPr wrap="none" anchor="ctr"/>
            <a:lstStyle/>
            <a:p>
              <a:endParaRPr lang="en-GB">
                <a:solidFill>
                  <a:srgbClr val="000000"/>
                </a:solidFill>
              </a:endParaRPr>
            </a:p>
          </p:txBody>
        </p:sp>
        <p:sp>
          <p:nvSpPr>
            <p:cNvPr id="21" name="Line 111"/>
            <p:cNvSpPr>
              <a:spLocks noChangeShapeType="1"/>
            </p:cNvSpPr>
            <p:nvPr/>
          </p:nvSpPr>
          <p:spPr bwMode="auto">
            <a:xfrm>
              <a:off x="9129640" y="1273448"/>
              <a:ext cx="432000" cy="0"/>
            </a:xfrm>
            <a:prstGeom prst="line">
              <a:avLst/>
            </a:prstGeom>
            <a:noFill/>
            <a:ln w="9525">
              <a:solidFill>
                <a:schemeClr val="accent5"/>
              </a:solidFill>
              <a:round/>
              <a:headEnd type="none" w="sm" len="sm"/>
              <a:tailEnd type="none" w="sm" len="sm"/>
            </a:ln>
            <a:effectLst/>
          </p:spPr>
          <p:txBody>
            <a:bodyPr wrap="none" anchor="ctr"/>
            <a:lstStyle/>
            <a:p>
              <a:endParaRPr lang="en-GB">
                <a:solidFill>
                  <a:srgbClr val="000000"/>
                </a:solidFill>
              </a:endParaRPr>
            </a:p>
          </p:txBody>
        </p:sp>
      </p:grpSp>
      <p:sp>
        <p:nvSpPr>
          <p:cNvPr id="16" name="FootnoteAndSource" hidden="1"/>
          <p:cNvSpPr txBox="1"/>
          <p:nvPr>
            <p:custDataLst>
              <p:tags r:id="rId12"/>
            </p:custDataLst>
          </p:nvPr>
        </p:nvSpPr>
        <p:spPr>
          <a:xfrm>
            <a:off x="406842" y="6207003"/>
            <a:ext cx="956475" cy="174407"/>
          </a:xfrm>
          <a:prstGeom prst="rect">
            <a:avLst/>
          </a:prstGeom>
          <a:noFill/>
        </p:spPr>
        <p:txBody>
          <a:bodyPr vert="horz" wrap="none" lIns="0" tIns="25400" rIns="0" bIns="25400" rtlCol="0">
            <a:spAutoFit/>
          </a:bodyPr>
          <a:lstStyle/>
          <a:p>
            <a:pPr marL="429768" indent="-429768" fontAlgn="auto">
              <a:spcBef>
                <a:spcPts val="0"/>
              </a:spcBef>
              <a:spcAft>
                <a:spcPts val="0"/>
              </a:spcAft>
              <a:tabLst>
                <a:tab pos="347472" algn="r"/>
              </a:tabLst>
              <a:defRPr/>
            </a:pPr>
            <a:r>
              <a:rPr lang="de-DE" sz="800" dirty="0" err="1" smtClean="0">
                <a:solidFill>
                  <a:srgbClr val="000000"/>
                </a:solidFill>
              </a:rPr>
              <a:t>FootnoteAndSource</a:t>
            </a:r>
            <a:endParaRPr lang="de-DE" sz="800" dirty="0" smtClean="0">
              <a:solidFill>
                <a:srgbClr val="000000"/>
              </a:solidFill>
            </a:endParaRPr>
          </a:p>
        </p:txBody>
      </p:sp>
      <p:sp>
        <p:nvSpPr>
          <p:cNvPr id="17" name="CapgeminiBox" hidden="1"/>
          <p:cNvSpPr>
            <a:spLocks noGrp="1" noChangeArrowheads="1"/>
          </p:cNvSpPr>
          <p:nvPr/>
        </p:nvSpPr>
        <p:spPr bwMode="auto">
          <a:xfrm>
            <a:off x="-1905047" y="20250"/>
            <a:ext cx="1905048" cy="276999"/>
          </a:xfrm>
          <a:prstGeom prst="rect">
            <a:avLst/>
          </a:prstGeom>
          <a:noFill/>
          <a:ln w="9525">
            <a:noFill/>
            <a:miter lim="800000"/>
            <a:headEnd/>
            <a:tailEnd/>
          </a:ln>
          <a:effectLst/>
        </p:spPr>
        <p:txBody>
          <a:bodyPr wrap="square">
            <a:sp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a:defRPr/>
            </a:pPr>
            <a:r>
              <a:rPr lang="en-GB" dirty="0" err="1" smtClean="0">
                <a:solidFill>
                  <a:srgbClr val="000000">
                    <a:lumMod val="85000"/>
                    <a:lumOff val="15000"/>
                  </a:srgbClr>
                </a:solidFill>
              </a:rPr>
              <a:t>Capgemini</a:t>
            </a:r>
            <a:r>
              <a:rPr lang="en-GB" dirty="0" smtClean="0">
                <a:solidFill>
                  <a:srgbClr val="000000">
                    <a:lumMod val="85000"/>
                    <a:lumOff val="15000"/>
                  </a:srgbClr>
                </a:solidFill>
              </a:rPr>
              <a:t> Consulting v7.6</a:t>
            </a:r>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Lst>
  <p:transition spd="med">
    <p:fade/>
  </p:transition>
  <p:timing>
    <p:tnLst>
      <p:par>
        <p:cTn id="1" dur="indefinite" restart="never" nodeType="tmRoot"/>
      </p:par>
    </p:tnLst>
  </p:timing>
  <p:hf hdr="0" ftr="0"/>
  <p:txStyles>
    <p:titleStyle>
      <a:lvl1pPr algn="l" rtl="0" eaLnBrk="1" fontAlgn="base" hangingPunct="1">
        <a:spcBef>
          <a:spcPct val="0"/>
        </a:spcBef>
        <a:spcAft>
          <a:spcPct val="0"/>
        </a:spcAft>
        <a:defRPr sz="2000" kern="1200">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2000">
          <a:solidFill>
            <a:schemeClr val="tx2"/>
          </a:solidFill>
          <a:latin typeface="Calibri" pitchFamily="34" charset="0"/>
          <a:cs typeface="Calibri" pitchFamily="34" charset="0"/>
        </a:defRPr>
      </a:lvl2pPr>
      <a:lvl3pPr algn="l" rtl="0" eaLnBrk="1" fontAlgn="base" hangingPunct="1">
        <a:spcBef>
          <a:spcPct val="0"/>
        </a:spcBef>
        <a:spcAft>
          <a:spcPct val="0"/>
        </a:spcAft>
        <a:defRPr sz="2000">
          <a:solidFill>
            <a:schemeClr val="tx2"/>
          </a:solidFill>
          <a:latin typeface="Calibri" pitchFamily="34" charset="0"/>
          <a:cs typeface="Calibri" pitchFamily="34" charset="0"/>
        </a:defRPr>
      </a:lvl3pPr>
      <a:lvl4pPr algn="l" rtl="0" eaLnBrk="1" fontAlgn="base" hangingPunct="1">
        <a:spcBef>
          <a:spcPct val="0"/>
        </a:spcBef>
        <a:spcAft>
          <a:spcPct val="0"/>
        </a:spcAft>
        <a:defRPr sz="2000">
          <a:solidFill>
            <a:schemeClr val="tx2"/>
          </a:solidFill>
          <a:latin typeface="Calibri" pitchFamily="34" charset="0"/>
          <a:cs typeface="Calibri" pitchFamily="34" charset="0"/>
        </a:defRPr>
      </a:lvl4pPr>
      <a:lvl5pPr algn="l" rtl="0" eaLnBrk="1" fontAlgn="base" hangingPunct="1">
        <a:spcBef>
          <a:spcPct val="0"/>
        </a:spcBef>
        <a:spcAft>
          <a:spcPct val="0"/>
        </a:spcAft>
        <a:defRPr sz="2000">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2000">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2000">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2000">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2000">
          <a:solidFill>
            <a:schemeClr val="tx2"/>
          </a:solidFill>
          <a:latin typeface="Calibri" pitchFamily="34" charset="0"/>
          <a:cs typeface="Calibri" pitchFamily="34" charset="0"/>
        </a:defRPr>
      </a:lvl9pPr>
    </p:titleStyle>
    <p:bodyStyle>
      <a:lvl1pPr marL="182563" indent="-182563" algn="l" rtl="0" eaLnBrk="1" fontAlgn="base" hangingPunct="1">
        <a:lnSpc>
          <a:spcPct val="90000"/>
        </a:lnSpc>
        <a:spcBef>
          <a:spcPts val="0"/>
        </a:spcBef>
        <a:spcAft>
          <a:spcPts val="400"/>
        </a:spcAft>
        <a:buClr>
          <a:schemeClr val="accent2"/>
        </a:buClr>
        <a:buSzPct val="100000"/>
        <a:buFont typeface="Wingdings" pitchFamily="2" charset="2"/>
        <a:buChar char="§"/>
        <a:defRPr sz="1400" kern="1200">
          <a:solidFill>
            <a:schemeClr val="tx1">
              <a:lumMod val="85000"/>
              <a:lumOff val="15000"/>
            </a:schemeClr>
          </a:solidFill>
          <a:latin typeface="Calibri" pitchFamily="34" charset="0"/>
          <a:ea typeface="+mn-ea"/>
          <a:cs typeface="Calibri" pitchFamily="34" charset="0"/>
        </a:defRPr>
      </a:lvl1pPr>
      <a:lvl2pPr marL="357188" indent="-174625" algn="l" rtl="0" eaLnBrk="1" fontAlgn="base" hangingPunct="1">
        <a:lnSpc>
          <a:spcPct val="90000"/>
        </a:lnSpc>
        <a:spcBef>
          <a:spcPts val="0"/>
        </a:spcBef>
        <a:spcAft>
          <a:spcPts val="400"/>
        </a:spcAft>
        <a:buClr>
          <a:schemeClr val="tx2"/>
        </a:buClr>
        <a:buFont typeface="Arial" charset="0"/>
        <a:buChar char="–"/>
        <a:defRPr sz="1200" kern="1200">
          <a:solidFill>
            <a:schemeClr val="tx1">
              <a:lumMod val="85000"/>
              <a:lumOff val="15000"/>
            </a:schemeClr>
          </a:solidFill>
          <a:latin typeface="Calibri" pitchFamily="34" charset="0"/>
          <a:ea typeface="+mn-ea"/>
          <a:cs typeface="Calibri" pitchFamily="34" charset="0"/>
        </a:defRPr>
      </a:lvl2pPr>
      <a:lvl3pPr marL="539750" indent="-182563" algn="l" rtl="0" eaLnBrk="1" fontAlgn="base" hangingPunct="1">
        <a:lnSpc>
          <a:spcPct val="90000"/>
        </a:lnSpc>
        <a:spcBef>
          <a:spcPts val="0"/>
        </a:spcBef>
        <a:spcAft>
          <a:spcPts val="400"/>
        </a:spcAft>
        <a:buFont typeface="Arial" charset="0"/>
        <a:buChar char="•"/>
        <a:defRPr sz="1100" kern="1200">
          <a:solidFill>
            <a:schemeClr val="tx1">
              <a:lumMod val="85000"/>
              <a:lumOff val="15000"/>
            </a:schemeClr>
          </a:solidFill>
          <a:latin typeface="Calibri" pitchFamily="34" charset="0"/>
          <a:ea typeface="+mn-ea"/>
          <a:cs typeface="Calibri" pitchFamily="34" charset="0"/>
        </a:defRPr>
      </a:lvl3pPr>
      <a:lvl4pPr marL="712788" indent="-173038" algn="l" rtl="0" eaLnBrk="1" fontAlgn="base" hangingPunct="1">
        <a:lnSpc>
          <a:spcPct val="90000"/>
        </a:lnSpc>
        <a:spcBef>
          <a:spcPts val="0"/>
        </a:spcBef>
        <a:spcAft>
          <a:spcPts val="400"/>
        </a:spcAft>
        <a:buFont typeface="Arial" charset="0"/>
        <a:buChar char="–"/>
        <a:defRPr sz="1000" kern="1200">
          <a:solidFill>
            <a:schemeClr val="tx1">
              <a:lumMod val="85000"/>
              <a:lumOff val="15000"/>
            </a:schemeClr>
          </a:solidFill>
          <a:latin typeface="Calibri" pitchFamily="34" charset="0"/>
          <a:ea typeface="+mn-ea"/>
          <a:cs typeface="Calibri" pitchFamily="34" charset="0"/>
        </a:defRPr>
      </a:lvl4pPr>
      <a:lvl5pPr marL="895350" indent="-182563" algn="l" rtl="0" eaLnBrk="1" fontAlgn="base" hangingPunct="1">
        <a:lnSpc>
          <a:spcPct val="90000"/>
        </a:lnSpc>
        <a:spcBef>
          <a:spcPts val="0"/>
        </a:spcBef>
        <a:spcAft>
          <a:spcPts val="400"/>
        </a:spcAft>
        <a:buFont typeface="Arial" charset="0"/>
        <a:buChar char="»"/>
        <a:defRPr sz="1000" kern="1200">
          <a:solidFill>
            <a:schemeClr val="tx1">
              <a:lumMod val="85000"/>
              <a:lumOff val="15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7.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0.xml"/></Relationships>
</file>

<file path=ppt/slides/_rels/slide10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9.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0.xml"/></Relationships>
</file>

<file path=ppt/slides/_rels/slide10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91.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0.xml"/></Relationships>
</file>

<file path=ppt/slides/_rels/slide106.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93.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0.xml"/><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4.png"/><Relationship Id="rId1" Type="http://schemas.openxmlformats.org/officeDocument/2006/relationships/slideLayout" Target="../slideLayouts/slideLayout30.xml"/><Relationship Id="rId4" Type="http://schemas.openxmlformats.org/officeDocument/2006/relationships/image" Target="../media/image55.emf"/></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emf"/><Relationship Id="rId1" Type="http://schemas.openxmlformats.org/officeDocument/2006/relationships/slideLayout" Target="../slideLayouts/slideLayout30.xml"/><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30.xml"/><Relationship Id="rId6" Type="http://schemas.openxmlformats.org/officeDocument/2006/relationships/image" Target="../media/image54.png"/><Relationship Id="rId5" Type="http://schemas.openxmlformats.org/officeDocument/2006/relationships/image" Target="../media/image61.emf"/><Relationship Id="rId4" Type="http://schemas.openxmlformats.org/officeDocument/2006/relationships/image" Target="../media/image60.emf"/></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2.e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21.emf"/><Relationship Id="rId5" Type="http://schemas.openxmlformats.org/officeDocument/2006/relationships/image" Target="../media/image69.emf"/><Relationship Id="rId4"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7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9.xml"/><Relationship Id="rId1" Type="http://schemas.openxmlformats.org/officeDocument/2006/relationships/slideLayout" Target="../slideLayouts/slideLayout28.xml"/><Relationship Id="rId5" Type="http://schemas.openxmlformats.org/officeDocument/2006/relationships/image" Target="../media/image73.emf"/><Relationship Id="rId4" Type="http://schemas.openxmlformats.org/officeDocument/2006/relationships/image" Target="../media/image72.emf"/></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54.png"/><Relationship Id="rId7"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image" Target="../media/image8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39.xm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86.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47.xml"/><Relationship Id="rId1" Type="http://schemas.openxmlformats.org/officeDocument/2006/relationships/slideLayout" Target="../slideLayouts/slideLayout28.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1.emf"/></Relationships>
</file>

<file path=ppt/slides/_rels/slide6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48.xml"/><Relationship Id="rId1" Type="http://schemas.openxmlformats.org/officeDocument/2006/relationships/slideLayout" Target="../slideLayouts/slideLayout28.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1.emf"/><Relationship Id="rId4" Type="http://schemas.openxmlformats.org/officeDocument/2006/relationships/image" Target="../media/image23.emf"/></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60.xml"/><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63.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65.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1.emf"/></Relationships>
</file>

<file path=ppt/slides/_rels/slide8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67.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0.xml"/></Relationships>
</file>

<file path=ppt/slides/_rels/slide85.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72.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0.xml"/></Relationships>
</file>

<file path=ppt/slides/_rels/slide87.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74.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78.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0.xml"/></Relationships>
</file>

<file path=ppt/slides/_rels/slide9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0.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0.xml"/></Relationships>
</file>

<file path=ppt/slides/_rels/slide95.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2.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0.xml"/></Relationships>
</file>

<file path=ppt/slides/_rels/slide97.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4.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16370" y="808807"/>
            <a:ext cx="9073260" cy="358775"/>
          </a:xfrm>
        </p:spPr>
        <p:txBody>
          <a:bodyPr/>
          <a:lstStyle/>
          <a:p>
            <a:pPr eaLnBrk="1" hangingPunct="1">
              <a:defRPr/>
            </a:pPr>
            <a:r>
              <a:rPr lang="fr-FR" sz="2400" dirty="0" smtClean="0">
                <a:ea typeface="+mj-ea"/>
              </a:rPr>
              <a:t>Analyse des besoins en termes de places d’internat en France métropolitaine et outre-mer, dans le cadre du programme d’investissements d’avenir</a:t>
            </a:r>
          </a:p>
        </p:txBody>
      </p:sp>
      <p:sp>
        <p:nvSpPr>
          <p:cNvPr id="26627" name="Subtitle 2"/>
          <p:cNvSpPr>
            <a:spLocks noGrp="1"/>
          </p:cNvSpPr>
          <p:nvPr>
            <p:ph type="subTitle" idx="1"/>
          </p:nvPr>
        </p:nvSpPr>
        <p:spPr>
          <a:xfrm>
            <a:off x="416370" y="2276840"/>
            <a:ext cx="8131745" cy="864120"/>
          </a:xfrm>
        </p:spPr>
        <p:txBody>
          <a:bodyPr/>
          <a:lstStyle/>
          <a:p>
            <a:pPr eaLnBrk="1" hangingPunct="1"/>
            <a:endParaRPr lang="fr-FR" i="1" dirty="0" smtClean="0"/>
          </a:p>
          <a:p>
            <a:pPr eaLnBrk="1" hangingPunct="1"/>
            <a:r>
              <a:rPr lang="fr-FR" b="1" i="1" dirty="0" smtClean="0"/>
              <a:t>Novembre 2014</a:t>
            </a:r>
          </a:p>
        </p:txBody>
      </p:sp>
    </p:spTree>
    <p:extLst>
      <p:ext uri="{BB962C8B-B14F-4D97-AF65-F5344CB8AC3E}">
        <p14:creationId xmlns:p14="http://schemas.microsoft.com/office/powerpoint/2010/main" xmlns="" val="264446148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9214" y="6393599"/>
            <a:ext cx="5634054" cy="45998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Le pourcentage d’internes au niveau national de 4% cache une forte disparité nationale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a:t>
            </a:fld>
            <a:endParaRPr lang="en-GB">
              <a:solidFill>
                <a:srgbClr val="85888B"/>
              </a:solidFill>
            </a:endParaRPr>
          </a:p>
        </p:txBody>
      </p:sp>
      <p:sp>
        <p:nvSpPr>
          <p:cNvPr id="11" name="TextBox 10"/>
          <p:cNvSpPr txBox="1"/>
          <p:nvPr/>
        </p:nvSpPr>
        <p:spPr bwMode="auto">
          <a:xfrm>
            <a:off x="4787330" y="4274275"/>
            <a:ext cx="1965920" cy="507831"/>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 d’internes dans le 2</a:t>
            </a:r>
            <a:r>
              <a:rPr lang="fr-FR" sz="1000" b="1" baseline="30000" dirty="0" smtClean="0">
                <a:solidFill>
                  <a:srgbClr val="000000">
                    <a:lumMod val="85000"/>
                    <a:lumOff val="15000"/>
                  </a:srgbClr>
                </a:solidFill>
                <a:latin typeface="Calibri" pitchFamily="34" charset="0"/>
                <a:cs typeface="Calibri" pitchFamily="34" charset="0"/>
              </a:rPr>
              <a:t>nd</a:t>
            </a:r>
            <a:r>
              <a:rPr lang="fr-FR" sz="1000" b="1" dirty="0" smtClean="0">
                <a:solidFill>
                  <a:srgbClr val="000000">
                    <a:lumMod val="85000"/>
                    <a:lumOff val="15000"/>
                  </a:srgbClr>
                </a:solidFill>
                <a:latin typeface="Calibri" pitchFamily="34" charset="0"/>
                <a:cs typeface="Calibri" pitchFamily="34" charset="0"/>
              </a:rPr>
              <a:t> degré, par département, public et privé confondus </a:t>
            </a:r>
            <a:r>
              <a:rPr lang="fr-FR" sz="1000" b="1" baseline="30000" dirty="0" smtClean="0">
                <a:solidFill>
                  <a:srgbClr val="000000">
                    <a:lumMod val="85000"/>
                    <a:lumOff val="15000"/>
                  </a:srgbClr>
                </a:solidFill>
                <a:latin typeface="Calibri" pitchFamily="34" charset="0"/>
                <a:cs typeface="Calibri" pitchFamily="34" charset="0"/>
              </a:rPr>
              <a:t> (1)</a:t>
            </a:r>
          </a:p>
        </p:txBody>
      </p:sp>
      <p:sp>
        <p:nvSpPr>
          <p:cNvPr id="17" name="TextBox 16"/>
          <p:cNvSpPr txBox="1"/>
          <p:nvPr/>
        </p:nvSpPr>
        <p:spPr bwMode="auto">
          <a:xfrm>
            <a:off x="1280490" y="1556740"/>
            <a:ext cx="5184720" cy="2585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rgbClr val="000000">
                    <a:lumMod val="85000"/>
                    <a:lumOff val="15000"/>
                  </a:srgbClr>
                </a:solidFill>
                <a:latin typeface="Calibri" pitchFamily="34" charset="0"/>
                <a:cs typeface="Calibri" pitchFamily="34" charset="0"/>
              </a:rPr>
              <a:t>Pourcentage d’internes dans le 2</a:t>
            </a:r>
            <a:r>
              <a:rPr lang="fr-FR" sz="1200" b="1" baseline="30000" dirty="0" smtClean="0">
                <a:solidFill>
                  <a:srgbClr val="000000">
                    <a:lumMod val="85000"/>
                    <a:lumOff val="15000"/>
                  </a:srgbClr>
                </a:solidFill>
                <a:latin typeface="Calibri" pitchFamily="34" charset="0"/>
                <a:cs typeface="Calibri" pitchFamily="34" charset="0"/>
              </a:rPr>
              <a:t>nd</a:t>
            </a:r>
            <a:r>
              <a:rPr lang="fr-FR" sz="1200" b="1" dirty="0" smtClean="0">
                <a:solidFill>
                  <a:srgbClr val="000000">
                    <a:lumMod val="85000"/>
                    <a:lumOff val="15000"/>
                  </a:srgbClr>
                </a:solidFill>
                <a:latin typeface="Calibri" pitchFamily="34" charset="0"/>
                <a:cs typeface="Calibri" pitchFamily="34" charset="0"/>
              </a:rPr>
              <a:t> degré au niveau national </a:t>
            </a:r>
            <a:r>
              <a:rPr lang="fr-FR" sz="1200" b="1" baseline="30000" dirty="0" smtClean="0">
                <a:solidFill>
                  <a:srgbClr val="000000">
                    <a:lumMod val="85000"/>
                    <a:lumOff val="15000"/>
                  </a:srgbClr>
                </a:solidFill>
                <a:latin typeface="Calibri" pitchFamily="34" charset="0"/>
                <a:cs typeface="Calibri" pitchFamily="34" charset="0"/>
              </a:rPr>
              <a:t>(1)</a:t>
            </a:r>
            <a:endParaRPr lang="fr-FR" sz="1200" i="1" baseline="30000" dirty="0" smtClean="0">
              <a:solidFill>
                <a:srgbClr val="000000">
                  <a:lumMod val="85000"/>
                  <a:lumOff val="15000"/>
                </a:srgbClr>
              </a:solidFill>
              <a:latin typeface="Calibri" pitchFamily="34" charset="0"/>
              <a:cs typeface="Calibri" pitchFamily="34" charset="0"/>
            </a:endParaRPr>
          </a:p>
        </p:txBody>
      </p:sp>
      <p:sp>
        <p:nvSpPr>
          <p:cNvPr id="18" name="Rectangle 17"/>
          <p:cNvSpPr/>
          <p:nvPr/>
        </p:nvSpPr>
        <p:spPr bwMode="auto">
          <a:xfrm>
            <a:off x="6850861" y="1340710"/>
            <a:ext cx="2854799" cy="1310853"/>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taux d’internes dans l’enseignement agricole, caractérisé par un maillage de l’offre scolaire plus faible, est très supérieur : entre 50 et 60% des élèves scolarisés </a:t>
            </a:r>
            <a:r>
              <a:rPr lang="fr-FR" sz="1000" baseline="30000" dirty="0" smtClean="0">
                <a:solidFill>
                  <a:srgbClr val="000000">
                    <a:lumMod val="85000"/>
                    <a:lumOff val="15000"/>
                  </a:srgbClr>
                </a:solidFill>
              </a:rPr>
              <a:t>(2)</a:t>
            </a:r>
          </a:p>
        </p:txBody>
      </p:sp>
      <p:sp>
        <p:nvSpPr>
          <p:cNvPr id="19" name="TextBox 18"/>
          <p:cNvSpPr txBox="1"/>
          <p:nvPr/>
        </p:nvSpPr>
        <p:spPr bwMode="auto">
          <a:xfrm>
            <a:off x="1280490" y="1740414"/>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a:t>
            </a:r>
          </a:p>
        </p:txBody>
      </p:sp>
      <p:sp>
        <p:nvSpPr>
          <p:cNvPr id="21" name="TextBox 20"/>
          <p:cNvSpPr txBox="1"/>
          <p:nvPr/>
        </p:nvSpPr>
        <p:spPr bwMode="auto">
          <a:xfrm>
            <a:off x="1873017" y="1804212"/>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élèves du 2</a:t>
            </a:r>
            <a:r>
              <a:rPr lang="fr-FR" sz="1200" baseline="30000" dirty="0" smtClean="0">
                <a:solidFill>
                  <a:srgbClr val="000000">
                    <a:lumMod val="85000"/>
                    <a:lumOff val="15000"/>
                  </a:srgbClr>
                </a:solidFill>
                <a:latin typeface="Calibri" pitchFamily="34" charset="0"/>
                <a:cs typeface="Calibri" pitchFamily="34" charset="0"/>
              </a:rPr>
              <a:t>nd</a:t>
            </a:r>
            <a:r>
              <a:rPr lang="fr-FR" sz="1200" dirty="0" smtClean="0">
                <a:solidFill>
                  <a:srgbClr val="000000">
                    <a:lumMod val="85000"/>
                    <a:lumOff val="15000"/>
                  </a:srgbClr>
                </a:solidFill>
                <a:latin typeface="Calibri" pitchFamily="34" charset="0"/>
                <a:cs typeface="Calibri" pitchFamily="34" charset="0"/>
              </a:rPr>
              <a:t> degré sont internes</a:t>
            </a:r>
          </a:p>
        </p:txBody>
      </p:sp>
      <p:sp>
        <p:nvSpPr>
          <p:cNvPr id="23" name="TextBox 22"/>
          <p:cNvSpPr txBox="1"/>
          <p:nvPr/>
        </p:nvSpPr>
        <p:spPr bwMode="auto">
          <a:xfrm>
            <a:off x="-9215" y="6555474"/>
            <a:ext cx="6860075"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BEA. Année scolaire 2013-2014, hors EREA, DOM, population post-bac, ministères de tutelle différents du MEN</a:t>
            </a:r>
          </a:p>
          <a:p>
            <a:pPr>
              <a:lnSpc>
                <a:spcPct val="90000"/>
              </a:lnSpc>
            </a:pPr>
            <a:r>
              <a:rPr lang="fr-FR" sz="700" i="1"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Source : Entretien avec Emmanuel </a:t>
            </a:r>
            <a:r>
              <a:rPr lang="fr-FR" sz="700" dirty="0" err="1" smtClean="0">
                <a:solidFill>
                  <a:srgbClr val="000000">
                    <a:lumMod val="85000"/>
                    <a:lumOff val="15000"/>
                  </a:srgbClr>
                </a:solidFill>
                <a:latin typeface="Calibri" pitchFamily="34" charset="0"/>
                <a:cs typeface="Calibri" pitchFamily="34" charset="0"/>
              </a:rPr>
              <a:t>Hemery</a:t>
            </a:r>
            <a:r>
              <a:rPr lang="fr-FR" sz="700" dirty="0" smtClean="0">
                <a:solidFill>
                  <a:srgbClr val="000000">
                    <a:lumMod val="85000"/>
                    <a:lumOff val="15000"/>
                  </a:srgbClr>
                </a:solidFill>
                <a:latin typeface="Calibri" pitchFamily="34" charset="0"/>
                <a:cs typeface="Calibri" pitchFamily="34" charset="0"/>
              </a:rPr>
              <a:t> le 25/09/2014, chef du bureau de la vie scolaire étudiante et de l’insertion du ministère de l’Agriculture</a:t>
            </a:r>
          </a:p>
        </p:txBody>
      </p:sp>
      <p:sp>
        <p:nvSpPr>
          <p:cNvPr id="25" name="Rectangle 24"/>
          <p:cNvSpPr/>
          <p:nvPr/>
        </p:nvSpPr>
        <p:spPr bwMode="auto">
          <a:xfrm rot="16200000">
            <a:off x="-221941" y="1858139"/>
            <a:ext cx="1548215"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26" name="Rectangle 25"/>
          <p:cNvSpPr/>
          <p:nvPr/>
        </p:nvSpPr>
        <p:spPr bwMode="auto">
          <a:xfrm rot="16200000">
            <a:off x="-887834" y="4905546"/>
            <a:ext cx="2880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30" name="Rectangle 29"/>
          <p:cNvSpPr/>
          <p:nvPr/>
        </p:nvSpPr>
        <p:spPr bwMode="auto">
          <a:xfrm>
            <a:off x="6825260" y="3501010"/>
            <a:ext cx="2854799" cy="2733681"/>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Seulement un tiers des départements présente un taux d’internes inférieur ou égal à la moyenne national</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Des départements densément peuplés tirent la moyenne nationale vers le bas (départements de l’Ile de France, Bouches du Rhône, Nord)</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Au contraire, près d’un tiers des départements présente des taux d‘internes deux fois supérieurs à la moyenne </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En particulier, les départements du massif central se distinguent par des taux d’internes supérieurs à 13%.</a:t>
            </a:r>
          </a:p>
        </p:txBody>
      </p:sp>
      <p:sp>
        <p:nvSpPr>
          <p:cNvPr id="31" name="TextBox 30"/>
          <p:cNvSpPr txBox="1"/>
          <p:nvPr/>
        </p:nvSpPr>
        <p:spPr bwMode="auto">
          <a:xfrm>
            <a:off x="4880990" y="4882320"/>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39" name="Freeform 101"/>
          <p:cNvSpPr>
            <a:spLocks noChangeArrowheads="1"/>
          </p:cNvSpPr>
          <p:nvPr/>
        </p:nvSpPr>
        <p:spPr bwMode="auto">
          <a:xfrm>
            <a:off x="4953000" y="5185162"/>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0" name="Freeform 103"/>
          <p:cNvSpPr>
            <a:spLocks noChangeArrowheads="1"/>
          </p:cNvSpPr>
          <p:nvPr/>
        </p:nvSpPr>
        <p:spPr bwMode="auto">
          <a:xfrm>
            <a:off x="4953000" y="5510654"/>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1" name="Freeform 105"/>
          <p:cNvSpPr>
            <a:spLocks noChangeArrowheads="1"/>
          </p:cNvSpPr>
          <p:nvPr/>
        </p:nvSpPr>
        <p:spPr bwMode="auto">
          <a:xfrm>
            <a:off x="4953000" y="5836146"/>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2" name="Freeform 102"/>
          <p:cNvSpPr>
            <a:spLocks noChangeArrowheads="1"/>
          </p:cNvSpPr>
          <p:nvPr/>
        </p:nvSpPr>
        <p:spPr bwMode="auto">
          <a:xfrm>
            <a:off x="4953000" y="5347908"/>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3" name="Freeform 104"/>
          <p:cNvSpPr>
            <a:spLocks noChangeArrowheads="1"/>
          </p:cNvSpPr>
          <p:nvPr/>
        </p:nvSpPr>
        <p:spPr bwMode="auto">
          <a:xfrm>
            <a:off x="4953000" y="5673400"/>
            <a:ext cx="180000" cy="108000"/>
          </a:xfrm>
          <a:prstGeom prst="rect">
            <a:avLst/>
          </a:prstGeom>
          <a:solidFill>
            <a:srgbClr val="96ED7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4" name="Freeform 106"/>
          <p:cNvSpPr>
            <a:spLocks noChangeArrowheads="1"/>
          </p:cNvSpPr>
          <p:nvPr/>
        </p:nvSpPr>
        <p:spPr bwMode="auto">
          <a:xfrm>
            <a:off x="4953000" y="5998890"/>
            <a:ext cx="180000" cy="108000"/>
          </a:xfrm>
          <a:prstGeom prst="rect">
            <a:avLst/>
          </a:prstGeom>
          <a:solidFill>
            <a:srgbClr val="2F611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5" name="TextBox 44"/>
          <p:cNvSpPr txBox="1"/>
          <p:nvPr/>
        </p:nvSpPr>
        <p:spPr bwMode="auto">
          <a:xfrm>
            <a:off x="5097020" y="512502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1,5%</a:t>
            </a:r>
          </a:p>
        </p:txBody>
      </p:sp>
      <p:sp>
        <p:nvSpPr>
          <p:cNvPr id="46" name="TextBox 45"/>
          <p:cNvSpPr txBox="1"/>
          <p:nvPr/>
        </p:nvSpPr>
        <p:spPr bwMode="auto">
          <a:xfrm>
            <a:off x="5097020" y="529151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1,5% et 3%</a:t>
            </a:r>
          </a:p>
        </p:txBody>
      </p:sp>
      <p:sp>
        <p:nvSpPr>
          <p:cNvPr id="47" name="TextBox 46"/>
          <p:cNvSpPr txBox="1"/>
          <p:nvPr/>
        </p:nvSpPr>
        <p:spPr bwMode="auto">
          <a:xfrm>
            <a:off x="5097020" y="5457999"/>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3% et 4%</a:t>
            </a:r>
          </a:p>
        </p:txBody>
      </p:sp>
      <p:sp>
        <p:nvSpPr>
          <p:cNvPr id="48" name="TextBox 47"/>
          <p:cNvSpPr txBox="1"/>
          <p:nvPr/>
        </p:nvSpPr>
        <p:spPr bwMode="auto">
          <a:xfrm>
            <a:off x="5097020" y="562448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4% et 8%</a:t>
            </a:r>
          </a:p>
        </p:txBody>
      </p:sp>
      <p:sp>
        <p:nvSpPr>
          <p:cNvPr id="49" name="TextBox 48"/>
          <p:cNvSpPr txBox="1"/>
          <p:nvPr/>
        </p:nvSpPr>
        <p:spPr bwMode="auto">
          <a:xfrm>
            <a:off x="5097020" y="5790971"/>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 et 13%</a:t>
            </a:r>
          </a:p>
        </p:txBody>
      </p:sp>
      <p:sp>
        <p:nvSpPr>
          <p:cNvPr id="50" name="TextBox 49"/>
          <p:cNvSpPr txBox="1"/>
          <p:nvPr/>
        </p:nvSpPr>
        <p:spPr bwMode="auto">
          <a:xfrm>
            <a:off x="5097020" y="595745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13%</a:t>
            </a:r>
          </a:p>
        </p:txBody>
      </p:sp>
      <p:pic>
        <p:nvPicPr>
          <p:cNvPr id="1253378" name="Picture 2"/>
          <p:cNvPicPr>
            <a:picLocks noChangeAspect="1" noChangeArrowheads="1"/>
          </p:cNvPicPr>
          <p:nvPr/>
        </p:nvPicPr>
        <p:blipFill>
          <a:blip r:embed="rId3" cstate="print"/>
          <a:srcRect/>
          <a:stretch>
            <a:fillRect/>
          </a:stretch>
        </p:blipFill>
        <p:spPr bwMode="auto">
          <a:xfrm>
            <a:off x="1145745" y="3573020"/>
            <a:ext cx="3375195" cy="2848644"/>
          </a:xfrm>
          <a:prstGeom prst="rect">
            <a:avLst/>
          </a:prstGeom>
          <a:noFill/>
          <a:ln w="9525">
            <a:noFill/>
            <a:miter lim="800000"/>
            <a:headEnd/>
            <a:tailEnd/>
          </a:ln>
          <a:effectLst/>
        </p:spPr>
      </p:pic>
      <p:sp>
        <p:nvSpPr>
          <p:cNvPr id="33" name="TextBox 32"/>
          <p:cNvSpPr txBox="1"/>
          <p:nvPr/>
        </p:nvSpPr>
        <p:spPr bwMode="auto">
          <a:xfrm>
            <a:off x="7257320" y="105267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37" name="TextBox 36"/>
          <p:cNvSpPr txBox="1"/>
          <p:nvPr/>
        </p:nvSpPr>
        <p:spPr bwMode="auto">
          <a:xfrm>
            <a:off x="344360" y="3038859"/>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la proportion d’internes est nettement plus faible dans les départements franciliens, des Bouches du Rhône et du Nord</a:t>
            </a:r>
          </a:p>
        </p:txBody>
      </p: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l="59393" t="51829" r="14832" b="19401"/>
          <a:stretch>
            <a:fillRect/>
          </a:stretch>
        </p:blipFill>
        <p:spPr bwMode="auto">
          <a:xfrm>
            <a:off x="6171391" y="1997569"/>
            <a:ext cx="2818849" cy="2655601"/>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Grenoble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100</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9257268">
            <a:off x="3053980" y="4199716"/>
            <a:ext cx="1775345"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2" name="Oval 81"/>
          <p:cNvSpPr/>
          <p:nvPr/>
        </p:nvSpPr>
        <p:spPr bwMode="auto">
          <a:xfrm rot="19257268">
            <a:off x="6108413" y="2538179"/>
            <a:ext cx="3182248" cy="1476491"/>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997569"/>
            <a:ext cx="1828800" cy="1828800"/>
          </a:xfrm>
          <a:prstGeom prst="rect">
            <a:avLst/>
          </a:prstGeom>
          <a:noFill/>
        </p:spPr>
      </p:pic>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 département de l’Isère (38) concentre, avec près de 53 000 élèves non internes issus de PCS défavorisées et moyennes (tous niveaux confondus), plus de 1,7%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flipV="1">
            <a:off x="4631059" y="2911969"/>
            <a:ext cx="1042041" cy="1071085"/>
          </a:xfrm>
          <a:prstGeom prst="bentConnector3">
            <a:avLst>
              <a:gd name="adj1" fmla="val 50000"/>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Montpellier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101</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605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0,6%</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0,27</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37</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5 228</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0,16</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17</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2 377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20%</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32998"/>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7,9%</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15,9%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13,8%</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3" cstate="print"/>
          <a:srcRect l="44015" t="68249" r="29540"/>
          <a:stretch>
            <a:fillRect/>
          </a:stretch>
        </p:blipFill>
        <p:spPr bwMode="auto">
          <a:xfrm>
            <a:off x="6753250" y="2276840"/>
            <a:ext cx="1918740" cy="1944270"/>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Montpellier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102</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8094043">
            <a:off x="2308755" y="4992150"/>
            <a:ext cx="1607071" cy="846307"/>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2" name="Oval 81"/>
          <p:cNvSpPr/>
          <p:nvPr/>
        </p:nvSpPr>
        <p:spPr bwMode="auto">
          <a:xfrm rot="18239690">
            <a:off x="6416523" y="2670029"/>
            <a:ext cx="2502385" cy="1213239"/>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997569"/>
            <a:ext cx="1828800" cy="1828800"/>
          </a:xfrm>
          <a:prstGeom prst="rect">
            <a:avLst/>
          </a:prstGeom>
          <a:noFill/>
        </p:spPr>
      </p:pic>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 département de l’Hérault (34) concentre, avec près de 50 000 élèves non internes issus de PCS défavorisées et moyennes (tous niveaux confondus), plus de 1,6%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5"/>
          </p:cNvCxnSpPr>
          <p:nvPr/>
        </p:nvCxnSpPr>
        <p:spPr>
          <a:xfrm flipV="1">
            <a:off x="3664674" y="3140962"/>
            <a:ext cx="2440488" cy="1946872"/>
          </a:xfrm>
          <a:prstGeom prst="bentConnector3">
            <a:avLst>
              <a:gd name="adj1" fmla="val 61192"/>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1" name="Rectangle 60"/>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Nice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103</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739</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0,9%</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2 835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1 080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0,15</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4,8%</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6,8%</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2" name="TextBox 61"/>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3" name="TextBox 62"/>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74" name="TextBox 73"/>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4" name="TextBox 63"/>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6" name="TextBox 65"/>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7" name="TextBox 66"/>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8" name="TextBox 67"/>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1" name="TextBox 80"/>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2" name="TextBox 81"/>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Académie de Nice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104</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9257268">
            <a:off x="3866582" y="4983674"/>
            <a:ext cx="1061172"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Les deux départements de l’académie de Nice comportent plus de 47 000 élèves non internes issus de PCS défavorisées et moyennes chacun (tous niveaux confondus), soit plus de 1,5% de cette population cible chacun</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flipV="1">
            <a:off x="4809245" y="2471140"/>
            <a:ext cx="980338" cy="2520814"/>
          </a:xfrm>
          <a:prstGeom prst="bentConnector3">
            <a:avLst>
              <a:gd name="adj1" fmla="val 36675"/>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2"/>
          <p:cNvPicPr>
            <a:picLocks noChangeAspect="1" noChangeArrowheads="1"/>
          </p:cNvPicPr>
          <p:nvPr/>
        </p:nvPicPr>
        <p:blipFill>
          <a:blip r:embed="rId3" cstate="print"/>
          <a:srcRect l="73273" t="73333" r="8440" b="6489"/>
          <a:stretch>
            <a:fillRect/>
          </a:stretch>
        </p:blipFill>
        <p:spPr bwMode="auto">
          <a:xfrm>
            <a:off x="7041290" y="1836011"/>
            <a:ext cx="2242367" cy="2088290"/>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82" name="Oval 81"/>
          <p:cNvSpPr/>
          <p:nvPr/>
        </p:nvSpPr>
        <p:spPr bwMode="auto">
          <a:xfrm rot="19257268">
            <a:off x="6971617" y="2202359"/>
            <a:ext cx="2502385" cy="1389633"/>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789583" y="1556740"/>
            <a:ext cx="1828800" cy="1828800"/>
          </a:xfrm>
          <a:prstGeom prst="rect">
            <a:avLst/>
          </a:prstGeom>
          <a:noFill/>
        </p:spPr>
      </p:pic>
      <p:sp>
        <p:nvSpPr>
          <p:cNvPr id="39" name="TextBox 38"/>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2" name="Rectangle 61"/>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Strasbourg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105</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338828"/>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252</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63%</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0,16</a:t>
            </a:r>
          </a:p>
        </p:txBody>
      </p:sp>
      <p:sp>
        <p:nvSpPr>
          <p:cNvPr id="50" name="TextBox 49"/>
          <p:cNvSpPr txBox="1"/>
          <p:nvPr/>
        </p:nvSpPr>
        <p:spPr bwMode="auto">
          <a:xfrm>
            <a:off x="3074149" y="3385826"/>
            <a:ext cx="665315" cy="1588127"/>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21</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2 649</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0,23</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402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0,06</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3,9%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3,5%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3,7%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2,4%</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74" name="TextBox 73"/>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76" name="TextBox 75"/>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3" name="TextBox 62"/>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4" name="TextBox 63"/>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6" name="TextBox 65"/>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68" name="TextBox 67"/>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Académie de Strasbourg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106</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6200000">
            <a:off x="3864121" y="2717629"/>
            <a:ext cx="1261489" cy="523931"/>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 département du Bas-Rhin (67) concentre, avec près de 50 000 non internes issus de PCS défavorisées et moyennes (tous niveaux confondus), plus de 1,6%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p:cNvCxnSpPr>
          <p:nvPr/>
        </p:nvCxnSpPr>
        <p:spPr>
          <a:xfrm rot="16200000" flipH="1">
            <a:off x="5051568" y="1792147"/>
            <a:ext cx="563119" cy="1676525"/>
          </a:xfrm>
          <a:prstGeom prst="bentConnector4">
            <a:avLst>
              <a:gd name="adj1" fmla="val -40595"/>
              <a:gd name="adj2" fmla="val 68811"/>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a:blip r:embed="rId3" cstate="print"/>
          <a:srcRect l="78900" t="20000" r="9755" b="56667"/>
          <a:stretch>
            <a:fillRect/>
          </a:stretch>
        </p:blipFill>
        <p:spPr bwMode="auto">
          <a:xfrm>
            <a:off x="6922800" y="1700760"/>
            <a:ext cx="1512210" cy="2625042"/>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628750"/>
            <a:ext cx="1828800" cy="1828800"/>
          </a:xfrm>
          <a:prstGeom prst="rect">
            <a:avLst/>
          </a:prstGeom>
          <a:noFill/>
        </p:spPr>
      </p:pic>
      <p:sp>
        <p:nvSpPr>
          <p:cNvPr id="41" name="Oval 40"/>
          <p:cNvSpPr/>
          <p:nvPr/>
        </p:nvSpPr>
        <p:spPr bwMode="auto">
          <a:xfrm rot="16200000">
            <a:off x="6566929" y="2440172"/>
            <a:ext cx="2313089" cy="1195076"/>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42" name="TextBox 41"/>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0787" name="Picture 3"/>
          <p:cNvPicPr>
            <a:picLocks noChangeAspect="1" noChangeArrowheads="1"/>
          </p:cNvPicPr>
          <p:nvPr/>
        </p:nvPicPr>
        <p:blipFill>
          <a:blip r:embed="rId3" cstate="print"/>
          <a:srcRect/>
          <a:stretch>
            <a:fillRect/>
          </a:stretch>
        </p:blipFill>
        <p:spPr bwMode="auto">
          <a:xfrm>
            <a:off x="4158469" y="1495268"/>
            <a:ext cx="2447445" cy="1596640"/>
          </a:xfrm>
          <a:prstGeom prst="rect">
            <a:avLst/>
          </a:prstGeom>
          <a:noFill/>
          <a:ln w="9525">
            <a:noFill/>
            <a:miter lim="800000"/>
            <a:headEnd/>
            <a:tailEnd/>
          </a:ln>
          <a:effectLst/>
        </p:spPr>
      </p:pic>
      <p:pic>
        <p:nvPicPr>
          <p:cNvPr id="1254405" name="Picture 5"/>
          <p:cNvPicPr>
            <a:picLocks noChangeAspect="1" noChangeArrowheads="1"/>
          </p:cNvPicPr>
          <p:nvPr/>
        </p:nvPicPr>
        <p:blipFill>
          <a:blip r:embed="rId4" cstate="print"/>
          <a:srcRect/>
          <a:stretch>
            <a:fillRect/>
          </a:stretch>
        </p:blipFill>
        <p:spPr bwMode="auto">
          <a:xfrm>
            <a:off x="3892647" y="4091027"/>
            <a:ext cx="2287141" cy="1930333"/>
          </a:xfrm>
          <a:prstGeom prst="rect">
            <a:avLst/>
          </a:prstGeom>
          <a:noFill/>
          <a:ln w="9525">
            <a:noFill/>
            <a:miter lim="800000"/>
            <a:headEnd/>
            <a:tailEnd/>
          </a:ln>
          <a:effectLst/>
        </p:spPr>
      </p:pic>
      <p:sp>
        <p:nvSpPr>
          <p:cNvPr id="71" name="Rectangle 70"/>
          <p:cNvSpPr/>
          <p:nvPr/>
        </p:nvSpPr>
        <p:spPr bwMode="auto">
          <a:xfrm>
            <a:off x="-9215" y="6309400"/>
            <a:ext cx="6618445" cy="548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07850"/>
            <a:ext cx="9555163" cy="765175"/>
          </a:xfrm>
        </p:spPr>
        <p:txBody>
          <a:bodyPr/>
          <a:lstStyle/>
          <a:p>
            <a:r>
              <a:rPr lang="fr-FR" dirty="0" smtClean="0"/>
              <a:t>L’internat privé sous contrat</a:t>
            </a:r>
            <a:r>
              <a:rPr lang="fr-FR" baseline="30000" dirty="0" smtClean="0"/>
              <a:t>(3)</a:t>
            </a:r>
            <a:r>
              <a:rPr lang="fr-FR" dirty="0" smtClean="0"/>
              <a:t> accueille un quart des internes français, particulièrement dans les académies de l’Ouest de la France, du Nord et des zones rurales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11</a:t>
            </a:fld>
            <a:endParaRPr lang="en-GB">
              <a:solidFill>
                <a:srgbClr val="85888B"/>
              </a:solidFill>
            </a:endParaRPr>
          </a:p>
        </p:txBody>
      </p:sp>
      <p:sp>
        <p:nvSpPr>
          <p:cNvPr id="53" name="TextBox 52"/>
          <p:cNvSpPr txBox="1"/>
          <p:nvPr/>
        </p:nvSpPr>
        <p:spPr bwMode="auto">
          <a:xfrm>
            <a:off x="2370502" y="2497677"/>
            <a:ext cx="504070" cy="216982"/>
          </a:xfrm>
          <a:prstGeom prst="rect">
            <a:avLst/>
          </a:prstGeom>
          <a:noFill/>
          <a:ln w="9525">
            <a:noFill/>
            <a:miter lim="800000"/>
            <a:headEnd/>
            <a:tailEnd/>
          </a:ln>
        </p:spPr>
        <p:txBody>
          <a:bodyPr wrap="square" rtlCol="0">
            <a:spAutoFit/>
          </a:bodyPr>
          <a:lstStyle/>
          <a:p>
            <a:pPr>
              <a:lnSpc>
                <a:spcPct val="90000"/>
              </a:lnSpc>
            </a:pPr>
            <a:r>
              <a:rPr lang="fr-FR" sz="900" b="1" dirty="0" smtClean="0">
                <a:solidFill>
                  <a:srgbClr val="FFFFFF"/>
                </a:solidFill>
                <a:latin typeface="Calibri" pitchFamily="34" charset="0"/>
                <a:cs typeface="Calibri" pitchFamily="34" charset="0"/>
              </a:rPr>
              <a:t>3,7%</a:t>
            </a:r>
          </a:p>
        </p:txBody>
      </p:sp>
      <p:sp>
        <p:nvSpPr>
          <p:cNvPr id="55" name="TextBox 54"/>
          <p:cNvSpPr txBox="1"/>
          <p:nvPr/>
        </p:nvSpPr>
        <p:spPr bwMode="auto">
          <a:xfrm>
            <a:off x="3210112" y="2234339"/>
            <a:ext cx="504070" cy="216982"/>
          </a:xfrm>
          <a:prstGeom prst="rect">
            <a:avLst/>
          </a:prstGeom>
          <a:noFill/>
          <a:ln w="9525">
            <a:noFill/>
            <a:miter lim="800000"/>
            <a:headEnd/>
            <a:tailEnd/>
          </a:ln>
        </p:spPr>
        <p:txBody>
          <a:bodyPr wrap="square" rtlCol="0">
            <a:spAutoFit/>
          </a:bodyPr>
          <a:lstStyle/>
          <a:p>
            <a:pPr>
              <a:lnSpc>
                <a:spcPct val="90000"/>
              </a:lnSpc>
            </a:pPr>
            <a:r>
              <a:rPr lang="fr-FR" sz="900" b="1" dirty="0" smtClean="0">
                <a:solidFill>
                  <a:srgbClr val="FFFFFF"/>
                </a:solidFill>
                <a:latin typeface="Calibri" pitchFamily="34" charset="0"/>
                <a:cs typeface="Calibri" pitchFamily="34" charset="0"/>
              </a:rPr>
              <a:t>4,9%</a:t>
            </a:r>
          </a:p>
        </p:txBody>
      </p:sp>
      <p:sp>
        <p:nvSpPr>
          <p:cNvPr id="56" name="Rectangle 55"/>
          <p:cNvSpPr/>
          <p:nvPr/>
        </p:nvSpPr>
        <p:spPr bwMode="auto">
          <a:xfrm rot="16200000">
            <a:off x="-365843" y="2194934"/>
            <a:ext cx="1692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57" name="Rectangle 56"/>
          <p:cNvSpPr/>
          <p:nvPr/>
        </p:nvSpPr>
        <p:spPr bwMode="auto">
          <a:xfrm rot="16200000">
            <a:off x="-779843" y="5089156"/>
            <a:ext cx="2520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58" name="Rectangle 57"/>
          <p:cNvSpPr/>
          <p:nvPr/>
        </p:nvSpPr>
        <p:spPr bwMode="auto">
          <a:xfrm>
            <a:off x="6922871" y="1671252"/>
            <a:ext cx="2854799" cy="1469708"/>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Près d’un quart des internes du 2</a:t>
            </a:r>
            <a:r>
              <a:rPr lang="fr-FR" sz="1000" baseline="30000" dirty="0" smtClean="0">
                <a:solidFill>
                  <a:srgbClr val="000000">
                    <a:lumMod val="85000"/>
                    <a:lumOff val="15000"/>
                  </a:srgbClr>
                </a:solidFill>
              </a:rPr>
              <a:t>nd</a:t>
            </a:r>
            <a:r>
              <a:rPr lang="fr-FR" sz="1000" dirty="0" smtClean="0">
                <a:solidFill>
                  <a:srgbClr val="000000">
                    <a:lumMod val="85000"/>
                    <a:lumOff val="15000"/>
                  </a:srgbClr>
                </a:solidFill>
              </a:rPr>
              <a:t> degré relève du secteur privé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taux d’internes dans le secteur privé (4,8%) est supérieur à celui du public (3,8%)</a:t>
            </a:r>
            <a:endParaRPr lang="fr-FR" sz="1000" baseline="30000" dirty="0" smtClean="0">
              <a:solidFill>
                <a:srgbClr val="000000">
                  <a:lumMod val="85000"/>
                  <a:lumOff val="15000"/>
                </a:srgbClr>
              </a:solidFill>
            </a:endParaRPr>
          </a:p>
        </p:txBody>
      </p:sp>
      <p:sp>
        <p:nvSpPr>
          <p:cNvPr id="59" name="Rectangle 58"/>
          <p:cNvSpPr/>
          <p:nvPr/>
        </p:nvSpPr>
        <p:spPr bwMode="auto">
          <a:xfrm>
            <a:off x="6897270" y="3717040"/>
            <a:ext cx="2854799" cy="2308382"/>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L’internat privé est prépondérant en région parisienne </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Il possède un poids très significatif également dans les académies de Rennes, Nantes et Lille.</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Le secteur privé semble présenter une politique d’internat plus prononcée dans les départements du massif central et certains départements de l’académie de Bordeaux, Orléans-Tours</a:t>
            </a:r>
          </a:p>
        </p:txBody>
      </p:sp>
      <p:sp>
        <p:nvSpPr>
          <p:cNvPr id="65" name="TextBox 64"/>
          <p:cNvSpPr txBox="1"/>
          <p:nvPr/>
        </p:nvSpPr>
        <p:spPr bwMode="auto">
          <a:xfrm>
            <a:off x="868212" y="3879403"/>
            <a:ext cx="2894230"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Nb d’internes relevant du secteur privé / nb d’internes total </a:t>
            </a:r>
            <a:r>
              <a:rPr lang="fr-FR" sz="800" b="1" baseline="30000" dirty="0" smtClean="0">
                <a:solidFill>
                  <a:srgbClr val="000000">
                    <a:lumMod val="85000"/>
                    <a:lumOff val="15000"/>
                  </a:srgbClr>
                </a:solidFill>
                <a:latin typeface="Calibri" pitchFamily="34" charset="0"/>
                <a:cs typeface="Calibri" pitchFamily="34" charset="0"/>
              </a:rPr>
              <a:t>(1)</a:t>
            </a:r>
          </a:p>
        </p:txBody>
      </p:sp>
      <p:sp>
        <p:nvSpPr>
          <p:cNvPr id="66" name="TextBox 65"/>
          <p:cNvSpPr txBox="1"/>
          <p:nvPr/>
        </p:nvSpPr>
        <p:spPr bwMode="auto">
          <a:xfrm>
            <a:off x="3725633" y="3841276"/>
            <a:ext cx="2894230" cy="313932"/>
          </a:xfrm>
          <a:prstGeom prst="rect">
            <a:avLst/>
          </a:prstGeom>
          <a:noFill/>
          <a:ln w="9525">
            <a:noFill/>
            <a:miter lim="800000"/>
            <a:headEnd/>
            <a:tailEnd/>
          </a:ln>
        </p:spPr>
        <p:txBody>
          <a:bodyPr wrap="square" rtlCol="0">
            <a:spAutoFit/>
          </a:bodyPr>
          <a:lstStyle/>
          <a:p>
            <a:pPr algn="ctr">
              <a:lnSpc>
                <a:spcPct val="90000"/>
              </a:lnSpc>
            </a:pPr>
            <a:r>
              <a:rPr lang="fr-FR" sz="800" b="1" dirty="0" smtClean="0">
                <a:solidFill>
                  <a:srgbClr val="000000">
                    <a:lumMod val="85000"/>
                    <a:lumOff val="15000"/>
                  </a:srgbClr>
                </a:solidFill>
                <a:latin typeface="Calibri" pitchFamily="34" charset="0"/>
                <a:cs typeface="Calibri" pitchFamily="34" charset="0"/>
              </a:rPr>
              <a:t>Nb d’internes relevant du secteur privé / nb d’élèves scolarisés dans le secteur privé</a:t>
            </a:r>
            <a:r>
              <a:rPr lang="fr-FR" sz="800" b="1" baseline="30000" dirty="0" smtClean="0">
                <a:solidFill>
                  <a:srgbClr val="000000">
                    <a:lumMod val="85000"/>
                    <a:lumOff val="15000"/>
                  </a:srgbClr>
                </a:solidFill>
                <a:latin typeface="Calibri" pitchFamily="34" charset="0"/>
                <a:cs typeface="Calibri" pitchFamily="34" charset="0"/>
              </a:rPr>
              <a:t>(1)</a:t>
            </a:r>
          </a:p>
        </p:txBody>
      </p:sp>
      <p:cxnSp>
        <p:nvCxnSpPr>
          <p:cNvPr id="68" name="Straight Connector 67"/>
          <p:cNvCxnSpPr/>
          <p:nvPr/>
        </p:nvCxnSpPr>
        <p:spPr>
          <a:xfrm>
            <a:off x="4432569" y="2134300"/>
            <a:ext cx="2136550" cy="0"/>
          </a:xfrm>
          <a:prstGeom prst="line">
            <a:avLst/>
          </a:prstGeom>
          <a:ln w="190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bwMode="auto">
          <a:xfrm>
            <a:off x="6176079" y="1889678"/>
            <a:ext cx="721191" cy="383182"/>
          </a:xfrm>
          <a:prstGeom prst="rect">
            <a:avLst/>
          </a:prstGeom>
          <a:noFill/>
          <a:ln w="9525">
            <a:noFill/>
            <a:miter lim="800000"/>
            <a:headEnd/>
            <a:tailEnd/>
          </a:ln>
        </p:spPr>
        <p:txBody>
          <a:bodyPr wrap="square" rtlCol="0">
            <a:spAutoFit/>
          </a:bodyPr>
          <a:lstStyle/>
          <a:p>
            <a:pPr>
              <a:lnSpc>
                <a:spcPct val="90000"/>
              </a:lnSpc>
            </a:pPr>
            <a:r>
              <a:rPr lang="fr-FR" sz="700" b="1" dirty="0" smtClean="0">
                <a:solidFill>
                  <a:srgbClr val="6A1A41">
                    <a:lumMod val="75000"/>
                  </a:srgbClr>
                </a:solidFill>
                <a:latin typeface="Calibri" pitchFamily="34" charset="0"/>
                <a:cs typeface="Calibri" pitchFamily="34" charset="0"/>
              </a:rPr>
              <a:t>Moyenne nationale </a:t>
            </a:r>
          </a:p>
          <a:p>
            <a:pPr>
              <a:lnSpc>
                <a:spcPct val="90000"/>
              </a:lnSpc>
            </a:pPr>
            <a:r>
              <a:rPr lang="fr-FR" sz="700" b="1" dirty="0" smtClean="0">
                <a:solidFill>
                  <a:srgbClr val="6A1A41">
                    <a:lumMod val="75000"/>
                  </a:srgbClr>
                </a:solidFill>
                <a:latin typeface="Calibri" pitchFamily="34" charset="0"/>
                <a:cs typeface="Calibri" pitchFamily="34" charset="0"/>
              </a:rPr>
              <a:t>4%</a:t>
            </a:r>
          </a:p>
        </p:txBody>
      </p:sp>
      <p:sp>
        <p:nvSpPr>
          <p:cNvPr id="70" name="TextBox 69"/>
          <p:cNvSpPr txBox="1"/>
          <p:nvPr/>
        </p:nvSpPr>
        <p:spPr bwMode="auto">
          <a:xfrm>
            <a:off x="-9215" y="6516123"/>
            <a:ext cx="6860075" cy="38318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BEA. Année scolaire 2013-2014, hors EREA, DOM, population post-bac, ministères de tutelle différents du MEN</a:t>
            </a:r>
          </a:p>
          <a:p>
            <a:pPr>
              <a:lnSpc>
                <a:spcPct val="90000"/>
              </a:lnSpc>
            </a:pPr>
            <a:r>
              <a:rPr lang="fr-FR" sz="700" i="1"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Source : Entretien avec Emmanuel </a:t>
            </a:r>
            <a:r>
              <a:rPr lang="fr-FR" sz="700" dirty="0" err="1" smtClean="0">
                <a:solidFill>
                  <a:srgbClr val="000000">
                    <a:lumMod val="85000"/>
                    <a:lumOff val="15000"/>
                  </a:srgbClr>
                </a:solidFill>
                <a:latin typeface="Calibri" pitchFamily="34" charset="0"/>
                <a:cs typeface="Calibri" pitchFamily="34" charset="0"/>
              </a:rPr>
              <a:t>Hemery</a:t>
            </a:r>
            <a:r>
              <a:rPr lang="fr-FR" sz="700" dirty="0" smtClean="0">
                <a:solidFill>
                  <a:srgbClr val="000000">
                    <a:lumMod val="85000"/>
                    <a:lumOff val="15000"/>
                  </a:srgbClr>
                </a:solidFill>
                <a:latin typeface="Calibri" pitchFamily="34" charset="0"/>
                <a:cs typeface="Calibri" pitchFamily="34" charset="0"/>
              </a:rPr>
              <a:t> le 25/09/2014, chef du bureau de la vie scolaire étudiante et de l’insertion du ministère de l’Agriculture</a:t>
            </a:r>
          </a:p>
          <a:p>
            <a:pPr>
              <a:lnSpc>
                <a:spcPct val="90000"/>
              </a:lnSpc>
            </a:pPr>
            <a:r>
              <a:rPr lang="fr-FR" sz="700" dirty="0" smtClean="0">
                <a:solidFill>
                  <a:srgbClr val="000000">
                    <a:lumMod val="85000"/>
                    <a:lumOff val="15000"/>
                  </a:srgbClr>
                </a:solidFill>
                <a:latin typeface="Calibri" pitchFamily="34" charset="0"/>
                <a:cs typeface="Calibri" pitchFamily="34" charset="0"/>
              </a:rPr>
              <a:t>(3) : lorsque disponible, certains chiffres relatifs au privé hors contrat sont inclus</a:t>
            </a:r>
          </a:p>
        </p:txBody>
      </p:sp>
      <p:sp>
        <p:nvSpPr>
          <p:cNvPr id="72" name="TextBox 71"/>
          <p:cNvSpPr txBox="1"/>
          <p:nvPr/>
        </p:nvSpPr>
        <p:spPr bwMode="auto">
          <a:xfrm>
            <a:off x="667236" y="5981348"/>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73" name="Freeform 101"/>
          <p:cNvSpPr>
            <a:spLocks noChangeArrowheads="1"/>
          </p:cNvSpPr>
          <p:nvPr/>
        </p:nvSpPr>
        <p:spPr bwMode="auto">
          <a:xfrm>
            <a:off x="739246" y="6243246"/>
            <a:ext cx="180000" cy="108000"/>
          </a:xfrm>
          <a:prstGeom prst="rect">
            <a:avLst/>
          </a:prstGeom>
          <a:solidFill>
            <a:schemeClr val="bg1">
              <a:lumMod val="5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4" name="Freeform 103"/>
          <p:cNvSpPr>
            <a:spLocks noChangeArrowheads="1"/>
          </p:cNvSpPr>
          <p:nvPr/>
        </p:nvSpPr>
        <p:spPr bwMode="auto">
          <a:xfrm>
            <a:off x="1729968" y="6253618"/>
            <a:ext cx="180000" cy="108000"/>
          </a:xfrm>
          <a:prstGeom prst="rect">
            <a:avLst/>
          </a:prstGeom>
          <a:solidFill>
            <a:schemeClr val="bg1">
              <a:lumMod val="9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5" name="Freeform 105"/>
          <p:cNvSpPr>
            <a:spLocks noChangeArrowheads="1"/>
          </p:cNvSpPr>
          <p:nvPr/>
        </p:nvSpPr>
        <p:spPr bwMode="auto">
          <a:xfrm>
            <a:off x="2743722" y="6237813"/>
            <a:ext cx="180000" cy="108000"/>
          </a:xfrm>
          <a:prstGeom prst="rect">
            <a:avLst/>
          </a:prstGeom>
          <a:solidFill>
            <a:schemeClr val="accent6">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Freeform 102"/>
          <p:cNvSpPr>
            <a:spLocks noChangeArrowheads="1"/>
          </p:cNvSpPr>
          <p:nvPr/>
        </p:nvSpPr>
        <p:spPr bwMode="auto">
          <a:xfrm>
            <a:off x="739246" y="6405992"/>
            <a:ext cx="180000" cy="108000"/>
          </a:xfrm>
          <a:prstGeom prst="rect">
            <a:avLst/>
          </a:prstGeom>
          <a:solidFill>
            <a:schemeClr val="bg1">
              <a:lumMod val="7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7" name="Freeform 104"/>
          <p:cNvSpPr>
            <a:spLocks noChangeArrowheads="1"/>
          </p:cNvSpPr>
          <p:nvPr/>
        </p:nvSpPr>
        <p:spPr bwMode="auto">
          <a:xfrm>
            <a:off x="1729968" y="6416364"/>
            <a:ext cx="180000" cy="108000"/>
          </a:xfrm>
          <a:prstGeom prst="rect">
            <a:avLst/>
          </a:prstGeom>
          <a:solidFill>
            <a:schemeClr val="accent6">
              <a:lumMod val="20000"/>
              <a:lumOff val="8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8" name="Freeform 106"/>
          <p:cNvSpPr>
            <a:spLocks noChangeArrowheads="1"/>
          </p:cNvSpPr>
          <p:nvPr/>
        </p:nvSpPr>
        <p:spPr bwMode="auto">
          <a:xfrm>
            <a:off x="2743722" y="6400557"/>
            <a:ext cx="180000" cy="108000"/>
          </a:xfrm>
          <a:prstGeom prst="rect">
            <a:avLst/>
          </a:prstGeom>
          <a:solidFill>
            <a:schemeClr val="accent6">
              <a:lumMod val="5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9" name="TextBox 78"/>
          <p:cNvSpPr txBox="1"/>
          <p:nvPr/>
        </p:nvSpPr>
        <p:spPr bwMode="auto">
          <a:xfrm>
            <a:off x="854691" y="6192636"/>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Moins de 10%</a:t>
            </a:r>
          </a:p>
        </p:txBody>
      </p:sp>
      <p:sp>
        <p:nvSpPr>
          <p:cNvPr id="80" name="TextBox 79"/>
          <p:cNvSpPr txBox="1"/>
          <p:nvPr/>
        </p:nvSpPr>
        <p:spPr bwMode="auto">
          <a:xfrm>
            <a:off x="854691" y="6359122"/>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10% et 20%</a:t>
            </a:r>
          </a:p>
        </p:txBody>
      </p:sp>
      <p:sp>
        <p:nvSpPr>
          <p:cNvPr id="81" name="TextBox 80"/>
          <p:cNvSpPr txBox="1"/>
          <p:nvPr/>
        </p:nvSpPr>
        <p:spPr bwMode="auto">
          <a:xfrm>
            <a:off x="1845413" y="6210488"/>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20% et 30%</a:t>
            </a:r>
          </a:p>
        </p:txBody>
      </p:sp>
      <p:sp>
        <p:nvSpPr>
          <p:cNvPr id="82" name="TextBox 81"/>
          <p:cNvSpPr txBox="1"/>
          <p:nvPr/>
        </p:nvSpPr>
        <p:spPr bwMode="auto">
          <a:xfrm>
            <a:off x="1845413" y="6376974"/>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30% et 40%</a:t>
            </a:r>
          </a:p>
        </p:txBody>
      </p:sp>
      <p:sp>
        <p:nvSpPr>
          <p:cNvPr id="83" name="TextBox 82"/>
          <p:cNvSpPr txBox="1"/>
          <p:nvPr/>
        </p:nvSpPr>
        <p:spPr bwMode="auto">
          <a:xfrm>
            <a:off x="2898620" y="6192638"/>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40% et 50%</a:t>
            </a:r>
          </a:p>
        </p:txBody>
      </p:sp>
      <p:sp>
        <p:nvSpPr>
          <p:cNvPr id="84" name="TextBox 83"/>
          <p:cNvSpPr txBox="1"/>
          <p:nvPr/>
        </p:nvSpPr>
        <p:spPr bwMode="auto">
          <a:xfrm>
            <a:off x="2898620" y="6359122"/>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Plus de 50%</a:t>
            </a:r>
          </a:p>
        </p:txBody>
      </p:sp>
      <p:sp>
        <p:nvSpPr>
          <p:cNvPr id="96" name="TextBox 95"/>
          <p:cNvSpPr txBox="1"/>
          <p:nvPr/>
        </p:nvSpPr>
        <p:spPr bwMode="auto">
          <a:xfrm>
            <a:off x="4026478" y="597678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97" name="Freeform 101"/>
          <p:cNvSpPr>
            <a:spLocks noChangeArrowheads="1"/>
          </p:cNvSpPr>
          <p:nvPr/>
        </p:nvSpPr>
        <p:spPr bwMode="auto">
          <a:xfrm>
            <a:off x="4098488" y="6238687"/>
            <a:ext cx="180000" cy="108000"/>
          </a:xfrm>
          <a:prstGeom prst="rect">
            <a:avLst/>
          </a:prstGeom>
          <a:solidFill>
            <a:schemeClr val="bg1">
              <a:lumMod val="5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98" name="Freeform 103"/>
          <p:cNvSpPr>
            <a:spLocks noChangeArrowheads="1"/>
          </p:cNvSpPr>
          <p:nvPr/>
        </p:nvSpPr>
        <p:spPr bwMode="auto">
          <a:xfrm>
            <a:off x="5013010" y="6249059"/>
            <a:ext cx="180000" cy="108000"/>
          </a:xfrm>
          <a:prstGeom prst="rect">
            <a:avLst/>
          </a:prstGeom>
          <a:solidFill>
            <a:schemeClr val="bg1">
              <a:lumMod val="9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99" name="Freeform 105"/>
          <p:cNvSpPr>
            <a:spLocks noChangeArrowheads="1"/>
          </p:cNvSpPr>
          <p:nvPr/>
        </p:nvSpPr>
        <p:spPr bwMode="auto">
          <a:xfrm>
            <a:off x="5950564" y="6233254"/>
            <a:ext cx="180000" cy="108000"/>
          </a:xfrm>
          <a:prstGeom prst="rect">
            <a:avLst/>
          </a:prstGeom>
          <a:solidFill>
            <a:schemeClr val="accent3">
              <a:lumMod val="7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00" name="Freeform 102"/>
          <p:cNvSpPr>
            <a:spLocks noChangeArrowheads="1"/>
          </p:cNvSpPr>
          <p:nvPr/>
        </p:nvSpPr>
        <p:spPr bwMode="auto">
          <a:xfrm>
            <a:off x="4098488" y="6401433"/>
            <a:ext cx="180000" cy="108000"/>
          </a:xfrm>
          <a:prstGeom prst="rect">
            <a:avLst/>
          </a:prstGeom>
          <a:solidFill>
            <a:schemeClr val="bg1">
              <a:lumMod val="7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01" name="Freeform 104"/>
          <p:cNvSpPr>
            <a:spLocks noChangeArrowheads="1"/>
          </p:cNvSpPr>
          <p:nvPr/>
        </p:nvSpPr>
        <p:spPr bwMode="auto">
          <a:xfrm>
            <a:off x="5013010" y="6411805"/>
            <a:ext cx="180000" cy="108000"/>
          </a:xfrm>
          <a:prstGeom prst="rect">
            <a:avLst/>
          </a:prstGeom>
          <a:solidFill>
            <a:schemeClr val="accent3">
              <a:lumMod val="40000"/>
              <a:lumOff val="6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02" name="Freeform 106"/>
          <p:cNvSpPr>
            <a:spLocks noChangeArrowheads="1"/>
          </p:cNvSpPr>
          <p:nvPr/>
        </p:nvSpPr>
        <p:spPr bwMode="auto">
          <a:xfrm>
            <a:off x="5950564" y="6395998"/>
            <a:ext cx="180000" cy="108000"/>
          </a:xfrm>
          <a:prstGeom prst="rect">
            <a:avLst/>
          </a:prstGeom>
          <a:solidFill>
            <a:schemeClr val="accent3">
              <a:lumMod val="5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03" name="TextBox 102"/>
          <p:cNvSpPr txBox="1"/>
          <p:nvPr/>
        </p:nvSpPr>
        <p:spPr bwMode="auto">
          <a:xfrm>
            <a:off x="4213933" y="6188077"/>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Moins de 2%</a:t>
            </a:r>
          </a:p>
        </p:txBody>
      </p:sp>
      <p:sp>
        <p:nvSpPr>
          <p:cNvPr id="104" name="TextBox 103"/>
          <p:cNvSpPr txBox="1"/>
          <p:nvPr/>
        </p:nvSpPr>
        <p:spPr bwMode="auto">
          <a:xfrm>
            <a:off x="4213933" y="6354563"/>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2% et 4%</a:t>
            </a:r>
          </a:p>
        </p:txBody>
      </p:sp>
      <p:sp>
        <p:nvSpPr>
          <p:cNvPr id="105" name="TextBox 104"/>
          <p:cNvSpPr txBox="1"/>
          <p:nvPr/>
        </p:nvSpPr>
        <p:spPr bwMode="auto">
          <a:xfrm>
            <a:off x="5128455" y="6205929"/>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4% et 6%</a:t>
            </a:r>
          </a:p>
        </p:txBody>
      </p:sp>
      <p:sp>
        <p:nvSpPr>
          <p:cNvPr id="106" name="TextBox 105"/>
          <p:cNvSpPr txBox="1"/>
          <p:nvPr/>
        </p:nvSpPr>
        <p:spPr bwMode="auto">
          <a:xfrm>
            <a:off x="5128455" y="6372415"/>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6% et 8%</a:t>
            </a:r>
          </a:p>
        </p:txBody>
      </p:sp>
      <p:sp>
        <p:nvSpPr>
          <p:cNvPr id="107" name="TextBox 106"/>
          <p:cNvSpPr txBox="1"/>
          <p:nvPr/>
        </p:nvSpPr>
        <p:spPr bwMode="auto">
          <a:xfrm>
            <a:off x="6073030" y="6192819"/>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8% et 10%</a:t>
            </a:r>
          </a:p>
        </p:txBody>
      </p:sp>
      <p:sp>
        <p:nvSpPr>
          <p:cNvPr id="108" name="TextBox 107"/>
          <p:cNvSpPr txBox="1"/>
          <p:nvPr/>
        </p:nvSpPr>
        <p:spPr bwMode="auto">
          <a:xfrm>
            <a:off x="6073030" y="6359303"/>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Plus de 10%</a:t>
            </a:r>
          </a:p>
        </p:txBody>
      </p:sp>
      <p:sp>
        <p:nvSpPr>
          <p:cNvPr id="54" name="TextBox 53"/>
          <p:cNvSpPr txBox="1"/>
          <p:nvPr/>
        </p:nvSpPr>
        <p:spPr bwMode="auto">
          <a:xfrm>
            <a:off x="350836" y="1005838"/>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Avec un quart des internes, le secteur privé constitue un acteur clé de l’internat, dont le poids peut s’expliquer en partie par un taux d’internes plus important que dans le public</a:t>
            </a:r>
          </a:p>
        </p:txBody>
      </p:sp>
      <p:pic>
        <p:nvPicPr>
          <p:cNvPr id="1254404" name="Picture 4"/>
          <p:cNvPicPr>
            <a:picLocks noChangeAspect="1" noChangeArrowheads="1"/>
          </p:cNvPicPr>
          <p:nvPr/>
        </p:nvPicPr>
        <p:blipFill>
          <a:blip r:embed="rId5" cstate="print"/>
          <a:srcRect/>
          <a:stretch>
            <a:fillRect/>
          </a:stretch>
        </p:blipFill>
        <p:spPr bwMode="auto">
          <a:xfrm>
            <a:off x="848412" y="4092269"/>
            <a:ext cx="2225899" cy="1878645"/>
          </a:xfrm>
          <a:prstGeom prst="rect">
            <a:avLst/>
          </a:prstGeom>
          <a:noFill/>
          <a:ln w="9525">
            <a:noFill/>
            <a:miter lim="800000"/>
            <a:headEnd/>
            <a:tailEnd/>
          </a:ln>
          <a:effectLst/>
        </p:spPr>
      </p:pic>
      <p:sp>
        <p:nvSpPr>
          <p:cNvPr id="62" name="TextBox 61"/>
          <p:cNvSpPr txBox="1"/>
          <p:nvPr/>
        </p:nvSpPr>
        <p:spPr bwMode="auto">
          <a:xfrm>
            <a:off x="7185310" y="141272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pic>
        <p:nvPicPr>
          <p:cNvPr id="1270786" name="Picture 2"/>
          <p:cNvPicPr>
            <a:picLocks noChangeAspect="1" noChangeArrowheads="1"/>
          </p:cNvPicPr>
          <p:nvPr/>
        </p:nvPicPr>
        <p:blipFill>
          <a:blip r:embed="rId6" cstate="print"/>
          <a:srcRect/>
          <a:stretch>
            <a:fillRect/>
          </a:stretch>
        </p:blipFill>
        <p:spPr bwMode="auto">
          <a:xfrm>
            <a:off x="811511" y="1550232"/>
            <a:ext cx="2855942" cy="1910572"/>
          </a:xfrm>
          <a:prstGeom prst="rect">
            <a:avLst/>
          </a:prstGeom>
          <a:noFill/>
          <a:ln w="9525">
            <a:noFill/>
            <a:miter lim="800000"/>
            <a:headEnd/>
            <a:tailEnd/>
          </a:ln>
          <a:effectLst/>
        </p:spPr>
      </p:pic>
      <p:sp>
        <p:nvSpPr>
          <p:cNvPr id="88" name="TextBox 87"/>
          <p:cNvSpPr txBox="1"/>
          <p:nvPr/>
        </p:nvSpPr>
        <p:spPr bwMode="auto">
          <a:xfrm>
            <a:off x="200340" y="3387037"/>
            <a:ext cx="4138480"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L’internat privé est plus implanté dans les académies de l’Ouest et du nord de la France </a:t>
            </a:r>
          </a:p>
        </p:txBody>
      </p:sp>
      <p:sp>
        <p:nvSpPr>
          <p:cNvPr id="89" name="TextBox 88"/>
          <p:cNvSpPr txBox="1"/>
          <p:nvPr/>
        </p:nvSpPr>
        <p:spPr bwMode="auto">
          <a:xfrm>
            <a:off x="3766930" y="3387037"/>
            <a:ext cx="3802300"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 taux d’internes dans le secteur privé est plus important dans les zones rurales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a:off x="0" y="6432403"/>
            <a:ext cx="9905999" cy="42559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71465"/>
            <a:ext cx="9555163" cy="765175"/>
          </a:xfrm>
        </p:spPr>
        <p:txBody>
          <a:bodyPr/>
          <a:lstStyle/>
          <a:p>
            <a:r>
              <a:rPr lang="fr-FR" dirty="0" smtClean="0"/>
              <a:t>En particulier, l’enseignement privé catholique accueille près de 60 000 élèves internes et relève la difficulté de répondre à une demande avérée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12</a:t>
            </a:fld>
            <a:endParaRPr lang="en-GB">
              <a:solidFill>
                <a:srgbClr val="85888B"/>
              </a:solidFill>
            </a:endParaRPr>
          </a:p>
        </p:txBody>
      </p:sp>
      <p:sp>
        <p:nvSpPr>
          <p:cNvPr id="85" name="TextBox 84"/>
          <p:cNvSpPr txBox="1"/>
          <p:nvPr/>
        </p:nvSpPr>
        <p:spPr bwMode="auto">
          <a:xfrm>
            <a:off x="350837" y="1335987"/>
            <a:ext cx="4402580"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Avec 58 646 internes en 2012</a:t>
            </a:r>
            <a:r>
              <a:rPr lang="fr-FR" sz="1400" b="1" baseline="30000" dirty="0" smtClean="0">
                <a:solidFill>
                  <a:srgbClr val="B10034">
                    <a:lumMod val="75000"/>
                  </a:srgbClr>
                </a:solidFill>
                <a:latin typeface="Calibri" pitchFamily="34" charset="0"/>
                <a:cs typeface="Calibri" pitchFamily="34" charset="0"/>
              </a:rPr>
              <a:t>(1)</a:t>
            </a:r>
            <a:r>
              <a:rPr lang="fr-FR" sz="1400" b="1" dirty="0" smtClean="0">
                <a:solidFill>
                  <a:srgbClr val="B10034">
                    <a:lumMod val="75000"/>
                  </a:srgbClr>
                </a:solidFill>
                <a:latin typeface="Calibri" pitchFamily="34" charset="0"/>
                <a:cs typeface="Calibri" pitchFamily="34" charset="0"/>
              </a:rPr>
              <a:t>, l’enseignement catholique constitue un acteur majeur de l’internat</a:t>
            </a:r>
          </a:p>
        </p:txBody>
      </p:sp>
      <p:sp>
        <p:nvSpPr>
          <p:cNvPr id="86" name="TextBox 85"/>
          <p:cNvSpPr txBox="1"/>
          <p:nvPr/>
        </p:nvSpPr>
        <p:spPr bwMode="auto">
          <a:xfrm>
            <a:off x="5097020" y="1335987"/>
            <a:ext cx="4392610"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Si l’internat privé catholique est historiquement bien implanté et reconnu …</a:t>
            </a:r>
          </a:p>
        </p:txBody>
      </p:sp>
      <p:sp>
        <p:nvSpPr>
          <p:cNvPr id="87" name="TextBox 86"/>
          <p:cNvSpPr txBox="1"/>
          <p:nvPr/>
        </p:nvSpPr>
        <p:spPr bwMode="auto">
          <a:xfrm>
            <a:off x="5097020" y="4078898"/>
            <a:ext cx="4392610"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 il fait néanmoins face à des difficultés regrettées</a:t>
            </a:r>
          </a:p>
        </p:txBody>
      </p:sp>
      <p:grpSp>
        <p:nvGrpSpPr>
          <p:cNvPr id="2" name="Group 89"/>
          <p:cNvGrpSpPr/>
          <p:nvPr/>
        </p:nvGrpSpPr>
        <p:grpSpPr>
          <a:xfrm>
            <a:off x="7710140" y="548650"/>
            <a:ext cx="2067530" cy="360000"/>
            <a:chOff x="5303510" y="116540"/>
            <a:chExt cx="2067530" cy="360000"/>
          </a:xfrm>
        </p:grpSpPr>
        <p:sp>
          <p:nvSpPr>
            <p:cNvPr id="91" name="Rectangle 90"/>
            <p:cNvSpPr/>
            <p:nvPr/>
          </p:nvSpPr>
          <p:spPr bwMode="auto">
            <a:xfrm>
              <a:off x="5467600" y="116540"/>
              <a:ext cx="190344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rgbClr val="FFFFFF">
                      <a:lumMod val="50000"/>
                    </a:srgbClr>
                  </a:solidFill>
                </a:rPr>
                <a:t>Secteur privé catholique uniquement</a:t>
              </a:r>
            </a:p>
          </p:txBody>
        </p:sp>
        <p:pic>
          <p:nvPicPr>
            <p:cNvPr id="92" name="Picture 91"/>
            <p:cNvPicPr/>
            <p:nvPr/>
          </p:nvPicPr>
          <p:blipFill>
            <a:blip r:embed="rId3" cstate="print"/>
            <a:srcRect/>
            <a:stretch>
              <a:fillRect/>
            </a:stretch>
          </p:blipFill>
          <p:spPr bwMode="auto">
            <a:xfrm>
              <a:off x="5303510" y="116540"/>
              <a:ext cx="396000" cy="360000"/>
            </a:xfrm>
            <a:prstGeom prst="rect">
              <a:avLst/>
            </a:prstGeom>
            <a:noFill/>
            <a:ln w="9525">
              <a:noFill/>
              <a:miter lim="800000"/>
              <a:headEnd/>
              <a:tailEnd/>
            </a:ln>
          </p:spPr>
        </p:pic>
      </p:grpSp>
      <p:sp>
        <p:nvSpPr>
          <p:cNvPr id="93" name="TextBox 92"/>
          <p:cNvSpPr txBox="1"/>
          <p:nvPr/>
        </p:nvSpPr>
        <p:spPr bwMode="auto">
          <a:xfrm>
            <a:off x="128330" y="1953626"/>
            <a:ext cx="118816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58 646</a:t>
            </a:r>
          </a:p>
        </p:txBody>
      </p:sp>
      <p:sp>
        <p:nvSpPr>
          <p:cNvPr id="94" name="TextBox 93"/>
          <p:cNvSpPr txBox="1"/>
          <p:nvPr/>
        </p:nvSpPr>
        <p:spPr bwMode="auto">
          <a:xfrm>
            <a:off x="1496520" y="1983561"/>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d’internes dans le second degré </a:t>
            </a:r>
            <a:r>
              <a:rPr lang="fr-FR" sz="1200" baseline="30000" dirty="0" smtClean="0">
                <a:solidFill>
                  <a:srgbClr val="000000">
                    <a:lumMod val="85000"/>
                    <a:lumOff val="15000"/>
                  </a:srgbClr>
                </a:solidFill>
                <a:latin typeface="Calibri" pitchFamily="34" charset="0"/>
                <a:cs typeface="Calibri" pitchFamily="34" charset="0"/>
              </a:rPr>
              <a:t>(1)</a:t>
            </a:r>
          </a:p>
        </p:txBody>
      </p:sp>
      <p:sp>
        <p:nvSpPr>
          <p:cNvPr id="112" name="TextBox 111"/>
          <p:cNvSpPr txBox="1"/>
          <p:nvPr/>
        </p:nvSpPr>
        <p:spPr bwMode="auto">
          <a:xfrm>
            <a:off x="632400" y="2529706"/>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42%</a:t>
            </a:r>
          </a:p>
        </p:txBody>
      </p:sp>
      <p:sp>
        <p:nvSpPr>
          <p:cNvPr id="113" name="TextBox 112"/>
          <p:cNvSpPr txBox="1"/>
          <p:nvPr/>
        </p:nvSpPr>
        <p:spPr bwMode="auto">
          <a:xfrm>
            <a:off x="1496520" y="2572695"/>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internes sont des filles </a:t>
            </a:r>
            <a:r>
              <a:rPr lang="fr-FR" sz="1200" baseline="30000" dirty="0" smtClean="0">
                <a:solidFill>
                  <a:srgbClr val="000000">
                    <a:lumMod val="85000"/>
                    <a:lumOff val="15000"/>
                  </a:srgbClr>
                </a:solidFill>
                <a:latin typeface="Calibri" pitchFamily="34" charset="0"/>
                <a:cs typeface="Calibri" pitchFamily="34" charset="0"/>
              </a:rPr>
              <a:t>(1)</a:t>
            </a:r>
          </a:p>
        </p:txBody>
      </p:sp>
      <p:sp>
        <p:nvSpPr>
          <p:cNvPr id="114" name="TextBox 113"/>
          <p:cNvSpPr txBox="1"/>
          <p:nvPr/>
        </p:nvSpPr>
        <p:spPr bwMode="auto">
          <a:xfrm>
            <a:off x="632400" y="3105786"/>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a:t>
            </a:r>
          </a:p>
        </p:txBody>
      </p:sp>
      <p:sp>
        <p:nvSpPr>
          <p:cNvPr id="115" name="TextBox 114"/>
          <p:cNvSpPr txBox="1"/>
          <p:nvPr/>
        </p:nvSpPr>
        <p:spPr bwMode="auto">
          <a:xfrm>
            <a:off x="1496520" y="3148775"/>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d’augmentation des effectifs entre 2011 et 2012</a:t>
            </a:r>
          </a:p>
        </p:txBody>
      </p:sp>
      <p:sp>
        <p:nvSpPr>
          <p:cNvPr id="116" name="TextBox 115"/>
          <p:cNvSpPr txBox="1"/>
          <p:nvPr/>
        </p:nvSpPr>
        <p:spPr bwMode="auto">
          <a:xfrm>
            <a:off x="350836" y="4257946"/>
            <a:ext cx="965659"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2 700 €</a:t>
            </a:r>
          </a:p>
        </p:txBody>
      </p:sp>
      <p:sp>
        <p:nvSpPr>
          <p:cNvPr id="117" name="TextBox 116"/>
          <p:cNvSpPr txBox="1"/>
          <p:nvPr/>
        </p:nvSpPr>
        <p:spPr bwMode="auto">
          <a:xfrm>
            <a:off x="1496520" y="4292266"/>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 prix moyen annuel d’une place d’internat </a:t>
            </a:r>
            <a:r>
              <a:rPr lang="fr-FR" sz="1200" baseline="30000" dirty="0" smtClean="0">
                <a:solidFill>
                  <a:srgbClr val="000000">
                    <a:lumMod val="85000"/>
                    <a:lumOff val="15000"/>
                  </a:srgbClr>
                </a:solidFill>
                <a:latin typeface="Calibri" pitchFamily="34" charset="0"/>
                <a:cs typeface="Calibri" pitchFamily="34" charset="0"/>
              </a:rPr>
              <a:t>(1)</a:t>
            </a:r>
          </a:p>
        </p:txBody>
      </p:sp>
      <p:cxnSp>
        <p:nvCxnSpPr>
          <p:cNvPr id="118" name="Straight Connector 117"/>
          <p:cNvCxnSpPr/>
          <p:nvPr/>
        </p:nvCxnSpPr>
        <p:spPr>
          <a:xfrm>
            <a:off x="1424510" y="1772770"/>
            <a:ext cx="0" cy="31680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bwMode="auto">
          <a:xfrm>
            <a:off x="5457070" y="1818791"/>
            <a:ext cx="3528490" cy="1920526"/>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200" b="1" dirty="0" smtClean="0">
                <a:solidFill>
                  <a:srgbClr val="000000">
                    <a:lumMod val="85000"/>
                    <a:lumOff val="15000"/>
                  </a:srgbClr>
                </a:solidFill>
                <a:latin typeface="Calibri" pitchFamily="34" charset="0"/>
                <a:cs typeface="Calibri" pitchFamily="34" charset="0"/>
              </a:rPr>
              <a:t>Un projet au centre de l’institution scolaire catholique </a:t>
            </a:r>
            <a:r>
              <a:rPr lang="fr-FR" sz="1200" dirty="0" smtClean="0">
                <a:solidFill>
                  <a:srgbClr val="000000">
                    <a:lumMod val="85000"/>
                    <a:lumOff val="15000"/>
                  </a:srgbClr>
                </a:solidFill>
                <a:latin typeface="Calibri" pitchFamily="34" charset="0"/>
                <a:cs typeface="Calibri" pitchFamily="34" charset="0"/>
              </a:rPr>
              <a:t>: « l’internat, qu’il fût jésuite ou oratorien, devint le cœur de l’institution scolaire catholique » </a:t>
            </a:r>
            <a:r>
              <a:rPr lang="fr-FR" sz="1200" baseline="30000" dirty="0" smtClean="0">
                <a:solidFill>
                  <a:srgbClr val="000000">
                    <a:lumMod val="85000"/>
                    <a:lumOff val="15000"/>
                  </a:srgbClr>
                </a:solidFill>
                <a:latin typeface="Calibri" pitchFamily="34" charset="0"/>
                <a:cs typeface="Calibri" pitchFamily="34" charset="0"/>
              </a:rPr>
              <a:t>(2)</a:t>
            </a:r>
          </a:p>
          <a:p>
            <a:pPr marL="180975" indent="-180975" algn="just">
              <a:lnSpc>
                <a:spcPct val="90000"/>
              </a:lnSpc>
              <a:buFont typeface="Wingdings" pitchFamily="2" charset="2"/>
              <a:buChar char="§"/>
            </a:pPr>
            <a:endParaRPr lang="fr-FR" sz="1200" dirty="0" smtClean="0">
              <a:solidFill>
                <a:srgbClr val="000000">
                  <a:lumMod val="85000"/>
                  <a:lumOff val="15000"/>
                </a:srgbClr>
              </a:solidFill>
              <a:latin typeface="Calibri" pitchFamily="34" charset="0"/>
              <a:cs typeface="Calibri" pitchFamily="34" charset="0"/>
            </a:endParaRPr>
          </a:p>
          <a:p>
            <a:pPr marL="180975" indent="-180975" algn="just">
              <a:lnSpc>
                <a:spcPct val="90000"/>
              </a:lnSpc>
              <a:buFont typeface="Wingdings" pitchFamily="2" charset="2"/>
              <a:buChar char="§"/>
            </a:pPr>
            <a:r>
              <a:rPr lang="fr-FR" sz="1200" b="1" dirty="0" smtClean="0">
                <a:solidFill>
                  <a:srgbClr val="000000">
                    <a:lumMod val="85000"/>
                    <a:lumOff val="15000"/>
                  </a:srgbClr>
                </a:solidFill>
                <a:latin typeface="Calibri" pitchFamily="34" charset="0"/>
                <a:cs typeface="Calibri" pitchFamily="34" charset="0"/>
              </a:rPr>
              <a:t>Une cohérence </a:t>
            </a:r>
            <a:r>
              <a:rPr lang="fr-FR" sz="1200" dirty="0" smtClean="0">
                <a:solidFill>
                  <a:srgbClr val="000000">
                    <a:lumMod val="85000"/>
                    <a:lumOff val="15000"/>
                  </a:srgbClr>
                </a:solidFill>
                <a:latin typeface="Calibri" pitchFamily="34" charset="0"/>
                <a:cs typeface="Calibri" pitchFamily="34" charset="0"/>
              </a:rPr>
              <a:t>avec le projet pédagogique et éducatif de l’enseignement catholique qui privilégie la </a:t>
            </a:r>
            <a:r>
              <a:rPr lang="fr-FR" sz="1200" b="1" dirty="0" smtClean="0">
                <a:solidFill>
                  <a:srgbClr val="000000">
                    <a:lumMod val="85000"/>
                    <a:lumOff val="15000"/>
                  </a:srgbClr>
                </a:solidFill>
                <a:latin typeface="Calibri" pitchFamily="34" charset="0"/>
                <a:cs typeface="Calibri" pitchFamily="34" charset="0"/>
              </a:rPr>
              <a:t>prise en compte « intégrale » de la personne humaine</a:t>
            </a:r>
          </a:p>
          <a:p>
            <a:pPr marL="180975" indent="-180975" algn="just">
              <a:lnSpc>
                <a:spcPct val="90000"/>
              </a:lnSpc>
              <a:buFont typeface="Wingdings" pitchFamily="2" charset="2"/>
              <a:buChar char="§"/>
            </a:pPr>
            <a:endParaRPr lang="fr-FR" sz="1200" dirty="0" smtClean="0">
              <a:solidFill>
                <a:srgbClr val="000000">
                  <a:lumMod val="85000"/>
                  <a:lumOff val="15000"/>
                </a:srgbClr>
              </a:solidFill>
              <a:latin typeface="Calibri" pitchFamily="34" charset="0"/>
              <a:cs typeface="Calibri" pitchFamily="34" charset="0"/>
            </a:endParaRPr>
          </a:p>
          <a:p>
            <a:pPr marL="180975" indent="-180975" algn="just">
              <a:lnSpc>
                <a:spcPct val="90000"/>
              </a:lnSpc>
              <a:buFont typeface="Wingdings" pitchFamily="2" charset="2"/>
              <a:buChar char="§"/>
            </a:pPr>
            <a:r>
              <a:rPr lang="fr-FR" sz="1200" b="1" dirty="0" smtClean="0">
                <a:solidFill>
                  <a:srgbClr val="000000">
                    <a:lumMod val="85000"/>
                    <a:lumOff val="15000"/>
                  </a:srgbClr>
                </a:solidFill>
                <a:latin typeface="Calibri" pitchFamily="34" charset="0"/>
                <a:cs typeface="Calibri" pitchFamily="34" charset="0"/>
              </a:rPr>
              <a:t>Un « savoir-faire » reconnu </a:t>
            </a:r>
            <a:r>
              <a:rPr lang="fr-FR" sz="1200" baseline="30000" dirty="0" smtClean="0">
                <a:solidFill>
                  <a:srgbClr val="000000">
                    <a:lumMod val="85000"/>
                    <a:lumOff val="15000"/>
                  </a:srgbClr>
                </a:solidFill>
                <a:latin typeface="Calibri" pitchFamily="34" charset="0"/>
                <a:cs typeface="Calibri" pitchFamily="34" charset="0"/>
              </a:rPr>
              <a:t>(3)</a:t>
            </a:r>
          </a:p>
        </p:txBody>
      </p:sp>
      <p:sp>
        <p:nvSpPr>
          <p:cNvPr id="120" name="TextBox 119"/>
          <p:cNvSpPr txBox="1"/>
          <p:nvPr/>
        </p:nvSpPr>
        <p:spPr bwMode="auto">
          <a:xfrm>
            <a:off x="5457070" y="4411151"/>
            <a:ext cx="3528490" cy="1366528"/>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200" b="1" dirty="0" smtClean="0">
                <a:solidFill>
                  <a:srgbClr val="000000">
                    <a:lumMod val="85000"/>
                    <a:lumOff val="15000"/>
                  </a:srgbClr>
                </a:solidFill>
                <a:latin typeface="Calibri" pitchFamily="34" charset="0"/>
                <a:cs typeface="Calibri" pitchFamily="34" charset="0"/>
              </a:rPr>
              <a:t>Des contraintes financières fortes </a:t>
            </a:r>
            <a:r>
              <a:rPr lang="fr-FR" sz="1200" dirty="0" smtClean="0">
                <a:solidFill>
                  <a:srgbClr val="000000">
                    <a:lumMod val="85000"/>
                    <a:lumOff val="15000"/>
                  </a:srgbClr>
                </a:solidFill>
                <a:latin typeface="Calibri" pitchFamily="34" charset="0"/>
                <a:cs typeface="Calibri" pitchFamily="34" charset="0"/>
              </a:rPr>
              <a:t>en termes d’investissement et de frais de fonctionnement, </a:t>
            </a:r>
            <a:r>
              <a:rPr lang="fr-FR" sz="1200" b="1" dirty="0" smtClean="0">
                <a:solidFill>
                  <a:srgbClr val="000000">
                    <a:lumMod val="85000"/>
                    <a:lumOff val="15000"/>
                  </a:srgbClr>
                </a:solidFill>
                <a:latin typeface="Calibri" pitchFamily="34" charset="0"/>
                <a:cs typeface="Calibri" pitchFamily="34" charset="0"/>
              </a:rPr>
              <a:t> difficilement reportables sur les familles </a:t>
            </a:r>
          </a:p>
          <a:p>
            <a:pPr marL="180975" indent="-180975" algn="just">
              <a:lnSpc>
                <a:spcPct val="90000"/>
              </a:lnSpc>
              <a:buFont typeface="Wingdings" pitchFamily="2" charset="2"/>
              <a:buChar char="§"/>
            </a:pPr>
            <a:endParaRPr lang="fr-FR" sz="1200" baseline="30000" dirty="0" smtClean="0">
              <a:solidFill>
                <a:srgbClr val="000000">
                  <a:lumMod val="85000"/>
                  <a:lumOff val="15000"/>
                </a:srgbClr>
              </a:solidFill>
              <a:latin typeface="Calibri" pitchFamily="34" charset="0"/>
              <a:cs typeface="Calibri" pitchFamily="34" charset="0"/>
            </a:endParaRPr>
          </a:p>
          <a:p>
            <a:pPr marL="180975" indent="-180975" algn="just">
              <a:lnSpc>
                <a:spcPct val="90000"/>
              </a:lnSpc>
              <a:buFont typeface="Wingdings" pitchFamily="2" charset="2"/>
              <a:buChar char="§"/>
            </a:pPr>
            <a:endParaRPr lang="fr-FR" sz="1200" b="1" dirty="0" smtClean="0">
              <a:solidFill>
                <a:srgbClr val="000000">
                  <a:lumMod val="85000"/>
                  <a:lumOff val="15000"/>
                </a:srgbClr>
              </a:solidFill>
              <a:latin typeface="Calibri" pitchFamily="34" charset="0"/>
              <a:cs typeface="Calibri" pitchFamily="34" charset="0"/>
            </a:endParaRPr>
          </a:p>
          <a:p>
            <a:pPr marL="180975" indent="-180975" algn="just">
              <a:lnSpc>
                <a:spcPct val="90000"/>
              </a:lnSpc>
              <a:buFont typeface="Wingdings" pitchFamily="2" charset="2"/>
              <a:buChar char="§"/>
            </a:pPr>
            <a:r>
              <a:rPr lang="fr-FR" sz="1200" b="1" dirty="0" smtClean="0">
                <a:solidFill>
                  <a:srgbClr val="000000">
                    <a:lumMod val="85000"/>
                    <a:lumOff val="15000"/>
                  </a:srgbClr>
                </a:solidFill>
                <a:latin typeface="Calibri" pitchFamily="34" charset="0"/>
                <a:cs typeface="Calibri" pitchFamily="34" charset="0"/>
              </a:rPr>
              <a:t>Des prévisions de croissance de l’offre en matière d’internat de l’ordre de 1 à 2% annuels </a:t>
            </a:r>
            <a:r>
              <a:rPr lang="fr-FR" sz="1200" b="1" baseline="30000" dirty="0" smtClean="0">
                <a:solidFill>
                  <a:srgbClr val="000000">
                    <a:lumMod val="85000"/>
                    <a:lumOff val="15000"/>
                  </a:srgbClr>
                </a:solidFill>
                <a:latin typeface="Calibri" pitchFamily="34" charset="0"/>
                <a:cs typeface="Calibri" pitchFamily="34" charset="0"/>
              </a:rPr>
              <a:t>(3), </a:t>
            </a:r>
            <a:r>
              <a:rPr lang="fr-FR" sz="1200" b="1" dirty="0" smtClean="0">
                <a:solidFill>
                  <a:srgbClr val="000000">
                    <a:lumMod val="85000"/>
                    <a:lumOff val="15000"/>
                  </a:srgbClr>
                </a:solidFill>
                <a:latin typeface="Calibri" pitchFamily="34" charset="0"/>
                <a:cs typeface="Calibri" pitchFamily="34" charset="0"/>
              </a:rPr>
              <a:t>à confirmer</a:t>
            </a:r>
          </a:p>
        </p:txBody>
      </p:sp>
      <p:sp>
        <p:nvSpPr>
          <p:cNvPr id="121" name="Rectangle 120"/>
          <p:cNvSpPr/>
          <p:nvPr/>
        </p:nvSpPr>
        <p:spPr bwMode="auto">
          <a:xfrm>
            <a:off x="920440" y="5901027"/>
            <a:ext cx="8281150" cy="563275"/>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Acteur majeur en matière d’internat privé, l’enseignement catholique regrette la très forte pression financière pesant sur l’internat et ne permettant pas, sans régime dérogatoire au droit commun, de continuer à satisfaire une demande pressentie.</a:t>
            </a:r>
          </a:p>
        </p:txBody>
      </p:sp>
      <p:sp>
        <p:nvSpPr>
          <p:cNvPr id="122" name="TextBox 121"/>
          <p:cNvSpPr txBox="1"/>
          <p:nvPr/>
        </p:nvSpPr>
        <p:spPr bwMode="auto">
          <a:xfrm>
            <a:off x="632400" y="3681866"/>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61</a:t>
            </a:r>
          </a:p>
        </p:txBody>
      </p:sp>
      <p:sp>
        <p:nvSpPr>
          <p:cNvPr id="123" name="TextBox 122"/>
          <p:cNvSpPr txBox="1"/>
          <p:nvPr/>
        </p:nvSpPr>
        <p:spPr bwMode="auto">
          <a:xfrm>
            <a:off x="1496520" y="3714192"/>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élèves par internat environ</a:t>
            </a:r>
          </a:p>
        </p:txBody>
      </p:sp>
      <p:sp>
        <p:nvSpPr>
          <p:cNvPr id="124" name="Rounded Rectangle 123"/>
          <p:cNvSpPr/>
          <p:nvPr/>
        </p:nvSpPr>
        <p:spPr bwMode="auto">
          <a:xfrm>
            <a:off x="200340" y="5013220"/>
            <a:ext cx="4032559" cy="737877"/>
          </a:xfrm>
          <a:prstGeom prst="round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0"/>
              </a:spcBef>
              <a:spcAft>
                <a:spcPts val="0"/>
              </a:spcAft>
            </a:pPr>
            <a:r>
              <a:rPr lang="fr-FR" sz="1200" b="1" dirty="0" smtClean="0">
                <a:solidFill>
                  <a:srgbClr val="000000">
                    <a:lumMod val="85000"/>
                    <a:lumOff val="15000"/>
                  </a:srgbClr>
                </a:solidFill>
              </a:rPr>
              <a:t>Précautions méthodologiques</a:t>
            </a:r>
          </a:p>
          <a:p>
            <a:pPr algn="ctr" fontAlgn="auto">
              <a:lnSpc>
                <a:spcPct val="90000"/>
              </a:lnSpc>
              <a:spcBef>
                <a:spcPts val="0"/>
              </a:spcBef>
              <a:spcAft>
                <a:spcPts val="0"/>
              </a:spcAft>
            </a:pPr>
            <a:r>
              <a:rPr lang="fr-FR" sz="900" dirty="0" smtClean="0">
                <a:solidFill>
                  <a:srgbClr val="000000">
                    <a:lumMod val="85000"/>
                    <a:lumOff val="15000"/>
                  </a:srgbClr>
                </a:solidFill>
              </a:rPr>
              <a:t>Ces chiffres portent sur l’année scolaire 2012 et intègrent les </a:t>
            </a:r>
            <a:r>
              <a:rPr lang="fr-FR" sz="900" dirty="0" err="1" smtClean="0">
                <a:solidFill>
                  <a:srgbClr val="000000">
                    <a:lumMod val="85000"/>
                    <a:lumOff val="15000"/>
                  </a:srgbClr>
                </a:solidFill>
              </a:rPr>
              <a:t>segpa</a:t>
            </a:r>
            <a:r>
              <a:rPr lang="fr-FR" sz="900" dirty="0" smtClean="0">
                <a:solidFill>
                  <a:srgbClr val="000000">
                    <a:lumMod val="85000"/>
                    <a:lumOff val="15000"/>
                  </a:srgbClr>
                </a:solidFill>
              </a:rPr>
              <a:t> et les </a:t>
            </a:r>
            <a:r>
              <a:rPr lang="fr-FR" sz="900" dirty="0" err="1" smtClean="0">
                <a:solidFill>
                  <a:srgbClr val="000000">
                    <a:lumMod val="85000"/>
                    <a:lumOff val="15000"/>
                  </a:srgbClr>
                </a:solidFill>
              </a:rPr>
              <a:t>ulis</a:t>
            </a:r>
            <a:r>
              <a:rPr lang="fr-FR" sz="900" dirty="0" smtClean="0">
                <a:solidFill>
                  <a:srgbClr val="000000">
                    <a:lumMod val="85000"/>
                    <a:lumOff val="15000"/>
                  </a:srgbClr>
                </a:solidFill>
              </a:rPr>
              <a:t>. A ce titre, ils ne peuvent donc être directement comparés avec les chiffres 2013 du présent état des lieux, duquel ont été retranchés en outre les </a:t>
            </a:r>
            <a:r>
              <a:rPr lang="fr-FR" sz="900" dirty="0" err="1" smtClean="0">
                <a:solidFill>
                  <a:srgbClr val="000000">
                    <a:lumMod val="85000"/>
                    <a:lumOff val="15000"/>
                  </a:srgbClr>
                </a:solidFill>
              </a:rPr>
              <a:t>EREAs</a:t>
            </a:r>
            <a:r>
              <a:rPr lang="fr-FR" sz="900" dirty="0" smtClean="0">
                <a:solidFill>
                  <a:srgbClr val="000000">
                    <a:lumMod val="85000"/>
                    <a:lumOff val="15000"/>
                  </a:srgbClr>
                </a:solidFill>
              </a:rPr>
              <a:t>. Pour autant, ils permettent de donner des ordres de grandeur intéressants.</a:t>
            </a:r>
          </a:p>
        </p:txBody>
      </p:sp>
      <p:sp>
        <p:nvSpPr>
          <p:cNvPr id="125" name="TextBox 124"/>
          <p:cNvSpPr txBox="1"/>
          <p:nvPr/>
        </p:nvSpPr>
        <p:spPr bwMode="auto">
          <a:xfrm>
            <a:off x="-9215" y="6494857"/>
            <a:ext cx="8346685" cy="38318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chiffres communiqués dans le cadre de l’entretien avec M. </a:t>
            </a:r>
            <a:r>
              <a:rPr lang="fr-FR" sz="700" dirty="0" err="1" smtClean="0">
                <a:solidFill>
                  <a:srgbClr val="000000">
                    <a:lumMod val="85000"/>
                    <a:lumOff val="15000"/>
                  </a:srgbClr>
                </a:solidFill>
                <a:latin typeface="Calibri" pitchFamily="34" charset="0"/>
                <a:cs typeface="Calibri" pitchFamily="34" charset="0"/>
              </a:rPr>
              <a:t>Marsollier</a:t>
            </a:r>
            <a:r>
              <a:rPr lang="fr-FR" sz="700" dirty="0" smtClean="0">
                <a:solidFill>
                  <a:srgbClr val="000000">
                    <a:lumMod val="85000"/>
                    <a:lumOff val="15000"/>
                  </a:srgbClr>
                </a:solidFill>
                <a:latin typeface="Calibri" pitchFamily="34" charset="0"/>
                <a:cs typeface="Calibri" pitchFamily="34" charset="0"/>
              </a:rPr>
              <a:t> (Délégué Général, </a:t>
            </a:r>
            <a:r>
              <a:rPr lang="fr-FR" sz="700" dirty="0" err="1" smtClean="0">
                <a:solidFill>
                  <a:srgbClr val="000000">
                    <a:lumMod val="85000"/>
                    <a:lumOff val="15000"/>
                  </a:srgbClr>
                </a:solidFill>
                <a:latin typeface="Calibri" pitchFamily="34" charset="0"/>
                <a:cs typeface="Calibri" pitchFamily="34" charset="0"/>
              </a:rPr>
              <a:t>Dpt</a:t>
            </a:r>
            <a:r>
              <a:rPr lang="fr-FR" sz="700" dirty="0" smtClean="0">
                <a:solidFill>
                  <a:srgbClr val="000000">
                    <a:lumMod val="85000"/>
                    <a:lumOff val="15000"/>
                  </a:srgbClr>
                </a:solidFill>
                <a:latin typeface="Calibri" pitchFamily="34" charset="0"/>
                <a:cs typeface="Calibri" pitchFamily="34" charset="0"/>
              </a:rPr>
              <a:t> Relations Publiques, SGEC) le 14/10. Ils concernent l’année scolaire 2012-2013, pour la métropole</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a:t>
            </a:r>
            <a:r>
              <a:rPr lang="fr-FR" sz="700" i="1" baseline="30000" dirty="0" smtClean="0">
                <a:solidFill>
                  <a:srgbClr val="000000">
                    <a:lumMod val="85000"/>
                    <a:lumOff val="15000"/>
                  </a:srgbClr>
                </a:solidFill>
                <a:latin typeface="Calibri" pitchFamily="34" charset="0"/>
                <a:cs typeface="Calibri" pitchFamily="34" charset="0"/>
              </a:rPr>
              <a:t> </a:t>
            </a:r>
            <a:r>
              <a:rPr lang="fr-FR" sz="700" dirty="0" smtClean="0">
                <a:solidFill>
                  <a:srgbClr val="000000">
                    <a:lumMod val="85000"/>
                    <a:lumOff val="15000"/>
                  </a:srgbClr>
                </a:solidFill>
                <a:latin typeface="Calibri" pitchFamily="34" charset="0"/>
                <a:cs typeface="Calibri" pitchFamily="34" charset="0"/>
              </a:rPr>
              <a:t>Source : « Une nouvelle actualité pour l’internat scolaire? », Rapport présenté au premier ministre, le 15 novembre 2001, par Marie-Françoise PEROL-DUMONT</a:t>
            </a:r>
            <a:endParaRPr lang="fr-FR" sz="700" baseline="30000" dirty="0" smtClean="0">
              <a:solidFill>
                <a:srgbClr val="000000">
                  <a:lumMod val="85000"/>
                  <a:lumOff val="15000"/>
                </a:srgbClr>
              </a:solidFill>
              <a:latin typeface="Calibri" pitchFamily="34" charset="0"/>
              <a:cs typeface="Calibri" pitchFamily="34" charset="0"/>
            </a:endParaRP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(3)</a:t>
            </a:r>
            <a:r>
              <a:rPr lang="fr-FR" sz="700" dirty="0" smtClean="0">
                <a:solidFill>
                  <a:srgbClr val="000000">
                    <a:lumMod val="85000"/>
                    <a:lumOff val="15000"/>
                  </a:srgbClr>
                </a:solidFill>
                <a:latin typeface="Calibri" pitchFamily="34" charset="0"/>
                <a:cs typeface="Calibri" pitchFamily="34" charset="0"/>
              </a:rPr>
              <a:t> Source : Entretien avec M. </a:t>
            </a:r>
            <a:r>
              <a:rPr lang="fr-FR" sz="700" dirty="0" err="1" smtClean="0">
                <a:solidFill>
                  <a:srgbClr val="000000">
                    <a:lumMod val="85000"/>
                    <a:lumOff val="15000"/>
                  </a:srgbClr>
                </a:solidFill>
                <a:latin typeface="Calibri" pitchFamily="34" charset="0"/>
                <a:cs typeface="Calibri" pitchFamily="34" charset="0"/>
              </a:rPr>
              <a:t>Marsollier</a:t>
            </a:r>
            <a:r>
              <a:rPr lang="fr-FR" sz="700" dirty="0" smtClean="0">
                <a:solidFill>
                  <a:srgbClr val="000000">
                    <a:lumMod val="85000"/>
                    <a:lumOff val="15000"/>
                  </a:srgbClr>
                </a:solidFill>
                <a:latin typeface="Calibri" pitchFamily="34" charset="0"/>
                <a:cs typeface="Calibri" pitchFamily="34" charset="0"/>
              </a:rPr>
              <a:t> (Délégué Général, </a:t>
            </a:r>
            <a:r>
              <a:rPr lang="fr-FR" sz="700" dirty="0" err="1" smtClean="0">
                <a:solidFill>
                  <a:srgbClr val="000000">
                    <a:lumMod val="85000"/>
                    <a:lumOff val="15000"/>
                  </a:srgbClr>
                </a:solidFill>
                <a:latin typeface="Calibri" pitchFamily="34" charset="0"/>
                <a:cs typeface="Calibri" pitchFamily="34" charset="0"/>
              </a:rPr>
              <a:t>Dpt</a:t>
            </a:r>
            <a:r>
              <a:rPr lang="fr-FR" sz="700" dirty="0" smtClean="0">
                <a:solidFill>
                  <a:srgbClr val="000000">
                    <a:lumMod val="85000"/>
                    <a:lumOff val="15000"/>
                  </a:srgbClr>
                </a:solidFill>
                <a:latin typeface="Calibri" pitchFamily="34" charset="0"/>
                <a:cs typeface="Calibri" pitchFamily="34" charset="0"/>
              </a:rPr>
              <a:t> Relations Publiques, SGEC), le 14/10/2014</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54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34591" y="4060431"/>
            <a:ext cx="2057282" cy="1704238"/>
          </a:xfrm>
          <a:prstGeom prst="rect">
            <a:avLst/>
          </a:prstGeom>
          <a:noFill/>
          <a:ln w="9525">
            <a:noFill/>
            <a:miter lim="800000"/>
            <a:headEnd/>
            <a:tailEnd/>
          </a:ln>
          <a:effectLst/>
        </p:spPr>
      </p:pic>
      <p:pic>
        <p:nvPicPr>
          <p:cNvPr id="12554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67141" y="4079913"/>
            <a:ext cx="2069919" cy="1714707"/>
          </a:xfrm>
          <a:prstGeom prst="rect">
            <a:avLst/>
          </a:prstGeom>
          <a:noFill/>
          <a:ln w="9525">
            <a:noFill/>
            <a:miter lim="800000"/>
            <a:headEnd/>
            <a:tailEnd/>
          </a:ln>
          <a:effectLst/>
        </p:spPr>
      </p:pic>
      <p:pic>
        <p:nvPicPr>
          <p:cNvPr id="1255426" name="Picture 2"/>
          <p:cNvPicPr>
            <a:picLocks noChangeAspect="1" noChangeArrowheads="1"/>
          </p:cNvPicPr>
          <p:nvPr/>
        </p:nvPicPr>
        <p:blipFill>
          <a:blip r:embed="rId5" cstate="print"/>
          <a:srcRect/>
          <a:stretch>
            <a:fillRect/>
          </a:stretch>
        </p:blipFill>
        <p:spPr bwMode="auto">
          <a:xfrm>
            <a:off x="3801297" y="1772770"/>
            <a:ext cx="3007075" cy="1606808"/>
          </a:xfrm>
          <a:prstGeom prst="rect">
            <a:avLst/>
          </a:prstGeom>
          <a:noFill/>
          <a:ln w="9525">
            <a:noFill/>
            <a:miter lim="800000"/>
            <a:headEnd/>
            <a:tailEnd/>
          </a:ln>
          <a:effectLst/>
        </p:spPr>
      </p:pic>
      <p:sp>
        <p:nvSpPr>
          <p:cNvPr id="36" name="Rectangle 35"/>
          <p:cNvSpPr/>
          <p:nvPr/>
        </p:nvSpPr>
        <p:spPr bwMode="auto">
          <a:xfrm>
            <a:off x="12052" y="6382966"/>
            <a:ext cx="5634054" cy="45998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92731"/>
            <a:ext cx="9555163" cy="765175"/>
          </a:xfrm>
        </p:spPr>
        <p:txBody>
          <a:bodyPr/>
          <a:lstStyle/>
          <a:p>
            <a:r>
              <a:rPr lang="fr-FR" dirty="0" smtClean="0"/>
              <a:t>Avec 0,7% de taux d’internes, le collège présente un taux d’internes très faible, nettement inférieur à celui du lycée et du lycée professionnel</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13</a:t>
            </a:fld>
            <a:endParaRPr lang="en-GB">
              <a:solidFill>
                <a:srgbClr val="85888B"/>
              </a:solidFill>
            </a:endParaRPr>
          </a:p>
        </p:txBody>
      </p:sp>
      <p:sp>
        <p:nvSpPr>
          <p:cNvPr id="17" name="TextBox 16"/>
          <p:cNvSpPr txBox="1"/>
          <p:nvPr/>
        </p:nvSpPr>
        <p:spPr bwMode="auto">
          <a:xfrm>
            <a:off x="704410" y="1490386"/>
            <a:ext cx="5424500" cy="2585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rgbClr val="000000">
                    <a:lumMod val="85000"/>
                    <a:lumOff val="15000"/>
                  </a:srgbClr>
                </a:solidFill>
                <a:latin typeface="Calibri" pitchFamily="34" charset="0"/>
                <a:cs typeface="Calibri" pitchFamily="34" charset="0"/>
              </a:rPr>
              <a:t>Pourcentage d’internes pour chaque niveau, au niveau national </a:t>
            </a:r>
            <a:r>
              <a:rPr lang="fr-FR" sz="1200" b="1" baseline="30000" dirty="0" smtClean="0">
                <a:solidFill>
                  <a:srgbClr val="000000">
                    <a:lumMod val="85000"/>
                    <a:lumOff val="15000"/>
                  </a:srgbClr>
                </a:solidFill>
                <a:latin typeface="Calibri" pitchFamily="34" charset="0"/>
                <a:cs typeface="Calibri" pitchFamily="34" charset="0"/>
              </a:rPr>
              <a:t>(1)</a:t>
            </a:r>
            <a:endParaRPr lang="fr-FR" sz="1200" i="1" baseline="30000" dirty="0" smtClean="0">
              <a:solidFill>
                <a:srgbClr val="000000">
                  <a:lumMod val="85000"/>
                  <a:lumOff val="15000"/>
                </a:srgbClr>
              </a:solidFill>
              <a:latin typeface="Calibri" pitchFamily="34" charset="0"/>
              <a:cs typeface="Calibri" pitchFamily="34" charset="0"/>
            </a:endParaRPr>
          </a:p>
        </p:txBody>
      </p:sp>
      <p:sp>
        <p:nvSpPr>
          <p:cNvPr id="18" name="Rectangle 17"/>
          <p:cNvSpPr/>
          <p:nvPr/>
        </p:nvSpPr>
        <p:spPr bwMode="auto">
          <a:xfrm>
            <a:off x="6850861" y="1508088"/>
            <a:ext cx="2854799" cy="1782547"/>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De nettes disparités sont à noter dans le taux d’internes par niveau scolaire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En particulier, le taux d’internes en collège est très significativement inférieur</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Au contraire, dans l’enseignement agricole, les différents niveaux scolaires présentent des taux d’internes équivalents </a:t>
            </a:r>
            <a:r>
              <a:rPr lang="fr-FR" sz="1000" baseline="30000" dirty="0" smtClean="0">
                <a:solidFill>
                  <a:srgbClr val="000000">
                    <a:lumMod val="85000"/>
                    <a:lumOff val="15000"/>
                  </a:srgbClr>
                </a:solidFill>
              </a:rPr>
              <a:t>(2)</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secteur privé se distingue par un taux d’internes (9%) inférieur à celui du public  en lycée professionnel (14,8%)</a:t>
            </a:r>
            <a:endParaRPr lang="fr-FR" sz="1000" baseline="30000" dirty="0" smtClean="0">
              <a:solidFill>
                <a:srgbClr val="000000">
                  <a:lumMod val="85000"/>
                  <a:lumOff val="15000"/>
                </a:srgbClr>
              </a:solidFill>
            </a:endParaRPr>
          </a:p>
        </p:txBody>
      </p:sp>
      <p:sp>
        <p:nvSpPr>
          <p:cNvPr id="19" name="TextBox 18"/>
          <p:cNvSpPr txBox="1"/>
          <p:nvPr/>
        </p:nvSpPr>
        <p:spPr bwMode="auto">
          <a:xfrm>
            <a:off x="747717" y="1874186"/>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0,7%</a:t>
            </a:r>
          </a:p>
        </p:txBody>
      </p:sp>
      <p:sp>
        <p:nvSpPr>
          <p:cNvPr id="20" name="TextBox 19"/>
          <p:cNvSpPr txBox="1"/>
          <p:nvPr/>
        </p:nvSpPr>
        <p:spPr bwMode="auto">
          <a:xfrm>
            <a:off x="639703" y="2241538"/>
            <a:ext cx="792110" cy="341632"/>
          </a:xfrm>
          <a:prstGeom prst="rect">
            <a:avLst/>
          </a:prstGeom>
          <a:noFill/>
          <a:ln w="9525">
            <a:noFill/>
            <a:miter lim="800000"/>
            <a:headEnd/>
            <a:tailEnd/>
          </a:ln>
        </p:spPr>
        <p:txBody>
          <a:bodyPr wrap="square" rtlCol="0">
            <a:spAutoFit/>
          </a:bodyPr>
          <a:lstStyle/>
          <a:p>
            <a:pPr algn="r">
              <a:lnSpc>
                <a:spcPct val="90000"/>
              </a:lnSpc>
            </a:pPr>
            <a:r>
              <a:rPr lang="fr-FR" b="1" i="1" dirty="0" smtClean="0">
                <a:solidFill>
                  <a:srgbClr val="B10034">
                    <a:lumMod val="75000"/>
                  </a:srgbClr>
                </a:solidFill>
                <a:latin typeface="Calibri" pitchFamily="34" charset="0"/>
                <a:cs typeface="Calibri" pitchFamily="34" charset="0"/>
              </a:rPr>
              <a:t>7,5%</a:t>
            </a:r>
          </a:p>
        </p:txBody>
      </p:sp>
      <p:sp>
        <p:nvSpPr>
          <p:cNvPr id="21" name="TextBox 20"/>
          <p:cNvSpPr txBox="1"/>
          <p:nvPr/>
        </p:nvSpPr>
        <p:spPr bwMode="auto">
          <a:xfrm>
            <a:off x="1363615" y="1922446"/>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d’internes au collège</a:t>
            </a:r>
          </a:p>
        </p:txBody>
      </p:sp>
      <p:sp>
        <p:nvSpPr>
          <p:cNvPr id="23" name="TextBox 22"/>
          <p:cNvSpPr txBox="1"/>
          <p:nvPr/>
        </p:nvSpPr>
        <p:spPr bwMode="auto">
          <a:xfrm>
            <a:off x="-9215" y="6527238"/>
            <a:ext cx="6860075" cy="38318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BEA. Année scolaire 2013-2014, hors EREA, DOM, population post-bac, ministères de tutelle différents du MEN</a:t>
            </a:r>
          </a:p>
          <a:p>
            <a:pPr>
              <a:lnSpc>
                <a:spcPct val="90000"/>
              </a:lnSpc>
            </a:pPr>
            <a:r>
              <a:rPr lang="fr-FR" sz="700" i="1"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Source : Entretien avec Emmanuel </a:t>
            </a:r>
            <a:r>
              <a:rPr lang="fr-FR" sz="700" dirty="0" err="1" smtClean="0">
                <a:solidFill>
                  <a:srgbClr val="000000">
                    <a:lumMod val="85000"/>
                    <a:lumOff val="15000"/>
                  </a:srgbClr>
                </a:solidFill>
                <a:latin typeface="Calibri" pitchFamily="34" charset="0"/>
                <a:cs typeface="Calibri" pitchFamily="34" charset="0"/>
              </a:rPr>
              <a:t>Hemery</a:t>
            </a:r>
            <a:r>
              <a:rPr lang="fr-FR" sz="700" dirty="0" smtClean="0">
                <a:solidFill>
                  <a:srgbClr val="000000">
                    <a:lumMod val="85000"/>
                    <a:lumOff val="15000"/>
                  </a:srgbClr>
                </a:solidFill>
                <a:latin typeface="Calibri" pitchFamily="34" charset="0"/>
                <a:cs typeface="Calibri" pitchFamily="34" charset="0"/>
              </a:rPr>
              <a:t> le 25/09/2014, chef du bureau de la vie scolaire étudiante et de l’insertion du ministère de l’Agriculture</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(3)</a:t>
            </a:r>
            <a:r>
              <a:rPr lang="fr-FR" sz="700" dirty="0" smtClean="0">
                <a:solidFill>
                  <a:srgbClr val="000000">
                    <a:lumMod val="85000"/>
                    <a:lumOff val="15000"/>
                  </a:srgbClr>
                </a:solidFill>
                <a:latin typeface="Calibri" pitchFamily="34" charset="0"/>
                <a:cs typeface="Calibri" pitchFamily="34" charset="0"/>
              </a:rPr>
              <a:t> LGT et LPO</a:t>
            </a:r>
          </a:p>
        </p:txBody>
      </p:sp>
      <p:sp>
        <p:nvSpPr>
          <p:cNvPr id="25" name="Rectangle 24"/>
          <p:cNvSpPr/>
          <p:nvPr/>
        </p:nvSpPr>
        <p:spPr bwMode="auto">
          <a:xfrm rot="16200000">
            <a:off x="-221941" y="2177171"/>
            <a:ext cx="1548215"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26" name="Rectangle 25"/>
          <p:cNvSpPr/>
          <p:nvPr/>
        </p:nvSpPr>
        <p:spPr bwMode="auto">
          <a:xfrm rot="16200000">
            <a:off x="-707834" y="5057624"/>
            <a:ext cx="2520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15" name="TextBox 14"/>
          <p:cNvSpPr txBox="1"/>
          <p:nvPr/>
        </p:nvSpPr>
        <p:spPr bwMode="auto">
          <a:xfrm>
            <a:off x="4785230" y="2594307"/>
            <a:ext cx="504070" cy="216982"/>
          </a:xfrm>
          <a:prstGeom prst="rect">
            <a:avLst/>
          </a:prstGeom>
          <a:noFill/>
          <a:ln w="9525">
            <a:noFill/>
            <a:miter lim="800000"/>
            <a:headEnd/>
            <a:tailEnd/>
          </a:ln>
        </p:spPr>
        <p:txBody>
          <a:bodyPr wrap="square" rtlCol="0">
            <a:spAutoFit/>
          </a:bodyPr>
          <a:lstStyle/>
          <a:p>
            <a:pPr>
              <a:lnSpc>
                <a:spcPct val="90000"/>
              </a:lnSpc>
            </a:pPr>
            <a:r>
              <a:rPr lang="fr-FR" sz="900" b="1" dirty="0" smtClean="0">
                <a:solidFill>
                  <a:srgbClr val="FFFFFF"/>
                </a:solidFill>
                <a:latin typeface="Calibri" pitchFamily="34" charset="0"/>
                <a:cs typeface="Calibri" pitchFamily="34" charset="0"/>
              </a:rPr>
              <a:t>3,7%</a:t>
            </a:r>
          </a:p>
        </p:txBody>
      </p:sp>
      <p:sp>
        <p:nvSpPr>
          <p:cNvPr id="30" name="Rectangle 29"/>
          <p:cNvSpPr/>
          <p:nvPr/>
        </p:nvSpPr>
        <p:spPr bwMode="auto">
          <a:xfrm>
            <a:off x="6825260" y="4077090"/>
            <a:ext cx="2854799" cy="230887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Près de 90% des départements présentent un taux d’internes au collège inférieur ou égal à 2%</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En particulier, plus des deux tiers des départements présentent un taux d’internes en collège inférieur à 1,2%</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Au contraire, le lycée et le lycée professionnel présentent des taux supérieurs. </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En particulier, le taux d’internes des lycées professionnels en zone plutôt rurales (académies de Limoges, Clermont-Ferrand) est supérieur à 25%.</a:t>
            </a:r>
          </a:p>
        </p:txBody>
      </p:sp>
      <p:sp>
        <p:nvSpPr>
          <p:cNvPr id="31" name="TextBox 30"/>
          <p:cNvSpPr txBox="1"/>
          <p:nvPr/>
        </p:nvSpPr>
        <p:spPr bwMode="auto">
          <a:xfrm>
            <a:off x="1136470" y="5732218"/>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39" name="Freeform 101"/>
          <p:cNvSpPr>
            <a:spLocks noChangeArrowheads="1"/>
          </p:cNvSpPr>
          <p:nvPr/>
        </p:nvSpPr>
        <p:spPr bwMode="auto">
          <a:xfrm>
            <a:off x="1208480" y="6035060"/>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0" name="Freeform 103"/>
          <p:cNvSpPr>
            <a:spLocks noChangeArrowheads="1"/>
          </p:cNvSpPr>
          <p:nvPr/>
        </p:nvSpPr>
        <p:spPr bwMode="auto">
          <a:xfrm>
            <a:off x="1208480" y="6360552"/>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2" name="Freeform 102"/>
          <p:cNvSpPr>
            <a:spLocks noChangeArrowheads="1"/>
          </p:cNvSpPr>
          <p:nvPr/>
        </p:nvSpPr>
        <p:spPr bwMode="auto">
          <a:xfrm>
            <a:off x="1208480" y="6197806"/>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5" name="TextBox 44"/>
          <p:cNvSpPr txBox="1"/>
          <p:nvPr/>
        </p:nvSpPr>
        <p:spPr bwMode="auto">
          <a:xfrm>
            <a:off x="1352500" y="597492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0,5%</a:t>
            </a:r>
          </a:p>
        </p:txBody>
      </p:sp>
      <p:sp>
        <p:nvSpPr>
          <p:cNvPr id="46" name="TextBox 45"/>
          <p:cNvSpPr txBox="1"/>
          <p:nvPr/>
        </p:nvSpPr>
        <p:spPr bwMode="auto">
          <a:xfrm>
            <a:off x="1352500" y="6141411"/>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0,5% et 1,2%</a:t>
            </a:r>
          </a:p>
        </p:txBody>
      </p:sp>
      <p:sp>
        <p:nvSpPr>
          <p:cNvPr id="47" name="TextBox 46"/>
          <p:cNvSpPr txBox="1"/>
          <p:nvPr/>
        </p:nvSpPr>
        <p:spPr bwMode="auto">
          <a:xfrm>
            <a:off x="1352500" y="630789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1,2%</a:t>
            </a:r>
          </a:p>
        </p:txBody>
      </p:sp>
      <p:sp>
        <p:nvSpPr>
          <p:cNvPr id="38" name="TextBox 37"/>
          <p:cNvSpPr txBox="1"/>
          <p:nvPr/>
        </p:nvSpPr>
        <p:spPr bwMode="auto">
          <a:xfrm>
            <a:off x="632400" y="2612704"/>
            <a:ext cx="792110" cy="341632"/>
          </a:xfrm>
          <a:prstGeom prst="rect">
            <a:avLst/>
          </a:prstGeom>
          <a:noFill/>
          <a:ln w="9525">
            <a:noFill/>
            <a:miter lim="800000"/>
            <a:headEnd/>
            <a:tailEnd/>
          </a:ln>
        </p:spPr>
        <p:txBody>
          <a:bodyPr wrap="square" rtlCol="0">
            <a:spAutoFit/>
          </a:bodyPr>
          <a:lstStyle/>
          <a:p>
            <a:pPr algn="r">
              <a:lnSpc>
                <a:spcPct val="90000"/>
              </a:lnSpc>
            </a:pPr>
            <a:r>
              <a:rPr lang="fr-FR" b="1" i="1" dirty="0" smtClean="0">
                <a:solidFill>
                  <a:srgbClr val="B10034">
                    <a:lumMod val="75000"/>
                  </a:srgbClr>
                </a:solidFill>
                <a:latin typeface="Calibri" pitchFamily="34" charset="0"/>
                <a:cs typeface="Calibri" pitchFamily="34" charset="0"/>
              </a:rPr>
              <a:t>14,1%</a:t>
            </a:r>
          </a:p>
        </p:txBody>
      </p:sp>
      <p:sp>
        <p:nvSpPr>
          <p:cNvPr id="51" name="TextBox 50"/>
          <p:cNvSpPr txBox="1"/>
          <p:nvPr/>
        </p:nvSpPr>
        <p:spPr bwMode="auto">
          <a:xfrm>
            <a:off x="1352500" y="2294371"/>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d’internes en lycée </a:t>
            </a:r>
            <a:r>
              <a:rPr lang="fr-FR" sz="1200" baseline="30000" dirty="0" smtClean="0">
                <a:solidFill>
                  <a:srgbClr val="000000">
                    <a:lumMod val="85000"/>
                    <a:lumOff val="15000"/>
                  </a:srgbClr>
                </a:solidFill>
                <a:latin typeface="Calibri" pitchFamily="34" charset="0"/>
                <a:cs typeface="Calibri" pitchFamily="34" charset="0"/>
              </a:rPr>
              <a:t>(3)</a:t>
            </a:r>
          </a:p>
        </p:txBody>
      </p:sp>
      <p:sp>
        <p:nvSpPr>
          <p:cNvPr id="52" name="TextBox 51"/>
          <p:cNvSpPr txBox="1"/>
          <p:nvPr/>
        </p:nvSpPr>
        <p:spPr bwMode="auto">
          <a:xfrm>
            <a:off x="1352500" y="2659419"/>
            <a:ext cx="3528490"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d’internes en lycée professionnel</a:t>
            </a:r>
          </a:p>
        </p:txBody>
      </p:sp>
      <p:cxnSp>
        <p:nvCxnSpPr>
          <p:cNvPr id="53" name="Straight Connector 52"/>
          <p:cNvCxnSpPr/>
          <p:nvPr/>
        </p:nvCxnSpPr>
        <p:spPr>
          <a:xfrm>
            <a:off x="4317545" y="2859995"/>
            <a:ext cx="576000" cy="0"/>
          </a:xfrm>
          <a:prstGeom prst="line">
            <a:avLst/>
          </a:prstGeom>
          <a:ln w="222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48070" y="2509312"/>
            <a:ext cx="576000" cy="0"/>
          </a:xfrm>
          <a:prstGeom prst="line">
            <a:avLst/>
          </a:prstGeom>
          <a:ln w="222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22556" y="2102882"/>
            <a:ext cx="576000" cy="0"/>
          </a:xfrm>
          <a:prstGeom prst="line">
            <a:avLst/>
          </a:prstGeom>
          <a:ln w="222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bwMode="auto">
          <a:xfrm>
            <a:off x="4706293" y="2718443"/>
            <a:ext cx="378027" cy="189283"/>
          </a:xfrm>
          <a:prstGeom prst="rect">
            <a:avLst/>
          </a:prstGeom>
          <a:noFill/>
          <a:ln w="9525">
            <a:noFill/>
            <a:miter lim="800000"/>
            <a:headEnd/>
            <a:tailEnd/>
          </a:ln>
        </p:spPr>
        <p:txBody>
          <a:bodyPr wrap="square" rtlCol="0">
            <a:spAutoFit/>
          </a:bodyPr>
          <a:lstStyle/>
          <a:p>
            <a:pPr algn="ctr">
              <a:lnSpc>
                <a:spcPct val="90000"/>
              </a:lnSpc>
            </a:pPr>
            <a:r>
              <a:rPr lang="fr-FR" sz="700" b="1" dirty="0" smtClean="0">
                <a:solidFill>
                  <a:srgbClr val="FFC000">
                    <a:lumMod val="75000"/>
                  </a:srgbClr>
                </a:solidFill>
                <a:latin typeface="Calibri" pitchFamily="34" charset="0"/>
                <a:cs typeface="Calibri" pitchFamily="34" charset="0"/>
              </a:rPr>
              <a:t>0,7%</a:t>
            </a:r>
          </a:p>
        </p:txBody>
      </p:sp>
      <p:sp>
        <p:nvSpPr>
          <p:cNvPr id="57" name="TextBox 56"/>
          <p:cNvSpPr txBox="1"/>
          <p:nvPr/>
        </p:nvSpPr>
        <p:spPr bwMode="auto">
          <a:xfrm>
            <a:off x="5534108" y="2334367"/>
            <a:ext cx="378027" cy="189283"/>
          </a:xfrm>
          <a:prstGeom prst="rect">
            <a:avLst/>
          </a:prstGeom>
          <a:noFill/>
          <a:ln w="9525">
            <a:noFill/>
            <a:miter lim="800000"/>
            <a:headEnd/>
            <a:tailEnd/>
          </a:ln>
        </p:spPr>
        <p:txBody>
          <a:bodyPr wrap="square" rtlCol="0">
            <a:spAutoFit/>
          </a:bodyPr>
          <a:lstStyle/>
          <a:p>
            <a:pPr algn="ctr">
              <a:lnSpc>
                <a:spcPct val="90000"/>
              </a:lnSpc>
            </a:pPr>
            <a:r>
              <a:rPr lang="fr-FR" sz="700" b="1" dirty="0" smtClean="0">
                <a:solidFill>
                  <a:srgbClr val="FFC000">
                    <a:lumMod val="75000"/>
                  </a:srgbClr>
                </a:solidFill>
                <a:latin typeface="Calibri" pitchFamily="34" charset="0"/>
                <a:cs typeface="Calibri" pitchFamily="34" charset="0"/>
              </a:rPr>
              <a:t>7,5%</a:t>
            </a:r>
          </a:p>
        </p:txBody>
      </p:sp>
      <p:sp>
        <p:nvSpPr>
          <p:cNvPr id="58" name="TextBox 57"/>
          <p:cNvSpPr txBox="1"/>
          <p:nvPr/>
        </p:nvSpPr>
        <p:spPr bwMode="auto">
          <a:xfrm>
            <a:off x="6177170" y="1958523"/>
            <a:ext cx="432060" cy="189283"/>
          </a:xfrm>
          <a:prstGeom prst="rect">
            <a:avLst/>
          </a:prstGeom>
          <a:noFill/>
          <a:ln w="9525">
            <a:noFill/>
            <a:miter lim="800000"/>
            <a:headEnd/>
            <a:tailEnd/>
          </a:ln>
        </p:spPr>
        <p:txBody>
          <a:bodyPr wrap="square" rtlCol="0">
            <a:spAutoFit/>
          </a:bodyPr>
          <a:lstStyle/>
          <a:p>
            <a:pPr algn="ctr">
              <a:lnSpc>
                <a:spcPct val="90000"/>
              </a:lnSpc>
            </a:pPr>
            <a:r>
              <a:rPr lang="fr-FR" sz="700" b="1" dirty="0" smtClean="0">
                <a:solidFill>
                  <a:srgbClr val="FFC000">
                    <a:lumMod val="75000"/>
                  </a:srgbClr>
                </a:solidFill>
                <a:latin typeface="Calibri" pitchFamily="34" charset="0"/>
                <a:cs typeface="Calibri" pitchFamily="34" charset="0"/>
              </a:rPr>
              <a:t>14,1%</a:t>
            </a:r>
          </a:p>
        </p:txBody>
      </p:sp>
      <p:sp>
        <p:nvSpPr>
          <p:cNvPr id="59" name="Rectangle 58"/>
          <p:cNvSpPr/>
          <p:nvPr/>
        </p:nvSpPr>
        <p:spPr bwMode="auto">
          <a:xfrm>
            <a:off x="4232900" y="1947096"/>
            <a:ext cx="635455" cy="1108080"/>
          </a:xfrm>
          <a:prstGeom prst="rect">
            <a:avLst/>
          </a:prstGeom>
          <a:solidFill>
            <a:schemeClr val="accent3">
              <a:lumMod val="40000"/>
              <a:lumOff val="60000"/>
              <a:alpha val="31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cxnSp>
        <p:nvCxnSpPr>
          <p:cNvPr id="41" name="Straight Connector 40"/>
          <p:cNvCxnSpPr/>
          <p:nvPr/>
        </p:nvCxnSpPr>
        <p:spPr>
          <a:xfrm>
            <a:off x="5871936" y="3272118"/>
            <a:ext cx="144000" cy="0"/>
          </a:xfrm>
          <a:prstGeom prst="line">
            <a:avLst/>
          </a:prstGeom>
          <a:ln w="222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auto">
          <a:xfrm>
            <a:off x="5901765" y="3200335"/>
            <a:ext cx="793890" cy="161583"/>
          </a:xfrm>
          <a:prstGeom prst="rect">
            <a:avLst/>
          </a:prstGeom>
          <a:noFill/>
          <a:ln w="9525">
            <a:noFill/>
            <a:miter lim="800000"/>
            <a:headEnd/>
            <a:tailEnd/>
          </a:ln>
        </p:spPr>
        <p:txBody>
          <a:bodyPr wrap="square" rtlCol="0">
            <a:spAutoFit/>
          </a:bodyPr>
          <a:lstStyle/>
          <a:p>
            <a:pPr>
              <a:lnSpc>
                <a:spcPct val="90000"/>
              </a:lnSpc>
            </a:pPr>
            <a:r>
              <a:rPr lang="fr-FR" sz="500" dirty="0" smtClean="0">
                <a:solidFill>
                  <a:srgbClr val="FFC000">
                    <a:lumMod val="75000"/>
                  </a:srgbClr>
                </a:solidFill>
                <a:latin typeface="Calibri" pitchFamily="34" charset="0"/>
                <a:cs typeface="Calibri" pitchFamily="34" charset="0"/>
              </a:rPr>
              <a:t>Moyenne nationale</a:t>
            </a:r>
          </a:p>
        </p:txBody>
      </p:sp>
      <p:sp>
        <p:nvSpPr>
          <p:cNvPr id="49" name="TextBox 48"/>
          <p:cNvSpPr txBox="1"/>
          <p:nvPr/>
        </p:nvSpPr>
        <p:spPr bwMode="auto">
          <a:xfrm>
            <a:off x="5025010" y="573276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50" name="Freeform 101"/>
          <p:cNvSpPr>
            <a:spLocks noChangeArrowheads="1"/>
          </p:cNvSpPr>
          <p:nvPr/>
        </p:nvSpPr>
        <p:spPr bwMode="auto">
          <a:xfrm>
            <a:off x="5097020" y="6035611"/>
            <a:ext cx="180000" cy="108000"/>
          </a:xfrm>
          <a:prstGeom prst="rect">
            <a:avLst/>
          </a:prstGeom>
          <a:solidFill>
            <a:schemeClr val="accent4">
              <a:lumMod val="40000"/>
              <a:lumOff val="6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0" name="Freeform 103"/>
          <p:cNvSpPr>
            <a:spLocks noChangeArrowheads="1"/>
          </p:cNvSpPr>
          <p:nvPr/>
        </p:nvSpPr>
        <p:spPr bwMode="auto">
          <a:xfrm>
            <a:off x="5097020" y="6361103"/>
            <a:ext cx="180000" cy="108000"/>
          </a:xfrm>
          <a:prstGeom prst="rect">
            <a:avLst/>
          </a:prstGeom>
          <a:solidFill>
            <a:schemeClr val="accent4">
              <a:lumMod val="7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1" name="Freeform 102"/>
          <p:cNvSpPr>
            <a:spLocks noChangeArrowheads="1"/>
          </p:cNvSpPr>
          <p:nvPr/>
        </p:nvSpPr>
        <p:spPr bwMode="auto">
          <a:xfrm>
            <a:off x="5097020" y="6198357"/>
            <a:ext cx="180000" cy="108000"/>
          </a:xfrm>
          <a:prstGeom prst="rect">
            <a:avLst/>
          </a:prstGeom>
          <a:solidFill>
            <a:srgbClr val="92D050"/>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2" name="TextBox 61"/>
          <p:cNvSpPr txBox="1"/>
          <p:nvPr/>
        </p:nvSpPr>
        <p:spPr bwMode="auto">
          <a:xfrm>
            <a:off x="5241040" y="5975476"/>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14%</a:t>
            </a:r>
          </a:p>
        </p:txBody>
      </p:sp>
      <p:sp>
        <p:nvSpPr>
          <p:cNvPr id="63" name="TextBox 62"/>
          <p:cNvSpPr txBox="1"/>
          <p:nvPr/>
        </p:nvSpPr>
        <p:spPr bwMode="auto">
          <a:xfrm>
            <a:off x="5241040" y="614196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14% et 25%</a:t>
            </a:r>
          </a:p>
        </p:txBody>
      </p:sp>
      <p:sp>
        <p:nvSpPr>
          <p:cNvPr id="64" name="TextBox 63"/>
          <p:cNvSpPr txBox="1"/>
          <p:nvPr/>
        </p:nvSpPr>
        <p:spPr bwMode="auto">
          <a:xfrm>
            <a:off x="5241040" y="630844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25%</a:t>
            </a:r>
          </a:p>
        </p:txBody>
      </p:sp>
      <p:sp>
        <p:nvSpPr>
          <p:cNvPr id="65" name="TextBox 64"/>
          <p:cNvSpPr txBox="1"/>
          <p:nvPr/>
        </p:nvSpPr>
        <p:spPr bwMode="auto">
          <a:xfrm>
            <a:off x="3224760" y="573276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66" name="Freeform 101"/>
          <p:cNvSpPr>
            <a:spLocks noChangeArrowheads="1"/>
          </p:cNvSpPr>
          <p:nvPr/>
        </p:nvSpPr>
        <p:spPr bwMode="auto">
          <a:xfrm>
            <a:off x="3296770" y="6035611"/>
            <a:ext cx="180000" cy="108000"/>
          </a:xfrm>
          <a:prstGeom prst="rect">
            <a:avLst/>
          </a:prstGeom>
          <a:solidFill>
            <a:schemeClr val="accent1">
              <a:lumMod val="20000"/>
              <a:lumOff val="8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7" name="Freeform 103"/>
          <p:cNvSpPr>
            <a:spLocks noChangeArrowheads="1"/>
          </p:cNvSpPr>
          <p:nvPr/>
        </p:nvSpPr>
        <p:spPr bwMode="auto">
          <a:xfrm>
            <a:off x="3296770" y="6361103"/>
            <a:ext cx="180000" cy="108000"/>
          </a:xfrm>
          <a:prstGeom prst="rect">
            <a:avLst/>
          </a:prstGeom>
          <a:solidFill>
            <a:srgbClr val="92D050"/>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8" name="Freeform 102"/>
          <p:cNvSpPr>
            <a:spLocks noChangeArrowheads="1"/>
          </p:cNvSpPr>
          <p:nvPr/>
        </p:nvSpPr>
        <p:spPr bwMode="auto">
          <a:xfrm>
            <a:off x="3296770" y="6198357"/>
            <a:ext cx="180000" cy="108000"/>
          </a:xfrm>
          <a:prstGeom prst="rect">
            <a:avLst/>
          </a:prstGeom>
          <a:solidFill>
            <a:schemeClr val="accent4">
              <a:lumMod val="20000"/>
              <a:lumOff val="8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9" name="TextBox 68"/>
          <p:cNvSpPr txBox="1"/>
          <p:nvPr/>
        </p:nvSpPr>
        <p:spPr bwMode="auto">
          <a:xfrm>
            <a:off x="3440790" y="5975476"/>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7,5%</a:t>
            </a:r>
          </a:p>
        </p:txBody>
      </p:sp>
      <p:sp>
        <p:nvSpPr>
          <p:cNvPr id="70" name="TextBox 69"/>
          <p:cNvSpPr txBox="1"/>
          <p:nvPr/>
        </p:nvSpPr>
        <p:spPr bwMode="auto">
          <a:xfrm>
            <a:off x="3440790" y="614196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7,5% et 15%</a:t>
            </a:r>
          </a:p>
        </p:txBody>
      </p:sp>
      <p:sp>
        <p:nvSpPr>
          <p:cNvPr id="71" name="TextBox 70"/>
          <p:cNvSpPr txBox="1"/>
          <p:nvPr/>
        </p:nvSpPr>
        <p:spPr bwMode="auto">
          <a:xfrm>
            <a:off x="3440790" y="630844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15%</a:t>
            </a:r>
          </a:p>
        </p:txBody>
      </p:sp>
      <p:sp>
        <p:nvSpPr>
          <p:cNvPr id="72" name="TextBox 71"/>
          <p:cNvSpPr txBox="1"/>
          <p:nvPr/>
        </p:nvSpPr>
        <p:spPr bwMode="auto">
          <a:xfrm>
            <a:off x="632400" y="3832198"/>
            <a:ext cx="2109940" cy="2308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 d’internes au collège</a:t>
            </a:r>
            <a:r>
              <a:rPr lang="fr-FR" sz="1000" b="1" baseline="30000" dirty="0" smtClean="0">
                <a:solidFill>
                  <a:srgbClr val="000000">
                    <a:lumMod val="85000"/>
                    <a:lumOff val="15000"/>
                  </a:srgbClr>
                </a:solidFill>
                <a:latin typeface="Calibri" pitchFamily="34" charset="0"/>
                <a:cs typeface="Calibri" pitchFamily="34" charset="0"/>
              </a:rPr>
              <a:t>(1)</a:t>
            </a:r>
          </a:p>
        </p:txBody>
      </p:sp>
      <p:sp>
        <p:nvSpPr>
          <p:cNvPr id="73" name="TextBox 72"/>
          <p:cNvSpPr txBox="1"/>
          <p:nvPr/>
        </p:nvSpPr>
        <p:spPr bwMode="auto">
          <a:xfrm>
            <a:off x="2699040" y="3827200"/>
            <a:ext cx="2109940" cy="2308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 d’internes au lycée </a:t>
            </a:r>
            <a:r>
              <a:rPr lang="fr-FR" sz="1000" b="1" baseline="30000" dirty="0" smtClean="0">
                <a:solidFill>
                  <a:srgbClr val="000000">
                    <a:lumMod val="85000"/>
                    <a:lumOff val="15000"/>
                  </a:srgbClr>
                </a:solidFill>
                <a:latin typeface="Calibri" pitchFamily="34" charset="0"/>
                <a:cs typeface="Calibri" pitchFamily="34" charset="0"/>
              </a:rPr>
              <a:t>(1)</a:t>
            </a:r>
          </a:p>
        </p:txBody>
      </p:sp>
      <p:sp>
        <p:nvSpPr>
          <p:cNvPr id="74" name="TextBox 73"/>
          <p:cNvSpPr txBox="1"/>
          <p:nvPr/>
        </p:nvSpPr>
        <p:spPr bwMode="auto">
          <a:xfrm>
            <a:off x="4619560" y="3826440"/>
            <a:ext cx="2279490" cy="2308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 d’internes au lycée professionnel </a:t>
            </a:r>
            <a:r>
              <a:rPr lang="fr-FR" sz="1000" b="1" baseline="30000" dirty="0" smtClean="0">
                <a:solidFill>
                  <a:srgbClr val="000000">
                    <a:lumMod val="85000"/>
                    <a:lumOff val="15000"/>
                  </a:srgbClr>
                </a:solidFill>
                <a:latin typeface="Calibri" pitchFamily="34" charset="0"/>
                <a:cs typeface="Calibri" pitchFamily="34" charset="0"/>
              </a:rPr>
              <a:t>(1)</a:t>
            </a:r>
          </a:p>
        </p:txBody>
      </p:sp>
      <p:pic>
        <p:nvPicPr>
          <p:cNvPr id="12554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336" y="4113929"/>
            <a:ext cx="2067364" cy="1712590"/>
          </a:xfrm>
          <a:prstGeom prst="rect">
            <a:avLst/>
          </a:prstGeom>
          <a:noFill/>
          <a:ln w="9525">
            <a:noFill/>
            <a:miter lim="800000"/>
            <a:headEnd/>
            <a:tailEnd/>
          </a:ln>
          <a:effectLst/>
        </p:spPr>
      </p:pic>
      <p:sp>
        <p:nvSpPr>
          <p:cNvPr id="76" name="TextBox 75"/>
          <p:cNvSpPr txBox="1"/>
          <p:nvPr/>
        </p:nvSpPr>
        <p:spPr bwMode="auto">
          <a:xfrm>
            <a:off x="7257320" y="1289996"/>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77" name="TextBox 76"/>
          <p:cNvSpPr txBox="1"/>
          <p:nvPr/>
        </p:nvSpPr>
        <p:spPr bwMode="auto">
          <a:xfrm>
            <a:off x="344360" y="3455360"/>
            <a:ext cx="9721349"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lycée et lycée professionnel, l’internat bénéficie davantage aux élèves en zones rurales</a:t>
            </a:r>
          </a:p>
        </p:txBody>
      </p:sp>
      <p:sp>
        <p:nvSpPr>
          <p:cNvPr id="79" name="TextBox 78"/>
          <p:cNvSpPr txBox="1"/>
          <p:nvPr/>
        </p:nvSpPr>
        <p:spPr bwMode="auto">
          <a:xfrm>
            <a:off x="344360" y="1054478"/>
            <a:ext cx="9721349"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 collège présente un taux d’internes très nettement inférieur à celui des lycées et lycées professionnels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9215" y="6512625"/>
            <a:ext cx="9915215"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2" name="Title 1"/>
          <p:cNvSpPr>
            <a:spLocks noGrp="1"/>
          </p:cNvSpPr>
          <p:nvPr>
            <p:ph type="title"/>
          </p:nvPr>
        </p:nvSpPr>
        <p:spPr>
          <a:xfrm>
            <a:off x="350836" y="116540"/>
            <a:ext cx="9555163" cy="765175"/>
          </a:xfrm>
        </p:spPr>
        <p:txBody>
          <a:bodyPr/>
          <a:lstStyle/>
          <a:p>
            <a:r>
              <a:rPr lang="fr-FR" dirty="0" smtClean="0"/>
              <a:t>L’internat ne semble pas constituer un outil particulier de l’Education Prioritaire …</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14</a:t>
            </a:fld>
            <a:endParaRPr lang="en-GB" dirty="0">
              <a:solidFill>
                <a:srgbClr val="85888B"/>
              </a:solidFill>
            </a:endParaRPr>
          </a:p>
        </p:txBody>
      </p:sp>
      <p:sp>
        <p:nvSpPr>
          <p:cNvPr id="8" name="Rectangle 7"/>
          <p:cNvSpPr/>
          <p:nvPr/>
        </p:nvSpPr>
        <p:spPr bwMode="auto">
          <a:xfrm rot="16200000">
            <a:off x="-488630" y="1994131"/>
            <a:ext cx="1872000" cy="252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9" name="TextBox 8"/>
          <p:cNvSpPr txBox="1"/>
          <p:nvPr/>
        </p:nvSpPr>
        <p:spPr bwMode="auto">
          <a:xfrm>
            <a:off x="848430" y="2027691"/>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0,8%</a:t>
            </a:r>
          </a:p>
        </p:txBody>
      </p:sp>
      <p:sp>
        <p:nvSpPr>
          <p:cNvPr id="10" name="TextBox 9"/>
          <p:cNvSpPr txBox="1"/>
          <p:nvPr/>
        </p:nvSpPr>
        <p:spPr bwMode="auto">
          <a:xfrm>
            <a:off x="1496520" y="1879760"/>
            <a:ext cx="1800250" cy="757130"/>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élèves scolarisés dans un établissement relevant de l’éducation prioritaire </a:t>
            </a:r>
            <a:r>
              <a:rPr lang="fr-FR" sz="1200" baseline="30000" dirty="0" smtClean="0">
                <a:solidFill>
                  <a:srgbClr val="000000">
                    <a:lumMod val="85000"/>
                    <a:lumOff val="15000"/>
                  </a:srgbClr>
                </a:solidFill>
                <a:latin typeface="Calibri" pitchFamily="34" charset="0"/>
                <a:cs typeface="Calibri" pitchFamily="34" charset="0"/>
              </a:rPr>
              <a:t>(1)</a:t>
            </a:r>
            <a:r>
              <a:rPr lang="fr-FR" sz="1200" dirty="0" smtClean="0">
                <a:solidFill>
                  <a:srgbClr val="000000">
                    <a:lumMod val="85000"/>
                    <a:lumOff val="15000"/>
                  </a:srgbClr>
                </a:solidFill>
                <a:latin typeface="Calibri" pitchFamily="34" charset="0"/>
                <a:cs typeface="Calibri" pitchFamily="34" charset="0"/>
              </a:rPr>
              <a:t> sont internes</a:t>
            </a:r>
          </a:p>
        </p:txBody>
      </p:sp>
      <p:sp>
        <p:nvSpPr>
          <p:cNvPr id="11" name="Rectangle 10"/>
          <p:cNvSpPr/>
          <p:nvPr/>
        </p:nvSpPr>
        <p:spPr bwMode="auto">
          <a:xfrm rot="16200000">
            <a:off x="-1144834" y="4859644"/>
            <a:ext cx="3204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13" name="TextBox 12"/>
          <p:cNvSpPr txBox="1"/>
          <p:nvPr/>
        </p:nvSpPr>
        <p:spPr bwMode="auto">
          <a:xfrm>
            <a:off x="4381417" y="4365130"/>
            <a:ext cx="2420853" cy="507831"/>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Part d’internes dans les établissements scolaires relevant de l’éducation prioritaire</a:t>
            </a:r>
            <a:endParaRPr lang="fr-FR" sz="1000" b="1" baseline="30000" dirty="0" smtClean="0">
              <a:solidFill>
                <a:srgbClr val="000000">
                  <a:lumMod val="85000"/>
                  <a:lumOff val="15000"/>
                </a:srgbClr>
              </a:solidFill>
              <a:latin typeface="Calibri" pitchFamily="34" charset="0"/>
              <a:cs typeface="Calibri" pitchFamily="34" charset="0"/>
            </a:endParaRPr>
          </a:p>
        </p:txBody>
      </p:sp>
      <p:sp>
        <p:nvSpPr>
          <p:cNvPr id="19" name="TextBox 18"/>
          <p:cNvSpPr txBox="1"/>
          <p:nvPr/>
        </p:nvSpPr>
        <p:spPr bwMode="auto">
          <a:xfrm>
            <a:off x="4448930" y="4869200"/>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20" name="TextBox 19"/>
          <p:cNvSpPr txBox="1"/>
          <p:nvPr/>
        </p:nvSpPr>
        <p:spPr bwMode="auto">
          <a:xfrm>
            <a:off x="4710851" y="511814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Egal à 0%</a:t>
            </a:r>
          </a:p>
        </p:txBody>
      </p:sp>
      <p:sp>
        <p:nvSpPr>
          <p:cNvPr id="21" name="TextBox 20"/>
          <p:cNvSpPr txBox="1"/>
          <p:nvPr/>
        </p:nvSpPr>
        <p:spPr bwMode="auto">
          <a:xfrm>
            <a:off x="4710871" y="532095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0,5%</a:t>
            </a:r>
          </a:p>
        </p:txBody>
      </p:sp>
      <p:sp>
        <p:nvSpPr>
          <p:cNvPr id="22" name="TextBox 21"/>
          <p:cNvSpPr txBox="1"/>
          <p:nvPr/>
        </p:nvSpPr>
        <p:spPr bwMode="auto">
          <a:xfrm>
            <a:off x="4729541" y="552376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0,5% et 0,8%</a:t>
            </a:r>
          </a:p>
        </p:txBody>
      </p:sp>
      <p:sp>
        <p:nvSpPr>
          <p:cNvPr id="23" name="TextBox 22"/>
          <p:cNvSpPr txBox="1"/>
          <p:nvPr/>
        </p:nvSpPr>
        <p:spPr bwMode="auto">
          <a:xfrm>
            <a:off x="4738167" y="572657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0,8% et 2%</a:t>
            </a:r>
          </a:p>
        </p:txBody>
      </p:sp>
      <p:sp>
        <p:nvSpPr>
          <p:cNvPr id="24" name="TextBox 23"/>
          <p:cNvSpPr txBox="1"/>
          <p:nvPr/>
        </p:nvSpPr>
        <p:spPr bwMode="auto">
          <a:xfrm>
            <a:off x="4666917" y="6170116"/>
            <a:ext cx="158422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Départements où il n’y a aucun établissement relevant de l’éducation prioritaire</a:t>
            </a:r>
          </a:p>
        </p:txBody>
      </p:sp>
      <p:sp>
        <p:nvSpPr>
          <p:cNvPr id="31" name="Freeform 101"/>
          <p:cNvSpPr>
            <a:spLocks noChangeArrowheads="1"/>
          </p:cNvSpPr>
          <p:nvPr/>
        </p:nvSpPr>
        <p:spPr bwMode="auto">
          <a:xfrm>
            <a:off x="4540260" y="5165643"/>
            <a:ext cx="180000" cy="108000"/>
          </a:xfrm>
          <a:prstGeom prst="rect">
            <a:avLst/>
          </a:prstGeom>
          <a:solidFill>
            <a:srgbClr val="B10034">
              <a:lumMod val="75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4" name="Freeform 103"/>
          <p:cNvSpPr>
            <a:spLocks noChangeArrowheads="1"/>
          </p:cNvSpPr>
          <p:nvPr/>
        </p:nvSpPr>
        <p:spPr bwMode="auto">
          <a:xfrm>
            <a:off x="4540260" y="5575891"/>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5" name="Freeform 105"/>
          <p:cNvSpPr>
            <a:spLocks noChangeArrowheads="1"/>
          </p:cNvSpPr>
          <p:nvPr/>
        </p:nvSpPr>
        <p:spPr bwMode="auto">
          <a:xfrm>
            <a:off x="4540260" y="5986137"/>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6" name="Freeform 102"/>
          <p:cNvSpPr>
            <a:spLocks noChangeArrowheads="1"/>
          </p:cNvSpPr>
          <p:nvPr/>
        </p:nvSpPr>
        <p:spPr bwMode="auto">
          <a:xfrm>
            <a:off x="4540260" y="5370767"/>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7" name="Freeform 104"/>
          <p:cNvSpPr>
            <a:spLocks noChangeArrowheads="1"/>
          </p:cNvSpPr>
          <p:nvPr/>
        </p:nvSpPr>
        <p:spPr bwMode="auto">
          <a:xfrm>
            <a:off x="4540260" y="5781015"/>
            <a:ext cx="180000" cy="108000"/>
          </a:xfrm>
          <a:prstGeom prst="rect">
            <a:avLst/>
          </a:prstGeom>
          <a:solidFill>
            <a:srgbClr val="B0EF7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8" name="Freeform 100"/>
          <p:cNvSpPr>
            <a:spLocks noChangeArrowheads="1"/>
          </p:cNvSpPr>
          <p:nvPr/>
        </p:nvSpPr>
        <p:spPr bwMode="auto">
          <a:xfrm>
            <a:off x="4540260" y="6188888"/>
            <a:ext cx="180000" cy="108000"/>
          </a:xfrm>
          <a:prstGeom prst="rect">
            <a:avLst/>
          </a:prstGeom>
          <a:solidFill>
            <a:srgbClr val="FDFDFD"/>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9" name="TextBox 38"/>
          <p:cNvSpPr txBox="1"/>
          <p:nvPr/>
        </p:nvSpPr>
        <p:spPr bwMode="auto">
          <a:xfrm>
            <a:off x="4738167" y="5929384"/>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2%</a:t>
            </a:r>
          </a:p>
        </p:txBody>
      </p:sp>
      <p:pic>
        <p:nvPicPr>
          <p:cNvPr id="1253379" name="Picture 3"/>
          <p:cNvPicPr>
            <a:picLocks noChangeAspect="1" noChangeArrowheads="1"/>
          </p:cNvPicPr>
          <p:nvPr/>
        </p:nvPicPr>
        <p:blipFill>
          <a:blip r:embed="rId2" cstate="print"/>
          <a:srcRect/>
          <a:stretch>
            <a:fillRect/>
          </a:stretch>
        </p:blipFill>
        <p:spPr bwMode="auto">
          <a:xfrm>
            <a:off x="721722" y="3725379"/>
            <a:ext cx="3441936" cy="2851277"/>
          </a:xfrm>
          <a:prstGeom prst="rect">
            <a:avLst/>
          </a:prstGeom>
          <a:noFill/>
          <a:ln w="9525">
            <a:noFill/>
            <a:miter lim="800000"/>
            <a:headEnd/>
            <a:tailEnd/>
          </a:ln>
          <a:effectLst/>
        </p:spPr>
      </p:pic>
      <p:sp>
        <p:nvSpPr>
          <p:cNvPr id="41" name="Rectangle 40"/>
          <p:cNvSpPr/>
          <p:nvPr/>
        </p:nvSpPr>
        <p:spPr bwMode="auto">
          <a:xfrm>
            <a:off x="6755861" y="1460865"/>
            <a:ext cx="2854799" cy="176400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Avec 0,8%, le taux d’internes dans les établissements relevant de l’éducation prioritaire est proche du taux d’internes observé au collège, en métropole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Les collèges relevant de l’éducation prioritaire représentent près de </a:t>
            </a:r>
            <a:r>
              <a:rPr lang="fr-FR" sz="1000" dirty="0" smtClean="0">
                <a:solidFill>
                  <a:srgbClr val="000000"/>
                </a:solidFill>
              </a:rPr>
              <a:t>15% </a:t>
            </a:r>
            <a:r>
              <a:rPr lang="fr-FR" sz="1000" dirty="0" smtClean="0">
                <a:solidFill>
                  <a:srgbClr val="000000">
                    <a:lumMod val="85000"/>
                    <a:lumOff val="15000"/>
                  </a:srgbClr>
                </a:solidFill>
              </a:rPr>
              <a:t>des collèges en métropole.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Aussi, ces chiffres semblent indique l’absence d’une politique d’internat en faveur des établissements relevant de l’éducation prioritaire</a:t>
            </a:r>
          </a:p>
        </p:txBody>
      </p:sp>
      <p:sp>
        <p:nvSpPr>
          <p:cNvPr id="42" name="Rectangle 41"/>
          <p:cNvSpPr/>
          <p:nvPr/>
        </p:nvSpPr>
        <p:spPr bwMode="auto">
          <a:xfrm>
            <a:off x="6730260" y="4005080"/>
            <a:ext cx="2854799" cy="227369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Le taux d’internes dans les établissements relevant de l’éducation prioritaire est globalement faible : près de 90% des départements présentent un taux d’internes inférieur à 2%</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Les zones les plus urbanisées et comportant donc le plus de quartiers relevant de la Politique de la Ville (académies de Créteil, Aix-Marseille, Lille, etc.) présentent des taux d’internes proches voire inférieurs à la moyenne nationale</a:t>
            </a:r>
          </a:p>
        </p:txBody>
      </p:sp>
      <p:sp>
        <p:nvSpPr>
          <p:cNvPr id="43" name="TextBox 42"/>
          <p:cNvSpPr txBox="1"/>
          <p:nvPr/>
        </p:nvSpPr>
        <p:spPr bwMode="auto">
          <a:xfrm>
            <a:off x="-9215" y="6672447"/>
            <a:ext cx="9689274"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Sont comptabilisés dans ces établissements, les établissements classés RRS et Eclair en 2013. Source : DGESCO.</a:t>
            </a:r>
          </a:p>
        </p:txBody>
      </p:sp>
      <p:sp>
        <p:nvSpPr>
          <p:cNvPr id="45" name="TextBox 44"/>
          <p:cNvSpPr txBox="1"/>
          <p:nvPr/>
        </p:nvSpPr>
        <p:spPr bwMode="auto">
          <a:xfrm>
            <a:off x="497467" y="1096581"/>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L’analyse du taux d’internes dans les établissements scolaires relevant de l’Education Prioritaire</a:t>
            </a:r>
            <a:r>
              <a:rPr lang="fr-FR" sz="1400" b="1" baseline="30000" dirty="0" smtClean="0">
                <a:solidFill>
                  <a:srgbClr val="B10034">
                    <a:lumMod val="75000"/>
                  </a:srgbClr>
                </a:solidFill>
                <a:latin typeface="Calibri" pitchFamily="34" charset="0"/>
                <a:cs typeface="Calibri" pitchFamily="34" charset="0"/>
              </a:rPr>
              <a:t>(1)</a:t>
            </a:r>
            <a:r>
              <a:rPr lang="fr-FR" sz="1400" b="1" dirty="0" smtClean="0">
                <a:solidFill>
                  <a:srgbClr val="B10034">
                    <a:lumMod val="75000"/>
                  </a:srgbClr>
                </a:solidFill>
                <a:latin typeface="Calibri" pitchFamily="34" charset="0"/>
                <a:cs typeface="Calibri" pitchFamily="34" charset="0"/>
              </a:rPr>
              <a:t> semble indiquer une absence de politique d’internat discriminante à cet égard</a:t>
            </a:r>
          </a:p>
        </p:txBody>
      </p:sp>
      <p:sp>
        <p:nvSpPr>
          <p:cNvPr id="46" name="TextBox 45"/>
          <p:cNvSpPr txBox="1"/>
          <p:nvPr/>
        </p:nvSpPr>
        <p:spPr bwMode="auto">
          <a:xfrm>
            <a:off x="513650" y="3356990"/>
            <a:ext cx="9392350"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Dans plus de la moitié des départements, il n’y a aucun interne dans les établissements relevant de l’Education Prioritaire</a:t>
            </a:r>
            <a:r>
              <a:rPr lang="fr-FR" sz="1400" b="1" baseline="30000" dirty="0" smtClean="0">
                <a:solidFill>
                  <a:srgbClr val="B10034">
                    <a:lumMod val="75000"/>
                  </a:srgbClr>
                </a:solidFill>
                <a:latin typeface="Calibri" pitchFamily="34" charset="0"/>
                <a:cs typeface="Calibri" pitchFamily="34" charset="0"/>
              </a:rPr>
              <a:t>(1)</a:t>
            </a:r>
          </a:p>
        </p:txBody>
      </p:sp>
      <p:pic>
        <p:nvPicPr>
          <p:cNvPr id="1304579" name="Picture 3"/>
          <p:cNvPicPr>
            <a:picLocks noChangeAspect="1" noChangeArrowheads="1"/>
          </p:cNvPicPr>
          <p:nvPr/>
        </p:nvPicPr>
        <p:blipFill>
          <a:blip r:embed="rId3" cstate="print"/>
          <a:srcRect/>
          <a:stretch>
            <a:fillRect/>
          </a:stretch>
        </p:blipFill>
        <p:spPr bwMode="auto">
          <a:xfrm>
            <a:off x="3565012" y="1612132"/>
            <a:ext cx="2684168" cy="161273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bwMode="auto">
          <a:xfrm>
            <a:off x="-9215" y="6386771"/>
            <a:ext cx="9915215" cy="47122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2" name="Title 1"/>
          <p:cNvSpPr>
            <a:spLocks noGrp="1"/>
          </p:cNvSpPr>
          <p:nvPr>
            <p:ph type="title"/>
          </p:nvPr>
        </p:nvSpPr>
        <p:spPr>
          <a:xfrm>
            <a:off x="350836" y="107850"/>
            <a:ext cx="9555163" cy="765175"/>
          </a:xfrm>
        </p:spPr>
        <p:txBody>
          <a:bodyPr/>
          <a:lstStyle/>
          <a:p>
            <a:r>
              <a:rPr lang="fr-FR" dirty="0" smtClean="0"/>
              <a:t>… ni de la Politique de la Ville</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15</a:t>
            </a:fld>
            <a:endParaRPr lang="en-GB" dirty="0">
              <a:solidFill>
                <a:srgbClr val="85888B"/>
              </a:solidFill>
            </a:endParaRPr>
          </a:p>
        </p:txBody>
      </p:sp>
      <p:sp>
        <p:nvSpPr>
          <p:cNvPr id="53" name="Rectangle 52"/>
          <p:cNvSpPr/>
          <p:nvPr/>
        </p:nvSpPr>
        <p:spPr bwMode="auto">
          <a:xfrm rot="16200000">
            <a:off x="-293834" y="2286095"/>
            <a:ext cx="1692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55" name="Rectangle 54"/>
          <p:cNvSpPr/>
          <p:nvPr/>
        </p:nvSpPr>
        <p:spPr bwMode="auto">
          <a:xfrm>
            <a:off x="6850861" y="1813812"/>
            <a:ext cx="2854799" cy="145407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Avec 4% d’internes, équivalent au taux d’internes au niveau national (4%), élèves des établissements implantés sur une commune relevant de la Politique de la Ville ne semblent pas davantage bénéficier de l’internat</a:t>
            </a:r>
          </a:p>
        </p:txBody>
      </p:sp>
      <p:sp>
        <p:nvSpPr>
          <p:cNvPr id="56" name="Rectangle 55"/>
          <p:cNvSpPr/>
          <p:nvPr/>
        </p:nvSpPr>
        <p:spPr bwMode="auto">
          <a:xfrm>
            <a:off x="6825260" y="4149100"/>
            <a:ext cx="2854799" cy="227369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Les zones les plus urbanisées et comportant donc le plus de quartiers relevant de la Politique de la Ville (académies de Créteil, Aix-Marseille, Lille, etc.) présentent des taux d’internes proches voire inférieurs à la moyenne nationale</a:t>
            </a:r>
          </a:p>
        </p:txBody>
      </p:sp>
      <p:sp>
        <p:nvSpPr>
          <p:cNvPr id="57" name="TextBox 56"/>
          <p:cNvSpPr txBox="1"/>
          <p:nvPr/>
        </p:nvSpPr>
        <p:spPr bwMode="auto">
          <a:xfrm>
            <a:off x="713356" y="2190862"/>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a:t>
            </a:r>
          </a:p>
        </p:txBody>
      </p:sp>
      <p:sp>
        <p:nvSpPr>
          <p:cNvPr id="68" name="TextBox 67"/>
          <p:cNvSpPr txBox="1"/>
          <p:nvPr/>
        </p:nvSpPr>
        <p:spPr bwMode="auto">
          <a:xfrm>
            <a:off x="1329254" y="1813812"/>
            <a:ext cx="2048472" cy="923330"/>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élèves scolarisés dans un établissement implanté dans une ville comportant un quartier de la ville </a:t>
            </a:r>
            <a:r>
              <a:rPr lang="fr-FR" sz="1200" baseline="30000" dirty="0" smtClean="0">
                <a:solidFill>
                  <a:srgbClr val="000000">
                    <a:lumMod val="85000"/>
                    <a:lumOff val="15000"/>
                  </a:srgbClr>
                </a:solidFill>
                <a:latin typeface="Calibri" pitchFamily="34" charset="0"/>
                <a:cs typeface="Calibri" pitchFamily="34" charset="0"/>
              </a:rPr>
              <a:t>(1)</a:t>
            </a:r>
            <a:r>
              <a:rPr lang="fr-FR" sz="1200" dirty="0" smtClean="0">
                <a:solidFill>
                  <a:srgbClr val="000000">
                    <a:lumMod val="85000"/>
                    <a:lumOff val="15000"/>
                  </a:srgbClr>
                </a:solidFill>
                <a:latin typeface="Calibri" pitchFamily="34" charset="0"/>
                <a:cs typeface="Calibri" pitchFamily="34" charset="0"/>
              </a:rPr>
              <a:t> sont internes</a:t>
            </a:r>
          </a:p>
        </p:txBody>
      </p:sp>
      <p:sp>
        <p:nvSpPr>
          <p:cNvPr id="71" name="TextBox 70"/>
          <p:cNvSpPr txBox="1"/>
          <p:nvPr/>
        </p:nvSpPr>
        <p:spPr bwMode="auto">
          <a:xfrm>
            <a:off x="-9215" y="6597440"/>
            <a:ext cx="9689274"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Sont comptabilisés dans ces établissements les établissements implantés dans une ville comportant une ZUS (d’après la BCP), ou un CUCS. Pour cette dernière donnée, les informations sont issues du site de l’Observatoire des Territoires, fichier Excel téléchargeable, dont la source affichée est SGCIV, 01/07/2009</a:t>
            </a:r>
          </a:p>
        </p:txBody>
      </p:sp>
      <p:sp>
        <p:nvSpPr>
          <p:cNvPr id="54" name="Rectangle 53"/>
          <p:cNvSpPr/>
          <p:nvPr/>
        </p:nvSpPr>
        <p:spPr bwMode="auto">
          <a:xfrm rot="16200000">
            <a:off x="-761834" y="5028631"/>
            <a:ext cx="2628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78" name="Freeform 101"/>
          <p:cNvSpPr>
            <a:spLocks noChangeArrowheads="1"/>
          </p:cNvSpPr>
          <p:nvPr/>
        </p:nvSpPr>
        <p:spPr bwMode="auto">
          <a:xfrm>
            <a:off x="4917000" y="6111579"/>
            <a:ext cx="180000" cy="108000"/>
          </a:xfrm>
          <a:prstGeom prst="rect">
            <a:avLst/>
          </a:prstGeom>
          <a:solidFill>
            <a:sysClr val="window" lastClr="FFFFF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9" name="Freeform 103"/>
          <p:cNvSpPr>
            <a:spLocks noChangeArrowheads="1"/>
          </p:cNvSpPr>
          <p:nvPr/>
        </p:nvSpPr>
        <p:spPr bwMode="auto">
          <a:xfrm>
            <a:off x="4917000" y="5497368"/>
            <a:ext cx="180000" cy="108000"/>
          </a:xfrm>
          <a:prstGeom prst="rect">
            <a:avLst/>
          </a:prstGeom>
          <a:solidFill>
            <a:srgbClr val="B0EF7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Freeform 105"/>
          <p:cNvSpPr>
            <a:spLocks noChangeArrowheads="1"/>
          </p:cNvSpPr>
          <p:nvPr/>
        </p:nvSpPr>
        <p:spPr bwMode="auto">
          <a:xfrm>
            <a:off x="4917000" y="5906842"/>
            <a:ext cx="180000" cy="108000"/>
          </a:xfrm>
          <a:prstGeom prst="rect">
            <a:avLst/>
          </a:prstGeom>
          <a:solidFill>
            <a:srgbClr val="2F611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1" name="Freeform 102"/>
          <p:cNvSpPr>
            <a:spLocks noChangeArrowheads="1"/>
          </p:cNvSpPr>
          <p:nvPr/>
        </p:nvSpPr>
        <p:spPr bwMode="auto">
          <a:xfrm>
            <a:off x="4917000" y="5308397"/>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2" name="Freeform 104"/>
          <p:cNvSpPr>
            <a:spLocks noChangeArrowheads="1"/>
          </p:cNvSpPr>
          <p:nvPr/>
        </p:nvSpPr>
        <p:spPr bwMode="auto">
          <a:xfrm>
            <a:off x="4917000" y="5702105"/>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3" name="TextBox 82"/>
          <p:cNvSpPr txBox="1"/>
          <p:nvPr/>
        </p:nvSpPr>
        <p:spPr bwMode="auto">
          <a:xfrm>
            <a:off x="4879033" y="5005555"/>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84" name="TextBox 83"/>
          <p:cNvSpPr txBox="1"/>
          <p:nvPr/>
        </p:nvSpPr>
        <p:spPr bwMode="auto">
          <a:xfrm>
            <a:off x="5069704" y="525449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4%</a:t>
            </a:r>
          </a:p>
        </p:txBody>
      </p:sp>
      <p:sp>
        <p:nvSpPr>
          <p:cNvPr id="85" name="TextBox 84"/>
          <p:cNvSpPr txBox="1"/>
          <p:nvPr/>
        </p:nvSpPr>
        <p:spPr bwMode="auto">
          <a:xfrm>
            <a:off x="5069724" y="544676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4% et 6%</a:t>
            </a:r>
          </a:p>
        </p:txBody>
      </p:sp>
      <p:sp>
        <p:nvSpPr>
          <p:cNvPr id="88" name="TextBox 87"/>
          <p:cNvSpPr txBox="1"/>
          <p:nvPr/>
        </p:nvSpPr>
        <p:spPr bwMode="auto">
          <a:xfrm>
            <a:off x="5088394" y="5638721"/>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6% et 9%</a:t>
            </a:r>
          </a:p>
        </p:txBody>
      </p:sp>
      <p:sp>
        <p:nvSpPr>
          <p:cNvPr id="89" name="TextBox 88"/>
          <p:cNvSpPr txBox="1"/>
          <p:nvPr/>
        </p:nvSpPr>
        <p:spPr bwMode="auto">
          <a:xfrm>
            <a:off x="5097020" y="586988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9%</a:t>
            </a:r>
          </a:p>
        </p:txBody>
      </p:sp>
      <p:sp>
        <p:nvSpPr>
          <p:cNvPr id="90" name="TextBox 89"/>
          <p:cNvSpPr txBox="1"/>
          <p:nvPr/>
        </p:nvSpPr>
        <p:spPr bwMode="auto">
          <a:xfrm>
            <a:off x="5097020" y="6068095"/>
            <a:ext cx="158422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Territoires pour lesquels aucun quartier prioritaire n’a été noté</a:t>
            </a:r>
          </a:p>
        </p:txBody>
      </p:sp>
      <p:sp>
        <p:nvSpPr>
          <p:cNvPr id="92" name="TextBox 91"/>
          <p:cNvSpPr txBox="1"/>
          <p:nvPr/>
        </p:nvSpPr>
        <p:spPr bwMode="auto">
          <a:xfrm>
            <a:off x="4404407" y="4581160"/>
            <a:ext cx="2420853"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Part d’internes dans les établissements scolaires implantés dans des communes appartenant à la Politique de la Ville</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31" name="TextBox 30"/>
          <p:cNvSpPr txBox="1"/>
          <p:nvPr/>
        </p:nvSpPr>
        <p:spPr bwMode="auto">
          <a:xfrm>
            <a:off x="350836" y="996426"/>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La part d’internes dans les établissements scolaires implantés sur des communes relevant de la politique de la ville </a:t>
            </a:r>
            <a:r>
              <a:rPr lang="fr-FR" sz="1400" b="1" baseline="30000" dirty="0" smtClean="0">
                <a:solidFill>
                  <a:srgbClr val="B10034">
                    <a:lumMod val="75000"/>
                  </a:srgbClr>
                </a:solidFill>
                <a:latin typeface="Calibri" pitchFamily="34" charset="0"/>
                <a:cs typeface="Calibri" pitchFamily="34" charset="0"/>
              </a:rPr>
              <a:t>(1) </a:t>
            </a:r>
            <a:r>
              <a:rPr lang="fr-FR" sz="1400" b="1" dirty="0" smtClean="0">
                <a:solidFill>
                  <a:srgbClr val="B10034">
                    <a:lumMod val="75000"/>
                  </a:srgbClr>
                </a:solidFill>
                <a:latin typeface="Calibri" pitchFamily="34" charset="0"/>
                <a:cs typeface="Calibri" pitchFamily="34" charset="0"/>
              </a:rPr>
              <a:t>est proche de la moyenne nationale et ne semble donc pas faire l’objet d’une politique discriminante à cet égard</a:t>
            </a:r>
          </a:p>
        </p:txBody>
      </p:sp>
      <p:sp>
        <p:nvSpPr>
          <p:cNvPr id="33" name="Rounded Rectangle 32"/>
          <p:cNvSpPr/>
          <p:nvPr/>
        </p:nvSpPr>
        <p:spPr bwMode="auto">
          <a:xfrm>
            <a:off x="4520940" y="58100"/>
            <a:ext cx="5296260" cy="864000"/>
          </a:xfrm>
          <a:prstGeom prst="round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0"/>
              </a:spcBef>
              <a:spcAft>
                <a:spcPts val="0"/>
              </a:spcAft>
            </a:pPr>
            <a:r>
              <a:rPr lang="fr-FR" sz="1200" b="1" dirty="0" smtClean="0">
                <a:solidFill>
                  <a:srgbClr val="000000">
                    <a:lumMod val="85000"/>
                    <a:lumOff val="15000"/>
                  </a:srgbClr>
                </a:solidFill>
              </a:rPr>
              <a:t>Précautions méthodologiques</a:t>
            </a:r>
          </a:p>
          <a:p>
            <a:pPr algn="ctr" fontAlgn="auto">
              <a:lnSpc>
                <a:spcPct val="90000"/>
              </a:lnSpc>
              <a:spcBef>
                <a:spcPts val="0"/>
              </a:spcBef>
              <a:spcAft>
                <a:spcPts val="0"/>
              </a:spcAft>
            </a:pPr>
            <a:r>
              <a:rPr lang="fr-FR" sz="900" dirty="0" smtClean="0">
                <a:solidFill>
                  <a:srgbClr val="000000">
                    <a:lumMod val="85000"/>
                    <a:lumOff val="15000"/>
                  </a:srgbClr>
                </a:solidFill>
              </a:rPr>
              <a:t>L’identification des élèves issus des territoires prioritaires de la Politique de la Ville est approchée en identifiant les établissements de scolarisation implantés sur une commune comportant un quartier prioritaire (CUCS ou ZUS). Compte tenu de cette hypothèse d’une part et du travail de redéfinition des quartiers prioritaires en cours depuis début 2014, les données ci-dessous sont données à titre indicatif et doivent être fiabilisées et actualisées.</a:t>
            </a:r>
          </a:p>
        </p:txBody>
      </p:sp>
      <p:pic>
        <p:nvPicPr>
          <p:cNvPr id="1257474" name="Picture 2"/>
          <p:cNvPicPr>
            <a:picLocks noChangeAspect="1" noChangeArrowheads="1"/>
          </p:cNvPicPr>
          <p:nvPr/>
        </p:nvPicPr>
        <p:blipFill>
          <a:blip r:embed="rId2" cstate="print"/>
          <a:srcRect/>
          <a:stretch>
            <a:fillRect/>
          </a:stretch>
        </p:blipFill>
        <p:spPr bwMode="auto">
          <a:xfrm>
            <a:off x="3333996" y="1503575"/>
            <a:ext cx="3203224" cy="1710813"/>
          </a:xfrm>
          <a:prstGeom prst="rect">
            <a:avLst/>
          </a:prstGeom>
          <a:noFill/>
          <a:ln w="9525">
            <a:noFill/>
            <a:miter lim="800000"/>
            <a:headEnd/>
            <a:tailEnd/>
          </a:ln>
          <a:effectLst/>
        </p:spPr>
      </p:pic>
      <p:sp>
        <p:nvSpPr>
          <p:cNvPr id="35" name="TextBox 34"/>
          <p:cNvSpPr txBox="1"/>
          <p:nvPr/>
        </p:nvSpPr>
        <p:spPr bwMode="auto">
          <a:xfrm>
            <a:off x="7257320" y="1515656"/>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36" name="TextBox 35"/>
          <p:cNvSpPr txBox="1"/>
          <p:nvPr/>
        </p:nvSpPr>
        <p:spPr bwMode="auto">
          <a:xfrm>
            <a:off x="376437" y="3380929"/>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la plupart des départements des académies de l’Ile de France, de Lille, d’Aix-Marseille et de Nice  se caractérisent par des taux d’internes inférieurs à 4% dans ces établissements</a:t>
            </a:r>
          </a:p>
        </p:txBody>
      </p:sp>
      <p:pic>
        <p:nvPicPr>
          <p:cNvPr id="1304578" name="Picture 2"/>
          <p:cNvPicPr>
            <a:picLocks noChangeAspect="1" noChangeArrowheads="1"/>
          </p:cNvPicPr>
          <p:nvPr/>
        </p:nvPicPr>
        <p:blipFill>
          <a:blip r:embed="rId3" cstate="print"/>
          <a:srcRect/>
          <a:stretch>
            <a:fillRect/>
          </a:stretch>
        </p:blipFill>
        <p:spPr bwMode="auto">
          <a:xfrm>
            <a:off x="992450" y="3861060"/>
            <a:ext cx="3339948" cy="276679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7113300" y="6213640"/>
            <a:ext cx="2792700" cy="67184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 name="Rectangle 7"/>
          <p:cNvSpPr/>
          <p:nvPr/>
        </p:nvSpPr>
        <p:spPr bwMode="auto">
          <a:xfrm>
            <a:off x="-9215" y="6285650"/>
            <a:ext cx="7194525" cy="576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2" name="Title 1"/>
          <p:cNvSpPr>
            <a:spLocks noGrp="1"/>
          </p:cNvSpPr>
          <p:nvPr>
            <p:ph type="title"/>
          </p:nvPr>
        </p:nvSpPr>
        <p:spPr>
          <a:xfrm>
            <a:off x="350836" y="83340"/>
            <a:ext cx="9555163" cy="765175"/>
          </a:xfrm>
        </p:spPr>
        <p:txBody>
          <a:bodyPr/>
          <a:lstStyle/>
          <a:p>
            <a:r>
              <a:rPr lang="fr-FR" dirty="0" smtClean="0"/>
              <a:t>En zone rurale, le taux d’internes est équivalent au reste du territoire et l’internat privé est largement prédominant</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16</a:t>
            </a:fld>
            <a:endParaRPr lang="en-GB" dirty="0">
              <a:solidFill>
                <a:srgbClr val="85888B"/>
              </a:solidFill>
            </a:endParaRPr>
          </a:p>
        </p:txBody>
      </p:sp>
      <p:sp>
        <p:nvSpPr>
          <p:cNvPr id="7" name="TextBox 6"/>
          <p:cNvSpPr txBox="1"/>
          <p:nvPr/>
        </p:nvSpPr>
        <p:spPr bwMode="auto">
          <a:xfrm>
            <a:off x="-9215" y="6696197"/>
            <a:ext cx="8778745"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la caractérisation « milieu rural » est rattachée à l’établissement de scolarisation des élèves et s’appuie sur la catégorie « commune rurale » des établissements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présentée dans la BCP, zonage RP 2008</a:t>
            </a:r>
          </a:p>
        </p:txBody>
      </p:sp>
      <p:sp>
        <p:nvSpPr>
          <p:cNvPr id="21" name="TextBox 20"/>
          <p:cNvSpPr txBox="1"/>
          <p:nvPr/>
        </p:nvSpPr>
        <p:spPr bwMode="auto">
          <a:xfrm>
            <a:off x="272350" y="1996585"/>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5%</a:t>
            </a:r>
          </a:p>
        </p:txBody>
      </p:sp>
      <p:sp>
        <p:nvSpPr>
          <p:cNvPr id="22" name="TextBox 21"/>
          <p:cNvSpPr txBox="1"/>
          <p:nvPr/>
        </p:nvSpPr>
        <p:spPr bwMode="auto">
          <a:xfrm>
            <a:off x="888248" y="1891306"/>
            <a:ext cx="2192492" cy="590931"/>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d’élèves scolarisés dans un établissement implanté en milieu rural </a:t>
            </a:r>
            <a:r>
              <a:rPr lang="fr-FR" sz="1200" baseline="30000" dirty="0" smtClean="0">
                <a:solidFill>
                  <a:srgbClr val="000000">
                    <a:lumMod val="85000"/>
                    <a:lumOff val="15000"/>
                  </a:srgbClr>
                </a:solidFill>
                <a:latin typeface="Calibri" pitchFamily="34" charset="0"/>
                <a:cs typeface="Calibri" pitchFamily="34" charset="0"/>
              </a:rPr>
              <a:t>(1) </a:t>
            </a:r>
            <a:r>
              <a:rPr lang="fr-FR" sz="1200" dirty="0" smtClean="0">
                <a:solidFill>
                  <a:srgbClr val="000000">
                    <a:lumMod val="85000"/>
                    <a:lumOff val="15000"/>
                  </a:srgbClr>
                </a:solidFill>
                <a:latin typeface="Calibri" pitchFamily="34" charset="0"/>
                <a:cs typeface="Calibri" pitchFamily="34" charset="0"/>
              </a:rPr>
              <a:t>sont internes </a:t>
            </a:r>
          </a:p>
        </p:txBody>
      </p:sp>
      <p:pic>
        <p:nvPicPr>
          <p:cNvPr id="1254403" name="Picture 3"/>
          <p:cNvPicPr>
            <a:picLocks noChangeAspect="1" noChangeArrowheads="1"/>
          </p:cNvPicPr>
          <p:nvPr/>
        </p:nvPicPr>
        <p:blipFill>
          <a:blip r:embed="rId2" cstate="print"/>
          <a:srcRect/>
          <a:stretch>
            <a:fillRect/>
          </a:stretch>
        </p:blipFill>
        <p:spPr bwMode="auto">
          <a:xfrm>
            <a:off x="272350" y="4759500"/>
            <a:ext cx="2622274" cy="1460187"/>
          </a:xfrm>
          <a:prstGeom prst="rect">
            <a:avLst/>
          </a:prstGeom>
          <a:noFill/>
          <a:ln w="9525">
            <a:noFill/>
            <a:miter lim="800000"/>
            <a:headEnd/>
            <a:tailEnd/>
          </a:ln>
          <a:effectLst/>
        </p:spPr>
      </p:pic>
      <p:sp>
        <p:nvSpPr>
          <p:cNvPr id="24" name="Rectangle 23"/>
          <p:cNvSpPr/>
          <p:nvPr/>
        </p:nvSpPr>
        <p:spPr bwMode="auto">
          <a:xfrm>
            <a:off x="7457202" y="1591279"/>
            <a:ext cx="2334427" cy="1620226"/>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Avec 5% de taux d’internes, tous secteurs confondus, le rural se caractérise par un taux d’internes légèrement supérieur au taux national (4%)</a:t>
            </a:r>
          </a:p>
        </p:txBody>
      </p:sp>
      <p:sp>
        <p:nvSpPr>
          <p:cNvPr id="27" name="TextBox 26"/>
          <p:cNvSpPr txBox="1"/>
          <p:nvPr/>
        </p:nvSpPr>
        <p:spPr bwMode="auto">
          <a:xfrm>
            <a:off x="5529080" y="1893103"/>
            <a:ext cx="2016280"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Nb d’internes scolarisés en milieu rural / nb d’élèves scolarisés en milieu rural </a:t>
            </a:r>
            <a:r>
              <a:rPr lang="fr-FR" sz="800" b="1" baseline="30000" dirty="0" smtClean="0">
                <a:solidFill>
                  <a:srgbClr val="000000">
                    <a:lumMod val="85000"/>
                    <a:lumOff val="15000"/>
                  </a:srgbClr>
                </a:solidFill>
                <a:latin typeface="Calibri" pitchFamily="34" charset="0"/>
                <a:cs typeface="Calibri" pitchFamily="34" charset="0"/>
              </a:rPr>
              <a:t>(1)</a:t>
            </a:r>
          </a:p>
        </p:txBody>
      </p:sp>
      <p:pic>
        <p:nvPicPr>
          <p:cNvPr id="125440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52750" y="1385323"/>
            <a:ext cx="2579479" cy="2177064"/>
          </a:xfrm>
          <a:prstGeom prst="rect">
            <a:avLst/>
          </a:prstGeom>
          <a:noFill/>
          <a:ln w="9525">
            <a:noFill/>
            <a:miter lim="800000"/>
            <a:headEnd/>
            <a:tailEnd/>
          </a:ln>
          <a:effectLst/>
        </p:spPr>
      </p:pic>
      <p:sp>
        <p:nvSpPr>
          <p:cNvPr id="30" name="TextBox 29"/>
          <p:cNvSpPr txBox="1"/>
          <p:nvPr/>
        </p:nvSpPr>
        <p:spPr bwMode="auto">
          <a:xfrm>
            <a:off x="5457070" y="4881075"/>
            <a:ext cx="2005165"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Part des internes relevant du privé au sein des internes relevant d’établissements en milieu rural </a:t>
            </a:r>
            <a:r>
              <a:rPr lang="fr-FR" sz="800" b="1" baseline="30000" dirty="0" smtClean="0">
                <a:solidFill>
                  <a:srgbClr val="000000">
                    <a:lumMod val="85000"/>
                    <a:lumOff val="15000"/>
                  </a:srgbClr>
                </a:solidFill>
                <a:latin typeface="Calibri" pitchFamily="34" charset="0"/>
                <a:cs typeface="Calibri" pitchFamily="34" charset="0"/>
              </a:rPr>
              <a:t>(1)</a:t>
            </a:r>
          </a:p>
        </p:txBody>
      </p:sp>
      <p:sp>
        <p:nvSpPr>
          <p:cNvPr id="41" name="Freeform 101"/>
          <p:cNvSpPr>
            <a:spLocks noChangeArrowheads="1"/>
          </p:cNvSpPr>
          <p:nvPr/>
        </p:nvSpPr>
        <p:spPr bwMode="auto">
          <a:xfrm>
            <a:off x="5889130" y="6037256"/>
            <a:ext cx="180000" cy="108000"/>
          </a:xfrm>
          <a:prstGeom prst="rect">
            <a:avLst/>
          </a:prstGeom>
          <a:solidFill>
            <a:sysClr val="window" lastClr="FFFFF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2" name="Freeform 103"/>
          <p:cNvSpPr>
            <a:spLocks noChangeArrowheads="1"/>
          </p:cNvSpPr>
          <p:nvPr/>
        </p:nvSpPr>
        <p:spPr bwMode="auto">
          <a:xfrm>
            <a:off x="5889130" y="5484553"/>
            <a:ext cx="180000" cy="108000"/>
          </a:xfrm>
          <a:prstGeom prst="rect">
            <a:avLst/>
          </a:prstGeom>
          <a:solidFill>
            <a:srgbClr val="1F497D">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3" name="Freeform 105"/>
          <p:cNvSpPr>
            <a:spLocks noChangeArrowheads="1"/>
          </p:cNvSpPr>
          <p:nvPr/>
        </p:nvSpPr>
        <p:spPr bwMode="auto">
          <a:xfrm>
            <a:off x="5889130" y="5851367"/>
            <a:ext cx="180000" cy="108000"/>
          </a:xfrm>
          <a:prstGeom prst="rect">
            <a:avLst/>
          </a:prstGeom>
          <a:solidFill>
            <a:srgbClr val="1F497D">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4" name="Freeform 102"/>
          <p:cNvSpPr>
            <a:spLocks noChangeArrowheads="1"/>
          </p:cNvSpPr>
          <p:nvPr/>
        </p:nvSpPr>
        <p:spPr bwMode="auto">
          <a:xfrm>
            <a:off x="5889130" y="5299338"/>
            <a:ext cx="180000" cy="108000"/>
          </a:xfrm>
          <a:prstGeom prst="rect">
            <a:avLst/>
          </a:prstGeom>
          <a:solidFill>
            <a:sysClr val="window" lastClr="FFFFFF">
              <a:lumMod val="50000"/>
            </a:sys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5" name="Freeform 104"/>
          <p:cNvSpPr>
            <a:spLocks noChangeArrowheads="1"/>
          </p:cNvSpPr>
          <p:nvPr/>
        </p:nvSpPr>
        <p:spPr bwMode="auto">
          <a:xfrm>
            <a:off x="5889130" y="5666152"/>
            <a:ext cx="180000" cy="108000"/>
          </a:xfrm>
          <a:prstGeom prst="rect">
            <a:avLst/>
          </a:prstGeom>
          <a:solidFill>
            <a:srgbClr val="1F497D">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6" name="TextBox 45"/>
          <p:cNvSpPr txBox="1"/>
          <p:nvPr/>
        </p:nvSpPr>
        <p:spPr bwMode="auto">
          <a:xfrm>
            <a:off x="6033150" y="5979613"/>
            <a:ext cx="1424052" cy="7155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Territoires ne comportant pas d’internes dans les établissements en zone rurale ou d’établissements en zone rurale</a:t>
            </a:r>
          </a:p>
        </p:txBody>
      </p:sp>
      <p:sp>
        <p:nvSpPr>
          <p:cNvPr id="47" name="TextBox 46"/>
          <p:cNvSpPr txBox="1"/>
          <p:nvPr/>
        </p:nvSpPr>
        <p:spPr bwMode="auto">
          <a:xfrm>
            <a:off x="6024938" y="524630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50%</a:t>
            </a:r>
          </a:p>
        </p:txBody>
      </p:sp>
      <p:sp>
        <p:nvSpPr>
          <p:cNvPr id="48" name="TextBox 47"/>
          <p:cNvSpPr txBox="1"/>
          <p:nvPr/>
        </p:nvSpPr>
        <p:spPr bwMode="auto">
          <a:xfrm>
            <a:off x="6024938" y="5427904"/>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50% et 75%</a:t>
            </a:r>
          </a:p>
        </p:txBody>
      </p:sp>
      <p:sp>
        <p:nvSpPr>
          <p:cNvPr id="49" name="TextBox 48"/>
          <p:cNvSpPr txBox="1"/>
          <p:nvPr/>
        </p:nvSpPr>
        <p:spPr bwMode="auto">
          <a:xfrm>
            <a:off x="6015965" y="562375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75% et 90%</a:t>
            </a:r>
          </a:p>
        </p:txBody>
      </p:sp>
      <p:sp>
        <p:nvSpPr>
          <p:cNvPr id="50" name="TextBox 49"/>
          <p:cNvSpPr txBox="1"/>
          <p:nvPr/>
        </p:nvSpPr>
        <p:spPr bwMode="auto">
          <a:xfrm>
            <a:off x="6024938" y="579900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90%</a:t>
            </a:r>
          </a:p>
        </p:txBody>
      </p:sp>
      <p:sp>
        <p:nvSpPr>
          <p:cNvPr id="52" name="Rectangle 51"/>
          <p:cNvSpPr/>
          <p:nvPr/>
        </p:nvSpPr>
        <p:spPr bwMode="auto">
          <a:xfrm>
            <a:off x="7457202" y="4156363"/>
            <a:ext cx="2334427" cy="208829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Plus des 2/3 des internes en milieu rural relèvent du secteur privé</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En particulier, dans certains départements, plus de 90% des internes relevant de communes rurales sont dans le privé (certaines départements de l’académie de Nantes, Lille, Orléans Tours, etc.)</a:t>
            </a:r>
          </a:p>
        </p:txBody>
      </p:sp>
      <p:sp>
        <p:nvSpPr>
          <p:cNvPr id="58" name="Freeform 101"/>
          <p:cNvSpPr>
            <a:spLocks noChangeArrowheads="1"/>
          </p:cNvSpPr>
          <p:nvPr/>
        </p:nvSpPr>
        <p:spPr bwMode="auto">
          <a:xfrm>
            <a:off x="5889130" y="2987810"/>
            <a:ext cx="180000" cy="108000"/>
          </a:xfrm>
          <a:prstGeom prst="rect">
            <a:avLst/>
          </a:prstGeom>
          <a:solidFill>
            <a:sysClr val="window" lastClr="FFFFF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59" name="Freeform 103"/>
          <p:cNvSpPr>
            <a:spLocks noChangeArrowheads="1"/>
          </p:cNvSpPr>
          <p:nvPr/>
        </p:nvSpPr>
        <p:spPr bwMode="auto">
          <a:xfrm>
            <a:off x="5889130" y="2385095"/>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0" name="Freeform 105"/>
          <p:cNvSpPr>
            <a:spLocks noChangeArrowheads="1"/>
          </p:cNvSpPr>
          <p:nvPr/>
        </p:nvSpPr>
        <p:spPr bwMode="auto">
          <a:xfrm>
            <a:off x="5889130" y="2783458"/>
            <a:ext cx="180000" cy="108000"/>
          </a:xfrm>
          <a:prstGeom prst="rect">
            <a:avLst/>
          </a:prstGeom>
          <a:solidFill>
            <a:srgbClr val="2F611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1" name="Freeform 102"/>
          <p:cNvSpPr>
            <a:spLocks noChangeArrowheads="1"/>
          </p:cNvSpPr>
          <p:nvPr/>
        </p:nvSpPr>
        <p:spPr bwMode="auto">
          <a:xfrm>
            <a:off x="5889130" y="2199880"/>
            <a:ext cx="180000" cy="108000"/>
          </a:xfrm>
          <a:prstGeom prst="rect">
            <a:avLst/>
          </a:prstGeom>
          <a:solidFill>
            <a:srgbClr val="774A39">
              <a:lumMod val="75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2" name="Freeform 104"/>
          <p:cNvSpPr>
            <a:spLocks noChangeArrowheads="1"/>
          </p:cNvSpPr>
          <p:nvPr/>
        </p:nvSpPr>
        <p:spPr bwMode="auto">
          <a:xfrm>
            <a:off x="5889130" y="2598243"/>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6022517" y="216811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2%</a:t>
            </a:r>
          </a:p>
        </p:txBody>
      </p:sp>
      <p:sp>
        <p:nvSpPr>
          <p:cNvPr id="64" name="TextBox 63"/>
          <p:cNvSpPr txBox="1"/>
          <p:nvPr/>
        </p:nvSpPr>
        <p:spPr bwMode="auto">
          <a:xfrm>
            <a:off x="6022517" y="235613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2% et 4%</a:t>
            </a:r>
          </a:p>
        </p:txBody>
      </p:sp>
      <p:sp>
        <p:nvSpPr>
          <p:cNvPr id="65" name="TextBox 64"/>
          <p:cNvSpPr txBox="1"/>
          <p:nvPr/>
        </p:nvSpPr>
        <p:spPr bwMode="auto">
          <a:xfrm>
            <a:off x="6048219" y="257312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4% et 9%</a:t>
            </a:r>
          </a:p>
        </p:txBody>
      </p:sp>
      <p:sp>
        <p:nvSpPr>
          <p:cNvPr id="66" name="TextBox 65"/>
          <p:cNvSpPr txBox="1"/>
          <p:nvPr/>
        </p:nvSpPr>
        <p:spPr bwMode="auto">
          <a:xfrm>
            <a:off x="6047864" y="276114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9%</a:t>
            </a:r>
          </a:p>
        </p:txBody>
      </p:sp>
      <p:sp>
        <p:nvSpPr>
          <p:cNvPr id="67" name="TextBox 66"/>
          <p:cNvSpPr txBox="1"/>
          <p:nvPr/>
        </p:nvSpPr>
        <p:spPr bwMode="auto">
          <a:xfrm>
            <a:off x="6033150" y="2918291"/>
            <a:ext cx="1271670" cy="59093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Territoires ne comportant pas d’établissements en zone rurale</a:t>
            </a:r>
          </a:p>
        </p:txBody>
      </p:sp>
      <p:sp>
        <p:nvSpPr>
          <p:cNvPr id="53" name="TextBox 52"/>
          <p:cNvSpPr txBox="1"/>
          <p:nvPr/>
        </p:nvSpPr>
        <p:spPr bwMode="auto">
          <a:xfrm>
            <a:off x="350836" y="1128909"/>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 taux d’internes en milieu rural est équivalent au reste du territoire</a:t>
            </a:r>
          </a:p>
        </p:txBody>
      </p:sp>
      <p:pic>
        <p:nvPicPr>
          <p:cNvPr id="125849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64320" y="4280223"/>
            <a:ext cx="2660218" cy="2245207"/>
          </a:xfrm>
          <a:prstGeom prst="rect">
            <a:avLst/>
          </a:prstGeom>
          <a:noFill/>
          <a:ln w="9525">
            <a:noFill/>
            <a:miter lim="800000"/>
            <a:headEnd/>
            <a:tailEnd/>
          </a:ln>
          <a:effectLst/>
        </p:spPr>
      </p:pic>
      <p:sp>
        <p:nvSpPr>
          <p:cNvPr id="57" name="TextBox 56"/>
          <p:cNvSpPr txBox="1"/>
          <p:nvPr/>
        </p:nvSpPr>
        <p:spPr bwMode="auto">
          <a:xfrm>
            <a:off x="7566626" y="1348922"/>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69" name="TextBox 68"/>
          <p:cNvSpPr txBox="1"/>
          <p:nvPr/>
        </p:nvSpPr>
        <p:spPr bwMode="auto">
          <a:xfrm>
            <a:off x="350836" y="3920728"/>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Il est caractérisé par une surreprésentation du secteur privé</a:t>
            </a:r>
          </a:p>
        </p:txBody>
      </p:sp>
      <p:cxnSp>
        <p:nvCxnSpPr>
          <p:cNvPr id="71" name="Straight Connector 70"/>
          <p:cNvCxnSpPr/>
          <p:nvPr/>
        </p:nvCxnSpPr>
        <p:spPr>
          <a:xfrm>
            <a:off x="3080740" y="1427855"/>
            <a:ext cx="0" cy="217706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80740" y="4284908"/>
            <a:ext cx="0" cy="217706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5057490" y="620610"/>
            <a:ext cx="3496010" cy="515825"/>
          </a:xfrm>
          <a:prstGeom prst="round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0"/>
              </a:spcBef>
              <a:spcAft>
                <a:spcPts val="0"/>
              </a:spcAft>
            </a:pPr>
            <a:r>
              <a:rPr lang="fr-FR" sz="1200" b="1" dirty="0" smtClean="0">
                <a:solidFill>
                  <a:srgbClr val="000000">
                    <a:lumMod val="85000"/>
                    <a:lumOff val="15000"/>
                  </a:srgbClr>
                </a:solidFill>
              </a:rPr>
              <a:t>Précautions méthodologiques</a:t>
            </a:r>
          </a:p>
          <a:p>
            <a:pPr algn="ctr" fontAlgn="auto">
              <a:lnSpc>
                <a:spcPct val="90000"/>
              </a:lnSpc>
              <a:spcBef>
                <a:spcPts val="0"/>
              </a:spcBef>
              <a:spcAft>
                <a:spcPts val="0"/>
              </a:spcAft>
            </a:pPr>
            <a:r>
              <a:rPr lang="fr-FR" sz="900" dirty="0" smtClean="0">
                <a:solidFill>
                  <a:srgbClr val="000000">
                    <a:lumMod val="85000"/>
                    <a:lumOff val="15000"/>
                  </a:srgbClr>
                </a:solidFill>
              </a:rPr>
              <a:t>La notion de ruralité est approchée en regardant la commune d’implantation de l’établissement de scolarisation.</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215" y="6285650"/>
            <a:ext cx="7194525" cy="576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2" name="Title 1"/>
          <p:cNvSpPr>
            <a:spLocks noGrp="1"/>
          </p:cNvSpPr>
          <p:nvPr>
            <p:ph type="title"/>
          </p:nvPr>
        </p:nvSpPr>
        <p:spPr>
          <a:xfrm>
            <a:off x="350836" y="71465"/>
            <a:ext cx="9555163" cy="765175"/>
          </a:xfrm>
        </p:spPr>
        <p:txBody>
          <a:bodyPr/>
          <a:lstStyle/>
          <a:p>
            <a:r>
              <a:rPr lang="fr-FR" dirty="0" smtClean="0"/>
              <a:t>En outre, l’offre des MFR est complémentaire à celle des établissements du 2nd degré et accueille près de 30 000 élèves internes de la 4-3ème au post bac</a:t>
            </a:r>
            <a:endParaRPr lang="fr-FR" dirty="0"/>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17</a:t>
            </a:fld>
            <a:endParaRPr lang="en-GB" dirty="0">
              <a:solidFill>
                <a:srgbClr val="85888B"/>
              </a:solidFill>
            </a:endParaRPr>
          </a:p>
        </p:txBody>
      </p:sp>
      <p:sp>
        <p:nvSpPr>
          <p:cNvPr id="7" name="TextBox 6"/>
          <p:cNvSpPr txBox="1"/>
          <p:nvPr/>
        </p:nvSpPr>
        <p:spPr bwMode="auto">
          <a:xfrm>
            <a:off x="-9215" y="6489805"/>
            <a:ext cx="6860075" cy="38318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http://www.mfr.asso.fr/presentation-mfr/pages/presentation-des-mfr.aspx</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a:t>
            </a:r>
            <a:r>
              <a:rPr lang="fr-FR" sz="700" dirty="0" smtClean="0">
                <a:solidFill>
                  <a:srgbClr val="000000">
                    <a:lumMod val="85000"/>
                    <a:lumOff val="15000"/>
                  </a:srgbClr>
                </a:solidFill>
                <a:latin typeface="Calibri" pitchFamily="34" charset="0"/>
                <a:cs typeface="Calibri" pitchFamily="34" charset="0"/>
              </a:rPr>
              <a:t> Source : Entretien avec Emmanuel </a:t>
            </a:r>
            <a:r>
              <a:rPr lang="fr-FR" sz="700" dirty="0" err="1" smtClean="0">
                <a:solidFill>
                  <a:srgbClr val="000000">
                    <a:lumMod val="85000"/>
                    <a:lumOff val="15000"/>
                  </a:srgbClr>
                </a:solidFill>
                <a:latin typeface="Calibri" pitchFamily="34" charset="0"/>
                <a:cs typeface="Calibri" pitchFamily="34" charset="0"/>
              </a:rPr>
              <a:t>Hemery</a:t>
            </a:r>
            <a:r>
              <a:rPr lang="fr-FR" sz="700" dirty="0" smtClean="0">
                <a:solidFill>
                  <a:srgbClr val="000000">
                    <a:lumMod val="85000"/>
                    <a:lumOff val="15000"/>
                  </a:srgbClr>
                </a:solidFill>
                <a:latin typeface="Calibri" pitchFamily="34" charset="0"/>
                <a:cs typeface="Calibri" pitchFamily="34" charset="0"/>
              </a:rPr>
              <a:t> le 25/09/2014, chef du bureau de la vie scolaire étudiante et de l’insertion du ministère de l’Agriculture</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(3)</a:t>
            </a:r>
            <a:r>
              <a:rPr lang="fr-FR" sz="700" dirty="0" smtClean="0">
                <a:solidFill>
                  <a:srgbClr val="000000">
                    <a:lumMod val="85000"/>
                    <a:lumOff val="15000"/>
                  </a:srgbClr>
                </a:solidFill>
                <a:latin typeface="Calibri" pitchFamily="34" charset="0"/>
                <a:cs typeface="Calibri" pitchFamily="34" charset="0"/>
              </a:rPr>
              <a:t> Source : Entretien avec Brigitte </a:t>
            </a:r>
            <a:r>
              <a:rPr lang="fr-FR" sz="700" dirty="0" err="1" smtClean="0">
                <a:solidFill>
                  <a:srgbClr val="000000">
                    <a:lumMod val="85000"/>
                    <a:lumOff val="15000"/>
                  </a:srgbClr>
                </a:solidFill>
                <a:latin typeface="Calibri" pitchFamily="34" charset="0"/>
                <a:cs typeface="Calibri" pitchFamily="34" charset="0"/>
              </a:rPr>
              <a:t>Ghiens</a:t>
            </a:r>
            <a:r>
              <a:rPr lang="fr-FR" sz="700" dirty="0" smtClean="0">
                <a:solidFill>
                  <a:srgbClr val="000000">
                    <a:lumMod val="85000"/>
                    <a:lumOff val="15000"/>
                  </a:srgbClr>
                </a:solidFill>
                <a:latin typeface="Calibri" pitchFamily="34" charset="0"/>
                <a:cs typeface="Calibri" pitchFamily="34" charset="0"/>
              </a:rPr>
              <a:t>, Union nationale des MFR, le 07/10/2014</a:t>
            </a:r>
          </a:p>
        </p:txBody>
      </p:sp>
      <p:sp>
        <p:nvSpPr>
          <p:cNvPr id="25" name="Rectangle 24"/>
          <p:cNvSpPr/>
          <p:nvPr/>
        </p:nvSpPr>
        <p:spPr bwMode="auto">
          <a:xfrm>
            <a:off x="920086" y="6021420"/>
            <a:ext cx="8065474" cy="43200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Des données complémentaires ont été demandées. Celles-ci devant être recueillies grâce au réseau, le principe de leur possible obtention doit être validé au préalable par </a:t>
            </a:r>
            <a:r>
              <a:rPr lang="fr-FR" sz="1200" b="1" dirty="0" smtClean="0">
                <a:solidFill>
                  <a:srgbClr val="000000"/>
                </a:solidFill>
              </a:rPr>
              <a:t>l’Union Nationale des MFR</a:t>
            </a:r>
          </a:p>
        </p:txBody>
      </p:sp>
      <p:pic>
        <p:nvPicPr>
          <p:cNvPr id="1314821" name="Picture 5" descr="430 centres de formation par alternanc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5575" y="1460980"/>
            <a:ext cx="4608640" cy="4608640"/>
          </a:xfrm>
          <a:prstGeom prst="rect">
            <a:avLst/>
          </a:prstGeom>
          <a:noFill/>
        </p:spPr>
      </p:pic>
      <p:cxnSp>
        <p:nvCxnSpPr>
          <p:cNvPr id="30" name="Straight Connector 29"/>
          <p:cNvCxnSpPr>
            <a:stCxn id="26" idx="0"/>
            <a:endCxn id="28" idx="2"/>
          </p:cNvCxnSpPr>
          <p:nvPr/>
        </p:nvCxnSpPr>
        <p:spPr>
          <a:xfrm>
            <a:off x="5599471" y="1437230"/>
            <a:ext cx="0" cy="403256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4880990" y="1437230"/>
            <a:ext cx="1436961" cy="864120"/>
          </a:xfrm>
          <a:prstGeom prst="rect">
            <a:avLst/>
          </a:prstGeom>
          <a:solidFill>
            <a:schemeClr val="bg1">
              <a:lumMod val="85000"/>
            </a:schemeClr>
          </a:solidFill>
          <a:ln w="9525">
            <a:no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dirty="0" smtClean="0">
                <a:solidFill>
                  <a:srgbClr val="000000">
                    <a:lumMod val="85000"/>
                    <a:lumOff val="15000"/>
                  </a:srgbClr>
                </a:solidFill>
              </a:rPr>
              <a:t>Quelques chiffres clés</a:t>
            </a:r>
          </a:p>
        </p:txBody>
      </p:sp>
      <p:sp>
        <p:nvSpPr>
          <p:cNvPr id="27" name="Rectangle 26"/>
          <p:cNvSpPr/>
          <p:nvPr/>
        </p:nvSpPr>
        <p:spPr bwMode="auto">
          <a:xfrm>
            <a:off x="4880990" y="2733410"/>
            <a:ext cx="1436961" cy="1322358"/>
          </a:xfrm>
          <a:prstGeom prst="rect">
            <a:avLst/>
          </a:prstGeom>
          <a:solidFill>
            <a:schemeClr val="bg1">
              <a:lumMod val="85000"/>
            </a:schemeClr>
          </a:solidFill>
          <a:ln w="9525">
            <a:no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dirty="0" smtClean="0">
                <a:solidFill>
                  <a:srgbClr val="000000">
                    <a:lumMod val="85000"/>
                    <a:lumOff val="15000"/>
                  </a:srgbClr>
                </a:solidFill>
              </a:rPr>
              <a:t>Les spécificités de l’offre d’internat</a:t>
            </a:r>
          </a:p>
        </p:txBody>
      </p:sp>
      <p:sp>
        <p:nvSpPr>
          <p:cNvPr id="28" name="Rectangle 27"/>
          <p:cNvSpPr/>
          <p:nvPr/>
        </p:nvSpPr>
        <p:spPr bwMode="auto">
          <a:xfrm>
            <a:off x="4880990" y="4605670"/>
            <a:ext cx="1436961" cy="864120"/>
          </a:xfrm>
          <a:prstGeom prst="rect">
            <a:avLst/>
          </a:prstGeom>
          <a:solidFill>
            <a:schemeClr val="bg1">
              <a:lumMod val="85000"/>
            </a:schemeClr>
          </a:solidFill>
          <a:ln w="9525">
            <a:no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dirty="0" smtClean="0">
                <a:solidFill>
                  <a:srgbClr val="000000">
                    <a:lumMod val="85000"/>
                    <a:lumOff val="15000"/>
                  </a:srgbClr>
                </a:solidFill>
              </a:rPr>
              <a:t>La population accueillie</a:t>
            </a:r>
          </a:p>
        </p:txBody>
      </p:sp>
      <p:sp>
        <p:nvSpPr>
          <p:cNvPr id="31" name="TextBox 30"/>
          <p:cNvSpPr txBox="1"/>
          <p:nvPr/>
        </p:nvSpPr>
        <p:spPr bwMode="auto">
          <a:xfrm>
            <a:off x="416370" y="1149190"/>
            <a:ext cx="4433002" cy="286232"/>
          </a:xfrm>
          <a:prstGeom prst="rect">
            <a:avLst/>
          </a:prstGeom>
          <a:noFill/>
          <a:ln w="9525">
            <a:noFill/>
            <a:miter lim="800000"/>
            <a:headEnd/>
            <a:tailEnd/>
          </a:ln>
        </p:spPr>
        <p:txBody>
          <a:bodyPr wrap="square" rtlCol="0">
            <a:spAutoFit/>
          </a:bodyPr>
          <a:lstStyle/>
          <a:p>
            <a:pPr algn="ctr">
              <a:lnSpc>
                <a:spcPct val="90000"/>
              </a:lnSpc>
            </a:pPr>
            <a:r>
              <a:rPr lang="fr-FR" sz="1400" b="1" cap="small" dirty="0" smtClean="0">
                <a:solidFill>
                  <a:srgbClr val="000000">
                    <a:lumMod val="85000"/>
                    <a:lumOff val="15000"/>
                  </a:srgbClr>
                </a:solidFill>
                <a:latin typeface="Calibri" pitchFamily="34" charset="0"/>
                <a:cs typeface="Calibri" pitchFamily="34" charset="0"/>
              </a:rPr>
              <a:t>Implantation territoriale des MFR</a:t>
            </a:r>
            <a:r>
              <a:rPr lang="fr-FR" sz="1200" b="1" cap="small" baseline="30000" dirty="0" smtClean="0">
                <a:solidFill>
                  <a:srgbClr val="000000">
                    <a:lumMod val="85000"/>
                    <a:lumOff val="15000"/>
                  </a:srgbClr>
                </a:solidFill>
                <a:latin typeface="Calibri" pitchFamily="34" charset="0"/>
                <a:cs typeface="Calibri" pitchFamily="34" charset="0"/>
              </a:rPr>
              <a:t>(1)</a:t>
            </a:r>
          </a:p>
        </p:txBody>
      </p:sp>
      <p:sp>
        <p:nvSpPr>
          <p:cNvPr id="32" name="TextBox 31"/>
          <p:cNvSpPr txBox="1"/>
          <p:nvPr/>
        </p:nvSpPr>
        <p:spPr bwMode="auto">
          <a:xfrm>
            <a:off x="6317951" y="1468260"/>
            <a:ext cx="3027659" cy="784830"/>
          </a:xfrm>
          <a:prstGeom prst="rect">
            <a:avLst/>
          </a:prstGeom>
          <a:noFill/>
          <a:ln w="9525">
            <a:noFill/>
            <a:miter lim="800000"/>
            <a:headEnd/>
            <a:tailEnd/>
          </a:ln>
        </p:spPr>
        <p:txBody>
          <a:bodyPr wrap="square" rtlCol="0">
            <a:spAutoFit/>
          </a:bodyPr>
          <a:lstStyle/>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Les MFR constituent environ 1/3 de l’offre scolaire et en internat de l’enseignement agricole </a:t>
            </a:r>
            <a:r>
              <a:rPr lang="fr-FR" sz="1000" baseline="30000" dirty="0" smtClean="0">
                <a:solidFill>
                  <a:srgbClr val="000000">
                    <a:lumMod val="85000"/>
                    <a:lumOff val="15000"/>
                  </a:srgbClr>
                </a:solidFill>
                <a:latin typeface="Calibri" pitchFamily="34" charset="0"/>
                <a:cs typeface="Calibri" pitchFamily="34" charset="0"/>
              </a:rPr>
              <a:t>(2)</a:t>
            </a:r>
          </a:p>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430 établissement de formation </a:t>
            </a:r>
            <a:r>
              <a:rPr lang="fr-FR" sz="1000" baseline="30000" dirty="0" smtClean="0">
                <a:solidFill>
                  <a:srgbClr val="000000">
                    <a:lumMod val="85000"/>
                    <a:lumOff val="15000"/>
                  </a:srgbClr>
                </a:solidFill>
                <a:latin typeface="Calibri" pitchFamily="34" charset="0"/>
                <a:cs typeface="Calibri" pitchFamily="34" charset="0"/>
              </a:rPr>
              <a:t>(1)</a:t>
            </a:r>
          </a:p>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Environ 50 000 élèves (de la 4-3</a:t>
            </a:r>
            <a:r>
              <a:rPr lang="fr-FR" sz="1000" baseline="30000" dirty="0" smtClean="0">
                <a:solidFill>
                  <a:srgbClr val="000000">
                    <a:lumMod val="85000"/>
                    <a:lumOff val="15000"/>
                  </a:srgbClr>
                </a:solidFill>
                <a:latin typeface="Calibri" pitchFamily="34" charset="0"/>
                <a:cs typeface="Calibri" pitchFamily="34" charset="0"/>
              </a:rPr>
              <a:t>ème</a:t>
            </a:r>
            <a:r>
              <a:rPr lang="fr-FR" sz="1000" dirty="0" smtClean="0">
                <a:solidFill>
                  <a:srgbClr val="000000">
                    <a:lumMod val="85000"/>
                    <a:lumOff val="15000"/>
                  </a:srgbClr>
                </a:solidFill>
                <a:latin typeface="Calibri" pitchFamily="34" charset="0"/>
                <a:cs typeface="Calibri" pitchFamily="34" charset="0"/>
              </a:rPr>
              <a:t> au post bac)</a:t>
            </a:r>
          </a:p>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Environ 30 000 internes </a:t>
            </a:r>
            <a:r>
              <a:rPr lang="fr-FR" sz="1000" baseline="30000" dirty="0" smtClean="0">
                <a:solidFill>
                  <a:srgbClr val="000000">
                    <a:lumMod val="85000"/>
                    <a:lumOff val="15000"/>
                  </a:srgbClr>
                </a:solidFill>
                <a:latin typeface="Calibri" pitchFamily="34" charset="0"/>
                <a:cs typeface="Calibri" pitchFamily="34" charset="0"/>
              </a:rPr>
              <a:t>(3)</a:t>
            </a:r>
            <a:endParaRPr lang="fr-FR" sz="1000" baseline="30000" dirty="0" smtClean="0">
              <a:solidFill>
                <a:srgbClr val="000000"/>
              </a:solidFill>
              <a:latin typeface="Calibri" pitchFamily="34" charset="0"/>
              <a:cs typeface="Calibri" pitchFamily="34" charset="0"/>
            </a:endParaRPr>
          </a:p>
        </p:txBody>
      </p:sp>
      <p:sp>
        <p:nvSpPr>
          <p:cNvPr id="33" name="TextBox 32"/>
          <p:cNvSpPr txBox="1"/>
          <p:nvPr/>
        </p:nvSpPr>
        <p:spPr bwMode="auto">
          <a:xfrm>
            <a:off x="6321190" y="2762772"/>
            <a:ext cx="3027659" cy="1338828"/>
          </a:xfrm>
          <a:prstGeom prst="rect">
            <a:avLst/>
          </a:prstGeom>
          <a:noFill/>
          <a:ln w="9525">
            <a:noFill/>
            <a:miter lim="800000"/>
            <a:headEnd/>
            <a:tailEnd/>
          </a:ln>
        </p:spPr>
        <p:txBody>
          <a:bodyPr wrap="square" rtlCol="0">
            <a:spAutoFit/>
          </a:bodyPr>
          <a:lstStyle/>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L’internat est le socle d’un projet éducatif global,  tourné vers l’accompagnement à la responsabilité et l’autonomie </a:t>
            </a:r>
            <a:r>
              <a:rPr lang="fr-FR" sz="1000" baseline="30000" dirty="0" smtClean="0">
                <a:solidFill>
                  <a:srgbClr val="000000">
                    <a:lumMod val="85000"/>
                    <a:lumOff val="15000"/>
                  </a:srgbClr>
                </a:solidFill>
                <a:latin typeface="Calibri" pitchFamily="34" charset="0"/>
                <a:cs typeface="Calibri" pitchFamily="34" charset="0"/>
              </a:rPr>
              <a:t>(3)</a:t>
            </a:r>
          </a:p>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Une MFR accueille en moyenne 150 élèves, encadrés par une équipe éducative constituée d'une quinzaine de personnes (un directeur, huit formateurs, une maîtresse de maison, un cuisinier, une secrétaire, un responsable de l'entretien, un surveillant de nuit).</a:t>
            </a:r>
            <a:r>
              <a:rPr lang="fr-FR" sz="1000" baseline="30000" dirty="0" smtClean="0">
                <a:solidFill>
                  <a:srgbClr val="000000">
                    <a:lumMod val="85000"/>
                    <a:lumOff val="15000"/>
                  </a:srgbClr>
                </a:solidFill>
                <a:latin typeface="Calibri" pitchFamily="34" charset="0"/>
                <a:cs typeface="Calibri" pitchFamily="34" charset="0"/>
              </a:rPr>
              <a:t> (1)</a:t>
            </a:r>
          </a:p>
        </p:txBody>
      </p:sp>
      <p:sp>
        <p:nvSpPr>
          <p:cNvPr id="34" name="TextBox 33"/>
          <p:cNvSpPr txBox="1"/>
          <p:nvPr/>
        </p:nvSpPr>
        <p:spPr bwMode="auto">
          <a:xfrm>
            <a:off x="6321190" y="4749690"/>
            <a:ext cx="3027659" cy="646331"/>
          </a:xfrm>
          <a:prstGeom prst="rect">
            <a:avLst/>
          </a:prstGeom>
          <a:noFill/>
          <a:ln w="9525">
            <a:noFill/>
            <a:miter lim="800000"/>
            <a:headEnd/>
            <a:tailEnd/>
          </a:ln>
        </p:spPr>
        <p:txBody>
          <a:bodyPr wrap="square" rtlCol="0">
            <a:spAutoFit/>
          </a:bodyPr>
          <a:lstStyle/>
          <a:p>
            <a:pPr marL="177800" indent="-177800">
              <a:lnSpc>
                <a:spcPct val="90000"/>
              </a:lnSpc>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Les élèves accueillis viennent en majorité des zones rurales isolées et zones périphériques. Il est à noter que certains élèves viennent également de zones urbaines.</a:t>
            </a:r>
          </a:p>
        </p:txBody>
      </p:sp>
      <p:grpSp>
        <p:nvGrpSpPr>
          <p:cNvPr id="20" name="Group 19"/>
          <p:cNvGrpSpPr/>
          <p:nvPr/>
        </p:nvGrpSpPr>
        <p:grpSpPr>
          <a:xfrm>
            <a:off x="6321190" y="765175"/>
            <a:ext cx="1790945" cy="360000"/>
            <a:chOff x="5250345" y="116540"/>
            <a:chExt cx="1790945" cy="360000"/>
          </a:xfrm>
        </p:grpSpPr>
        <p:sp>
          <p:nvSpPr>
            <p:cNvPr id="21" name="Rectangle 20"/>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privé agricole</a:t>
              </a:r>
            </a:p>
          </p:txBody>
        </p:sp>
        <p:pic>
          <p:nvPicPr>
            <p:cNvPr id="22" name="Picture 21"/>
            <p:cNvPicPr/>
            <p:nvPr/>
          </p:nvPicPr>
          <p:blipFill>
            <a:blip r:embed="rId3" cstate="print"/>
            <a:srcRect/>
            <a:stretch>
              <a:fillRect/>
            </a:stretch>
          </p:blipFill>
          <p:spPr bwMode="auto">
            <a:xfrm>
              <a:off x="5250345" y="116540"/>
              <a:ext cx="396000" cy="3600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4642" name="Picture 2"/>
          <p:cNvPicPr>
            <a:picLocks noChangeAspect="1" noChangeArrowheads="1"/>
          </p:cNvPicPr>
          <p:nvPr/>
        </p:nvPicPr>
        <p:blipFill>
          <a:blip r:embed="rId2" cstate="print"/>
          <a:srcRect/>
          <a:stretch>
            <a:fillRect/>
          </a:stretch>
        </p:blipFill>
        <p:spPr bwMode="auto">
          <a:xfrm>
            <a:off x="3718197" y="1698339"/>
            <a:ext cx="2939164" cy="1636580"/>
          </a:xfrm>
          <a:prstGeom prst="rect">
            <a:avLst/>
          </a:prstGeom>
          <a:noFill/>
          <a:ln w="9525">
            <a:noFill/>
            <a:miter lim="800000"/>
            <a:headEnd/>
            <a:tailEnd/>
          </a:ln>
          <a:effectLst/>
        </p:spPr>
      </p:pic>
      <p:sp>
        <p:nvSpPr>
          <p:cNvPr id="72" name="Rectangle 71"/>
          <p:cNvSpPr/>
          <p:nvPr/>
        </p:nvSpPr>
        <p:spPr bwMode="auto">
          <a:xfrm>
            <a:off x="-9215" y="6386771"/>
            <a:ext cx="9915215" cy="47122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2" name="Title 1"/>
          <p:cNvSpPr>
            <a:spLocks noGrp="1"/>
          </p:cNvSpPr>
          <p:nvPr>
            <p:ph type="title"/>
          </p:nvPr>
        </p:nvSpPr>
        <p:spPr>
          <a:xfrm>
            <a:off x="350836" y="107850"/>
            <a:ext cx="8077843" cy="765175"/>
          </a:xfrm>
        </p:spPr>
        <p:txBody>
          <a:bodyPr/>
          <a:lstStyle/>
          <a:p>
            <a:r>
              <a:rPr lang="fr-FR" dirty="0" smtClean="0"/>
              <a:t>Au sein des internes, l’équilibre filles-garçons est légèrement en défaveur des filles </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18</a:t>
            </a:fld>
            <a:endParaRPr lang="en-GB" dirty="0">
              <a:solidFill>
                <a:srgbClr val="85888B"/>
              </a:solidFill>
            </a:endParaRPr>
          </a:p>
        </p:txBody>
      </p:sp>
      <p:sp>
        <p:nvSpPr>
          <p:cNvPr id="53" name="Rectangle 52"/>
          <p:cNvSpPr/>
          <p:nvPr/>
        </p:nvSpPr>
        <p:spPr bwMode="auto">
          <a:xfrm rot="16200000">
            <a:off x="-293834" y="2334407"/>
            <a:ext cx="1692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55" name="Rectangle 54"/>
          <p:cNvSpPr/>
          <p:nvPr/>
        </p:nvSpPr>
        <p:spPr bwMode="auto">
          <a:xfrm>
            <a:off x="6850861" y="1628750"/>
            <a:ext cx="2854799" cy="170059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taux d’internes parmi les filles et les garçons est similaire en collège et lycée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En revanche, il est inférieur de 5 points environ en lycée professionnel</a:t>
            </a:r>
          </a:p>
        </p:txBody>
      </p:sp>
      <p:sp>
        <p:nvSpPr>
          <p:cNvPr id="56" name="Rectangle 55"/>
          <p:cNvSpPr/>
          <p:nvPr/>
        </p:nvSpPr>
        <p:spPr bwMode="auto">
          <a:xfrm>
            <a:off x="6825260" y="4334122"/>
            <a:ext cx="2854799" cy="227369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Rapportée à la part des filles au sein des élèves scolarisés, la part d’internes filles présente des écarts de l’ordre de 0 à -8 points environ pour 68% des départements.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Certains départements se distinguent par une </a:t>
            </a:r>
            <a:r>
              <a:rPr lang="fr-FR" sz="1000" dirty="0" err="1" smtClean="0">
                <a:solidFill>
                  <a:srgbClr val="000000">
                    <a:lumMod val="85000"/>
                    <a:lumOff val="15000"/>
                  </a:srgbClr>
                </a:solidFill>
              </a:rPr>
              <a:t>sous-représentation</a:t>
            </a:r>
            <a:r>
              <a:rPr lang="fr-FR" sz="1000" dirty="0" smtClean="0">
                <a:solidFill>
                  <a:srgbClr val="000000">
                    <a:lumMod val="85000"/>
                    <a:lumOff val="15000"/>
                  </a:srgbClr>
                </a:solidFill>
              </a:rPr>
              <a:t> des filles parmi les internes, de l’ordre de 8 points : départements de l’Ile de France, Pas de Calais, les Landes, etc.</a:t>
            </a:r>
          </a:p>
        </p:txBody>
      </p:sp>
      <p:sp>
        <p:nvSpPr>
          <p:cNvPr id="57" name="TextBox 56"/>
          <p:cNvSpPr txBox="1"/>
          <p:nvPr/>
        </p:nvSpPr>
        <p:spPr bwMode="auto">
          <a:xfrm>
            <a:off x="713356" y="2031529"/>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3,7%</a:t>
            </a:r>
          </a:p>
        </p:txBody>
      </p:sp>
      <p:sp>
        <p:nvSpPr>
          <p:cNvPr id="68" name="TextBox 67"/>
          <p:cNvSpPr txBox="1"/>
          <p:nvPr/>
        </p:nvSpPr>
        <p:spPr bwMode="auto">
          <a:xfrm>
            <a:off x="1329254" y="1995144"/>
            <a:ext cx="2048472" cy="4247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filles scolarisées dans le 2</a:t>
            </a:r>
            <a:r>
              <a:rPr lang="fr-FR" sz="1200" baseline="30000" dirty="0" smtClean="0">
                <a:solidFill>
                  <a:srgbClr val="000000">
                    <a:lumMod val="85000"/>
                    <a:lumOff val="15000"/>
                  </a:srgbClr>
                </a:solidFill>
                <a:latin typeface="Calibri" pitchFamily="34" charset="0"/>
                <a:cs typeface="Calibri" pitchFamily="34" charset="0"/>
              </a:rPr>
              <a:t>nd</a:t>
            </a:r>
            <a:r>
              <a:rPr lang="fr-FR" sz="1200" dirty="0" smtClean="0">
                <a:solidFill>
                  <a:srgbClr val="000000">
                    <a:lumMod val="85000"/>
                    <a:lumOff val="15000"/>
                  </a:srgbClr>
                </a:solidFill>
                <a:latin typeface="Calibri" pitchFamily="34" charset="0"/>
                <a:cs typeface="Calibri" pitchFamily="34" charset="0"/>
              </a:rPr>
              <a:t> degré sont internes</a:t>
            </a:r>
          </a:p>
        </p:txBody>
      </p:sp>
      <p:sp>
        <p:nvSpPr>
          <p:cNvPr id="54" name="Rectangle 53"/>
          <p:cNvSpPr/>
          <p:nvPr/>
        </p:nvSpPr>
        <p:spPr bwMode="auto">
          <a:xfrm rot="16200000">
            <a:off x="-815834" y="5176035"/>
            <a:ext cx="2736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93" name="TextBox 92"/>
          <p:cNvSpPr txBox="1"/>
          <p:nvPr/>
        </p:nvSpPr>
        <p:spPr bwMode="auto">
          <a:xfrm>
            <a:off x="704410" y="2554017"/>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45%</a:t>
            </a:r>
          </a:p>
        </p:txBody>
      </p:sp>
      <p:sp>
        <p:nvSpPr>
          <p:cNvPr id="94" name="TextBox 93"/>
          <p:cNvSpPr txBox="1"/>
          <p:nvPr/>
        </p:nvSpPr>
        <p:spPr bwMode="auto">
          <a:xfrm>
            <a:off x="1352500" y="2614177"/>
            <a:ext cx="2048472"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internes sont des filles</a:t>
            </a:r>
          </a:p>
        </p:txBody>
      </p:sp>
      <p:sp>
        <p:nvSpPr>
          <p:cNvPr id="114" name="Rectangle 113"/>
          <p:cNvSpPr/>
          <p:nvPr/>
        </p:nvSpPr>
        <p:spPr bwMode="auto">
          <a:xfrm>
            <a:off x="5770380" y="1887733"/>
            <a:ext cx="658445" cy="558873"/>
          </a:xfrm>
          <a:prstGeom prst="rect">
            <a:avLst/>
          </a:prstGeom>
          <a:solidFill>
            <a:schemeClr val="accent3">
              <a:lumMod val="60000"/>
              <a:lumOff val="40000"/>
              <a:alpha val="36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46" name="TextBox 45"/>
          <p:cNvSpPr txBox="1"/>
          <p:nvPr/>
        </p:nvSpPr>
        <p:spPr bwMode="auto">
          <a:xfrm>
            <a:off x="350836" y="1074188"/>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L’équilibre filles-garçons est globalement respecté (bien que légèrement en défaveur des filles) sauf pour le lycée professionnel</a:t>
            </a:r>
          </a:p>
        </p:txBody>
      </p:sp>
      <p:pic>
        <p:nvPicPr>
          <p:cNvPr id="1264643" name="Picture 3"/>
          <p:cNvPicPr>
            <a:picLocks noChangeAspect="1" noChangeArrowheads="1"/>
          </p:cNvPicPr>
          <p:nvPr/>
        </p:nvPicPr>
        <p:blipFill>
          <a:blip r:embed="rId3" cstate="print"/>
          <a:srcRect/>
          <a:stretch>
            <a:fillRect/>
          </a:stretch>
        </p:blipFill>
        <p:spPr bwMode="auto">
          <a:xfrm>
            <a:off x="730584" y="4096944"/>
            <a:ext cx="3204876" cy="2654897"/>
          </a:xfrm>
          <a:prstGeom prst="rect">
            <a:avLst/>
          </a:prstGeom>
          <a:noFill/>
          <a:ln w="9525">
            <a:noFill/>
            <a:miter lim="800000"/>
            <a:headEnd/>
            <a:tailEnd/>
          </a:ln>
          <a:effectLst/>
        </p:spPr>
      </p:pic>
      <p:sp>
        <p:nvSpPr>
          <p:cNvPr id="52" name="Freeform 101"/>
          <p:cNvSpPr>
            <a:spLocks noChangeArrowheads="1"/>
          </p:cNvSpPr>
          <p:nvPr/>
        </p:nvSpPr>
        <p:spPr bwMode="auto">
          <a:xfrm>
            <a:off x="4628930" y="5815711"/>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58" name="Freeform 105"/>
          <p:cNvSpPr>
            <a:spLocks noChangeArrowheads="1"/>
          </p:cNvSpPr>
          <p:nvPr/>
        </p:nvSpPr>
        <p:spPr bwMode="auto">
          <a:xfrm>
            <a:off x="4628930" y="6382801"/>
            <a:ext cx="180000" cy="108000"/>
          </a:xfrm>
          <a:prstGeom prst="rect">
            <a:avLst/>
          </a:prstGeom>
          <a:solidFill>
            <a:schemeClr val="accent1">
              <a:lumMod val="20000"/>
              <a:lumOff val="8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59" name="Freeform 102"/>
          <p:cNvSpPr>
            <a:spLocks noChangeArrowheads="1"/>
          </p:cNvSpPr>
          <p:nvPr/>
        </p:nvSpPr>
        <p:spPr bwMode="auto">
          <a:xfrm>
            <a:off x="4628930" y="6004741"/>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0" name="Freeform 104"/>
          <p:cNvSpPr>
            <a:spLocks noChangeArrowheads="1"/>
          </p:cNvSpPr>
          <p:nvPr/>
        </p:nvSpPr>
        <p:spPr bwMode="auto">
          <a:xfrm>
            <a:off x="4628930" y="6193771"/>
            <a:ext cx="180000" cy="108000"/>
          </a:xfrm>
          <a:prstGeom prst="rect">
            <a:avLst/>
          </a:prstGeom>
          <a:solidFill>
            <a:schemeClr val="accent1">
              <a:lumMod val="40000"/>
              <a:lumOff val="6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1" name="Freeform 106"/>
          <p:cNvSpPr>
            <a:spLocks noChangeArrowheads="1"/>
          </p:cNvSpPr>
          <p:nvPr/>
        </p:nvSpPr>
        <p:spPr bwMode="auto">
          <a:xfrm>
            <a:off x="4628930" y="6571831"/>
            <a:ext cx="180000" cy="108000"/>
          </a:xfrm>
          <a:prstGeom prst="rect">
            <a:avLst/>
          </a:prstGeom>
          <a:solidFill>
            <a:srgbClr val="92D050"/>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2" name="TextBox 61"/>
          <p:cNvSpPr txBox="1"/>
          <p:nvPr/>
        </p:nvSpPr>
        <p:spPr bwMode="auto">
          <a:xfrm>
            <a:off x="4736970" y="576038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-8 pts</a:t>
            </a:r>
          </a:p>
        </p:txBody>
      </p:sp>
      <p:sp>
        <p:nvSpPr>
          <p:cNvPr id="63" name="TextBox 62"/>
          <p:cNvSpPr txBox="1"/>
          <p:nvPr/>
        </p:nvSpPr>
        <p:spPr bwMode="auto">
          <a:xfrm>
            <a:off x="4736970" y="595552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 et -5 pts</a:t>
            </a:r>
          </a:p>
        </p:txBody>
      </p:sp>
      <p:sp>
        <p:nvSpPr>
          <p:cNvPr id="64" name="TextBox 63"/>
          <p:cNvSpPr txBox="1"/>
          <p:nvPr/>
        </p:nvSpPr>
        <p:spPr bwMode="auto">
          <a:xfrm>
            <a:off x="4736970" y="6155186"/>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-5 et -2 pts</a:t>
            </a:r>
          </a:p>
        </p:txBody>
      </p:sp>
      <p:sp>
        <p:nvSpPr>
          <p:cNvPr id="65" name="TextBox 64"/>
          <p:cNvSpPr txBox="1"/>
          <p:nvPr/>
        </p:nvSpPr>
        <p:spPr bwMode="auto">
          <a:xfrm>
            <a:off x="4734499" y="6330414"/>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-2 et 0 pts</a:t>
            </a:r>
          </a:p>
        </p:txBody>
      </p:sp>
      <p:sp>
        <p:nvSpPr>
          <p:cNvPr id="66" name="TextBox 65"/>
          <p:cNvSpPr txBox="1"/>
          <p:nvPr/>
        </p:nvSpPr>
        <p:spPr bwMode="auto">
          <a:xfrm>
            <a:off x="4747603" y="652880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Ecart positif</a:t>
            </a:r>
          </a:p>
        </p:txBody>
      </p:sp>
      <p:sp>
        <p:nvSpPr>
          <p:cNvPr id="67" name="TextBox 66"/>
          <p:cNvSpPr txBox="1"/>
          <p:nvPr/>
        </p:nvSpPr>
        <p:spPr bwMode="auto">
          <a:xfrm>
            <a:off x="4563506" y="558487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71" name="TextBox 70"/>
          <p:cNvSpPr txBox="1"/>
          <p:nvPr/>
        </p:nvSpPr>
        <p:spPr bwMode="auto">
          <a:xfrm>
            <a:off x="4188377" y="5266904"/>
            <a:ext cx="242085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Ecart entre la proportion de filles au sein des internes et celle au sein des élèves scolarisés</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74" name="TextBox 73"/>
          <p:cNvSpPr txBox="1"/>
          <p:nvPr/>
        </p:nvSpPr>
        <p:spPr bwMode="auto">
          <a:xfrm>
            <a:off x="344360" y="3482165"/>
            <a:ext cx="9329223" cy="48013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Pour environ 50% des départements, la proportion de filles dans les internats présente des écarts compris entre 0 et -5 points par rapport à leur poids au sein des élèves dans le 2nd degré</a:t>
            </a:r>
          </a:p>
        </p:txBody>
      </p:sp>
      <p:sp>
        <p:nvSpPr>
          <p:cNvPr id="34" name="TextBox 33"/>
          <p:cNvSpPr txBox="1"/>
          <p:nvPr/>
        </p:nvSpPr>
        <p:spPr bwMode="auto">
          <a:xfrm>
            <a:off x="7257320" y="1391484"/>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bwMode="auto">
          <a:xfrm>
            <a:off x="-9215" y="6386771"/>
            <a:ext cx="9915215" cy="47122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pic>
        <p:nvPicPr>
          <p:cNvPr id="1304583" name="Picture 7"/>
          <p:cNvPicPr>
            <a:picLocks noChangeAspect="1" noChangeArrowheads="1"/>
          </p:cNvPicPr>
          <p:nvPr/>
        </p:nvPicPr>
        <p:blipFill>
          <a:blip r:embed="rId2" cstate="print"/>
          <a:srcRect/>
          <a:stretch>
            <a:fillRect/>
          </a:stretch>
        </p:blipFill>
        <p:spPr bwMode="auto">
          <a:xfrm>
            <a:off x="201861" y="4235840"/>
            <a:ext cx="6408803" cy="2361600"/>
          </a:xfrm>
          <a:prstGeom prst="rect">
            <a:avLst/>
          </a:prstGeom>
          <a:noFill/>
          <a:ln w="9525">
            <a:noFill/>
            <a:miter lim="800000"/>
            <a:headEnd/>
            <a:tailEnd/>
          </a:ln>
          <a:effectLst/>
        </p:spPr>
      </p:pic>
      <p:pic>
        <p:nvPicPr>
          <p:cNvPr id="1304582" name="Picture 6"/>
          <p:cNvPicPr>
            <a:picLocks noChangeAspect="1" noChangeArrowheads="1"/>
          </p:cNvPicPr>
          <p:nvPr/>
        </p:nvPicPr>
        <p:blipFill>
          <a:blip r:embed="rId3" cstate="print"/>
          <a:srcRect/>
          <a:stretch>
            <a:fillRect/>
          </a:stretch>
        </p:blipFill>
        <p:spPr bwMode="auto">
          <a:xfrm>
            <a:off x="164715" y="1340710"/>
            <a:ext cx="6408803" cy="2361600"/>
          </a:xfrm>
          <a:prstGeom prst="rect">
            <a:avLst/>
          </a:prstGeom>
          <a:noFill/>
          <a:ln w="9525">
            <a:noFill/>
            <a:miter lim="800000"/>
            <a:headEnd/>
            <a:tailEnd/>
          </a:ln>
          <a:effectLst/>
        </p:spPr>
      </p:pic>
      <p:sp>
        <p:nvSpPr>
          <p:cNvPr id="2" name="Title 1"/>
          <p:cNvSpPr>
            <a:spLocks noGrp="1"/>
          </p:cNvSpPr>
          <p:nvPr>
            <p:ph type="title"/>
          </p:nvPr>
        </p:nvSpPr>
        <p:spPr>
          <a:xfrm>
            <a:off x="350836" y="71465"/>
            <a:ext cx="9555163" cy="765175"/>
          </a:xfrm>
        </p:spPr>
        <p:txBody>
          <a:bodyPr/>
          <a:lstStyle/>
          <a:p>
            <a:r>
              <a:rPr lang="fr-FR" dirty="0" smtClean="0"/>
              <a:t>En lycée professionnel, l’équilibre filles-garçons est variable d’une filière à l’autre</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19</a:t>
            </a:fld>
            <a:endParaRPr lang="en-GB" dirty="0">
              <a:solidFill>
                <a:srgbClr val="85888B"/>
              </a:solidFill>
            </a:endParaRPr>
          </a:p>
        </p:txBody>
      </p:sp>
      <p:sp>
        <p:nvSpPr>
          <p:cNvPr id="55" name="Rectangle 54"/>
          <p:cNvSpPr/>
          <p:nvPr/>
        </p:nvSpPr>
        <p:spPr bwMode="auto">
          <a:xfrm>
            <a:off x="6850861" y="1586218"/>
            <a:ext cx="2854799" cy="170059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Les filles représentent 14% des élèves scolarisés en lycée professionnel et suivant une spécialité de production</a:t>
            </a:r>
            <a:r>
              <a:rPr lang="fr-FR" sz="1000" baseline="30000" dirty="0" smtClean="0">
                <a:solidFill>
                  <a:srgbClr val="000000">
                    <a:lumMod val="85000"/>
                    <a:lumOff val="15000"/>
                  </a:srgbClr>
                </a:solidFill>
              </a:rPr>
              <a:t>(1)</a:t>
            </a:r>
            <a:r>
              <a:rPr lang="fr-FR" sz="1000" dirty="0" smtClean="0">
                <a:solidFill>
                  <a:srgbClr val="000000">
                    <a:lumMod val="85000"/>
                    <a:lumOff val="15000"/>
                  </a:srgbClr>
                </a:solidFill>
              </a:rPr>
              <a:t>, contre 70% dans les spécialité de service</a:t>
            </a:r>
          </a:p>
        </p:txBody>
      </p:sp>
      <p:sp>
        <p:nvSpPr>
          <p:cNvPr id="56" name="Rectangle 55"/>
          <p:cNvSpPr/>
          <p:nvPr/>
        </p:nvSpPr>
        <p:spPr bwMode="auto">
          <a:xfrm>
            <a:off x="6825260" y="4397920"/>
            <a:ext cx="2854799" cy="1988851"/>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Dans les filières de production, les filles présentent des taux d’internes supérieurs à ceux des garçons, de 0,6 à 5,7 points.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Au contraire, dans les filières de services, où elles représentent plus de 70% des effectifs, elles présentent un taux d’internes inférieur à celui des garçons, sauf pour la spécialité « plurivalente des services ».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Cette analyse est néanmoins à mettre en perspective du volume d’internes filles concernées</a:t>
            </a:r>
          </a:p>
        </p:txBody>
      </p:sp>
      <p:sp>
        <p:nvSpPr>
          <p:cNvPr id="46" name="TextBox 45"/>
          <p:cNvSpPr txBox="1"/>
          <p:nvPr/>
        </p:nvSpPr>
        <p:spPr bwMode="auto">
          <a:xfrm>
            <a:off x="350836" y="1031656"/>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Les filles sont moins nombreuses que les garçons à suivre une spécialité de production dans les lycées professionnels</a:t>
            </a:r>
          </a:p>
        </p:txBody>
      </p:sp>
      <p:sp>
        <p:nvSpPr>
          <p:cNvPr id="74" name="TextBox 73"/>
          <p:cNvSpPr txBox="1"/>
          <p:nvPr/>
        </p:nvSpPr>
        <p:spPr bwMode="auto">
          <a:xfrm>
            <a:off x="376437" y="3926666"/>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Pour autant, elles présentent des taux d’internes supérieurs aux garçons dans ces filières</a:t>
            </a:r>
          </a:p>
        </p:txBody>
      </p:sp>
      <p:sp>
        <p:nvSpPr>
          <p:cNvPr id="34" name="TextBox 33"/>
          <p:cNvSpPr txBox="1"/>
          <p:nvPr/>
        </p:nvSpPr>
        <p:spPr bwMode="auto">
          <a:xfrm>
            <a:off x="7257320" y="1348952"/>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rgbClr val="000000">
                    <a:lumMod val="85000"/>
                    <a:lumOff val="15000"/>
                  </a:srgbClr>
                </a:solidFill>
                <a:latin typeface="Calibri" pitchFamily="34" charset="0"/>
                <a:cs typeface="Calibri" pitchFamily="34" charset="0"/>
              </a:rPr>
              <a:t>Commentaires</a:t>
            </a:r>
          </a:p>
        </p:txBody>
      </p:sp>
      <p:cxnSp>
        <p:nvCxnSpPr>
          <p:cNvPr id="37" name="Straight Arrow Connector 36"/>
          <p:cNvCxnSpPr/>
          <p:nvPr/>
        </p:nvCxnSpPr>
        <p:spPr>
          <a:xfrm>
            <a:off x="740794" y="1834147"/>
            <a:ext cx="3024000" cy="0"/>
          </a:xfrm>
          <a:prstGeom prst="straightConnector1">
            <a:avLst/>
          </a:prstGeom>
          <a:ln>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1492793" y="1661475"/>
            <a:ext cx="2160300" cy="244682"/>
          </a:xfrm>
          <a:prstGeom prst="rect">
            <a:avLst/>
          </a:prstGeom>
          <a:noFill/>
          <a:ln w="9525">
            <a:noFill/>
            <a:miter lim="800000"/>
            <a:headEnd/>
            <a:tailEnd/>
          </a:ln>
        </p:spPr>
        <p:txBody>
          <a:bodyPr wrap="square" rtlCol="0">
            <a:spAutoFit/>
          </a:bodyPr>
          <a:lstStyle/>
          <a:p>
            <a:pPr>
              <a:lnSpc>
                <a:spcPct val="90000"/>
              </a:lnSpc>
            </a:pPr>
            <a:r>
              <a:rPr lang="fr-FR" sz="1050" b="1" dirty="0" smtClean="0">
                <a:solidFill>
                  <a:srgbClr val="FFC000">
                    <a:lumMod val="75000"/>
                  </a:srgbClr>
                </a:solidFill>
                <a:latin typeface="Calibri" pitchFamily="34" charset="0"/>
                <a:cs typeface="Calibri" pitchFamily="34" charset="0"/>
              </a:rPr>
              <a:t>Spécialités de production</a:t>
            </a:r>
          </a:p>
        </p:txBody>
      </p:sp>
      <p:cxnSp>
        <p:nvCxnSpPr>
          <p:cNvPr id="40" name="Straight Arrow Connector 39"/>
          <p:cNvCxnSpPr/>
          <p:nvPr/>
        </p:nvCxnSpPr>
        <p:spPr>
          <a:xfrm>
            <a:off x="3865646" y="1834147"/>
            <a:ext cx="2448000" cy="0"/>
          </a:xfrm>
          <a:prstGeom prst="straightConnector1">
            <a:avLst/>
          </a:prstGeom>
          <a:ln>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4464048" y="1661475"/>
            <a:ext cx="2160300" cy="244682"/>
          </a:xfrm>
          <a:prstGeom prst="rect">
            <a:avLst/>
          </a:prstGeom>
          <a:noFill/>
          <a:ln w="9525">
            <a:noFill/>
            <a:miter lim="800000"/>
            <a:headEnd/>
            <a:tailEnd/>
          </a:ln>
        </p:spPr>
        <p:txBody>
          <a:bodyPr wrap="square" rtlCol="0">
            <a:spAutoFit/>
          </a:bodyPr>
          <a:lstStyle/>
          <a:p>
            <a:pPr>
              <a:lnSpc>
                <a:spcPct val="90000"/>
              </a:lnSpc>
            </a:pPr>
            <a:r>
              <a:rPr lang="fr-FR" sz="1050" b="1" dirty="0" smtClean="0">
                <a:solidFill>
                  <a:srgbClr val="FFC000">
                    <a:lumMod val="75000"/>
                  </a:srgbClr>
                </a:solidFill>
                <a:latin typeface="Calibri" pitchFamily="34" charset="0"/>
                <a:cs typeface="Calibri" pitchFamily="34" charset="0"/>
              </a:rPr>
              <a:t>Spécialités de services</a:t>
            </a:r>
          </a:p>
        </p:txBody>
      </p:sp>
      <p:sp>
        <p:nvSpPr>
          <p:cNvPr id="51" name="TextBox 50"/>
          <p:cNvSpPr txBox="1"/>
          <p:nvPr/>
        </p:nvSpPr>
        <p:spPr bwMode="auto">
          <a:xfrm>
            <a:off x="-9215" y="6576174"/>
            <a:ext cx="7515015"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Périmètre : élèves scolarisés dans les lycées professionnels uniquement (hors LPO donc), desquels ont été retranchés les élèves pour lesquels une spécialité « disciplinaire » ou « non renseignée » était indiquée. Ces élèves représentent environ 25 000 élèves, soit 6% du total de ceux pour lesquels une spécialité de production ou de service était indiquée.</a:t>
            </a:r>
          </a:p>
        </p:txBody>
      </p:sp>
      <p:cxnSp>
        <p:nvCxnSpPr>
          <p:cNvPr id="69" name="Straight Arrow Connector 68"/>
          <p:cNvCxnSpPr/>
          <p:nvPr/>
        </p:nvCxnSpPr>
        <p:spPr>
          <a:xfrm>
            <a:off x="777940" y="4572948"/>
            <a:ext cx="3024000" cy="0"/>
          </a:xfrm>
          <a:prstGeom prst="straightConnector1">
            <a:avLst/>
          </a:prstGeom>
          <a:ln>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auto">
          <a:xfrm>
            <a:off x="1529939" y="4400276"/>
            <a:ext cx="2160300" cy="244682"/>
          </a:xfrm>
          <a:prstGeom prst="rect">
            <a:avLst/>
          </a:prstGeom>
          <a:noFill/>
          <a:ln w="9525">
            <a:noFill/>
            <a:miter lim="800000"/>
            <a:headEnd/>
            <a:tailEnd/>
          </a:ln>
        </p:spPr>
        <p:txBody>
          <a:bodyPr wrap="square" rtlCol="0">
            <a:spAutoFit/>
          </a:bodyPr>
          <a:lstStyle/>
          <a:p>
            <a:pPr>
              <a:lnSpc>
                <a:spcPct val="90000"/>
              </a:lnSpc>
            </a:pPr>
            <a:r>
              <a:rPr lang="fr-FR" sz="1050" b="1" dirty="0" smtClean="0">
                <a:solidFill>
                  <a:srgbClr val="FFC000">
                    <a:lumMod val="75000"/>
                  </a:srgbClr>
                </a:solidFill>
                <a:latin typeface="Calibri" pitchFamily="34" charset="0"/>
                <a:cs typeface="Calibri" pitchFamily="34" charset="0"/>
              </a:rPr>
              <a:t>Spécialités de production</a:t>
            </a:r>
          </a:p>
        </p:txBody>
      </p:sp>
      <p:cxnSp>
        <p:nvCxnSpPr>
          <p:cNvPr id="73" name="Straight Arrow Connector 72"/>
          <p:cNvCxnSpPr/>
          <p:nvPr/>
        </p:nvCxnSpPr>
        <p:spPr>
          <a:xfrm>
            <a:off x="3902792" y="4572948"/>
            <a:ext cx="2448000" cy="0"/>
          </a:xfrm>
          <a:prstGeom prst="straightConnector1">
            <a:avLst/>
          </a:prstGeom>
          <a:ln>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bwMode="auto">
          <a:xfrm>
            <a:off x="4501194" y="4400276"/>
            <a:ext cx="2160300" cy="244682"/>
          </a:xfrm>
          <a:prstGeom prst="rect">
            <a:avLst/>
          </a:prstGeom>
          <a:noFill/>
          <a:ln w="9525">
            <a:noFill/>
            <a:miter lim="800000"/>
            <a:headEnd/>
            <a:tailEnd/>
          </a:ln>
        </p:spPr>
        <p:txBody>
          <a:bodyPr wrap="square" rtlCol="0">
            <a:spAutoFit/>
          </a:bodyPr>
          <a:lstStyle/>
          <a:p>
            <a:pPr>
              <a:lnSpc>
                <a:spcPct val="90000"/>
              </a:lnSpc>
            </a:pPr>
            <a:r>
              <a:rPr lang="fr-FR" sz="1050" b="1" dirty="0" smtClean="0">
                <a:solidFill>
                  <a:srgbClr val="FFC000">
                    <a:lumMod val="75000"/>
                  </a:srgbClr>
                </a:solidFill>
                <a:latin typeface="Calibri" pitchFamily="34" charset="0"/>
                <a:cs typeface="Calibri" pitchFamily="34" charset="0"/>
              </a:rPr>
              <a:t>Spécialités de services</a:t>
            </a:r>
          </a:p>
        </p:txBody>
      </p:sp>
      <p:sp>
        <p:nvSpPr>
          <p:cNvPr id="24" name="TextBox 23"/>
          <p:cNvSpPr txBox="1"/>
          <p:nvPr/>
        </p:nvSpPr>
        <p:spPr bwMode="auto">
          <a:xfrm rot="16200000">
            <a:off x="180461" y="5047282"/>
            <a:ext cx="1796522"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FFFFFF"/>
                </a:solidFill>
                <a:latin typeface="Calibri" pitchFamily="34" charset="0"/>
                <a:cs typeface="Calibri" pitchFamily="34" charset="0"/>
              </a:rPr>
              <a:t>Soit environ 40 internes</a:t>
            </a:r>
          </a:p>
        </p:txBody>
      </p:sp>
      <p:sp>
        <p:nvSpPr>
          <p:cNvPr id="25" name="TextBox 24"/>
          <p:cNvSpPr txBox="1"/>
          <p:nvPr/>
        </p:nvSpPr>
        <p:spPr bwMode="auto">
          <a:xfrm rot="16200000">
            <a:off x="706752" y="5079182"/>
            <a:ext cx="1796522"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FFFFFF"/>
                </a:solidFill>
                <a:latin typeface="Calibri" pitchFamily="34" charset="0"/>
                <a:cs typeface="Calibri" pitchFamily="34" charset="0"/>
              </a:rPr>
              <a:t>env. 1 000 internes</a:t>
            </a:r>
          </a:p>
        </p:txBody>
      </p:sp>
      <p:sp>
        <p:nvSpPr>
          <p:cNvPr id="26" name="TextBox 25"/>
          <p:cNvSpPr txBox="1"/>
          <p:nvPr/>
        </p:nvSpPr>
        <p:spPr bwMode="auto">
          <a:xfrm rot="16200000">
            <a:off x="1233374" y="5093542"/>
            <a:ext cx="1796522"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FFFFFF"/>
                </a:solidFill>
                <a:latin typeface="Calibri" pitchFamily="34" charset="0"/>
                <a:cs typeface="Calibri" pitchFamily="34" charset="0"/>
              </a:rPr>
              <a:t>env.2  000</a:t>
            </a:r>
          </a:p>
        </p:txBody>
      </p:sp>
      <p:sp>
        <p:nvSpPr>
          <p:cNvPr id="27" name="TextBox 26"/>
          <p:cNvSpPr txBox="1"/>
          <p:nvPr/>
        </p:nvSpPr>
        <p:spPr bwMode="auto">
          <a:xfrm rot="16200000">
            <a:off x="1737444" y="5089815"/>
            <a:ext cx="1796522"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FFFFFF"/>
                </a:solidFill>
                <a:latin typeface="Calibri" pitchFamily="34" charset="0"/>
                <a:cs typeface="Calibri" pitchFamily="34" charset="0"/>
              </a:rPr>
              <a:t>env. 500</a:t>
            </a:r>
          </a:p>
        </p:txBody>
      </p:sp>
      <p:sp>
        <p:nvSpPr>
          <p:cNvPr id="28" name="TextBox 27"/>
          <p:cNvSpPr txBox="1"/>
          <p:nvPr/>
        </p:nvSpPr>
        <p:spPr bwMode="auto">
          <a:xfrm rot="16200000">
            <a:off x="2273413" y="5079182"/>
            <a:ext cx="1796522"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FFFFFF"/>
                </a:solidFill>
                <a:latin typeface="Calibri" pitchFamily="34" charset="0"/>
                <a:cs typeface="Calibri" pitchFamily="34" charset="0"/>
              </a:rPr>
              <a:t>env.  40</a:t>
            </a:r>
          </a:p>
        </p:txBody>
      </p:sp>
      <p:sp>
        <p:nvSpPr>
          <p:cNvPr id="29" name="TextBox 28"/>
          <p:cNvSpPr txBox="1"/>
          <p:nvPr/>
        </p:nvSpPr>
        <p:spPr bwMode="auto">
          <a:xfrm rot="16200000">
            <a:off x="2788116" y="5057916"/>
            <a:ext cx="1796522"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FFFFFF"/>
                </a:solidFill>
                <a:latin typeface="Calibri" pitchFamily="34" charset="0"/>
                <a:cs typeface="Calibri" pitchFamily="34" charset="0"/>
              </a:rPr>
              <a:t>env.  2 000</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2626257"/>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2</a:t>
            </a:fld>
            <a:endParaRPr lang="en-GB">
              <a:solidFill>
                <a:srgbClr val="85888B"/>
              </a:solidFill>
            </a:endParaRPr>
          </a:p>
        </p:txBody>
      </p:sp>
      <p:sp>
        <p:nvSpPr>
          <p:cNvPr id="13" name="Rectangle 12"/>
          <p:cNvSpPr/>
          <p:nvPr/>
        </p:nvSpPr>
        <p:spPr bwMode="auto">
          <a:xfrm>
            <a:off x="1856570" y="2308739"/>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chemeClr val="tx2">
                  <a:lumMod val="75000"/>
                </a:schemeClr>
              </a:buClr>
            </a:pPr>
            <a:r>
              <a:rPr lang="fr-FR" sz="1400" b="1" dirty="0" smtClean="0">
                <a:solidFill>
                  <a:schemeClr val="tx1">
                    <a:lumMod val="85000"/>
                    <a:lumOff val="15000"/>
                  </a:schemeClr>
                </a:solidFill>
              </a:rPr>
              <a:t>Etat des lieux de l’existant</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0. Synthèse et précautions méthodologiques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1. Analyse de l’offre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2. Analyse des bénéficiaires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3. Focus </a:t>
            </a:r>
          </a:p>
          <a:p>
            <a:pPr marL="228600" indent="-228600" fontAlgn="auto">
              <a:spcBef>
                <a:spcPts val="3600"/>
              </a:spcBef>
              <a:spcAft>
                <a:spcPts val="1800"/>
              </a:spcAft>
              <a:buClr>
                <a:schemeClr val="tx2">
                  <a:lumMod val="75000"/>
                </a:schemeClr>
              </a:buClr>
            </a:pPr>
            <a:r>
              <a:rPr lang="fr-FR" sz="1400" dirty="0" smtClean="0">
                <a:solidFill>
                  <a:schemeClr val="tx1">
                    <a:lumMod val="85000"/>
                    <a:lumOff val="15000"/>
                  </a:schemeClr>
                </a:solidFill>
              </a:rPr>
              <a:t>Analyse du besoin (exprimé et potentiel)</a:t>
            </a:r>
          </a:p>
          <a:p>
            <a:pPr marL="228600" indent="-228600" fontAlgn="auto">
              <a:spcBef>
                <a:spcPts val="3600"/>
              </a:spcBef>
              <a:spcAft>
                <a:spcPts val="1800"/>
              </a:spcAft>
              <a:buClr>
                <a:schemeClr val="tx2">
                  <a:lumMod val="75000"/>
                </a:schemeClr>
              </a:buClr>
            </a:pPr>
            <a:r>
              <a:rPr lang="fr-FR" sz="1400" dirty="0" smtClean="0">
                <a:solidFill>
                  <a:schemeClr val="tx1">
                    <a:lumMod val="85000"/>
                    <a:lumOff val="15000"/>
                  </a:scheme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26862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chemeClr val="accent2">
                    <a:lumMod val="75000"/>
                  </a:schemeClr>
                </a:solidFill>
                <a:latin typeface="+mn-lt"/>
                <a:cs typeface="+mn-cs"/>
              </a:rPr>
              <a:t>1</a:t>
            </a:r>
          </a:p>
        </p:txBody>
      </p:sp>
      <p:sp>
        <p:nvSpPr>
          <p:cNvPr id="23" name="TextBox 22"/>
          <p:cNvSpPr txBox="1"/>
          <p:nvPr/>
        </p:nvSpPr>
        <p:spPr bwMode="auto">
          <a:xfrm>
            <a:off x="1136470" y="478790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chemeClr val="accent2">
                    <a:lumMod val="75000"/>
                  </a:schemeClr>
                </a:solidFill>
                <a:latin typeface="+mn-lt"/>
                <a:cs typeface="+mn-cs"/>
              </a:rPr>
              <a:t>3</a:t>
            </a:r>
          </a:p>
        </p:txBody>
      </p:sp>
      <p:sp>
        <p:nvSpPr>
          <p:cNvPr id="16" name="TextBox 15"/>
          <p:cNvSpPr txBox="1"/>
          <p:nvPr/>
        </p:nvSpPr>
        <p:spPr bwMode="auto">
          <a:xfrm>
            <a:off x="1136470" y="3894310"/>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chemeClr val="accent2">
                    <a:lumMod val="75000"/>
                  </a:schemeClr>
                </a:solidFill>
                <a:latin typeface="+mn-lt"/>
                <a:cs typeface="+mn-cs"/>
              </a:rPr>
              <a:t>2</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286381" y="2735107"/>
            <a:ext cx="2034809" cy="1201165"/>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6" name="Rectangle 35"/>
          <p:cNvSpPr/>
          <p:nvPr/>
        </p:nvSpPr>
        <p:spPr bwMode="auto">
          <a:xfrm>
            <a:off x="-9214" y="6425498"/>
            <a:ext cx="5634054" cy="45998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07850"/>
            <a:ext cx="9555163" cy="765175"/>
          </a:xfrm>
        </p:spPr>
        <p:txBody>
          <a:bodyPr/>
          <a:lstStyle/>
          <a:p>
            <a:r>
              <a:rPr lang="fr-FR" dirty="0" smtClean="0"/>
              <a:t>Par ailleurs, la répartition des internes par PCS reflète celle des élèves scolarisés dans le second degré</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20</a:t>
            </a:fld>
            <a:endParaRPr lang="en-GB">
              <a:solidFill>
                <a:srgbClr val="85888B"/>
              </a:solidFill>
            </a:endParaRPr>
          </a:p>
        </p:txBody>
      </p:sp>
      <p:sp>
        <p:nvSpPr>
          <p:cNvPr id="18" name="Rectangle 17"/>
          <p:cNvSpPr/>
          <p:nvPr/>
        </p:nvSpPr>
        <p:spPr bwMode="auto">
          <a:xfrm>
            <a:off x="6850861" y="1718020"/>
            <a:ext cx="2854799" cy="2219015"/>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Au niveau national, les élèves issus de familles de PCS moyenne et défavorisées </a:t>
            </a:r>
            <a:r>
              <a:rPr lang="fr-FR" sz="1000" baseline="30000" dirty="0" smtClean="0">
                <a:solidFill>
                  <a:srgbClr val="000000">
                    <a:lumMod val="85000"/>
                    <a:lumOff val="15000"/>
                  </a:srgbClr>
                </a:solidFill>
              </a:rPr>
              <a:t>(2) </a:t>
            </a:r>
            <a:r>
              <a:rPr lang="fr-FR" sz="1000" dirty="0" smtClean="0">
                <a:solidFill>
                  <a:srgbClr val="000000">
                    <a:lumMod val="85000"/>
                    <a:lumOff val="15000"/>
                  </a:srgbClr>
                </a:solidFill>
              </a:rPr>
              <a:t>représentent près de 2/3 des internes</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En particulier, les élèves issus de familles de PCS défavorisées représentent le tiers des internes</a:t>
            </a:r>
            <a:endParaRPr lang="fr-FR" sz="1000" baseline="30000" dirty="0" smtClean="0">
              <a:solidFill>
                <a:srgbClr val="000000">
                  <a:lumMod val="85000"/>
                  <a:lumOff val="15000"/>
                </a:srgbClr>
              </a:solidFill>
            </a:endParaRP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Cette proportion est inférieure dans le privé : les élèves issus de familles de PCS défavorisées représentent moins d’1/5 des internes</a:t>
            </a:r>
          </a:p>
        </p:txBody>
      </p:sp>
      <p:sp>
        <p:nvSpPr>
          <p:cNvPr id="23" name="TextBox 22"/>
          <p:cNvSpPr txBox="1"/>
          <p:nvPr/>
        </p:nvSpPr>
        <p:spPr bwMode="auto">
          <a:xfrm>
            <a:off x="-9215" y="6583482"/>
            <a:ext cx="6860075"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BEA. Année scolaire 2013-2014, hors EREA, DOM, population post-bac, ministères de tutelle différents du MEN</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a:t>
            </a:r>
            <a:r>
              <a:rPr lang="fr-FR" sz="700" dirty="0" smtClean="0">
                <a:solidFill>
                  <a:srgbClr val="000000">
                    <a:lumMod val="85000"/>
                    <a:lumOff val="15000"/>
                  </a:srgbClr>
                </a:solidFill>
                <a:latin typeface="Calibri" pitchFamily="34" charset="0"/>
                <a:cs typeface="Calibri" pitchFamily="34" charset="0"/>
              </a:rPr>
              <a:t> La nomenclature des 4 groupes de PCS est présentée en annexe du présent document</a:t>
            </a:r>
          </a:p>
        </p:txBody>
      </p:sp>
      <p:sp>
        <p:nvSpPr>
          <p:cNvPr id="30" name="Rectangle 29"/>
          <p:cNvSpPr/>
          <p:nvPr/>
        </p:nvSpPr>
        <p:spPr bwMode="auto">
          <a:xfrm>
            <a:off x="6825260" y="4544832"/>
            <a:ext cx="2854799" cy="1950788"/>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Pour autant, cette analyse tient davantage à la structure de la population scolarisée dans chacun des secteur qu’à une politique d’admission en internat discriminante en matière de PCS</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Le taux d’internes par PCS dans le public et le privé varie peu : entre 2,9% (taux d’internes issus de familles de PCS très favorisées dans le secteur public) et 5,4% (taux d’internes issus de familles de PCS moyenne, dans le privé)</a:t>
            </a:r>
          </a:p>
        </p:txBody>
      </p:sp>
      <p:pic>
        <p:nvPicPr>
          <p:cNvPr id="1253385" name="Picture 9"/>
          <p:cNvPicPr>
            <a:picLocks noChangeAspect="1" noChangeArrowheads="1"/>
          </p:cNvPicPr>
          <p:nvPr/>
        </p:nvPicPr>
        <p:blipFill>
          <a:blip r:embed="rId3" cstate="print"/>
          <a:srcRect/>
          <a:stretch>
            <a:fillRect/>
          </a:stretch>
        </p:blipFill>
        <p:spPr bwMode="auto">
          <a:xfrm>
            <a:off x="344360" y="1582946"/>
            <a:ext cx="3384470" cy="2291026"/>
          </a:xfrm>
          <a:prstGeom prst="rect">
            <a:avLst/>
          </a:prstGeom>
          <a:noFill/>
          <a:ln w="9525">
            <a:noFill/>
            <a:miter lim="800000"/>
            <a:headEnd/>
            <a:tailEnd/>
          </a:ln>
          <a:effectLst/>
        </p:spPr>
      </p:pic>
      <p:sp>
        <p:nvSpPr>
          <p:cNvPr id="32" name="TextBox 31"/>
          <p:cNvSpPr txBox="1"/>
          <p:nvPr/>
        </p:nvSpPr>
        <p:spPr bwMode="auto">
          <a:xfrm>
            <a:off x="776420" y="1124680"/>
            <a:ext cx="554477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rgbClr val="B10034">
                    <a:lumMod val="75000"/>
                  </a:srgbClr>
                </a:solidFill>
                <a:latin typeface="Calibri" pitchFamily="34" charset="0"/>
                <a:cs typeface="Calibri" pitchFamily="34" charset="0"/>
              </a:rPr>
              <a:t>Ventilation des internes par PCS </a:t>
            </a:r>
            <a:r>
              <a:rPr lang="fr-FR" sz="1200" b="1" cap="small" baseline="30000" dirty="0" smtClean="0">
                <a:solidFill>
                  <a:srgbClr val="B10034">
                    <a:lumMod val="75000"/>
                  </a:srgbClr>
                </a:solidFill>
                <a:latin typeface="Calibri" pitchFamily="34" charset="0"/>
                <a:cs typeface="Calibri" pitchFamily="34" charset="0"/>
              </a:rPr>
              <a:t>(2)</a:t>
            </a:r>
          </a:p>
        </p:txBody>
      </p:sp>
      <p:cxnSp>
        <p:nvCxnSpPr>
          <p:cNvPr id="35" name="Straight Connector 34"/>
          <p:cNvCxnSpPr/>
          <p:nvPr/>
        </p:nvCxnSpPr>
        <p:spPr>
          <a:xfrm>
            <a:off x="776420" y="1383212"/>
            <a:ext cx="554477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bwMode="auto">
          <a:xfrm>
            <a:off x="704410" y="1396424"/>
            <a:ext cx="208800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rgbClr val="000000"/>
                </a:solidFill>
                <a:latin typeface="Calibri" pitchFamily="34" charset="0"/>
                <a:cs typeface="Calibri" pitchFamily="34" charset="0"/>
              </a:rPr>
              <a:t>Au niveau national</a:t>
            </a:r>
          </a:p>
        </p:txBody>
      </p:sp>
      <p:sp>
        <p:nvSpPr>
          <p:cNvPr id="38" name="TextBox 37"/>
          <p:cNvSpPr txBox="1"/>
          <p:nvPr/>
        </p:nvSpPr>
        <p:spPr bwMode="auto">
          <a:xfrm>
            <a:off x="4232900" y="1390666"/>
            <a:ext cx="208800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rgbClr val="000000"/>
                </a:solidFill>
                <a:latin typeface="Calibri" pitchFamily="34" charset="0"/>
                <a:cs typeface="Calibri" pitchFamily="34" charset="0"/>
              </a:rPr>
              <a:t>Comparaison public / privé</a:t>
            </a:r>
          </a:p>
        </p:txBody>
      </p:sp>
      <p:pic>
        <p:nvPicPr>
          <p:cNvPr id="1253378" name="Picture 2"/>
          <p:cNvPicPr>
            <a:picLocks noChangeAspect="1" noChangeArrowheads="1"/>
          </p:cNvPicPr>
          <p:nvPr/>
        </p:nvPicPr>
        <p:blipFill>
          <a:blip r:embed="rId4" cstate="print"/>
          <a:srcRect/>
          <a:stretch>
            <a:fillRect/>
          </a:stretch>
        </p:blipFill>
        <p:spPr bwMode="auto">
          <a:xfrm>
            <a:off x="4295585" y="1582947"/>
            <a:ext cx="1881585" cy="1152160"/>
          </a:xfrm>
          <a:prstGeom prst="rect">
            <a:avLst/>
          </a:prstGeom>
          <a:noFill/>
          <a:ln w="9525">
            <a:noFill/>
            <a:miter lim="800000"/>
            <a:headEnd/>
            <a:tailEnd/>
          </a:ln>
          <a:effectLst/>
        </p:spPr>
      </p:pic>
      <p:pic>
        <p:nvPicPr>
          <p:cNvPr id="1253379" name="Picture 3"/>
          <p:cNvPicPr>
            <a:picLocks noChangeAspect="1" noChangeArrowheads="1"/>
          </p:cNvPicPr>
          <p:nvPr/>
        </p:nvPicPr>
        <p:blipFill>
          <a:blip r:embed="rId5" cstate="print"/>
          <a:srcRect/>
          <a:stretch>
            <a:fillRect/>
          </a:stretch>
        </p:blipFill>
        <p:spPr bwMode="auto">
          <a:xfrm>
            <a:off x="4320948" y="2758111"/>
            <a:ext cx="2034809" cy="1201165"/>
          </a:xfrm>
          <a:prstGeom prst="rect">
            <a:avLst/>
          </a:prstGeom>
          <a:noFill/>
          <a:ln w="9525">
            <a:noFill/>
            <a:miter lim="800000"/>
            <a:headEnd/>
            <a:tailEnd/>
          </a:ln>
          <a:effectLst/>
        </p:spPr>
      </p:pic>
      <p:sp>
        <p:nvSpPr>
          <p:cNvPr id="21" name="TextBox 20"/>
          <p:cNvSpPr txBox="1"/>
          <p:nvPr/>
        </p:nvSpPr>
        <p:spPr bwMode="auto">
          <a:xfrm>
            <a:off x="776420" y="4293120"/>
            <a:ext cx="554477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rgbClr val="B10034">
                    <a:lumMod val="75000"/>
                  </a:srgbClr>
                </a:solidFill>
                <a:latin typeface="Calibri" pitchFamily="34" charset="0"/>
                <a:cs typeface="Calibri" pitchFamily="34" charset="0"/>
              </a:rPr>
              <a:t>Poids des internes par PCS </a:t>
            </a:r>
            <a:r>
              <a:rPr lang="fr-FR" sz="1200" b="1" cap="small" baseline="30000" dirty="0" smtClean="0">
                <a:solidFill>
                  <a:srgbClr val="B10034">
                    <a:lumMod val="75000"/>
                  </a:srgbClr>
                </a:solidFill>
                <a:latin typeface="Calibri" pitchFamily="34" charset="0"/>
                <a:cs typeface="Calibri" pitchFamily="34" charset="0"/>
              </a:rPr>
              <a:t>(2)</a:t>
            </a:r>
          </a:p>
        </p:txBody>
      </p:sp>
      <p:cxnSp>
        <p:nvCxnSpPr>
          <p:cNvPr id="22" name="Straight Connector 21"/>
          <p:cNvCxnSpPr/>
          <p:nvPr/>
        </p:nvCxnSpPr>
        <p:spPr>
          <a:xfrm>
            <a:off x="776420" y="4551652"/>
            <a:ext cx="554477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262595" name="Picture 3"/>
          <p:cNvPicPr>
            <a:picLocks noChangeAspect="1" noChangeArrowheads="1"/>
          </p:cNvPicPr>
          <p:nvPr/>
        </p:nvPicPr>
        <p:blipFill>
          <a:blip r:embed="rId6" cstate="print"/>
          <a:srcRect/>
          <a:stretch>
            <a:fillRect/>
          </a:stretch>
        </p:blipFill>
        <p:spPr bwMode="auto">
          <a:xfrm>
            <a:off x="1214092" y="4641003"/>
            <a:ext cx="4725782" cy="1884095"/>
          </a:xfrm>
          <a:prstGeom prst="rect">
            <a:avLst/>
          </a:prstGeom>
          <a:noFill/>
          <a:ln w="9525">
            <a:noFill/>
            <a:miter lim="800000"/>
            <a:headEnd/>
            <a:tailEnd/>
          </a:ln>
          <a:effectLst/>
        </p:spPr>
      </p:pic>
      <p:sp>
        <p:nvSpPr>
          <p:cNvPr id="27" name="TextBox 26"/>
          <p:cNvSpPr txBox="1"/>
          <p:nvPr/>
        </p:nvSpPr>
        <p:spPr bwMode="auto">
          <a:xfrm>
            <a:off x="7308064" y="1465764"/>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4549265" y="3816128"/>
            <a:ext cx="2160000" cy="206121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6" name="Rectangle 35"/>
          <p:cNvSpPr/>
          <p:nvPr/>
        </p:nvSpPr>
        <p:spPr bwMode="auto">
          <a:xfrm>
            <a:off x="-9214" y="6425498"/>
            <a:ext cx="5634054" cy="45998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21</a:t>
            </a:fld>
            <a:endParaRPr lang="en-GB">
              <a:solidFill>
                <a:srgbClr val="85888B"/>
              </a:solidFill>
            </a:endParaRPr>
          </a:p>
        </p:txBody>
      </p:sp>
      <p:sp>
        <p:nvSpPr>
          <p:cNvPr id="34" name="Rectangle 33"/>
          <p:cNvSpPr/>
          <p:nvPr/>
        </p:nvSpPr>
        <p:spPr>
          <a:xfrm>
            <a:off x="7569230" y="6665720"/>
            <a:ext cx="2336770" cy="192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FFFFFF"/>
                </a:solidFill>
                <a:cs typeface="Calibri" pitchFamily="34" charset="0"/>
              </a:rPr>
              <a:t>Document de travail</a:t>
            </a:r>
          </a:p>
        </p:txBody>
      </p:sp>
      <p:sp>
        <p:nvSpPr>
          <p:cNvPr id="11" name="TextBox 10"/>
          <p:cNvSpPr txBox="1"/>
          <p:nvPr/>
        </p:nvSpPr>
        <p:spPr bwMode="auto">
          <a:xfrm>
            <a:off x="231087" y="1480969"/>
            <a:ext cx="4392610" cy="507831"/>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Ecart entre la part d’élèves issus de familles de PCS défavorisées parmi les internes et la part d’élèves issus de familles de PCS défavorisées au sein de la population scolaire </a:t>
            </a:r>
            <a:r>
              <a:rPr lang="fr-FR" sz="1000" b="1" baseline="30000" dirty="0" smtClean="0">
                <a:solidFill>
                  <a:srgbClr val="000000">
                    <a:lumMod val="85000"/>
                    <a:lumOff val="15000"/>
                  </a:srgbClr>
                </a:solidFill>
                <a:latin typeface="Calibri" pitchFamily="34" charset="0"/>
                <a:cs typeface="Calibri" pitchFamily="34" charset="0"/>
              </a:rPr>
              <a:t>(1), </a:t>
            </a:r>
            <a:r>
              <a:rPr lang="fr-FR" sz="1000" b="1" dirty="0" smtClean="0">
                <a:solidFill>
                  <a:srgbClr val="000000">
                    <a:lumMod val="85000"/>
                    <a:lumOff val="15000"/>
                  </a:srgbClr>
                </a:solidFill>
                <a:latin typeface="Calibri" pitchFamily="34" charset="0"/>
                <a:cs typeface="Calibri" pitchFamily="34" charset="0"/>
              </a:rPr>
              <a:t>public et privé confondus</a:t>
            </a:r>
            <a:endParaRPr lang="fr-FR" sz="1000" b="1" baseline="30000" dirty="0" smtClean="0">
              <a:solidFill>
                <a:srgbClr val="000000">
                  <a:lumMod val="85000"/>
                  <a:lumOff val="15000"/>
                </a:srgbClr>
              </a:solidFill>
              <a:latin typeface="Calibri" pitchFamily="34" charset="0"/>
              <a:cs typeface="Calibri" pitchFamily="34" charset="0"/>
            </a:endParaRPr>
          </a:p>
        </p:txBody>
      </p:sp>
      <p:sp>
        <p:nvSpPr>
          <p:cNvPr id="23" name="TextBox 22"/>
          <p:cNvSpPr txBox="1"/>
          <p:nvPr/>
        </p:nvSpPr>
        <p:spPr bwMode="auto">
          <a:xfrm>
            <a:off x="-9215" y="6696197"/>
            <a:ext cx="6860075"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BEA. Année scolaire 2013-2014, hors EREA, DOM, population post-bac, ministères de tutelle différents du MEN</a:t>
            </a:r>
          </a:p>
        </p:txBody>
      </p:sp>
      <p:sp>
        <p:nvSpPr>
          <p:cNvPr id="30" name="Rectangle 29"/>
          <p:cNvSpPr/>
          <p:nvPr/>
        </p:nvSpPr>
        <p:spPr bwMode="auto">
          <a:xfrm>
            <a:off x="6881608" y="1556740"/>
            <a:ext cx="2854799" cy="432060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Rapportée à la proportion d’élèves issus de familles de PCS défavorisées, la part d’internes issus de familles de PCS défavorisées présente des écarts de l’ordre de 0 à -8 points environ pour 71% des départements. </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Au global, les élèves issus de familles de PCS défavorisées sont donc globalement représentés de manière équivalente, voire légèrement inférieure à leur poids au sein de la population scolarisée</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L’écart se creuse en revanche dans le secteur privé : près d’un tiers des départements présente une proportion d’élèves internes issus de familles de PCS favorisées inférieure de plus de 8 points à leur proportion au sein de la population scolarisée.</a:t>
            </a:r>
            <a:endParaRPr lang="fr-FR" sz="1050" dirty="0" smtClean="0">
              <a:solidFill>
                <a:srgbClr val="FF0000"/>
              </a:solidFill>
            </a:endParaRPr>
          </a:p>
        </p:txBody>
      </p:sp>
      <p:sp>
        <p:nvSpPr>
          <p:cNvPr id="41" name="TextBox 40"/>
          <p:cNvSpPr txBox="1"/>
          <p:nvPr/>
        </p:nvSpPr>
        <p:spPr bwMode="auto">
          <a:xfrm>
            <a:off x="0" y="6344142"/>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43" name="Freeform 101"/>
          <p:cNvSpPr>
            <a:spLocks noChangeArrowheads="1"/>
          </p:cNvSpPr>
          <p:nvPr/>
        </p:nvSpPr>
        <p:spPr bwMode="auto">
          <a:xfrm>
            <a:off x="920440" y="6381805"/>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8" name="Freeform 105"/>
          <p:cNvSpPr>
            <a:spLocks noChangeArrowheads="1"/>
          </p:cNvSpPr>
          <p:nvPr/>
        </p:nvSpPr>
        <p:spPr bwMode="auto">
          <a:xfrm>
            <a:off x="4448930" y="6381805"/>
            <a:ext cx="180000" cy="108000"/>
          </a:xfrm>
          <a:prstGeom prst="rect">
            <a:avLst/>
          </a:prstGeom>
          <a:solidFill>
            <a:schemeClr val="accent1">
              <a:lumMod val="20000"/>
              <a:lumOff val="8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49" name="Freeform 102"/>
          <p:cNvSpPr>
            <a:spLocks noChangeArrowheads="1"/>
          </p:cNvSpPr>
          <p:nvPr/>
        </p:nvSpPr>
        <p:spPr bwMode="auto">
          <a:xfrm>
            <a:off x="2074120" y="6381805"/>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50" name="Freeform 104"/>
          <p:cNvSpPr>
            <a:spLocks noChangeArrowheads="1"/>
          </p:cNvSpPr>
          <p:nvPr/>
        </p:nvSpPr>
        <p:spPr bwMode="auto">
          <a:xfrm>
            <a:off x="3224760" y="6381805"/>
            <a:ext cx="180000" cy="108000"/>
          </a:xfrm>
          <a:prstGeom prst="rect">
            <a:avLst/>
          </a:prstGeom>
          <a:solidFill>
            <a:schemeClr val="accent1">
              <a:lumMod val="40000"/>
              <a:lumOff val="6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0" name="Freeform 106"/>
          <p:cNvSpPr>
            <a:spLocks noChangeArrowheads="1"/>
          </p:cNvSpPr>
          <p:nvPr/>
        </p:nvSpPr>
        <p:spPr bwMode="auto">
          <a:xfrm>
            <a:off x="5552830" y="6381805"/>
            <a:ext cx="180000" cy="108000"/>
          </a:xfrm>
          <a:prstGeom prst="rect">
            <a:avLst/>
          </a:prstGeom>
          <a:solidFill>
            <a:srgbClr val="92D050"/>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1" name="TextBox 60"/>
          <p:cNvSpPr txBox="1"/>
          <p:nvPr/>
        </p:nvSpPr>
        <p:spPr bwMode="auto">
          <a:xfrm>
            <a:off x="1088565" y="633219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-8 pts</a:t>
            </a:r>
          </a:p>
        </p:txBody>
      </p:sp>
      <p:sp>
        <p:nvSpPr>
          <p:cNvPr id="62" name="TextBox 61"/>
          <p:cNvSpPr txBox="1"/>
          <p:nvPr/>
        </p:nvSpPr>
        <p:spPr bwMode="auto">
          <a:xfrm>
            <a:off x="2206265" y="633219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 et -5 pts</a:t>
            </a:r>
          </a:p>
        </p:txBody>
      </p:sp>
      <p:sp>
        <p:nvSpPr>
          <p:cNvPr id="63" name="TextBox 62"/>
          <p:cNvSpPr txBox="1"/>
          <p:nvPr/>
        </p:nvSpPr>
        <p:spPr bwMode="auto">
          <a:xfrm>
            <a:off x="3345030" y="633219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-5 et -2 pts</a:t>
            </a:r>
          </a:p>
        </p:txBody>
      </p:sp>
      <p:sp>
        <p:nvSpPr>
          <p:cNvPr id="64" name="TextBox 63"/>
          <p:cNvSpPr txBox="1"/>
          <p:nvPr/>
        </p:nvSpPr>
        <p:spPr bwMode="auto">
          <a:xfrm>
            <a:off x="4592950" y="633219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-2 et 0 pts</a:t>
            </a:r>
          </a:p>
        </p:txBody>
      </p:sp>
      <p:sp>
        <p:nvSpPr>
          <p:cNvPr id="65" name="TextBox 64"/>
          <p:cNvSpPr txBox="1"/>
          <p:nvPr/>
        </p:nvSpPr>
        <p:spPr bwMode="auto">
          <a:xfrm>
            <a:off x="5684975" y="633219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Ecart positif</a:t>
            </a:r>
          </a:p>
        </p:txBody>
      </p:sp>
      <p:pic>
        <p:nvPicPr>
          <p:cNvPr id="1263618" name="Picture 2"/>
          <p:cNvPicPr>
            <a:picLocks noChangeAspect="1" noChangeArrowheads="1"/>
          </p:cNvPicPr>
          <p:nvPr/>
        </p:nvPicPr>
        <p:blipFill>
          <a:blip r:embed="rId3" cstate="print"/>
          <a:srcRect/>
          <a:stretch>
            <a:fillRect/>
          </a:stretch>
        </p:blipFill>
        <p:spPr bwMode="auto">
          <a:xfrm>
            <a:off x="200340" y="1988800"/>
            <a:ext cx="4351347" cy="3672510"/>
          </a:xfrm>
          <a:prstGeom prst="rect">
            <a:avLst/>
          </a:prstGeom>
          <a:noFill/>
          <a:ln w="9525">
            <a:noFill/>
            <a:miter lim="800000"/>
            <a:headEnd/>
            <a:tailEnd/>
          </a:ln>
          <a:effectLst/>
        </p:spPr>
      </p:pic>
      <p:pic>
        <p:nvPicPr>
          <p:cNvPr id="126361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11057" y="4061636"/>
            <a:ext cx="2100930" cy="1773172"/>
          </a:xfrm>
          <a:prstGeom prst="rect">
            <a:avLst/>
          </a:prstGeom>
          <a:noFill/>
          <a:ln w="9525">
            <a:noFill/>
            <a:miter lim="800000"/>
            <a:headEnd/>
            <a:tailEnd/>
          </a:ln>
          <a:effectLst/>
        </p:spPr>
      </p:pic>
      <p:pic>
        <p:nvPicPr>
          <p:cNvPr id="126362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3697" y="1867034"/>
            <a:ext cx="1944270" cy="1610620"/>
          </a:xfrm>
          <a:prstGeom prst="rect">
            <a:avLst/>
          </a:prstGeom>
          <a:noFill/>
          <a:ln w="9525">
            <a:noFill/>
            <a:miter lim="800000"/>
            <a:headEnd/>
            <a:tailEnd/>
          </a:ln>
          <a:effectLst/>
        </p:spPr>
      </p:pic>
      <p:sp>
        <p:nvSpPr>
          <p:cNvPr id="37" name="TextBox 36"/>
          <p:cNvSpPr txBox="1"/>
          <p:nvPr/>
        </p:nvSpPr>
        <p:spPr bwMode="auto">
          <a:xfrm>
            <a:off x="4551687" y="1608467"/>
            <a:ext cx="2160300" cy="2308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Focus sur le public </a:t>
            </a:r>
            <a:r>
              <a:rPr lang="fr-FR" sz="1000" b="1" baseline="30000" dirty="0" smtClean="0">
                <a:solidFill>
                  <a:srgbClr val="000000">
                    <a:lumMod val="85000"/>
                    <a:lumOff val="15000"/>
                  </a:srgbClr>
                </a:solidFill>
                <a:latin typeface="Calibri" pitchFamily="34" charset="0"/>
                <a:cs typeface="Calibri" pitchFamily="34" charset="0"/>
              </a:rPr>
              <a:t>(1)</a:t>
            </a:r>
          </a:p>
        </p:txBody>
      </p:sp>
      <p:sp>
        <p:nvSpPr>
          <p:cNvPr id="38" name="TextBox 37"/>
          <p:cNvSpPr txBox="1"/>
          <p:nvPr/>
        </p:nvSpPr>
        <p:spPr bwMode="auto">
          <a:xfrm>
            <a:off x="4551687" y="3789050"/>
            <a:ext cx="2160300" cy="2308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Focus sur le privé </a:t>
            </a:r>
            <a:r>
              <a:rPr lang="fr-FR" sz="1000" b="1" baseline="30000" dirty="0" smtClean="0">
                <a:solidFill>
                  <a:srgbClr val="000000">
                    <a:lumMod val="85000"/>
                    <a:lumOff val="15000"/>
                  </a:srgbClr>
                </a:solidFill>
                <a:latin typeface="Calibri" pitchFamily="34" charset="0"/>
                <a:cs typeface="Calibri" pitchFamily="34" charset="0"/>
              </a:rPr>
              <a:t>(1)</a:t>
            </a:r>
          </a:p>
        </p:txBody>
      </p:sp>
      <p:sp>
        <p:nvSpPr>
          <p:cNvPr id="39" name="Rectangle 38"/>
          <p:cNvSpPr/>
          <p:nvPr/>
        </p:nvSpPr>
        <p:spPr bwMode="auto">
          <a:xfrm>
            <a:off x="4551687" y="1608467"/>
            <a:ext cx="2154665" cy="1869187"/>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40" name="Rectangle 39"/>
          <p:cNvSpPr/>
          <p:nvPr/>
        </p:nvSpPr>
        <p:spPr bwMode="auto">
          <a:xfrm>
            <a:off x="4551687" y="3810316"/>
            <a:ext cx="2154665" cy="2067024"/>
          </a:xfrm>
          <a:prstGeom prst="rect">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pic>
        <p:nvPicPr>
          <p:cNvPr id="1263621" name="Picture 5" descr="D:\Users\MLOUFRAN\Desktop\Outils\Banque Microsoft\j0433829.png"/>
          <p:cNvPicPr>
            <a:picLocks noChangeAspect="1" noChangeArrowheads="1"/>
          </p:cNvPicPr>
          <p:nvPr/>
        </p:nvPicPr>
        <p:blipFill>
          <a:blip r:embed="rId6" cstate="print"/>
          <a:srcRect/>
          <a:stretch>
            <a:fillRect/>
          </a:stretch>
        </p:blipFill>
        <p:spPr bwMode="auto">
          <a:xfrm>
            <a:off x="4623697" y="1412720"/>
            <a:ext cx="482340" cy="482340"/>
          </a:xfrm>
          <a:prstGeom prst="rect">
            <a:avLst/>
          </a:prstGeom>
          <a:noFill/>
        </p:spPr>
      </p:pic>
      <p:pic>
        <p:nvPicPr>
          <p:cNvPr id="42" name="Picture 5" descr="D:\Users\MLOUFRAN\Desktop\Outils\Banque Microsoft\j0433829.png"/>
          <p:cNvPicPr>
            <a:picLocks noChangeAspect="1" noChangeArrowheads="1"/>
          </p:cNvPicPr>
          <p:nvPr/>
        </p:nvPicPr>
        <p:blipFill>
          <a:blip r:embed="rId6" cstate="print"/>
          <a:srcRect/>
          <a:stretch>
            <a:fillRect/>
          </a:stretch>
        </p:blipFill>
        <p:spPr bwMode="auto">
          <a:xfrm>
            <a:off x="4645427" y="3738770"/>
            <a:ext cx="482340" cy="482340"/>
          </a:xfrm>
          <a:prstGeom prst="rect">
            <a:avLst/>
          </a:prstGeom>
          <a:noFill/>
        </p:spPr>
      </p:pic>
      <p:sp>
        <p:nvSpPr>
          <p:cNvPr id="35" name="TextBox 34"/>
          <p:cNvSpPr txBox="1"/>
          <p:nvPr/>
        </p:nvSpPr>
        <p:spPr bwMode="auto">
          <a:xfrm>
            <a:off x="7216057" y="126870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45" name="Title 44"/>
          <p:cNvSpPr>
            <a:spLocks noGrp="1"/>
          </p:cNvSpPr>
          <p:nvPr>
            <p:ph type="title"/>
          </p:nvPr>
        </p:nvSpPr>
        <p:spPr>
          <a:xfrm>
            <a:off x="350836" y="90310"/>
            <a:ext cx="9555163" cy="765175"/>
          </a:xfrm>
        </p:spPr>
        <p:txBody>
          <a:bodyPr/>
          <a:lstStyle/>
          <a:p>
            <a:r>
              <a:rPr lang="fr-FR" dirty="0" smtClean="0"/>
              <a:t>L’analyse territoriale confirme l’absence d’une politique d’internat discriminante en faveur des élèves issus de familles de PCS défavorisées, qui sont même, dans certains territoires et en particulier dans le privé, légèrement sous-représentés</a:t>
            </a:r>
            <a:endParaRPr lang="fr-FR"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3263744"/>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22</a:t>
            </a:fld>
            <a:endParaRPr lang="en-GB">
              <a:solidFill>
                <a:srgbClr val="85888B"/>
              </a:solidFill>
            </a:endParaRPr>
          </a:p>
        </p:txBody>
      </p:sp>
      <p:sp>
        <p:nvSpPr>
          <p:cNvPr id="13" name="Rectangle 12"/>
          <p:cNvSpPr/>
          <p:nvPr/>
        </p:nvSpPr>
        <p:spPr bwMode="auto">
          <a:xfrm>
            <a:off x="1856570" y="2308739"/>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b="1" dirty="0" smtClean="0">
                <a:solidFill>
                  <a:srgbClr val="000000">
                    <a:lumMod val="85000"/>
                    <a:lumOff val="15000"/>
                  </a:srgbClr>
                </a:solidFill>
              </a:rPr>
              <a:t>Etat des lieux de l’existant</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0. Synthèse et précautions méthodologiques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1. Analyse de l’offre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2. Analyse des bénéficiaires </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3. Focus </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Analyse du besoin (exprimé et potentiel)</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26862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78790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894310"/>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3815" y="6350500"/>
            <a:ext cx="9832890" cy="5075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6" name="Rectangle 15"/>
          <p:cNvSpPr/>
          <p:nvPr/>
        </p:nvSpPr>
        <p:spPr bwMode="auto">
          <a:xfrm>
            <a:off x="416370" y="3933830"/>
            <a:ext cx="2016280" cy="241667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Rappel métropole </a:t>
            </a:r>
            <a:r>
              <a:rPr lang="fr-FR" sz="1200" b="1" baseline="30000" dirty="0" smtClean="0">
                <a:solidFill>
                  <a:srgbClr val="000000">
                    <a:lumMod val="85000"/>
                    <a:lumOff val="15000"/>
                  </a:srgbClr>
                </a:solidFill>
              </a:rPr>
              <a:t>(3)</a:t>
            </a:r>
          </a:p>
        </p:txBody>
      </p:sp>
      <p:sp>
        <p:nvSpPr>
          <p:cNvPr id="2" name="Title 1"/>
          <p:cNvSpPr>
            <a:spLocks noGrp="1"/>
          </p:cNvSpPr>
          <p:nvPr>
            <p:ph type="title"/>
          </p:nvPr>
        </p:nvSpPr>
        <p:spPr>
          <a:xfrm>
            <a:off x="1568530" y="0"/>
            <a:ext cx="8337470" cy="765175"/>
          </a:xfrm>
        </p:spPr>
        <p:txBody>
          <a:bodyPr/>
          <a:lstStyle/>
          <a:p>
            <a:r>
              <a:rPr lang="fr-FR" dirty="0" smtClean="0"/>
              <a:t>L’offre des DOM doit être dynamisée et renforcée</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23</a:t>
            </a:fld>
            <a:endParaRPr lang="en-GB" dirty="0">
              <a:solidFill>
                <a:srgbClr val="85888B"/>
              </a:solidFill>
            </a:endParaRPr>
          </a:p>
        </p:txBody>
      </p:sp>
      <p:sp>
        <p:nvSpPr>
          <p:cNvPr id="8" name="TextBox 7"/>
          <p:cNvSpPr txBox="1"/>
          <p:nvPr/>
        </p:nvSpPr>
        <p:spPr bwMode="auto">
          <a:xfrm>
            <a:off x="350836" y="1017234"/>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 La capacité d’accueil publique des DOM est globalement inférieure à celle de la métropole</a:t>
            </a:r>
          </a:p>
        </p:txBody>
      </p:sp>
      <p:sp>
        <p:nvSpPr>
          <p:cNvPr id="9" name="TextBox 8"/>
          <p:cNvSpPr txBox="1"/>
          <p:nvPr/>
        </p:nvSpPr>
        <p:spPr bwMode="auto">
          <a:xfrm>
            <a:off x="344360" y="3633155"/>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outre, le taux d’occupation</a:t>
            </a:r>
            <a:r>
              <a:rPr lang="fr-FR" sz="1400" b="1" baseline="30000" dirty="0" smtClean="0">
                <a:solidFill>
                  <a:srgbClr val="B10034">
                    <a:lumMod val="75000"/>
                  </a:srgbClr>
                </a:solidFill>
                <a:latin typeface="Calibri" pitchFamily="34" charset="0"/>
                <a:cs typeface="Calibri" pitchFamily="34" charset="0"/>
              </a:rPr>
              <a:t>(3)</a:t>
            </a:r>
            <a:r>
              <a:rPr lang="fr-FR" sz="1400" b="1" dirty="0" smtClean="0">
                <a:solidFill>
                  <a:srgbClr val="B10034">
                    <a:lumMod val="75000"/>
                  </a:srgbClr>
                </a:solidFill>
                <a:latin typeface="Calibri" pitchFamily="34" charset="0"/>
                <a:cs typeface="Calibri" pitchFamily="34" charset="0"/>
              </a:rPr>
              <a:t> est très nettement inférieur à celui de la métropole</a:t>
            </a:r>
          </a:p>
        </p:txBody>
      </p:sp>
      <p:sp>
        <p:nvSpPr>
          <p:cNvPr id="10" name="Rectangle 9"/>
          <p:cNvSpPr/>
          <p:nvPr/>
        </p:nvSpPr>
        <p:spPr bwMode="auto">
          <a:xfrm>
            <a:off x="416370" y="1340710"/>
            <a:ext cx="2016280" cy="20162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Rappel métropole</a:t>
            </a:r>
          </a:p>
        </p:txBody>
      </p:sp>
      <p:sp>
        <p:nvSpPr>
          <p:cNvPr id="17" name="Rectangle 16"/>
          <p:cNvSpPr/>
          <p:nvPr/>
        </p:nvSpPr>
        <p:spPr bwMode="auto">
          <a:xfrm>
            <a:off x="7457202" y="1412720"/>
            <a:ext cx="2334427" cy="194427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La capacité d’accueil (1,5%) est significativement inférieure à celle de la métropole (4,9%).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Mayotte en particulier ne dispose pas d’internat et tire à ce titre ce taux vers le bas</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nombre de lits moyens par internat (93) est également inférieur à la métropole (136)</a:t>
            </a:r>
          </a:p>
        </p:txBody>
      </p:sp>
      <p:sp>
        <p:nvSpPr>
          <p:cNvPr id="19" name="TextBox 18"/>
          <p:cNvSpPr txBox="1"/>
          <p:nvPr/>
        </p:nvSpPr>
        <p:spPr bwMode="auto">
          <a:xfrm>
            <a:off x="2680872" y="1560307"/>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42</a:t>
            </a:r>
          </a:p>
        </p:txBody>
      </p:sp>
      <p:sp>
        <p:nvSpPr>
          <p:cNvPr id="21" name="TextBox 20"/>
          <p:cNvSpPr txBox="1"/>
          <p:nvPr/>
        </p:nvSpPr>
        <p:spPr bwMode="auto">
          <a:xfrm>
            <a:off x="3277212" y="1412720"/>
            <a:ext cx="2755938" cy="590931"/>
          </a:xfrm>
          <a:prstGeom prst="rect">
            <a:avLst/>
          </a:prstGeom>
          <a:noFill/>
          <a:ln w="9525">
            <a:noFill/>
            <a:miter lim="800000"/>
            <a:headEnd/>
            <a:tailEnd/>
          </a:ln>
        </p:spPr>
        <p:txBody>
          <a:bodyPr wrap="square" rtlCol="0">
            <a:spAutoFit/>
          </a:bodyPr>
          <a:lstStyle/>
          <a:p>
            <a:pPr algn="just">
              <a:lnSpc>
                <a:spcPct val="90000"/>
              </a:lnSpc>
            </a:pPr>
            <a:r>
              <a:rPr lang="fr-FR" sz="1200" dirty="0" smtClean="0">
                <a:solidFill>
                  <a:srgbClr val="000000">
                    <a:lumMod val="85000"/>
                    <a:lumOff val="15000"/>
                  </a:srgbClr>
                </a:solidFill>
                <a:latin typeface="Calibri" pitchFamily="34" charset="0"/>
                <a:cs typeface="Calibri" pitchFamily="34" charset="0"/>
              </a:rPr>
              <a:t>ensembles immobiliers publics dans les DOM déclarent comporter un internat accueillant des élèves du 2</a:t>
            </a:r>
            <a:r>
              <a:rPr lang="fr-FR" sz="1200" baseline="30000" dirty="0" smtClean="0">
                <a:solidFill>
                  <a:srgbClr val="000000">
                    <a:lumMod val="85000"/>
                    <a:lumOff val="15000"/>
                  </a:srgbClr>
                </a:solidFill>
                <a:latin typeface="Calibri" pitchFamily="34" charset="0"/>
                <a:cs typeface="Calibri" pitchFamily="34" charset="0"/>
              </a:rPr>
              <a:t>nd</a:t>
            </a:r>
            <a:r>
              <a:rPr lang="fr-FR" sz="1200" dirty="0" smtClean="0">
                <a:solidFill>
                  <a:srgbClr val="000000">
                    <a:lumMod val="85000"/>
                    <a:lumOff val="15000"/>
                  </a:srgbClr>
                </a:solidFill>
                <a:latin typeface="Calibri" pitchFamily="34" charset="0"/>
                <a:cs typeface="Calibri" pitchFamily="34" charset="0"/>
              </a:rPr>
              <a:t> degré </a:t>
            </a:r>
            <a:r>
              <a:rPr lang="fr-FR" sz="1200" baseline="30000" dirty="0" smtClean="0">
                <a:solidFill>
                  <a:srgbClr val="000000">
                    <a:lumMod val="85000"/>
                    <a:lumOff val="15000"/>
                  </a:srgbClr>
                </a:solidFill>
                <a:latin typeface="Calibri" pitchFamily="34" charset="0"/>
                <a:cs typeface="Calibri" pitchFamily="34" charset="0"/>
              </a:rPr>
              <a:t>(1)</a:t>
            </a:r>
          </a:p>
        </p:txBody>
      </p:sp>
      <p:sp>
        <p:nvSpPr>
          <p:cNvPr id="22" name="TextBox 21"/>
          <p:cNvSpPr txBox="1"/>
          <p:nvPr/>
        </p:nvSpPr>
        <p:spPr bwMode="auto">
          <a:xfrm>
            <a:off x="3277212" y="2910577"/>
            <a:ext cx="2755938" cy="258532"/>
          </a:xfrm>
          <a:prstGeom prst="rect">
            <a:avLst/>
          </a:prstGeom>
          <a:noFill/>
          <a:ln w="9525">
            <a:noFill/>
            <a:miter lim="800000"/>
            <a:headEnd/>
            <a:tailEnd/>
          </a:ln>
        </p:spPr>
        <p:txBody>
          <a:bodyPr wrap="square" rtlCol="0">
            <a:spAutoFit/>
          </a:bodyPr>
          <a:lstStyle/>
          <a:p>
            <a:pPr algn="just">
              <a:lnSpc>
                <a:spcPct val="90000"/>
              </a:lnSpc>
            </a:pPr>
            <a:r>
              <a:rPr lang="fr-FR" sz="1200" dirty="0" smtClean="0">
                <a:solidFill>
                  <a:srgbClr val="000000">
                    <a:lumMod val="85000"/>
                    <a:lumOff val="15000"/>
                  </a:srgbClr>
                </a:solidFill>
                <a:latin typeface="Calibri" pitchFamily="34" charset="0"/>
                <a:cs typeface="Calibri" pitchFamily="34" charset="0"/>
              </a:rPr>
              <a:t>lits par internat en moyenne </a:t>
            </a:r>
            <a:r>
              <a:rPr lang="fr-FR" sz="1200" baseline="30000" dirty="0" smtClean="0">
                <a:solidFill>
                  <a:srgbClr val="000000">
                    <a:lumMod val="85000"/>
                    <a:lumOff val="15000"/>
                  </a:srgbClr>
                </a:solidFill>
                <a:latin typeface="Calibri" pitchFamily="34" charset="0"/>
                <a:cs typeface="Calibri" pitchFamily="34" charset="0"/>
              </a:rPr>
              <a:t>(1)</a:t>
            </a:r>
          </a:p>
        </p:txBody>
      </p:sp>
      <p:sp>
        <p:nvSpPr>
          <p:cNvPr id="23" name="TextBox 22"/>
          <p:cNvSpPr txBox="1"/>
          <p:nvPr/>
        </p:nvSpPr>
        <p:spPr bwMode="auto">
          <a:xfrm>
            <a:off x="3277212" y="2093045"/>
            <a:ext cx="2755938" cy="258532"/>
          </a:xfrm>
          <a:prstGeom prst="rect">
            <a:avLst/>
          </a:prstGeom>
          <a:noFill/>
          <a:ln w="9525">
            <a:noFill/>
            <a:miter lim="800000"/>
            <a:headEnd/>
            <a:tailEnd/>
          </a:ln>
        </p:spPr>
        <p:txBody>
          <a:bodyPr wrap="square" rtlCol="0">
            <a:spAutoFit/>
          </a:bodyPr>
          <a:lstStyle/>
          <a:p>
            <a:pPr algn="just">
              <a:lnSpc>
                <a:spcPct val="90000"/>
              </a:lnSpc>
            </a:pPr>
            <a:r>
              <a:rPr lang="fr-FR" sz="1200" dirty="0" smtClean="0">
                <a:solidFill>
                  <a:srgbClr val="000000">
                    <a:lumMod val="85000"/>
                    <a:lumOff val="15000"/>
                  </a:srgbClr>
                </a:solidFill>
                <a:latin typeface="Calibri" pitchFamily="34" charset="0"/>
                <a:cs typeface="Calibri" pitchFamily="34" charset="0"/>
              </a:rPr>
              <a:t>lits  pour les élèves du 2</a:t>
            </a:r>
            <a:r>
              <a:rPr lang="fr-FR" sz="1200" baseline="30000" dirty="0" smtClean="0">
                <a:solidFill>
                  <a:srgbClr val="000000">
                    <a:lumMod val="85000"/>
                    <a:lumOff val="15000"/>
                  </a:srgbClr>
                </a:solidFill>
                <a:latin typeface="Calibri" pitchFamily="34" charset="0"/>
                <a:cs typeface="Calibri" pitchFamily="34" charset="0"/>
              </a:rPr>
              <a:t>nd</a:t>
            </a:r>
            <a:r>
              <a:rPr lang="fr-FR" sz="1200" dirty="0" smtClean="0">
                <a:solidFill>
                  <a:srgbClr val="000000">
                    <a:lumMod val="85000"/>
                    <a:lumOff val="15000"/>
                  </a:srgbClr>
                </a:solidFill>
                <a:latin typeface="Calibri" pitchFamily="34" charset="0"/>
                <a:cs typeface="Calibri" pitchFamily="34" charset="0"/>
              </a:rPr>
              <a:t> degré </a:t>
            </a:r>
            <a:r>
              <a:rPr lang="fr-FR" sz="1200" baseline="30000" dirty="0" smtClean="0">
                <a:solidFill>
                  <a:srgbClr val="000000">
                    <a:lumMod val="85000"/>
                    <a:lumOff val="15000"/>
                  </a:srgbClr>
                </a:solidFill>
                <a:latin typeface="Calibri" pitchFamily="34" charset="0"/>
                <a:cs typeface="Calibri" pitchFamily="34" charset="0"/>
              </a:rPr>
              <a:t>(1)</a:t>
            </a:r>
          </a:p>
        </p:txBody>
      </p:sp>
      <p:sp>
        <p:nvSpPr>
          <p:cNvPr id="24" name="TextBox 23"/>
          <p:cNvSpPr txBox="1"/>
          <p:nvPr/>
        </p:nvSpPr>
        <p:spPr bwMode="auto">
          <a:xfrm>
            <a:off x="2432650" y="2043603"/>
            <a:ext cx="92425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3 892</a:t>
            </a:r>
          </a:p>
        </p:txBody>
      </p:sp>
      <p:sp>
        <p:nvSpPr>
          <p:cNvPr id="25" name="TextBox 24"/>
          <p:cNvSpPr txBox="1"/>
          <p:nvPr/>
        </p:nvSpPr>
        <p:spPr bwMode="auto">
          <a:xfrm>
            <a:off x="2432650" y="2858703"/>
            <a:ext cx="92425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93</a:t>
            </a:r>
          </a:p>
        </p:txBody>
      </p:sp>
      <p:sp>
        <p:nvSpPr>
          <p:cNvPr id="26" name="TextBox 25"/>
          <p:cNvSpPr txBox="1"/>
          <p:nvPr/>
        </p:nvSpPr>
        <p:spPr bwMode="auto">
          <a:xfrm>
            <a:off x="3277212" y="2492870"/>
            <a:ext cx="2755938" cy="258532"/>
          </a:xfrm>
          <a:prstGeom prst="rect">
            <a:avLst/>
          </a:prstGeom>
          <a:noFill/>
          <a:ln w="9525">
            <a:noFill/>
            <a:miter lim="800000"/>
            <a:headEnd/>
            <a:tailEnd/>
          </a:ln>
        </p:spPr>
        <p:txBody>
          <a:bodyPr wrap="square" rtlCol="0">
            <a:spAutoFit/>
          </a:bodyPr>
          <a:lstStyle/>
          <a:p>
            <a:pPr algn="just">
              <a:lnSpc>
                <a:spcPct val="90000"/>
              </a:lnSpc>
            </a:pPr>
            <a:r>
              <a:rPr lang="fr-FR" sz="1200" dirty="0" smtClean="0">
                <a:solidFill>
                  <a:srgbClr val="000000">
                    <a:lumMod val="85000"/>
                    <a:lumOff val="15000"/>
                  </a:srgbClr>
                </a:solidFill>
                <a:latin typeface="Calibri" pitchFamily="34" charset="0"/>
                <a:cs typeface="Calibri" pitchFamily="34" charset="0"/>
              </a:rPr>
              <a:t>de capacité d’accueil </a:t>
            </a:r>
            <a:r>
              <a:rPr lang="fr-FR" sz="1200" baseline="30000" dirty="0" smtClean="0">
                <a:solidFill>
                  <a:srgbClr val="000000">
                    <a:lumMod val="85000"/>
                    <a:lumOff val="15000"/>
                  </a:srgbClr>
                </a:solidFill>
                <a:latin typeface="Calibri" pitchFamily="34" charset="0"/>
                <a:cs typeface="Calibri" pitchFamily="34" charset="0"/>
              </a:rPr>
              <a:t>(2)</a:t>
            </a:r>
          </a:p>
        </p:txBody>
      </p:sp>
      <p:sp>
        <p:nvSpPr>
          <p:cNvPr id="27" name="TextBox 26"/>
          <p:cNvSpPr txBox="1"/>
          <p:nvPr/>
        </p:nvSpPr>
        <p:spPr bwMode="auto">
          <a:xfrm>
            <a:off x="2432650" y="2445370"/>
            <a:ext cx="92425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1,6%</a:t>
            </a:r>
          </a:p>
        </p:txBody>
      </p:sp>
      <p:sp>
        <p:nvSpPr>
          <p:cNvPr id="29" name="TextBox 28"/>
          <p:cNvSpPr txBox="1"/>
          <p:nvPr/>
        </p:nvSpPr>
        <p:spPr bwMode="auto">
          <a:xfrm>
            <a:off x="920440" y="1560307"/>
            <a:ext cx="108015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1 466</a:t>
            </a:r>
          </a:p>
        </p:txBody>
      </p:sp>
      <p:sp>
        <p:nvSpPr>
          <p:cNvPr id="30" name="TextBox 29"/>
          <p:cNvSpPr txBox="1"/>
          <p:nvPr/>
        </p:nvSpPr>
        <p:spPr bwMode="auto">
          <a:xfrm>
            <a:off x="1424509" y="2858703"/>
            <a:ext cx="57608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136</a:t>
            </a:r>
          </a:p>
        </p:txBody>
      </p:sp>
      <p:sp>
        <p:nvSpPr>
          <p:cNvPr id="31" name="TextBox 30"/>
          <p:cNvSpPr txBox="1"/>
          <p:nvPr/>
        </p:nvSpPr>
        <p:spPr bwMode="auto">
          <a:xfrm>
            <a:off x="920439" y="2043603"/>
            <a:ext cx="108015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199 251</a:t>
            </a:r>
          </a:p>
        </p:txBody>
      </p:sp>
      <p:sp>
        <p:nvSpPr>
          <p:cNvPr id="32" name="TextBox 31"/>
          <p:cNvSpPr txBox="1"/>
          <p:nvPr/>
        </p:nvSpPr>
        <p:spPr bwMode="auto">
          <a:xfrm>
            <a:off x="1183767" y="2445370"/>
            <a:ext cx="81586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4,9%</a:t>
            </a:r>
          </a:p>
        </p:txBody>
      </p:sp>
      <p:cxnSp>
        <p:nvCxnSpPr>
          <p:cNvPr id="34" name="Straight Connector 33"/>
          <p:cNvCxnSpPr/>
          <p:nvPr/>
        </p:nvCxnSpPr>
        <p:spPr>
          <a:xfrm>
            <a:off x="1568530" y="4653170"/>
            <a:ext cx="4680650" cy="0"/>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6249180" y="4413390"/>
            <a:ext cx="1296180" cy="3693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6A1A41">
                    <a:lumMod val="75000"/>
                  </a:srgbClr>
                </a:solidFill>
                <a:latin typeface="Calibri" pitchFamily="34" charset="0"/>
                <a:cs typeface="Calibri" pitchFamily="34" charset="0"/>
              </a:rPr>
              <a:t>Taux d’occupation en métropole</a:t>
            </a:r>
          </a:p>
        </p:txBody>
      </p:sp>
      <p:sp>
        <p:nvSpPr>
          <p:cNvPr id="38" name="TextBox 37"/>
          <p:cNvSpPr txBox="1"/>
          <p:nvPr/>
        </p:nvSpPr>
        <p:spPr bwMode="auto">
          <a:xfrm>
            <a:off x="-9215" y="6502298"/>
            <a:ext cx="9282815" cy="38318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EPI sur les ensembles immobiliers déclarant disposer d’un internat, année scolaire 2013-2014, public, hors EREA, hors internats accueillant uniquement des post-bacs, sous tutelle du ministère de l’éducation nationale uniquement</a:t>
            </a:r>
            <a:endParaRPr lang="fr-FR" sz="700" baseline="30000" dirty="0" smtClean="0">
              <a:solidFill>
                <a:srgbClr val="000000">
                  <a:lumMod val="85000"/>
                  <a:lumOff val="15000"/>
                </a:srgbClr>
              </a:solidFill>
              <a:latin typeface="Calibri" pitchFamily="34" charset="0"/>
              <a:cs typeface="Calibri" pitchFamily="34" charset="0"/>
            </a:endParaRP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Source :  nombre d’élèves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post bac et EREA) d’après la BCP / nombre de lits (hors post bac) d’après EPI</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(3)</a:t>
            </a:r>
            <a:r>
              <a:rPr lang="fr-FR" sz="700" dirty="0" smtClean="0">
                <a:solidFill>
                  <a:srgbClr val="000000">
                    <a:lumMod val="85000"/>
                    <a:lumOff val="15000"/>
                  </a:srgbClr>
                </a:solidFill>
                <a:latin typeface="Calibri" pitchFamily="34" charset="0"/>
                <a:cs typeface="Calibri" pitchFamily="34" charset="0"/>
              </a:rPr>
              <a:t> Source : nombre d’internes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post bac et EREA) d’après la BCP / nombre de lits (hors post bac) d’après EPI</a:t>
            </a:r>
          </a:p>
        </p:txBody>
      </p:sp>
      <p:sp>
        <p:nvSpPr>
          <p:cNvPr id="40" name="TextBox 39"/>
          <p:cNvSpPr txBox="1"/>
          <p:nvPr/>
        </p:nvSpPr>
        <p:spPr bwMode="auto">
          <a:xfrm rot="458744">
            <a:off x="6111292" y="5357102"/>
            <a:ext cx="864120" cy="3693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Pas d’internat</a:t>
            </a:r>
          </a:p>
        </p:txBody>
      </p:sp>
      <p:sp>
        <p:nvSpPr>
          <p:cNvPr id="33" name="TextBox 32"/>
          <p:cNvSpPr txBox="1"/>
          <p:nvPr/>
        </p:nvSpPr>
        <p:spPr bwMode="auto">
          <a:xfrm>
            <a:off x="7678747" y="119669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36" name="Rounded Rectangle 35"/>
          <p:cNvSpPr/>
          <p:nvPr/>
        </p:nvSpPr>
        <p:spPr bwMode="auto">
          <a:xfrm>
            <a:off x="144021" y="132046"/>
            <a:ext cx="1424509" cy="632584"/>
          </a:xfrm>
          <a:prstGeom prst="round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bg1"/>
                </a:solidFill>
                <a:cs typeface="+mn-cs"/>
              </a:rPr>
              <a:t>Focus DOM</a:t>
            </a:r>
          </a:p>
        </p:txBody>
      </p:sp>
      <p:pic>
        <p:nvPicPr>
          <p:cNvPr id="1271810" name="Picture 2" descr="D:\Users\MLOUFRAN\Desktop\Outils\Banque Microsoft\j0433829.png"/>
          <p:cNvPicPr>
            <a:picLocks noChangeAspect="1" noChangeArrowheads="1"/>
          </p:cNvPicPr>
          <p:nvPr/>
        </p:nvPicPr>
        <p:blipFill>
          <a:blip r:embed="rId2" cstate="print"/>
          <a:srcRect/>
          <a:stretch>
            <a:fillRect/>
          </a:stretch>
        </p:blipFill>
        <p:spPr bwMode="auto">
          <a:xfrm>
            <a:off x="144021" y="1"/>
            <a:ext cx="685735" cy="685735"/>
          </a:xfrm>
          <a:prstGeom prst="rect">
            <a:avLst/>
          </a:prstGeom>
          <a:noFill/>
        </p:spPr>
      </p:pic>
      <p:grpSp>
        <p:nvGrpSpPr>
          <p:cNvPr id="41" name="Group 40"/>
          <p:cNvGrpSpPr/>
          <p:nvPr/>
        </p:nvGrpSpPr>
        <p:grpSpPr>
          <a:xfrm>
            <a:off x="6676470" y="505736"/>
            <a:ext cx="1737780" cy="360000"/>
            <a:chOff x="5303510" y="116540"/>
            <a:chExt cx="1737780" cy="360000"/>
          </a:xfrm>
        </p:grpSpPr>
        <p:sp>
          <p:nvSpPr>
            <p:cNvPr id="42" name="Rectangle 41"/>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43" name="Picture 42"/>
            <p:cNvPicPr/>
            <p:nvPr/>
          </p:nvPicPr>
          <p:blipFill>
            <a:blip r:embed="rId3" cstate="print"/>
            <a:srcRect/>
            <a:stretch>
              <a:fillRect/>
            </a:stretch>
          </p:blipFill>
          <p:spPr bwMode="auto">
            <a:xfrm>
              <a:off x="5303510" y="116540"/>
              <a:ext cx="396000" cy="360000"/>
            </a:xfrm>
            <a:prstGeom prst="rect">
              <a:avLst/>
            </a:prstGeom>
            <a:noFill/>
            <a:ln w="9525">
              <a:noFill/>
              <a:miter lim="800000"/>
              <a:headEnd/>
              <a:tailEnd/>
            </a:ln>
          </p:spPr>
        </p:pic>
      </p:grpSp>
      <p:pic>
        <p:nvPicPr>
          <p:cNvPr id="1271811" name="Picture 3"/>
          <p:cNvPicPr>
            <a:picLocks noChangeAspect="1" noChangeArrowheads="1"/>
          </p:cNvPicPr>
          <p:nvPr/>
        </p:nvPicPr>
        <p:blipFill>
          <a:blip r:embed="rId4" cstate="print"/>
          <a:srcRect/>
          <a:stretch>
            <a:fillRect/>
          </a:stretch>
        </p:blipFill>
        <p:spPr bwMode="auto">
          <a:xfrm>
            <a:off x="733530" y="4003755"/>
            <a:ext cx="6451780" cy="2324490"/>
          </a:xfrm>
          <a:prstGeom prst="rect">
            <a:avLst/>
          </a:prstGeom>
          <a:noFill/>
          <a:ln w="9525">
            <a:noFill/>
            <a:miter lim="800000"/>
            <a:headEnd/>
            <a:tailEnd/>
          </a:ln>
          <a:effectLst/>
        </p:spPr>
      </p:pic>
      <p:sp>
        <p:nvSpPr>
          <p:cNvPr id="45" name="Rectangle 44"/>
          <p:cNvSpPr/>
          <p:nvPr/>
        </p:nvSpPr>
        <p:spPr bwMode="auto">
          <a:xfrm>
            <a:off x="7457202" y="3717040"/>
            <a:ext cx="2334427" cy="2676245"/>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Les taux d’occupation dans les DOM sont significativement inférieurs à ceux de la métropole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Pour autant, les entretiens téléphoniques avec la Martinique et la Guyane ont fait apparaitre deux facteurs principaux susceptibles d’expliquer ces faibles taux : </a:t>
            </a:r>
          </a:p>
          <a:p>
            <a:pPr marL="627063" lvl="1" indent="-180975" algn="just" fontAlgn="auto">
              <a:lnSpc>
                <a:spcPct val="90000"/>
              </a:lnSpc>
              <a:spcBef>
                <a:spcPts val="600"/>
              </a:spcBef>
              <a:spcAft>
                <a:spcPts val="0"/>
              </a:spcAft>
              <a:buFont typeface="Wingdings" pitchFamily="2" charset="2"/>
              <a:buChar char="§"/>
              <a:tabLst>
                <a:tab pos="273050" algn="l"/>
              </a:tabLst>
            </a:pPr>
            <a:r>
              <a:rPr lang="fr-FR" sz="900" dirty="0" smtClean="0">
                <a:solidFill>
                  <a:srgbClr val="000000">
                    <a:lumMod val="85000"/>
                    <a:lumOff val="15000"/>
                  </a:srgbClr>
                </a:solidFill>
              </a:rPr>
              <a:t>La rentrée effective des élèves dans les DOM serait plus tardive qu’en métropole, induisant un décalage dans la comptabilisation des élèves  </a:t>
            </a:r>
          </a:p>
          <a:p>
            <a:pPr marL="627063" lvl="1" indent="-180975" algn="just" fontAlgn="auto">
              <a:lnSpc>
                <a:spcPct val="90000"/>
              </a:lnSpc>
              <a:spcBef>
                <a:spcPts val="600"/>
              </a:spcBef>
              <a:spcAft>
                <a:spcPts val="0"/>
              </a:spcAft>
              <a:buFont typeface="Wingdings" pitchFamily="2" charset="2"/>
              <a:buChar char="§"/>
              <a:tabLst>
                <a:tab pos="273050" algn="l"/>
              </a:tabLst>
            </a:pPr>
            <a:r>
              <a:rPr lang="fr-FR" sz="900" dirty="0" smtClean="0">
                <a:solidFill>
                  <a:srgbClr val="000000">
                    <a:lumMod val="85000"/>
                    <a:lumOff val="15000"/>
                  </a:srgbClr>
                </a:solidFill>
              </a:rPr>
              <a:t>Le niveau de vétusté de certains internats rend inutilisable des chambres voire des étages entiers</a:t>
            </a:r>
            <a:endParaRPr lang="fr-FR" sz="900" baseline="30000" dirty="0" smtClean="0">
              <a:solidFill>
                <a:srgbClr val="000000">
                  <a:lumMod val="85000"/>
                  <a:lumOff val="15000"/>
                </a:srgbClr>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15690" y="6350500"/>
            <a:ext cx="9832890" cy="5075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0" name="Rectangle 9"/>
          <p:cNvSpPr/>
          <p:nvPr/>
        </p:nvSpPr>
        <p:spPr bwMode="auto">
          <a:xfrm>
            <a:off x="416370" y="4130990"/>
            <a:ext cx="1656000" cy="241667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Rappel métropole</a:t>
            </a:r>
            <a:endParaRPr lang="fr-FR" sz="1200" b="1" baseline="30000" dirty="0" smtClean="0">
              <a:solidFill>
                <a:srgbClr val="000000">
                  <a:lumMod val="85000"/>
                  <a:lumOff val="15000"/>
                </a:srgbClr>
              </a:solidFill>
            </a:endParaRPr>
          </a:p>
        </p:txBody>
      </p:sp>
      <p:pic>
        <p:nvPicPr>
          <p:cNvPr id="1261572" name="Picture 4"/>
          <p:cNvPicPr>
            <a:picLocks noChangeAspect="1" noChangeArrowheads="1"/>
          </p:cNvPicPr>
          <p:nvPr/>
        </p:nvPicPr>
        <p:blipFill>
          <a:blip r:embed="rId2" cstate="print"/>
          <a:srcRect/>
          <a:stretch>
            <a:fillRect/>
          </a:stretch>
        </p:blipFill>
        <p:spPr bwMode="auto">
          <a:xfrm>
            <a:off x="632400" y="4343065"/>
            <a:ext cx="7141762" cy="2194240"/>
          </a:xfrm>
          <a:prstGeom prst="rect">
            <a:avLst/>
          </a:prstGeom>
          <a:noFill/>
          <a:ln w="9525">
            <a:noFill/>
            <a:miter lim="800000"/>
            <a:headEnd/>
            <a:tailEnd/>
          </a:ln>
          <a:effectLst/>
        </p:spPr>
      </p:pic>
      <p:sp>
        <p:nvSpPr>
          <p:cNvPr id="11" name="Rectangle 10"/>
          <p:cNvSpPr/>
          <p:nvPr/>
        </p:nvSpPr>
        <p:spPr bwMode="auto">
          <a:xfrm>
            <a:off x="416370" y="1312245"/>
            <a:ext cx="1656000" cy="2131198"/>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Rappel métropole</a:t>
            </a:r>
          </a:p>
        </p:txBody>
      </p:sp>
      <p:sp>
        <p:nvSpPr>
          <p:cNvPr id="2" name="Title 1"/>
          <p:cNvSpPr>
            <a:spLocks noGrp="1"/>
          </p:cNvSpPr>
          <p:nvPr>
            <p:ph type="title"/>
          </p:nvPr>
        </p:nvSpPr>
        <p:spPr>
          <a:xfrm>
            <a:off x="1568530" y="0"/>
            <a:ext cx="8337470" cy="765175"/>
          </a:xfrm>
        </p:spPr>
        <p:txBody>
          <a:bodyPr/>
          <a:lstStyle/>
          <a:p>
            <a:r>
              <a:rPr lang="fr-FR" dirty="0" smtClean="0"/>
              <a:t>Cette particularité se retrouve à tous les niveaux d’enseignement</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24</a:t>
            </a:fld>
            <a:endParaRPr lang="en-GB" dirty="0">
              <a:solidFill>
                <a:srgbClr val="85888B"/>
              </a:solidFill>
            </a:endParaRPr>
          </a:p>
        </p:txBody>
      </p:sp>
      <p:sp>
        <p:nvSpPr>
          <p:cNvPr id="8" name="TextBox 7"/>
          <p:cNvSpPr txBox="1"/>
          <p:nvPr/>
        </p:nvSpPr>
        <p:spPr bwMode="auto">
          <a:xfrm>
            <a:off x="350836" y="1017234"/>
            <a:ext cx="9329223" cy="286232"/>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Tous niveaux confondus, la proportion d’élèves internes est inférieure à celle en métropole</a:t>
            </a:r>
          </a:p>
        </p:txBody>
      </p:sp>
      <p:sp>
        <p:nvSpPr>
          <p:cNvPr id="9" name="TextBox 8"/>
          <p:cNvSpPr txBox="1"/>
          <p:nvPr/>
        </p:nvSpPr>
        <p:spPr bwMode="auto">
          <a:xfrm>
            <a:off x="344360" y="3704693"/>
            <a:ext cx="9329223" cy="4801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Seule la Guyane se distingue par une surreprésentation des PCS défavorisées au sein des internes, par rapport à leur poids dans la population élève scolarisée</a:t>
            </a:r>
          </a:p>
        </p:txBody>
      </p:sp>
      <p:sp>
        <p:nvSpPr>
          <p:cNvPr id="14" name="Rectangle 13"/>
          <p:cNvSpPr/>
          <p:nvPr/>
        </p:nvSpPr>
        <p:spPr bwMode="auto">
          <a:xfrm>
            <a:off x="7377590" y="1353345"/>
            <a:ext cx="2334427" cy="194427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Les DOM présentent un taux d’internes</a:t>
            </a:r>
            <a:r>
              <a:rPr lang="fr-FR" sz="1000" baseline="30000" dirty="0" smtClean="0">
                <a:solidFill>
                  <a:srgbClr val="000000">
                    <a:lumMod val="85000"/>
                    <a:lumOff val="15000"/>
                  </a:srgbClr>
                </a:solidFill>
              </a:rPr>
              <a:t>(1)</a:t>
            </a:r>
            <a:r>
              <a:rPr lang="fr-FR" sz="1000" dirty="0" smtClean="0">
                <a:solidFill>
                  <a:srgbClr val="000000">
                    <a:lumMod val="85000"/>
                    <a:lumOff val="15000"/>
                  </a:srgbClr>
                </a:solidFill>
              </a:rPr>
              <a:t> inférieur à la métropole pour tous les niveaux</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En outre, les DOM se distinguent par un taux d’internes en lycée généralement supérieur (sauf La Réunion) à celui en lycée professionnel, contrairement à la métropole</a:t>
            </a:r>
          </a:p>
        </p:txBody>
      </p:sp>
      <p:sp>
        <p:nvSpPr>
          <p:cNvPr id="15" name="Rectangle 14"/>
          <p:cNvSpPr/>
          <p:nvPr/>
        </p:nvSpPr>
        <p:spPr bwMode="auto">
          <a:xfrm>
            <a:off x="7377590" y="4130990"/>
            <a:ext cx="2334427" cy="2285285"/>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graphique ci-contre présente l’écart entre la ventilation des internes par PCS et la ventilation des élèves scolarisés entre PCS</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Il apparait que la ventilation des internes par PCS n’est pas nécessairement proportionnelle à la structuration de la population scolarisée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La Guyane et, dans une moindre mesure La Réunion, se distinguent par une politique d’internat en faveur des élèves issus de familles de PCS défavorisées (écart de +14 et +4 respectivement). </a:t>
            </a:r>
            <a:endParaRPr lang="fr-FR" sz="1000" baseline="30000" dirty="0" smtClean="0">
              <a:solidFill>
                <a:srgbClr val="000000">
                  <a:lumMod val="85000"/>
                  <a:lumOff val="15000"/>
                </a:srgbClr>
              </a:solidFill>
            </a:endParaRPr>
          </a:p>
        </p:txBody>
      </p:sp>
      <p:sp>
        <p:nvSpPr>
          <p:cNvPr id="21" name="TextBox 20"/>
          <p:cNvSpPr txBox="1"/>
          <p:nvPr/>
        </p:nvSpPr>
        <p:spPr bwMode="auto">
          <a:xfrm rot="458744">
            <a:off x="6053879" y="2643775"/>
            <a:ext cx="864120" cy="3693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Pas d’internat</a:t>
            </a:r>
          </a:p>
        </p:txBody>
      </p:sp>
      <p:sp>
        <p:nvSpPr>
          <p:cNvPr id="22" name="TextBox 21"/>
          <p:cNvSpPr txBox="1"/>
          <p:nvPr/>
        </p:nvSpPr>
        <p:spPr bwMode="auto">
          <a:xfrm rot="458744">
            <a:off x="6490740" y="5319958"/>
            <a:ext cx="864120" cy="369332"/>
          </a:xfrm>
          <a:prstGeom prst="rect">
            <a:avLst/>
          </a:prstGeom>
          <a:noFill/>
          <a:ln w="9525">
            <a:noFill/>
            <a:miter lim="800000"/>
            <a:headEnd/>
            <a:tailEnd/>
          </a:ln>
        </p:spPr>
        <p:txBody>
          <a:bodyPr wrap="square" rtlCol="0">
            <a:spAutoFit/>
          </a:bodyPr>
          <a:lstStyle/>
          <a:p>
            <a:pPr algn="ctr">
              <a:lnSpc>
                <a:spcPct val="90000"/>
              </a:lnSpc>
            </a:pPr>
            <a:r>
              <a:rPr lang="fr-FR" sz="1000" b="1" dirty="0" smtClean="0">
                <a:solidFill>
                  <a:srgbClr val="000000">
                    <a:lumMod val="85000"/>
                    <a:lumOff val="15000"/>
                  </a:srgbClr>
                </a:solidFill>
                <a:latin typeface="Calibri" pitchFamily="34" charset="0"/>
                <a:cs typeface="Calibri" pitchFamily="34" charset="0"/>
              </a:rPr>
              <a:t>Pas d’internat</a:t>
            </a:r>
          </a:p>
        </p:txBody>
      </p:sp>
      <p:sp>
        <p:nvSpPr>
          <p:cNvPr id="24" name="TextBox 23"/>
          <p:cNvSpPr txBox="1"/>
          <p:nvPr/>
        </p:nvSpPr>
        <p:spPr bwMode="auto">
          <a:xfrm>
            <a:off x="-9215" y="6587373"/>
            <a:ext cx="9282815"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Calcul : pour chaque niveau scolaire, rapport entre le nombre d’internes (hors post bac) et nombre d’élèves scolarisés</a:t>
            </a:r>
            <a:endParaRPr lang="fr-FR" sz="700" baseline="30000" dirty="0" smtClean="0">
              <a:solidFill>
                <a:srgbClr val="000000">
                  <a:lumMod val="85000"/>
                  <a:lumOff val="15000"/>
                </a:srgbClr>
              </a:solidFill>
              <a:latin typeface="Calibri" pitchFamily="34" charset="0"/>
              <a:cs typeface="Calibri" pitchFamily="34" charset="0"/>
            </a:endParaRP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Calcul : pour chaque PCS, poids de la PCS au sein des internes – poids de la PCS au sein des élèves scolarisés</a:t>
            </a:r>
          </a:p>
        </p:txBody>
      </p:sp>
      <p:sp>
        <p:nvSpPr>
          <p:cNvPr id="23" name="Rectangle 22"/>
          <p:cNvSpPr/>
          <p:nvPr/>
        </p:nvSpPr>
        <p:spPr bwMode="auto">
          <a:xfrm rot="267264">
            <a:off x="8438845" y="457235"/>
            <a:ext cx="1368190" cy="314975"/>
          </a:xfrm>
          <a:prstGeom prst="rect">
            <a:avLst/>
          </a:prstGeom>
          <a:solidFill>
            <a:schemeClr val="bg1"/>
          </a:solidFill>
          <a:ln w="9525">
            <a:solidFill>
              <a:schemeClr val="accent2">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dirty="0" smtClean="0">
                <a:solidFill>
                  <a:srgbClr val="B10034">
                    <a:lumMod val="75000"/>
                  </a:srgbClr>
                </a:solidFill>
              </a:rPr>
              <a:t>Chiffres provisoires</a:t>
            </a:r>
          </a:p>
        </p:txBody>
      </p:sp>
      <p:sp>
        <p:nvSpPr>
          <p:cNvPr id="27" name="TextBox 26"/>
          <p:cNvSpPr txBox="1"/>
          <p:nvPr/>
        </p:nvSpPr>
        <p:spPr bwMode="auto">
          <a:xfrm>
            <a:off x="7473350" y="112468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30" name="Rounded Rectangle 29"/>
          <p:cNvSpPr/>
          <p:nvPr/>
        </p:nvSpPr>
        <p:spPr bwMode="auto">
          <a:xfrm>
            <a:off x="144021" y="132046"/>
            <a:ext cx="1424509" cy="632584"/>
          </a:xfrm>
          <a:prstGeom prst="round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bg1"/>
                </a:solidFill>
                <a:cs typeface="+mn-cs"/>
              </a:rPr>
              <a:t>Focus DOM</a:t>
            </a:r>
          </a:p>
        </p:txBody>
      </p:sp>
      <p:pic>
        <p:nvPicPr>
          <p:cNvPr id="31" name="Picture 2" descr="D:\Users\MLOUFRAN\Desktop\Outils\Banque Microsoft\j0433829.png"/>
          <p:cNvPicPr>
            <a:picLocks noChangeAspect="1" noChangeArrowheads="1"/>
          </p:cNvPicPr>
          <p:nvPr/>
        </p:nvPicPr>
        <p:blipFill>
          <a:blip r:embed="rId3" cstate="print"/>
          <a:srcRect/>
          <a:stretch>
            <a:fillRect/>
          </a:stretch>
        </p:blipFill>
        <p:spPr bwMode="auto">
          <a:xfrm>
            <a:off x="144021" y="1"/>
            <a:ext cx="685735" cy="685735"/>
          </a:xfrm>
          <a:prstGeom prst="rect">
            <a:avLst/>
          </a:prstGeom>
          <a:noFill/>
        </p:spPr>
      </p:pic>
      <p:pic>
        <p:nvPicPr>
          <p:cNvPr id="1272834" name="Picture 2"/>
          <p:cNvPicPr>
            <a:picLocks noChangeAspect="1" noChangeArrowheads="1"/>
          </p:cNvPicPr>
          <p:nvPr/>
        </p:nvPicPr>
        <p:blipFill>
          <a:blip r:embed="rId4" cstate="print"/>
          <a:srcRect/>
          <a:stretch>
            <a:fillRect/>
          </a:stretch>
        </p:blipFill>
        <p:spPr bwMode="auto">
          <a:xfrm>
            <a:off x="403316" y="1452831"/>
            <a:ext cx="7066062" cy="205720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5666" name="Picture 2"/>
          <p:cNvPicPr>
            <a:picLocks noChangeAspect="1" noChangeArrowheads="1"/>
          </p:cNvPicPr>
          <p:nvPr/>
        </p:nvPicPr>
        <p:blipFill>
          <a:blip r:embed="rId2" cstate="print"/>
          <a:srcRect/>
          <a:stretch>
            <a:fillRect/>
          </a:stretch>
        </p:blipFill>
        <p:spPr bwMode="auto">
          <a:xfrm>
            <a:off x="2864710" y="1417766"/>
            <a:ext cx="3960550" cy="1691295"/>
          </a:xfrm>
          <a:prstGeom prst="rect">
            <a:avLst/>
          </a:prstGeom>
          <a:noFill/>
          <a:ln w="9525">
            <a:noFill/>
            <a:miter lim="800000"/>
            <a:headEnd/>
            <a:tailEnd/>
          </a:ln>
          <a:effectLst/>
        </p:spPr>
      </p:pic>
      <p:sp>
        <p:nvSpPr>
          <p:cNvPr id="2" name="Title 1"/>
          <p:cNvSpPr>
            <a:spLocks noGrp="1"/>
          </p:cNvSpPr>
          <p:nvPr>
            <p:ph type="title"/>
          </p:nvPr>
        </p:nvSpPr>
        <p:spPr>
          <a:xfrm>
            <a:off x="1638119" y="107850"/>
            <a:ext cx="8193449" cy="765175"/>
          </a:xfrm>
        </p:spPr>
        <p:txBody>
          <a:bodyPr/>
          <a:lstStyle/>
          <a:p>
            <a:r>
              <a:rPr lang="fr-FR" dirty="0" smtClean="0"/>
              <a:t>En post bac, la proportion d’internes est la même qu’au lycée mais concentrée sur les PCS très favorisées</a:t>
            </a:r>
          </a:p>
        </p:txBody>
      </p:sp>
      <p:sp>
        <p:nvSpPr>
          <p:cNvPr id="3" name="Date Placeholder 2"/>
          <p:cNvSpPr>
            <a:spLocks noGrp="1"/>
          </p:cNvSpPr>
          <p:nvPr>
            <p:ph type="dt" sz="half" idx="10"/>
          </p:nvPr>
        </p:nvSpPr>
        <p:spPr/>
        <p:txBody>
          <a:bodyPr/>
          <a:lstStyle/>
          <a:p>
            <a:pPr>
              <a:defRPr/>
            </a:pPr>
            <a:r>
              <a:rPr lang="de-DE">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25</a:t>
            </a:fld>
            <a:endParaRPr lang="en-GB" dirty="0">
              <a:solidFill>
                <a:srgbClr val="85888B"/>
              </a:solidFill>
            </a:endParaRPr>
          </a:p>
        </p:txBody>
      </p:sp>
      <p:sp>
        <p:nvSpPr>
          <p:cNvPr id="8" name="TextBox 7"/>
          <p:cNvSpPr txBox="1"/>
          <p:nvPr/>
        </p:nvSpPr>
        <p:spPr bwMode="auto">
          <a:xfrm>
            <a:off x="350836" y="1017234"/>
            <a:ext cx="9329223" cy="286232"/>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 post-bac bénéficie d’une proportion d’internes plus importante qu’au collège et lycée</a:t>
            </a:r>
          </a:p>
        </p:txBody>
      </p:sp>
      <p:sp>
        <p:nvSpPr>
          <p:cNvPr id="9" name="TextBox 8"/>
          <p:cNvSpPr txBox="1"/>
          <p:nvPr/>
        </p:nvSpPr>
        <p:spPr bwMode="auto">
          <a:xfrm>
            <a:off x="344360" y="3573020"/>
            <a:ext cx="9329223" cy="286232"/>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L’internat en post bac bénéficie en priorité aux élèves issus de familles de PCS très favorisées</a:t>
            </a:r>
          </a:p>
        </p:txBody>
      </p:sp>
      <p:cxnSp>
        <p:nvCxnSpPr>
          <p:cNvPr id="13" name="Straight Connector 12"/>
          <p:cNvCxnSpPr/>
          <p:nvPr/>
        </p:nvCxnSpPr>
        <p:spPr>
          <a:xfrm>
            <a:off x="3411312" y="2287473"/>
            <a:ext cx="3096000" cy="0"/>
          </a:xfrm>
          <a:prstGeom prst="line">
            <a:avLst/>
          </a:prstGeom>
          <a:ln w="2222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6850861" y="1514108"/>
            <a:ext cx="2854799" cy="1842882"/>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7,8% des élèves en post bac sont internes, contre 0,7% pour le collège et 7,5% pour le lycée</a:t>
            </a:r>
          </a:p>
        </p:txBody>
      </p:sp>
      <p:sp>
        <p:nvSpPr>
          <p:cNvPr id="15" name="Rectangle 14"/>
          <p:cNvSpPr/>
          <p:nvPr/>
        </p:nvSpPr>
        <p:spPr bwMode="auto">
          <a:xfrm>
            <a:off x="6835893" y="3933070"/>
            <a:ext cx="2854799" cy="223231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Les internes post bac issus de familles de PCS très favorisées sont surreprésentés par rapport à la structuration de la population par PCS des élèves en post bac (+11 points, graphique 2) et par rapport à la structuration de la population du 2</a:t>
            </a:r>
            <a:r>
              <a:rPr lang="fr-FR" sz="1000" baseline="30000" dirty="0" smtClean="0">
                <a:solidFill>
                  <a:srgbClr val="000000">
                    <a:lumMod val="85000"/>
                    <a:lumOff val="15000"/>
                  </a:srgbClr>
                </a:solidFill>
              </a:rPr>
              <a:t>nd</a:t>
            </a:r>
            <a:r>
              <a:rPr lang="fr-FR" sz="1000" dirty="0" smtClean="0">
                <a:solidFill>
                  <a:srgbClr val="000000">
                    <a:lumMod val="85000"/>
                    <a:lumOff val="15000"/>
                  </a:srgbClr>
                </a:solidFill>
              </a:rPr>
              <a:t> degré (+ 19pts, graphique 3)</a:t>
            </a:r>
          </a:p>
        </p:txBody>
      </p:sp>
      <p:sp>
        <p:nvSpPr>
          <p:cNvPr id="16" name="TextBox 15"/>
          <p:cNvSpPr txBox="1"/>
          <p:nvPr/>
        </p:nvSpPr>
        <p:spPr bwMode="auto">
          <a:xfrm>
            <a:off x="416370" y="2105960"/>
            <a:ext cx="684095"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7,8%</a:t>
            </a:r>
          </a:p>
        </p:txBody>
      </p:sp>
      <p:sp>
        <p:nvSpPr>
          <p:cNvPr id="17" name="TextBox 16"/>
          <p:cNvSpPr txBox="1"/>
          <p:nvPr/>
        </p:nvSpPr>
        <p:spPr bwMode="auto">
          <a:xfrm>
            <a:off x="1032268" y="2069575"/>
            <a:ext cx="1832442" cy="4247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des élèves en post bac sont internes</a:t>
            </a:r>
          </a:p>
        </p:txBody>
      </p:sp>
      <p:sp>
        <p:nvSpPr>
          <p:cNvPr id="22" name="TextBox 21"/>
          <p:cNvSpPr txBox="1"/>
          <p:nvPr/>
        </p:nvSpPr>
        <p:spPr bwMode="auto">
          <a:xfrm>
            <a:off x="-9215" y="6681337"/>
            <a:ext cx="9282815"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Calcul : pour chaque niveau scolaire, rapport entre le nombre d’internes et le nombre d’élèves scolarisés</a:t>
            </a:r>
          </a:p>
        </p:txBody>
      </p:sp>
      <p:pic>
        <p:nvPicPr>
          <p:cNvPr id="1265667" name="Picture 3"/>
          <p:cNvPicPr>
            <a:picLocks noChangeAspect="1" noChangeArrowheads="1"/>
          </p:cNvPicPr>
          <p:nvPr/>
        </p:nvPicPr>
        <p:blipFill>
          <a:blip r:embed="rId3" cstate="print"/>
          <a:srcRect/>
          <a:stretch>
            <a:fillRect/>
          </a:stretch>
        </p:blipFill>
        <p:spPr bwMode="auto">
          <a:xfrm>
            <a:off x="56320" y="3933070"/>
            <a:ext cx="4074919" cy="2448340"/>
          </a:xfrm>
          <a:prstGeom prst="rect">
            <a:avLst/>
          </a:prstGeom>
          <a:noFill/>
          <a:ln w="9525">
            <a:noFill/>
            <a:miter lim="800000"/>
            <a:headEnd/>
            <a:tailEnd/>
          </a:ln>
          <a:effectLst/>
        </p:spPr>
      </p:pic>
      <p:pic>
        <p:nvPicPr>
          <p:cNvPr id="1265668" name="Picture 4"/>
          <p:cNvPicPr>
            <a:picLocks noChangeAspect="1" noChangeArrowheads="1"/>
          </p:cNvPicPr>
          <p:nvPr/>
        </p:nvPicPr>
        <p:blipFill>
          <a:blip r:embed="rId4" cstate="print"/>
          <a:srcRect/>
          <a:stretch>
            <a:fillRect/>
          </a:stretch>
        </p:blipFill>
        <p:spPr bwMode="auto">
          <a:xfrm>
            <a:off x="4086459" y="3789050"/>
            <a:ext cx="2378190" cy="1433836"/>
          </a:xfrm>
          <a:prstGeom prst="rect">
            <a:avLst/>
          </a:prstGeom>
          <a:noFill/>
          <a:ln w="9525">
            <a:noFill/>
            <a:miter lim="800000"/>
            <a:headEnd/>
            <a:tailEnd/>
          </a:ln>
          <a:effectLst/>
        </p:spPr>
      </p:pic>
      <p:pic>
        <p:nvPicPr>
          <p:cNvPr id="1265669" name="Picture 5"/>
          <p:cNvPicPr>
            <a:picLocks noChangeAspect="1" noChangeArrowheads="1"/>
          </p:cNvPicPr>
          <p:nvPr/>
        </p:nvPicPr>
        <p:blipFill>
          <a:blip r:embed="rId5" cstate="print"/>
          <a:srcRect/>
          <a:stretch>
            <a:fillRect/>
          </a:stretch>
        </p:blipFill>
        <p:spPr bwMode="auto">
          <a:xfrm>
            <a:off x="4016870" y="5282415"/>
            <a:ext cx="2447145" cy="1470322"/>
          </a:xfrm>
          <a:prstGeom prst="rect">
            <a:avLst/>
          </a:prstGeom>
          <a:noFill/>
          <a:ln w="9525">
            <a:noFill/>
            <a:miter lim="800000"/>
            <a:headEnd/>
            <a:tailEnd/>
          </a:ln>
          <a:effectLst/>
        </p:spPr>
      </p:pic>
      <p:sp>
        <p:nvSpPr>
          <p:cNvPr id="24" name="Rectangle 23"/>
          <p:cNvSpPr/>
          <p:nvPr/>
        </p:nvSpPr>
        <p:spPr bwMode="auto">
          <a:xfrm rot="267264">
            <a:off x="8438845" y="601255"/>
            <a:ext cx="1368190" cy="314975"/>
          </a:xfrm>
          <a:prstGeom prst="rect">
            <a:avLst/>
          </a:prstGeom>
          <a:solidFill>
            <a:schemeClr val="bg1"/>
          </a:solidFill>
          <a:ln w="9525">
            <a:solidFill>
              <a:schemeClr val="accent2">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dirty="0" smtClean="0">
                <a:solidFill>
                  <a:srgbClr val="B10034">
                    <a:lumMod val="75000"/>
                  </a:srgbClr>
                </a:solidFill>
              </a:rPr>
              <a:t>Chiffres provisoires</a:t>
            </a:r>
          </a:p>
        </p:txBody>
      </p:sp>
      <p:sp>
        <p:nvSpPr>
          <p:cNvPr id="23" name="TextBox 22"/>
          <p:cNvSpPr txBox="1"/>
          <p:nvPr/>
        </p:nvSpPr>
        <p:spPr bwMode="auto">
          <a:xfrm>
            <a:off x="7257320" y="1298208"/>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25" name="Rounded Rectangle 24"/>
          <p:cNvSpPr/>
          <p:nvPr/>
        </p:nvSpPr>
        <p:spPr bwMode="auto">
          <a:xfrm>
            <a:off x="144021" y="132046"/>
            <a:ext cx="1424509" cy="632584"/>
          </a:xfrm>
          <a:prstGeom prst="round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bg1"/>
                </a:solidFill>
                <a:cs typeface="+mn-cs"/>
              </a:rPr>
              <a:t>Focus Post Bac</a:t>
            </a:r>
          </a:p>
        </p:txBody>
      </p:sp>
      <p:pic>
        <p:nvPicPr>
          <p:cNvPr id="26" name="Picture 2" descr="D:\Users\MLOUFRAN\Desktop\Outils\Banque Microsoft\j0433829.png"/>
          <p:cNvPicPr>
            <a:picLocks noChangeAspect="1" noChangeArrowheads="1"/>
          </p:cNvPicPr>
          <p:nvPr/>
        </p:nvPicPr>
        <p:blipFill>
          <a:blip r:embed="rId6" cstate="print"/>
          <a:srcRect/>
          <a:stretch>
            <a:fillRect/>
          </a:stretch>
        </p:blipFill>
        <p:spPr bwMode="auto">
          <a:xfrm>
            <a:off x="-47589" y="-31898"/>
            <a:ext cx="685735" cy="685735"/>
          </a:xfrm>
          <a:prstGeom prst="rect">
            <a:avLst/>
          </a:prstGeom>
          <a:noFill/>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30" y="107850"/>
            <a:ext cx="8337469" cy="765175"/>
          </a:xfrm>
        </p:spPr>
        <p:txBody>
          <a:bodyPr/>
          <a:lstStyle/>
          <a:p>
            <a:r>
              <a:rPr lang="fr-FR" dirty="0" smtClean="0"/>
              <a:t>Le nombre d’internes post bac est en outre particulièrement important dans les départements présentant par ailleurs un taux d’internes du 2nd degré parmi les moins élevés</a:t>
            </a:r>
          </a:p>
        </p:txBody>
      </p:sp>
      <p:sp>
        <p:nvSpPr>
          <p:cNvPr id="3" name="Date Placeholder 2"/>
          <p:cNvSpPr>
            <a:spLocks noGrp="1"/>
          </p:cNvSpPr>
          <p:nvPr>
            <p:ph type="dt" sz="half" idx="10"/>
          </p:nvPr>
        </p:nvSpPr>
        <p:spPr/>
        <p:txBody>
          <a:bodyPr/>
          <a:lstStyle/>
          <a:p>
            <a:pPr>
              <a:defRPr/>
            </a:pPr>
            <a:r>
              <a:rPr lang="de-DE" dirty="0">
                <a:solidFill>
                  <a:srgbClr val="85888B"/>
                </a:solidFill>
              </a:rPr>
              <a:t>Copyright © 2013 Capgemini Consulting. All rights reserved.</a:t>
            </a:r>
            <a:endParaRPr lang="en-US" dirty="0">
              <a:solidFill>
                <a:srgbClr val="85888B"/>
              </a:solidFill>
            </a:endParaRPr>
          </a:p>
        </p:txBody>
      </p:sp>
      <p:sp>
        <p:nvSpPr>
          <p:cNvPr id="4" name="Slide Number Placeholder 3"/>
          <p:cNvSpPr>
            <a:spLocks noGrp="1"/>
          </p:cNvSpPr>
          <p:nvPr>
            <p:ph type="sldNum" sz="quarter" idx="11"/>
          </p:nvPr>
        </p:nvSpPr>
        <p:spPr/>
        <p:txBody>
          <a:bodyPr/>
          <a:lstStyle/>
          <a:p>
            <a:pPr>
              <a:defRPr/>
            </a:pPr>
            <a:fld id="{6A9CE626-3159-4274-8158-4292551456C4}" type="slidenum">
              <a:rPr lang="en-GB">
                <a:solidFill>
                  <a:srgbClr val="85888B"/>
                </a:solidFill>
              </a:rPr>
              <a:pPr>
                <a:defRPr/>
              </a:pPr>
              <a:t>26</a:t>
            </a:fld>
            <a:endParaRPr lang="en-GB" dirty="0">
              <a:solidFill>
                <a:srgbClr val="85888B"/>
              </a:solidFill>
            </a:endParaRPr>
          </a:p>
        </p:txBody>
      </p:sp>
      <p:sp>
        <p:nvSpPr>
          <p:cNvPr id="7" name="Rectangle 6"/>
          <p:cNvSpPr/>
          <p:nvPr/>
        </p:nvSpPr>
        <p:spPr>
          <a:xfrm>
            <a:off x="4690428" y="6665720"/>
            <a:ext cx="2336770" cy="192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FFFFFF"/>
                </a:solidFill>
                <a:cs typeface="Calibri" pitchFamily="34" charset="0"/>
              </a:rPr>
              <a:t>Document de travail</a:t>
            </a:r>
          </a:p>
        </p:txBody>
      </p:sp>
      <p:sp>
        <p:nvSpPr>
          <p:cNvPr id="16" name="Freeform 101"/>
          <p:cNvSpPr>
            <a:spLocks noChangeArrowheads="1"/>
          </p:cNvSpPr>
          <p:nvPr/>
        </p:nvSpPr>
        <p:spPr bwMode="auto">
          <a:xfrm>
            <a:off x="5318295" y="3420330"/>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7" name="Freeform 103"/>
          <p:cNvSpPr>
            <a:spLocks noChangeArrowheads="1"/>
          </p:cNvSpPr>
          <p:nvPr/>
        </p:nvSpPr>
        <p:spPr bwMode="auto">
          <a:xfrm>
            <a:off x="5318295" y="3840138"/>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8" name="Freeform 105"/>
          <p:cNvSpPr>
            <a:spLocks noChangeArrowheads="1"/>
          </p:cNvSpPr>
          <p:nvPr/>
        </p:nvSpPr>
        <p:spPr bwMode="auto">
          <a:xfrm>
            <a:off x="5318295" y="4259946"/>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762000">
              <a:lnSpc>
                <a:spcPct val="90000"/>
              </a:lnSpc>
              <a:defRPr/>
            </a:pPr>
            <a:endParaRPr lang="fr-FR" sz="900" b="1" dirty="0">
              <a:solidFill>
                <a:srgbClr val="000000"/>
              </a:solidFill>
              <a:cs typeface="Calibri" pitchFamily="34" charset="0"/>
            </a:endParaRPr>
          </a:p>
        </p:txBody>
      </p:sp>
      <p:sp>
        <p:nvSpPr>
          <p:cNvPr id="19" name="Freeform 102"/>
          <p:cNvSpPr>
            <a:spLocks noChangeArrowheads="1"/>
          </p:cNvSpPr>
          <p:nvPr/>
        </p:nvSpPr>
        <p:spPr bwMode="auto">
          <a:xfrm>
            <a:off x="5318295" y="3630234"/>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0" name="Freeform 104"/>
          <p:cNvSpPr>
            <a:spLocks noChangeArrowheads="1"/>
          </p:cNvSpPr>
          <p:nvPr/>
        </p:nvSpPr>
        <p:spPr bwMode="auto">
          <a:xfrm>
            <a:off x="5318295" y="4050042"/>
            <a:ext cx="180000" cy="108000"/>
          </a:xfrm>
          <a:prstGeom prst="rect">
            <a:avLst/>
          </a:prstGeom>
          <a:solidFill>
            <a:srgbClr val="96ED7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762000">
              <a:lnSpc>
                <a:spcPct val="90000"/>
              </a:lnSpc>
              <a:defRPr/>
            </a:pPr>
            <a:endParaRPr lang="fr-FR" sz="900" b="1" dirty="0">
              <a:solidFill>
                <a:srgbClr val="000000"/>
              </a:solidFill>
              <a:cs typeface="Calibri" pitchFamily="34" charset="0"/>
            </a:endParaRPr>
          </a:p>
        </p:txBody>
      </p:sp>
      <p:sp>
        <p:nvSpPr>
          <p:cNvPr id="21" name="Freeform 106"/>
          <p:cNvSpPr>
            <a:spLocks noChangeArrowheads="1"/>
          </p:cNvSpPr>
          <p:nvPr/>
        </p:nvSpPr>
        <p:spPr bwMode="auto">
          <a:xfrm>
            <a:off x="5318295" y="4469852"/>
            <a:ext cx="180000" cy="108000"/>
          </a:xfrm>
          <a:prstGeom prst="rect">
            <a:avLst/>
          </a:prstGeom>
          <a:solidFill>
            <a:srgbClr val="2F611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762000">
              <a:lnSpc>
                <a:spcPct val="90000"/>
              </a:lnSpc>
              <a:defRPr/>
            </a:pPr>
            <a:endParaRPr lang="fr-FR" sz="900" b="1" dirty="0">
              <a:solidFill>
                <a:srgbClr val="000000"/>
              </a:solidFill>
              <a:cs typeface="Calibri" pitchFamily="34" charset="0"/>
            </a:endParaRPr>
          </a:p>
        </p:txBody>
      </p:sp>
      <p:sp>
        <p:nvSpPr>
          <p:cNvPr id="22" name="TextBox 21"/>
          <p:cNvSpPr txBox="1"/>
          <p:nvPr/>
        </p:nvSpPr>
        <p:spPr bwMode="auto">
          <a:xfrm>
            <a:off x="5202438" y="2959767"/>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24" name="TextBox 23"/>
          <p:cNvSpPr txBox="1"/>
          <p:nvPr/>
        </p:nvSpPr>
        <p:spPr bwMode="auto">
          <a:xfrm>
            <a:off x="5157915" y="2535372"/>
            <a:ext cx="1980655"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Mise en </a:t>
            </a:r>
            <a:r>
              <a:rPr lang="fr-FR" sz="800" b="1" dirty="0" err="1" smtClean="0">
                <a:solidFill>
                  <a:srgbClr val="000000">
                    <a:lumMod val="85000"/>
                    <a:lumOff val="15000"/>
                  </a:srgbClr>
                </a:solidFill>
                <a:latin typeface="Calibri" pitchFamily="34" charset="0"/>
                <a:cs typeface="Calibri" pitchFamily="34" charset="0"/>
              </a:rPr>
              <a:t>perspsective</a:t>
            </a:r>
            <a:r>
              <a:rPr lang="fr-FR" sz="800" b="1" dirty="0" smtClean="0">
                <a:solidFill>
                  <a:srgbClr val="000000">
                    <a:lumMod val="85000"/>
                    <a:lumOff val="15000"/>
                  </a:srgbClr>
                </a:solidFill>
                <a:latin typeface="Calibri" pitchFamily="34" charset="0"/>
                <a:cs typeface="Calibri" pitchFamily="34" charset="0"/>
              </a:rPr>
              <a:t> du taux d’internes dans le 2</a:t>
            </a:r>
            <a:r>
              <a:rPr lang="fr-FR" sz="800" b="1" baseline="30000" dirty="0" smtClean="0">
                <a:solidFill>
                  <a:srgbClr val="000000">
                    <a:lumMod val="85000"/>
                    <a:lumOff val="15000"/>
                  </a:srgbClr>
                </a:solidFill>
                <a:latin typeface="Calibri" pitchFamily="34" charset="0"/>
                <a:cs typeface="Calibri" pitchFamily="34" charset="0"/>
              </a:rPr>
              <a:t>nd</a:t>
            </a:r>
            <a:r>
              <a:rPr lang="fr-FR" sz="800" b="1" dirty="0" smtClean="0">
                <a:solidFill>
                  <a:srgbClr val="000000">
                    <a:lumMod val="85000"/>
                    <a:lumOff val="15000"/>
                  </a:srgbClr>
                </a:solidFill>
                <a:latin typeface="Calibri" pitchFamily="34" charset="0"/>
                <a:cs typeface="Calibri" pitchFamily="34" charset="0"/>
              </a:rPr>
              <a:t> degré et du volume d’internes post bac par département</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25" name="TextBox 24"/>
          <p:cNvSpPr txBox="1"/>
          <p:nvPr/>
        </p:nvSpPr>
        <p:spPr bwMode="auto">
          <a:xfrm>
            <a:off x="5450795" y="337751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1,5%</a:t>
            </a:r>
          </a:p>
        </p:txBody>
      </p:sp>
      <p:sp>
        <p:nvSpPr>
          <p:cNvPr id="26" name="TextBox 25"/>
          <p:cNvSpPr txBox="1"/>
          <p:nvPr/>
        </p:nvSpPr>
        <p:spPr bwMode="auto">
          <a:xfrm>
            <a:off x="5250698" y="3171110"/>
            <a:ext cx="1584220" cy="216982"/>
          </a:xfrm>
          <a:prstGeom prst="rect">
            <a:avLst/>
          </a:prstGeom>
          <a:noFill/>
          <a:ln w="9525">
            <a:noFill/>
            <a:miter lim="800000"/>
            <a:headEnd/>
            <a:tailEnd/>
          </a:ln>
        </p:spPr>
        <p:txBody>
          <a:bodyPr wrap="square" rtlCol="0">
            <a:spAutoFit/>
          </a:bodyPr>
          <a:lstStyle/>
          <a:p>
            <a:pPr>
              <a:lnSpc>
                <a:spcPct val="90000"/>
              </a:lnSpc>
            </a:pPr>
            <a:r>
              <a:rPr lang="fr-FR" sz="900" b="1" u="sng" dirty="0" smtClean="0">
                <a:solidFill>
                  <a:srgbClr val="000000">
                    <a:lumMod val="85000"/>
                    <a:lumOff val="15000"/>
                  </a:srgbClr>
                </a:solidFill>
                <a:latin typeface="Calibri" pitchFamily="34" charset="0"/>
                <a:cs typeface="Calibri" pitchFamily="34" charset="0"/>
              </a:rPr>
              <a:t>Taux d’internes 2</a:t>
            </a:r>
            <a:r>
              <a:rPr lang="fr-FR" sz="900" b="1" u="sng" baseline="30000" dirty="0" smtClean="0">
                <a:solidFill>
                  <a:srgbClr val="000000">
                    <a:lumMod val="85000"/>
                    <a:lumOff val="15000"/>
                  </a:srgbClr>
                </a:solidFill>
                <a:latin typeface="Calibri" pitchFamily="34" charset="0"/>
                <a:cs typeface="Calibri" pitchFamily="34" charset="0"/>
              </a:rPr>
              <a:t>nd</a:t>
            </a:r>
            <a:r>
              <a:rPr lang="fr-FR" sz="900" b="1" u="sng" dirty="0" smtClean="0">
                <a:solidFill>
                  <a:srgbClr val="000000">
                    <a:lumMod val="85000"/>
                    <a:lumOff val="15000"/>
                  </a:srgbClr>
                </a:solidFill>
                <a:latin typeface="Calibri" pitchFamily="34" charset="0"/>
                <a:cs typeface="Calibri" pitchFamily="34" charset="0"/>
              </a:rPr>
              <a:t> degré</a:t>
            </a:r>
          </a:p>
        </p:txBody>
      </p:sp>
      <p:sp>
        <p:nvSpPr>
          <p:cNvPr id="27" name="TextBox 26"/>
          <p:cNvSpPr txBox="1"/>
          <p:nvPr/>
        </p:nvSpPr>
        <p:spPr bwMode="auto">
          <a:xfrm>
            <a:off x="5442978" y="358063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1,5% et 3%</a:t>
            </a:r>
          </a:p>
        </p:txBody>
      </p:sp>
      <p:sp>
        <p:nvSpPr>
          <p:cNvPr id="28" name="TextBox 27"/>
          <p:cNvSpPr txBox="1"/>
          <p:nvPr/>
        </p:nvSpPr>
        <p:spPr bwMode="auto">
          <a:xfrm>
            <a:off x="5454093" y="379742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3% et 4%</a:t>
            </a:r>
          </a:p>
        </p:txBody>
      </p:sp>
      <p:sp>
        <p:nvSpPr>
          <p:cNvPr id="29" name="TextBox 28"/>
          <p:cNvSpPr txBox="1"/>
          <p:nvPr/>
        </p:nvSpPr>
        <p:spPr bwMode="auto">
          <a:xfrm>
            <a:off x="5454093" y="400158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4% et 8%</a:t>
            </a:r>
          </a:p>
        </p:txBody>
      </p:sp>
      <p:sp>
        <p:nvSpPr>
          <p:cNvPr id="30" name="TextBox 29"/>
          <p:cNvSpPr txBox="1"/>
          <p:nvPr/>
        </p:nvSpPr>
        <p:spPr bwMode="auto">
          <a:xfrm>
            <a:off x="5442978" y="420497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 et 13%</a:t>
            </a:r>
          </a:p>
        </p:txBody>
      </p:sp>
      <p:sp>
        <p:nvSpPr>
          <p:cNvPr id="31" name="TextBox 30"/>
          <p:cNvSpPr txBox="1"/>
          <p:nvPr/>
        </p:nvSpPr>
        <p:spPr bwMode="auto">
          <a:xfrm>
            <a:off x="5442978" y="442100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13%</a:t>
            </a:r>
          </a:p>
        </p:txBody>
      </p:sp>
      <p:sp>
        <p:nvSpPr>
          <p:cNvPr id="32" name="Oval 31"/>
          <p:cNvSpPr/>
          <p:nvPr/>
        </p:nvSpPr>
        <p:spPr>
          <a:xfrm>
            <a:off x="5424875" y="5656360"/>
            <a:ext cx="76200" cy="76200"/>
          </a:xfrm>
          <a:prstGeom prst="ellipse">
            <a:avLst/>
          </a:prstGeom>
          <a:solidFill>
            <a:srgbClr val="1F497D">
              <a:lumMod val="20000"/>
              <a:lumOff val="80000"/>
            </a:srgbClr>
          </a:solidFill>
          <a:ln w="15875" cap="flat" cmpd="sng" algn="ctr">
            <a:solidFill>
              <a:srgbClr val="1F497D">
                <a:lumMod val="75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fr-FR" kern="0">
              <a:solidFill>
                <a:sysClr val="window" lastClr="FFFFFF"/>
              </a:solidFill>
            </a:endParaRPr>
          </a:p>
        </p:txBody>
      </p:sp>
      <p:sp>
        <p:nvSpPr>
          <p:cNvPr id="33" name="Oval 32"/>
          <p:cNvSpPr/>
          <p:nvPr/>
        </p:nvSpPr>
        <p:spPr>
          <a:xfrm>
            <a:off x="5386775" y="5383471"/>
            <a:ext cx="152400" cy="152400"/>
          </a:xfrm>
          <a:prstGeom prst="ellipse">
            <a:avLst/>
          </a:prstGeom>
          <a:solidFill>
            <a:srgbClr val="1F497D">
              <a:lumMod val="20000"/>
              <a:lumOff val="80000"/>
            </a:srgbClr>
          </a:solidFill>
          <a:ln w="15875" cap="flat" cmpd="sng" algn="ctr">
            <a:solidFill>
              <a:srgbClr val="1F497D">
                <a:lumMod val="75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fr-FR" kern="0">
              <a:solidFill>
                <a:sysClr val="window" lastClr="FFFFFF"/>
              </a:solidFill>
            </a:endParaRPr>
          </a:p>
        </p:txBody>
      </p:sp>
      <p:sp>
        <p:nvSpPr>
          <p:cNvPr id="34" name="Oval 33"/>
          <p:cNvSpPr/>
          <p:nvPr/>
        </p:nvSpPr>
        <p:spPr>
          <a:xfrm>
            <a:off x="5335975" y="5044607"/>
            <a:ext cx="254000" cy="254000"/>
          </a:xfrm>
          <a:prstGeom prst="ellipse">
            <a:avLst/>
          </a:prstGeom>
          <a:solidFill>
            <a:srgbClr val="1F497D">
              <a:lumMod val="20000"/>
              <a:lumOff val="80000"/>
            </a:srgbClr>
          </a:solidFill>
          <a:ln w="15875" cap="flat" cmpd="sng" algn="ctr">
            <a:solidFill>
              <a:srgbClr val="1F497D">
                <a:lumMod val="75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fr-FR" kern="0">
              <a:solidFill>
                <a:sysClr val="window" lastClr="FFFFFF"/>
              </a:solidFill>
            </a:endParaRPr>
          </a:p>
        </p:txBody>
      </p:sp>
      <p:sp>
        <p:nvSpPr>
          <p:cNvPr id="35" name="TextBox 34"/>
          <p:cNvSpPr txBox="1"/>
          <p:nvPr/>
        </p:nvSpPr>
        <p:spPr bwMode="auto">
          <a:xfrm>
            <a:off x="5543235" y="505824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700</a:t>
            </a:r>
          </a:p>
        </p:txBody>
      </p:sp>
      <p:sp>
        <p:nvSpPr>
          <p:cNvPr id="36" name="TextBox 35"/>
          <p:cNvSpPr txBox="1"/>
          <p:nvPr/>
        </p:nvSpPr>
        <p:spPr bwMode="auto">
          <a:xfrm>
            <a:off x="5250698" y="4803115"/>
            <a:ext cx="1584220" cy="216982"/>
          </a:xfrm>
          <a:prstGeom prst="rect">
            <a:avLst/>
          </a:prstGeom>
          <a:noFill/>
          <a:ln w="9525">
            <a:noFill/>
            <a:miter lim="800000"/>
            <a:headEnd/>
            <a:tailEnd/>
          </a:ln>
        </p:spPr>
        <p:txBody>
          <a:bodyPr wrap="square" rtlCol="0">
            <a:spAutoFit/>
          </a:bodyPr>
          <a:lstStyle/>
          <a:p>
            <a:pPr>
              <a:lnSpc>
                <a:spcPct val="90000"/>
              </a:lnSpc>
            </a:pPr>
            <a:r>
              <a:rPr lang="fr-FR" sz="900" b="1" u="sng" dirty="0" smtClean="0">
                <a:solidFill>
                  <a:srgbClr val="000000">
                    <a:lumMod val="85000"/>
                    <a:lumOff val="15000"/>
                  </a:srgbClr>
                </a:solidFill>
                <a:latin typeface="Calibri" pitchFamily="34" charset="0"/>
                <a:cs typeface="Calibri" pitchFamily="34" charset="0"/>
              </a:rPr>
              <a:t>Nombre d’internes post bac</a:t>
            </a:r>
          </a:p>
        </p:txBody>
      </p:sp>
      <p:sp>
        <p:nvSpPr>
          <p:cNvPr id="37" name="TextBox 36"/>
          <p:cNvSpPr txBox="1"/>
          <p:nvPr/>
        </p:nvSpPr>
        <p:spPr bwMode="auto">
          <a:xfrm>
            <a:off x="5554350" y="535892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100 et 700</a:t>
            </a:r>
          </a:p>
        </p:txBody>
      </p:sp>
      <p:sp>
        <p:nvSpPr>
          <p:cNvPr id="38" name="TextBox 37"/>
          <p:cNvSpPr txBox="1"/>
          <p:nvPr/>
        </p:nvSpPr>
        <p:spPr bwMode="auto">
          <a:xfrm>
            <a:off x="5554350" y="558854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100</a:t>
            </a:r>
          </a:p>
        </p:txBody>
      </p:sp>
      <p:sp>
        <p:nvSpPr>
          <p:cNvPr id="39" name="Rectangle 38"/>
          <p:cNvSpPr/>
          <p:nvPr/>
        </p:nvSpPr>
        <p:spPr bwMode="auto">
          <a:xfrm>
            <a:off x="7329330" y="1629863"/>
            <a:ext cx="2448340" cy="417565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Les départements présentant un taux d’internes dans le 2</a:t>
            </a:r>
            <a:r>
              <a:rPr lang="fr-FR" sz="1050" baseline="30000" dirty="0" smtClean="0">
                <a:solidFill>
                  <a:srgbClr val="000000">
                    <a:lumMod val="85000"/>
                    <a:lumOff val="15000"/>
                  </a:srgbClr>
                </a:solidFill>
              </a:rPr>
              <a:t>nd</a:t>
            </a:r>
            <a:r>
              <a:rPr lang="fr-FR" sz="1050" dirty="0" smtClean="0">
                <a:solidFill>
                  <a:srgbClr val="000000">
                    <a:lumMod val="85000"/>
                    <a:lumOff val="15000"/>
                  </a:srgbClr>
                </a:solidFill>
              </a:rPr>
              <a:t> degré inférieur à 1,5% comportent un volume d’internes post bac au moins supérieur à 100 élèves</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Les académies de Paris, Versailles, Créteil, Lille, et Aix Marseille se distinguent par des taux d’internes faibles dans le 2</a:t>
            </a:r>
            <a:r>
              <a:rPr lang="fr-FR" sz="1050" baseline="30000" dirty="0" smtClean="0">
                <a:solidFill>
                  <a:srgbClr val="000000">
                    <a:lumMod val="85000"/>
                    <a:lumOff val="15000"/>
                  </a:srgbClr>
                </a:solidFill>
              </a:rPr>
              <a:t>nd</a:t>
            </a:r>
            <a:r>
              <a:rPr lang="fr-FR" sz="1050" dirty="0" smtClean="0">
                <a:solidFill>
                  <a:srgbClr val="000000">
                    <a:lumMod val="85000"/>
                    <a:lumOff val="15000"/>
                  </a:srgbClr>
                </a:solidFill>
              </a:rPr>
              <a:t> degré pour des volumes d’internes post bac importants. </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Au contraire, les départements présentant des taux d’internes supérieurs à 13% dans le 2</a:t>
            </a:r>
            <a:r>
              <a:rPr lang="fr-FR" sz="1050" baseline="30000" dirty="0" smtClean="0">
                <a:solidFill>
                  <a:srgbClr val="000000">
                    <a:lumMod val="85000"/>
                    <a:lumOff val="15000"/>
                  </a:srgbClr>
                </a:solidFill>
              </a:rPr>
              <a:t>nd</a:t>
            </a:r>
            <a:r>
              <a:rPr lang="fr-FR" sz="1050" dirty="0" smtClean="0">
                <a:solidFill>
                  <a:srgbClr val="000000">
                    <a:lumMod val="85000"/>
                    <a:lumOff val="15000"/>
                  </a:srgbClr>
                </a:solidFill>
              </a:rPr>
              <a:t> degré déclarent moins d’internes dans le post bac.</a:t>
            </a:r>
          </a:p>
        </p:txBody>
      </p:sp>
      <p:pic>
        <p:nvPicPr>
          <p:cNvPr id="1266690" name="Picture 2"/>
          <p:cNvPicPr>
            <a:picLocks noChangeAspect="1" noChangeArrowheads="1"/>
          </p:cNvPicPr>
          <p:nvPr/>
        </p:nvPicPr>
        <p:blipFill>
          <a:blip r:embed="rId2" cstate="print"/>
          <a:srcRect/>
          <a:stretch>
            <a:fillRect/>
          </a:stretch>
        </p:blipFill>
        <p:spPr bwMode="auto">
          <a:xfrm>
            <a:off x="99647" y="1599242"/>
            <a:ext cx="5069383" cy="4199442"/>
          </a:xfrm>
          <a:prstGeom prst="rect">
            <a:avLst/>
          </a:prstGeom>
          <a:noFill/>
          <a:ln w="9525">
            <a:noFill/>
            <a:miter lim="800000"/>
            <a:headEnd/>
            <a:tailEnd/>
          </a:ln>
          <a:effectLst/>
        </p:spPr>
      </p:pic>
      <p:sp>
        <p:nvSpPr>
          <p:cNvPr id="40" name="Rectangle 39"/>
          <p:cNvSpPr/>
          <p:nvPr/>
        </p:nvSpPr>
        <p:spPr bwMode="auto">
          <a:xfrm rot="267264">
            <a:off x="8438845" y="829060"/>
            <a:ext cx="1368190" cy="314975"/>
          </a:xfrm>
          <a:prstGeom prst="rect">
            <a:avLst/>
          </a:prstGeom>
          <a:solidFill>
            <a:schemeClr val="bg1"/>
          </a:solidFill>
          <a:ln w="9525">
            <a:solidFill>
              <a:schemeClr val="accent2">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dirty="0" smtClean="0">
                <a:solidFill>
                  <a:srgbClr val="B10034">
                    <a:lumMod val="75000"/>
                  </a:srgbClr>
                </a:solidFill>
              </a:rPr>
              <a:t>Chiffres provisoires</a:t>
            </a:r>
          </a:p>
        </p:txBody>
      </p:sp>
      <p:sp>
        <p:nvSpPr>
          <p:cNvPr id="41" name="TextBox 40"/>
          <p:cNvSpPr txBox="1"/>
          <p:nvPr/>
        </p:nvSpPr>
        <p:spPr bwMode="auto">
          <a:xfrm>
            <a:off x="7483983" y="141272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42" name="Rounded Rectangle 41"/>
          <p:cNvSpPr/>
          <p:nvPr/>
        </p:nvSpPr>
        <p:spPr bwMode="auto">
          <a:xfrm>
            <a:off x="144021" y="132046"/>
            <a:ext cx="1424509" cy="632584"/>
          </a:xfrm>
          <a:prstGeom prst="round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bg1"/>
                </a:solidFill>
                <a:cs typeface="+mn-cs"/>
              </a:rPr>
              <a:t>Focus Post Bac</a:t>
            </a:r>
          </a:p>
        </p:txBody>
      </p:sp>
      <p:pic>
        <p:nvPicPr>
          <p:cNvPr id="43" name="Picture 2" descr="D:\Users\MLOUFRAN\Desktop\Outils\Banque Microsoft\j0433829.png"/>
          <p:cNvPicPr>
            <a:picLocks noChangeAspect="1" noChangeArrowheads="1"/>
          </p:cNvPicPr>
          <p:nvPr/>
        </p:nvPicPr>
        <p:blipFill>
          <a:blip r:embed="rId3" cstate="print"/>
          <a:srcRect/>
          <a:stretch>
            <a:fillRect/>
          </a:stretch>
        </p:blipFill>
        <p:spPr bwMode="auto">
          <a:xfrm>
            <a:off x="-47589" y="-31898"/>
            <a:ext cx="685735" cy="685735"/>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3532909"/>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27</a:t>
            </a:fld>
            <a:endParaRPr lang="en-GB">
              <a:solidFill>
                <a:srgbClr val="85888B"/>
              </a:solidFill>
            </a:endParaRPr>
          </a:p>
        </p:txBody>
      </p:sp>
      <p:sp>
        <p:nvSpPr>
          <p:cNvPr id="13" name="Rectangle 12"/>
          <p:cNvSpPr/>
          <p:nvPr/>
        </p:nvSpPr>
        <p:spPr bwMode="auto">
          <a:xfrm>
            <a:off x="1856570" y="3234236"/>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dirty="0" smtClean="0">
                <a:solidFill>
                  <a:srgbClr val="000000">
                    <a:lumMod val="85000"/>
                    <a:lumOff val="15000"/>
                  </a:srgbClr>
                </a:solidFill>
              </a:rPr>
              <a:t>Etat des lieux de l’existant</a:t>
            </a:r>
          </a:p>
          <a:p>
            <a:pPr marL="228600" indent="-228600" fontAlgn="auto">
              <a:spcBef>
                <a:spcPts val="3600"/>
              </a:spcBef>
              <a:spcAft>
                <a:spcPts val="600"/>
              </a:spcAft>
              <a:buClr>
                <a:srgbClr val="6A1A41">
                  <a:lumMod val="75000"/>
                </a:srgbClr>
              </a:buClr>
            </a:pPr>
            <a:r>
              <a:rPr lang="fr-FR" sz="1400" b="1" dirty="0" smtClean="0">
                <a:solidFill>
                  <a:srgbClr val="000000">
                    <a:lumMod val="85000"/>
                    <a:lumOff val="15000"/>
                  </a:srgbClr>
                </a:solidFill>
              </a:rPr>
              <a:t>Analyse du besoin (exprimé et potentiel)</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0. Synthèse et méthodologie</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1. Analyse de la demande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2. Analyse du besoin</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432844"/>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570527"/>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191704"/>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Précautions méthodologiques </a:t>
            </a:r>
            <a:endParaRPr lang="fr-FR" dirty="0"/>
          </a:p>
        </p:txBody>
      </p:sp>
      <p:sp>
        <p:nvSpPr>
          <p:cNvPr id="4" name="Date Placeholder 3"/>
          <p:cNvSpPr>
            <a:spLocks noGrp="1"/>
          </p:cNvSpPr>
          <p:nvPr>
            <p:ph type="dt" sz="half" idx="12"/>
          </p:nvPr>
        </p:nvSpPr>
        <p:spPr/>
        <p:txBody>
          <a:bodyPr/>
          <a:lstStyle/>
          <a:p>
            <a:pPr>
              <a:defRPr/>
            </a:pPr>
            <a:r>
              <a:rPr lang="de-DE" smtClean="0">
                <a:solidFill>
                  <a:srgbClr val="85888B"/>
                </a:solidFill>
              </a:rPr>
              <a:t>Copyright © 2013 Capgemini Consulting. All rights reserved.</a:t>
            </a:r>
            <a:endParaRPr lang="en-US" dirty="0">
              <a:solidFill>
                <a:srgbClr val="85888B"/>
              </a:solidFill>
            </a:endParaRPr>
          </a:p>
        </p:txBody>
      </p:sp>
      <p:sp>
        <p:nvSpPr>
          <p:cNvPr id="5" name="Slide Number Placeholder 4"/>
          <p:cNvSpPr>
            <a:spLocks noGrp="1"/>
          </p:cNvSpPr>
          <p:nvPr>
            <p:ph type="sldNum" sz="quarter" idx="13"/>
          </p:nvPr>
        </p:nvSpPr>
        <p:spPr/>
        <p:txBody>
          <a:bodyPr/>
          <a:lstStyle/>
          <a:p>
            <a:pPr>
              <a:defRPr/>
            </a:pPr>
            <a:fld id="{6A9CE626-3159-4274-8158-4292551456C4}" type="slidenum">
              <a:rPr lang="en-GB" smtClean="0">
                <a:solidFill>
                  <a:srgbClr val="85888B"/>
                </a:solidFill>
              </a:rPr>
              <a:pPr>
                <a:defRPr/>
              </a:pPr>
              <a:t>28</a:t>
            </a:fld>
            <a:endParaRPr lang="en-GB" dirty="0">
              <a:solidFill>
                <a:srgbClr val="85888B"/>
              </a:solidFill>
            </a:endParaRPr>
          </a:p>
        </p:txBody>
      </p:sp>
      <p:sp>
        <p:nvSpPr>
          <p:cNvPr id="8" name="Rectangle 7"/>
          <p:cNvSpPr/>
          <p:nvPr/>
        </p:nvSpPr>
        <p:spPr bwMode="auto">
          <a:xfrm>
            <a:off x="488380" y="1196690"/>
            <a:ext cx="1368190" cy="511271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9" name="Pentagon 8"/>
          <p:cNvSpPr/>
          <p:nvPr/>
        </p:nvSpPr>
        <p:spPr bwMode="auto">
          <a:xfrm>
            <a:off x="1568530" y="4496069"/>
            <a:ext cx="864120" cy="432060"/>
          </a:xfrm>
          <a:prstGeom prst="homePlat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0" name="TextBox 9"/>
          <p:cNvSpPr txBox="1"/>
          <p:nvPr/>
        </p:nvSpPr>
        <p:spPr bwMode="auto">
          <a:xfrm>
            <a:off x="2432650" y="4496069"/>
            <a:ext cx="6552910" cy="4247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tx1">
                    <a:lumMod val="65000"/>
                    <a:lumOff val="35000"/>
                  </a:schemeClr>
                </a:solidFill>
                <a:latin typeface="Calibri" pitchFamily="34" charset="0"/>
                <a:cs typeface="Calibri" pitchFamily="34" charset="0"/>
              </a:rPr>
              <a:t>L’appréhension des besoins comporte une forte dimension subjective et donne donc lieu à une analyse davantage qualitative</a:t>
            </a:r>
          </a:p>
        </p:txBody>
      </p:sp>
      <p:sp>
        <p:nvSpPr>
          <p:cNvPr id="13" name="Pentagon 12"/>
          <p:cNvSpPr/>
          <p:nvPr/>
        </p:nvSpPr>
        <p:spPr bwMode="auto">
          <a:xfrm>
            <a:off x="1568530" y="2852920"/>
            <a:ext cx="864120" cy="432060"/>
          </a:xfrm>
          <a:prstGeom prst="homePlat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4" name="TextBox 13"/>
          <p:cNvSpPr txBox="1"/>
          <p:nvPr/>
        </p:nvSpPr>
        <p:spPr bwMode="auto">
          <a:xfrm>
            <a:off x="2432650" y="2879093"/>
            <a:ext cx="6552910" cy="4247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tx1">
                    <a:lumMod val="65000"/>
                    <a:lumOff val="35000"/>
                  </a:schemeClr>
                </a:solidFill>
                <a:latin typeface="Calibri" pitchFamily="34" charset="0"/>
                <a:cs typeface="Calibri" pitchFamily="34" charset="0"/>
              </a:rPr>
              <a:t>La demande exprimée a donc été approchée par le taux d’occupation, dont les principaux résultats d’analyse sont cohérents avec l’analyse qualitative qu’en font les acteurs terrain</a:t>
            </a:r>
          </a:p>
        </p:txBody>
      </p:sp>
      <p:sp>
        <p:nvSpPr>
          <p:cNvPr id="15" name="TextBox 14"/>
          <p:cNvSpPr txBox="1"/>
          <p:nvPr/>
        </p:nvSpPr>
        <p:spPr bwMode="auto">
          <a:xfrm>
            <a:off x="2432650" y="4959531"/>
            <a:ext cx="5976830" cy="1061829"/>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La notion de besoin est par nature subjective : le Larousse en ligne définit le besoin comme « une exigence née d’un </a:t>
            </a:r>
            <a:r>
              <a:rPr lang="fr-FR" sz="1000" i="1" dirty="0" smtClean="0">
                <a:solidFill>
                  <a:schemeClr val="tx1">
                    <a:lumMod val="85000"/>
                    <a:lumOff val="15000"/>
                  </a:schemeClr>
                </a:solidFill>
                <a:latin typeface="Calibri" pitchFamily="34" charset="0"/>
                <a:cs typeface="Calibri" pitchFamily="34" charset="0"/>
              </a:rPr>
              <a:t>sentiment </a:t>
            </a:r>
            <a:r>
              <a:rPr lang="fr-FR" sz="1000" dirty="0" smtClean="0">
                <a:solidFill>
                  <a:schemeClr val="tx1">
                    <a:lumMod val="85000"/>
                    <a:lumOff val="15000"/>
                  </a:schemeClr>
                </a:solidFill>
                <a:latin typeface="Calibri" pitchFamily="34" charset="0"/>
                <a:cs typeface="Calibri" pitchFamily="34" charset="0"/>
              </a:rPr>
              <a:t>de manque, de privation […] », « un </a:t>
            </a:r>
            <a:r>
              <a:rPr lang="fr-FR" sz="1000" i="1" dirty="0" smtClean="0">
                <a:solidFill>
                  <a:schemeClr val="tx1">
                    <a:lumMod val="85000"/>
                    <a:lumOff val="15000"/>
                  </a:schemeClr>
                </a:solidFill>
                <a:latin typeface="Calibri" pitchFamily="34" charset="0"/>
                <a:cs typeface="Calibri" pitchFamily="34" charset="0"/>
              </a:rPr>
              <a:t>sentiment </a:t>
            </a:r>
            <a:r>
              <a:rPr lang="fr-FR" sz="1000" dirty="0" smtClean="0">
                <a:solidFill>
                  <a:schemeClr val="tx1">
                    <a:lumMod val="85000"/>
                    <a:lumOff val="15000"/>
                  </a:schemeClr>
                </a:solidFill>
                <a:latin typeface="Calibri" pitchFamily="34" charset="0"/>
                <a:cs typeface="Calibri" pitchFamily="34" charset="0"/>
              </a:rPr>
              <a:t>de privation qui porte à désirer ce dont on </a:t>
            </a:r>
            <a:r>
              <a:rPr lang="fr-FR" sz="1000" i="1" dirty="0" smtClean="0">
                <a:solidFill>
                  <a:schemeClr val="tx1">
                    <a:lumMod val="85000"/>
                    <a:lumOff val="15000"/>
                  </a:schemeClr>
                </a:solidFill>
                <a:latin typeface="Calibri" pitchFamily="34" charset="0"/>
                <a:cs typeface="Calibri" pitchFamily="34" charset="0"/>
              </a:rPr>
              <a:t>croit </a:t>
            </a:r>
            <a:r>
              <a:rPr lang="fr-FR" sz="1000" dirty="0" smtClean="0">
                <a:solidFill>
                  <a:schemeClr val="tx1">
                    <a:lumMod val="85000"/>
                    <a:lumOff val="15000"/>
                  </a:schemeClr>
                </a:solidFill>
                <a:latin typeface="Calibri" pitchFamily="34" charset="0"/>
                <a:cs typeface="Calibri" pitchFamily="34" charset="0"/>
              </a:rPr>
              <a:t>manquer » ou encore comme « chose </a:t>
            </a:r>
            <a:r>
              <a:rPr lang="fr-FR" sz="1000" i="1" dirty="0" smtClean="0">
                <a:solidFill>
                  <a:schemeClr val="tx1">
                    <a:lumMod val="85000"/>
                    <a:lumOff val="15000"/>
                  </a:schemeClr>
                </a:solidFill>
                <a:latin typeface="Calibri" pitchFamily="34" charset="0"/>
                <a:cs typeface="Calibri" pitchFamily="34" charset="0"/>
              </a:rPr>
              <a:t>considérée </a:t>
            </a:r>
            <a:r>
              <a:rPr lang="fr-FR" sz="1000" dirty="0" smtClean="0">
                <a:solidFill>
                  <a:schemeClr val="tx1">
                    <a:lumMod val="85000"/>
                    <a:lumOff val="15000"/>
                  </a:schemeClr>
                </a:solidFill>
                <a:latin typeface="Calibri" pitchFamily="34" charset="0"/>
                <a:cs typeface="Calibri" pitchFamily="34" charset="0"/>
              </a:rPr>
              <a:t>comme nécessaire à l’existence » </a:t>
            </a:r>
            <a:r>
              <a:rPr lang="fr-FR" sz="1000" baseline="30000" dirty="0" smtClean="0">
                <a:solidFill>
                  <a:schemeClr val="tx1">
                    <a:lumMod val="85000"/>
                    <a:lumOff val="15000"/>
                  </a:schemeClr>
                </a:solidFill>
                <a:latin typeface="Calibri" pitchFamily="34" charset="0"/>
                <a:cs typeface="Calibri" pitchFamily="34" charset="0"/>
              </a:rPr>
              <a:t>(1)</a:t>
            </a:r>
            <a:r>
              <a:rPr lang="fr-FR" sz="1000" dirty="0" smtClean="0">
                <a:solidFill>
                  <a:schemeClr val="tx1">
                    <a:lumMod val="85000"/>
                    <a:lumOff val="15000"/>
                  </a:schemeClr>
                </a:solidFill>
                <a:latin typeface="Calibri" pitchFamily="34" charset="0"/>
                <a:cs typeface="Calibri" pitchFamily="34" charset="0"/>
              </a:rPr>
              <a:t>, etc.</a:t>
            </a:r>
          </a:p>
          <a:p>
            <a:pPr marL="180975" indent="-180975" algn="just">
              <a:lnSpc>
                <a:spcPct val="90000"/>
              </a:lnSpc>
              <a:buFont typeface="Wingdings" pitchFamily="2" charset="2"/>
              <a:buChar char="§"/>
            </a:pPr>
            <a:endParaRPr lang="fr-FR" sz="1000"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Aussi, un effort significatif a été porté afin de collecter et faire émerger les lignes de convergence sur la notion de besoin, entre les différents acteurs, directement parties prenantes ou disposant d’une expertise à ce sujet (liste des interlocuteurs rencontrés en page </a:t>
            </a:r>
            <a:r>
              <a:rPr lang="fr-FR" sz="1000" dirty="0" smtClean="0">
                <a:latin typeface="Calibri" pitchFamily="34" charset="0"/>
                <a:cs typeface="Calibri" pitchFamily="34" charset="0"/>
              </a:rPr>
              <a:t>43</a:t>
            </a:r>
            <a:r>
              <a:rPr lang="fr-FR" sz="1000" dirty="0" smtClean="0">
                <a:solidFill>
                  <a:schemeClr val="tx1">
                    <a:lumMod val="85000"/>
                    <a:lumOff val="15000"/>
                  </a:schemeClr>
                </a:solidFill>
                <a:latin typeface="Calibri" pitchFamily="34" charset="0"/>
                <a:cs typeface="Calibri" pitchFamily="34" charset="0"/>
              </a:rPr>
              <a:t>)</a:t>
            </a:r>
          </a:p>
        </p:txBody>
      </p:sp>
      <p:sp>
        <p:nvSpPr>
          <p:cNvPr id="20" name="TextBox 19"/>
          <p:cNvSpPr txBox="1"/>
          <p:nvPr/>
        </p:nvSpPr>
        <p:spPr bwMode="auto">
          <a:xfrm>
            <a:off x="2432650" y="3344228"/>
            <a:ext cx="5976830" cy="784830"/>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La demande peut néanmoins être approchée par le taux d’occupation. </a:t>
            </a:r>
          </a:p>
          <a:p>
            <a:pPr marL="180975" indent="-180975" algn="just">
              <a:lnSpc>
                <a:spcPct val="90000"/>
              </a:lnSpc>
              <a:buFont typeface="Wingdings" pitchFamily="2" charset="2"/>
              <a:buChar char="§"/>
            </a:pPr>
            <a:endParaRPr lang="fr-FR" sz="1000"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En effet, les principaux résultats d’analyse de la demande exprimée via les taux d’occupation ont été confortés par l’analyse qu’en font les acteurs terrain, lors des entretiens téléphoniques (liste des interlocuteurs en page </a:t>
            </a:r>
            <a:r>
              <a:rPr lang="fr-FR" sz="1000" dirty="0" smtClean="0">
                <a:latin typeface="Calibri" pitchFamily="34" charset="0"/>
                <a:cs typeface="Calibri" pitchFamily="34" charset="0"/>
              </a:rPr>
              <a:t>44</a:t>
            </a:r>
            <a:r>
              <a:rPr lang="fr-FR" sz="1000" dirty="0" smtClean="0">
                <a:solidFill>
                  <a:schemeClr val="tx1">
                    <a:lumMod val="85000"/>
                    <a:lumOff val="15000"/>
                  </a:schemeClr>
                </a:solidFill>
                <a:latin typeface="Calibri" pitchFamily="34" charset="0"/>
                <a:cs typeface="Calibri" pitchFamily="34" charset="0"/>
              </a:rPr>
              <a:t>)</a:t>
            </a:r>
          </a:p>
        </p:txBody>
      </p:sp>
      <p:sp>
        <p:nvSpPr>
          <p:cNvPr id="19" name="Pentagon 18"/>
          <p:cNvSpPr/>
          <p:nvPr/>
        </p:nvSpPr>
        <p:spPr bwMode="auto">
          <a:xfrm>
            <a:off x="1568530" y="1359555"/>
            <a:ext cx="864120" cy="432060"/>
          </a:xfrm>
          <a:prstGeom prst="homePlat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23" name="TextBox 22"/>
          <p:cNvSpPr txBox="1"/>
          <p:nvPr/>
        </p:nvSpPr>
        <p:spPr bwMode="auto">
          <a:xfrm>
            <a:off x="2432650" y="1375979"/>
            <a:ext cx="6552910" cy="563231"/>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tx1">
                    <a:lumMod val="65000"/>
                    <a:lumOff val="35000"/>
                  </a:schemeClr>
                </a:solidFill>
                <a:latin typeface="Calibri" pitchFamily="34" charset="0"/>
                <a:cs typeface="Calibri" pitchFamily="34" charset="0"/>
              </a:rPr>
              <a:t>Les échanges avec les acteurs terrain ont montré l’absence  de consolidation au niveau académique des informations relatives aux demandes d’internat et au processus d’affectation des places </a:t>
            </a:r>
          </a:p>
          <a:p>
            <a:pPr marL="180975" indent="-180975" algn="just">
              <a:lnSpc>
                <a:spcPct val="90000"/>
              </a:lnSpc>
              <a:buFont typeface="Wingdings" pitchFamily="2" charset="2"/>
              <a:buChar char="§"/>
            </a:pPr>
            <a:endParaRPr lang="fr-FR" sz="1000" dirty="0" smtClean="0">
              <a:solidFill>
                <a:schemeClr val="tx1">
                  <a:lumMod val="85000"/>
                  <a:lumOff val="15000"/>
                </a:schemeClr>
              </a:solidFill>
              <a:latin typeface="Calibri" pitchFamily="34" charset="0"/>
              <a:cs typeface="Calibri" pitchFamily="34" charset="0"/>
            </a:endParaRPr>
          </a:p>
        </p:txBody>
      </p:sp>
      <p:sp>
        <p:nvSpPr>
          <p:cNvPr id="24" name="TextBox 23"/>
          <p:cNvSpPr txBox="1"/>
          <p:nvPr/>
        </p:nvSpPr>
        <p:spPr bwMode="auto">
          <a:xfrm>
            <a:off x="2432650" y="1794036"/>
            <a:ext cx="5976830" cy="784830"/>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La demande est généralement pilotée au niveau des établissements. Les chiffres s’y rapportant sont donc peu souvent disponibles au niveau de l’académie sans sollicitation ad hoc des chef d’établissements. </a:t>
            </a:r>
          </a:p>
          <a:p>
            <a:pPr marL="180975" indent="-180975" algn="just">
              <a:lnSpc>
                <a:spcPct val="90000"/>
              </a:lnSpc>
              <a:buFont typeface="Wingdings" pitchFamily="2" charset="2"/>
              <a:buChar char="§"/>
            </a:pPr>
            <a:endParaRPr lang="fr-FR" sz="1000"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Pour autant, cette étude semble avoir suscité une dynamique positive de prise en main de ces sujets, dans certaines académies</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L’analyse de la demande semble montrer que les besoins en internat sont globalement satisfaits. Cependant, des besoins complémentaires pourraient émerger</a:t>
            </a:r>
          </a:p>
        </p:txBody>
      </p:sp>
      <p:sp>
        <p:nvSpPr>
          <p:cNvPr id="10" name="Date Placeholder 9"/>
          <p:cNvSpPr>
            <a:spLocks noGrp="1"/>
          </p:cNvSpPr>
          <p:nvPr>
            <p:ph type="dt" sz="half" idx="4294967295"/>
          </p:nvPr>
        </p:nvSpPr>
        <p:spPr>
          <a:xfrm>
            <a:off x="6922800" y="6512625"/>
            <a:ext cx="2894400" cy="201600"/>
          </a:xfrm>
          <a:prstGeom prst="rect">
            <a:avLst/>
          </a:prstGeom>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4294967295"/>
          </p:nvPr>
        </p:nvSpPr>
        <p:spPr>
          <a:xfrm>
            <a:off x="7505800" y="6711950"/>
            <a:ext cx="2311400" cy="117475"/>
          </a:xfrm>
          <a:prstGeom prst="rect">
            <a:avLst/>
          </a:prstGeom>
        </p:spPr>
        <p:txBody>
          <a:bodyPr/>
          <a:lstStyle/>
          <a:p>
            <a:fld id="{34211778-EA23-4E20-B132-9C34FEA3DAAF}" type="slidenum">
              <a:rPr lang="en-GB">
                <a:solidFill>
                  <a:srgbClr val="85888B"/>
                </a:solidFill>
              </a:rPr>
              <a:pPr/>
              <a:t>29</a:t>
            </a:fld>
            <a:endParaRPr lang="en-GB">
              <a:solidFill>
                <a:srgbClr val="85888B"/>
              </a:solidFill>
            </a:endParaRPr>
          </a:p>
        </p:txBody>
      </p:sp>
      <p:sp>
        <p:nvSpPr>
          <p:cNvPr id="19" name="TextBox 18"/>
          <p:cNvSpPr txBox="1"/>
          <p:nvPr/>
        </p:nvSpPr>
        <p:spPr bwMode="auto">
          <a:xfrm>
            <a:off x="312301" y="1268700"/>
            <a:ext cx="4040869" cy="646331"/>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La demande exprimée dans le public est globalement satisfaite, sauf dans certaines agglomérations et se concentre sur les lycées </a:t>
            </a:r>
          </a:p>
        </p:txBody>
      </p:sp>
      <p:sp>
        <p:nvSpPr>
          <p:cNvPr id="26" name="TextBox 25"/>
          <p:cNvSpPr txBox="1"/>
          <p:nvPr/>
        </p:nvSpPr>
        <p:spPr bwMode="auto">
          <a:xfrm>
            <a:off x="5227422" y="1268700"/>
            <a:ext cx="3960000" cy="646331"/>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Pour autant, la mise en œuvre et une meilleure information sur les missions et l’offre de service de l’internat permettraient de répondre à des besoins complémentaires</a:t>
            </a:r>
            <a:endParaRPr lang="fr-FR" sz="1200" dirty="0">
              <a:solidFill>
                <a:schemeClr val="tx2">
                  <a:lumMod val="75000"/>
                </a:schemeClr>
              </a:solidFill>
              <a:latin typeface="Calibri" pitchFamily="34" charset="0"/>
            </a:endParaRPr>
          </a:p>
        </p:txBody>
      </p:sp>
      <p:sp>
        <p:nvSpPr>
          <p:cNvPr id="27" name="TextBox 26"/>
          <p:cNvSpPr txBox="1"/>
          <p:nvPr/>
        </p:nvSpPr>
        <p:spPr bwMode="auto">
          <a:xfrm>
            <a:off x="469939" y="2219889"/>
            <a:ext cx="3960550" cy="3485570"/>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50" dirty="0" smtClean="0">
                <a:solidFill>
                  <a:srgbClr val="000000"/>
                </a:solidFill>
                <a:latin typeface="Calibri" pitchFamily="34" charset="0"/>
              </a:rPr>
              <a:t>La demande est globalement satisfaite : moins d’un tiers des internats publics présentent un taux d’occupation supérieur à 95%</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Les principales zones de tension se situent au niveau des agglomérations : plus de 70% des internats publics présentant un taux d’occupation supérieur à 95% se situent sur des agglomérations </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Par ailleurs, elle est plus importante au niveau des lycées et lycées professionnels qu’au niveau des collèges : plus de 50% des internats publics de lycées et lycées professionnels présentent un taux d’occupation supérieur à 85% contre un quart environ pour les collèges </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Elle semble refléter un besoin lié prioritairement à l’éloignement géographique, l’attractivité de la zone d’implantation ou celui de l’établissement scolaire </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En outre, un pilotage de la demande au niveau académique semble indispensable</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p:txBody>
      </p:sp>
      <p:sp>
        <p:nvSpPr>
          <p:cNvPr id="28" name="TextBox 27"/>
          <p:cNvSpPr txBox="1"/>
          <p:nvPr/>
        </p:nvSpPr>
        <p:spPr bwMode="auto">
          <a:xfrm>
            <a:off x="5358048" y="3418135"/>
            <a:ext cx="3960550" cy="2677656"/>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50" dirty="0" smtClean="0">
                <a:solidFill>
                  <a:srgbClr val="000000"/>
                </a:solidFill>
                <a:latin typeface="Calibri" pitchFamily="34" charset="0"/>
              </a:rPr>
              <a:t>En particulier, l’offre d’accompagnement pédagogique et éducatif (missions 2 et 3) est sous-mobilisée et pourrait répondre à un besoin latent important</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latin typeface="Calibri" pitchFamily="34" charset="0"/>
              </a:rPr>
              <a:t>En effet, un premier indicateur permet d’estimer à 3M l’assiette de population susceptible de pouvoir bénéficier d’un accompagnement pédagogique et éducatif </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Pour autant, l’émergence de ce besoin d’accompagnement pédagogique et éducatif en internat se heurte à la faible prédisposition des familles</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Aussi, il faut développer une offre </a:t>
            </a:r>
            <a:r>
              <a:rPr lang="fr-FR" sz="1050" dirty="0" err="1" smtClean="0">
                <a:solidFill>
                  <a:srgbClr val="000000"/>
                </a:solidFill>
                <a:latin typeface="Calibri" pitchFamily="34" charset="0"/>
              </a:rPr>
              <a:t>différenciante</a:t>
            </a:r>
            <a:r>
              <a:rPr lang="fr-FR" sz="1050" dirty="0" smtClean="0">
                <a:solidFill>
                  <a:srgbClr val="000000"/>
                </a:solidFill>
                <a:latin typeface="Calibri" pitchFamily="34" charset="0"/>
              </a:rPr>
              <a:t>, incarnée, connue et accessible pour les familles, de nature à justifier l’envoi de leur enfant en internat</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p:txBody>
      </p:sp>
      <p:sp>
        <p:nvSpPr>
          <p:cNvPr id="29" name="TextBox 28"/>
          <p:cNvSpPr txBox="1"/>
          <p:nvPr/>
        </p:nvSpPr>
        <p:spPr bwMode="auto">
          <a:xfrm>
            <a:off x="5358048" y="3721357"/>
            <a:ext cx="3960550" cy="415498"/>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p:txBody>
      </p:sp>
      <p:sp>
        <p:nvSpPr>
          <p:cNvPr id="30" name="TextBox 29"/>
          <p:cNvSpPr txBox="1"/>
          <p:nvPr/>
        </p:nvSpPr>
        <p:spPr bwMode="auto">
          <a:xfrm>
            <a:off x="5385060" y="2162773"/>
            <a:ext cx="3960550" cy="1223412"/>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50" dirty="0" smtClean="0">
                <a:solidFill>
                  <a:srgbClr val="000000"/>
                </a:solidFill>
                <a:latin typeface="Calibri" pitchFamily="34" charset="0"/>
              </a:rPr>
              <a:t>L’internat peut se voir attribuer 4 grands types de mission : </a:t>
            </a:r>
          </a:p>
          <a:p>
            <a:pPr marL="635000" lvl="1" indent="-177800" algn="just">
              <a:buClr>
                <a:srgbClr val="501331"/>
              </a:buClr>
              <a:buFont typeface="Wingdings" pitchFamily="2" charset="2"/>
              <a:buChar char="§"/>
            </a:pPr>
            <a:r>
              <a:rPr lang="fr-FR" sz="1050" dirty="0" smtClean="0">
                <a:solidFill>
                  <a:srgbClr val="000000"/>
                </a:solidFill>
                <a:latin typeface="Calibri" pitchFamily="34" charset="0"/>
              </a:rPr>
              <a:t>Permettre l’accès à la formation scolaire souhaitée ; </a:t>
            </a:r>
          </a:p>
          <a:p>
            <a:pPr marL="635000" lvl="1" indent="-177800" algn="just">
              <a:buClr>
                <a:srgbClr val="501331"/>
              </a:buClr>
              <a:buFont typeface="Wingdings" pitchFamily="2" charset="2"/>
              <a:buChar char="§"/>
            </a:pPr>
            <a:r>
              <a:rPr lang="fr-FR" sz="1050" dirty="0" smtClean="0">
                <a:solidFill>
                  <a:srgbClr val="000000"/>
                </a:solidFill>
                <a:latin typeface="Calibri" pitchFamily="34" charset="0"/>
              </a:rPr>
              <a:t>Offrir un cadre bienveillant, propice au travail scolaire ;</a:t>
            </a:r>
          </a:p>
          <a:p>
            <a:pPr marL="635000" lvl="1" indent="-177800" algn="just">
              <a:buClr>
                <a:srgbClr val="501331"/>
              </a:buClr>
              <a:buFont typeface="Wingdings" pitchFamily="2" charset="2"/>
              <a:buChar char="§"/>
            </a:pPr>
            <a:r>
              <a:rPr lang="fr-FR" sz="1050" dirty="0" smtClean="0">
                <a:solidFill>
                  <a:srgbClr val="000000"/>
                </a:solidFill>
                <a:latin typeface="Calibri" pitchFamily="34" charset="0"/>
              </a:rPr>
              <a:t>Offrir un cadre périscolaire stimulant, autour de l’autonomisation, l’ouverture culturelle, etc.; </a:t>
            </a:r>
          </a:p>
          <a:p>
            <a:pPr marL="635000" lvl="1" indent="-177800" algn="just">
              <a:buClr>
                <a:srgbClr val="501331"/>
              </a:buClr>
              <a:buFont typeface="Wingdings" pitchFamily="2" charset="2"/>
              <a:buChar char="§"/>
            </a:pPr>
            <a:r>
              <a:rPr lang="fr-FR" sz="1050" dirty="0" smtClean="0">
                <a:solidFill>
                  <a:srgbClr val="000000"/>
                </a:solidFill>
                <a:latin typeface="Calibri" pitchFamily="34" charset="0"/>
              </a:rPr>
              <a:t>Offrir une réponse temporaire à un besoin ponctuel / urgent.</a:t>
            </a:r>
          </a:p>
        </p:txBody>
      </p:sp>
      <p:cxnSp>
        <p:nvCxnSpPr>
          <p:cNvPr id="31" name="Straight Connector 30"/>
          <p:cNvCxnSpPr/>
          <p:nvPr/>
        </p:nvCxnSpPr>
        <p:spPr>
          <a:xfrm>
            <a:off x="240261" y="1915031"/>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69030" y="1929229"/>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9215" y="6512625"/>
            <a:ext cx="9915214"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Périmètre et précautions méthodologiques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a:t>
            </a:fld>
            <a:endParaRPr lang="en-GB">
              <a:solidFill>
                <a:srgbClr val="85888B"/>
              </a:solidFill>
            </a:endParaRPr>
          </a:p>
        </p:txBody>
      </p:sp>
      <p:sp>
        <p:nvSpPr>
          <p:cNvPr id="8" name="Rectangle 7"/>
          <p:cNvSpPr/>
          <p:nvPr/>
        </p:nvSpPr>
        <p:spPr bwMode="auto">
          <a:xfrm>
            <a:off x="632400" y="1268700"/>
            <a:ext cx="3528490" cy="4536630"/>
          </a:xfrm>
          <a:prstGeom prst="rect">
            <a:avLst/>
          </a:prstGeom>
          <a:solidFill>
            <a:schemeClr val="bg1"/>
          </a:solidFill>
          <a:ln w="222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1" name="Rectangle 10"/>
          <p:cNvSpPr/>
          <p:nvPr/>
        </p:nvSpPr>
        <p:spPr bwMode="auto">
          <a:xfrm>
            <a:off x="4664960" y="1268700"/>
            <a:ext cx="4608640" cy="4536630"/>
          </a:xfrm>
          <a:prstGeom prst="rect">
            <a:avLst/>
          </a:prstGeom>
          <a:solidFill>
            <a:schemeClr val="bg1"/>
          </a:solidFill>
          <a:ln w="222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2" name="Rectangle 11"/>
          <p:cNvSpPr/>
          <p:nvPr/>
        </p:nvSpPr>
        <p:spPr bwMode="auto">
          <a:xfrm>
            <a:off x="996913" y="5949350"/>
            <a:ext cx="7988647" cy="43200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La base de données ainsi constituée permet d’agréger l’ensemble de ces données et de procéder aux analyses présentées ci-après.</a:t>
            </a:r>
          </a:p>
        </p:txBody>
      </p:sp>
      <p:sp>
        <p:nvSpPr>
          <p:cNvPr id="13" name="Rectangle 12"/>
          <p:cNvSpPr/>
          <p:nvPr/>
        </p:nvSpPr>
        <p:spPr bwMode="auto">
          <a:xfrm>
            <a:off x="1424510" y="1124680"/>
            <a:ext cx="2016280" cy="36005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rgbClr val="6A1A41">
                    <a:lumMod val="75000"/>
                  </a:srgbClr>
                </a:solidFill>
              </a:rPr>
              <a:t>Périmètre de l’analyse</a:t>
            </a:r>
          </a:p>
        </p:txBody>
      </p:sp>
      <p:sp>
        <p:nvSpPr>
          <p:cNvPr id="14" name="Rectangle 13"/>
          <p:cNvSpPr/>
          <p:nvPr/>
        </p:nvSpPr>
        <p:spPr bwMode="auto">
          <a:xfrm>
            <a:off x="6033150" y="1124680"/>
            <a:ext cx="2016280" cy="36005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rgbClr val="6A1A41">
                    <a:lumMod val="75000"/>
                  </a:srgbClr>
                </a:solidFill>
              </a:rPr>
              <a:t>Sources et précautions</a:t>
            </a:r>
          </a:p>
        </p:txBody>
      </p:sp>
      <p:sp>
        <p:nvSpPr>
          <p:cNvPr id="15" name="TextBox 14"/>
          <p:cNvSpPr txBox="1"/>
          <p:nvPr/>
        </p:nvSpPr>
        <p:spPr bwMode="auto">
          <a:xfrm>
            <a:off x="776420" y="1484730"/>
            <a:ext cx="3019957" cy="4290405"/>
          </a:xfrm>
          <a:prstGeom prst="rect">
            <a:avLst/>
          </a:prstGeom>
          <a:noFill/>
          <a:ln w="9525">
            <a:noFill/>
            <a:miter lim="800000"/>
            <a:headEnd/>
            <a:tailEnd/>
          </a:ln>
        </p:spPr>
        <p:txBody>
          <a:bodyPr wrap="square" rtlCol="0">
            <a:spAutoFit/>
          </a:bodyPr>
          <a:lstStyle/>
          <a:p>
            <a:pPr>
              <a:lnSpc>
                <a:spcPct val="90000"/>
              </a:lnSpc>
            </a:pPr>
            <a:r>
              <a:rPr lang="fr-FR" sz="1200" b="1" dirty="0" smtClean="0">
                <a:solidFill>
                  <a:srgbClr val="000000">
                    <a:lumMod val="85000"/>
                    <a:lumOff val="15000"/>
                  </a:srgbClr>
                </a:solidFill>
                <a:latin typeface="Calibri" pitchFamily="34" charset="0"/>
                <a:cs typeface="Calibri" pitchFamily="34" charset="0"/>
              </a:rPr>
              <a:t>Sauf mention contraire dans le corps de la présentation, le périmètre retenu de l’analyse est le suivant : </a:t>
            </a:r>
          </a:p>
          <a:p>
            <a:pPr>
              <a:lnSpc>
                <a:spcPct val="90000"/>
              </a:lnSpc>
            </a:pPr>
            <a:endParaRPr lang="fr-FR" sz="1200" dirty="0" smtClean="0">
              <a:solidFill>
                <a:srgbClr val="000000">
                  <a:lumMod val="85000"/>
                  <a:lumOff val="15000"/>
                </a:srgbClr>
              </a:solidFill>
              <a:latin typeface="Calibri" pitchFamily="34" charset="0"/>
              <a:cs typeface="Calibri" pitchFamily="34" charset="0"/>
            </a:endParaRPr>
          </a:p>
          <a:p>
            <a:pPr marL="180975" indent="-180975">
              <a:lnSpc>
                <a:spcPct val="90000"/>
              </a:lnSpc>
              <a:spcBef>
                <a:spcPts val="600"/>
              </a:spcBef>
              <a:spcAft>
                <a:spcPts val="600"/>
              </a:spcAft>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Année scolaire </a:t>
            </a:r>
            <a:r>
              <a:rPr lang="fr-FR" sz="1000" dirty="0" smtClean="0">
                <a:solidFill>
                  <a:srgbClr val="000000">
                    <a:lumMod val="85000"/>
                    <a:lumOff val="15000"/>
                  </a:srgbClr>
                </a:solidFill>
                <a:latin typeface="Calibri" pitchFamily="34" charset="0"/>
                <a:cs typeface="Calibri" pitchFamily="34" charset="0"/>
              </a:rPr>
              <a:t>: 2013 – 2014</a:t>
            </a:r>
          </a:p>
          <a:p>
            <a:pPr marL="180975" indent="-180975">
              <a:lnSpc>
                <a:spcPct val="90000"/>
              </a:lnSpc>
              <a:spcBef>
                <a:spcPts val="600"/>
              </a:spcBef>
              <a:spcAft>
                <a:spcPts val="600"/>
              </a:spcAft>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Ministère de tutelle </a:t>
            </a:r>
            <a:r>
              <a:rPr lang="fr-FR" sz="1000" dirty="0" smtClean="0">
                <a:solidFill>
                  <a:srgbClr val="000000">
                    <a:lumMod val="85000"/>
                    <a:lumOff val="15000"/>
                  </a:srgbClr>
                </a:solidFill>
                <a:latin typeface="Calibri" pitchFamily="34" charset="0"/>
                <a:cs typeface="Calibri" pitchFamily="34" charset="0"/>
              </a:rPr>
              <a:t>: MEN uniquement (public et privé sous contrat)</a:t>
            </a:r>
          </a:p>
          <a:p>
            <a:pPr marL="180975" indent="-180975">
              <a:lnSpc>
                <a:spcPct val="90000"/>
              </a:lnSpc>
              <a:spcBef>
                <a:spcPts val="600"/>
              </a:spcBef>
              <a:spcAft>
                <a:spcPts val="600"/>
              </a:spcAft>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Territoire </a:t>
            </a:r>
            <a:r>
              <a:rPr lang="fr-FR" sz="1000" dirty="0" smtClean="0">
                <a:solidFill>
                  <a:srgbClr val="000000">
                    <a:lumMod val="85000"/>
                    <a:lumOff val="15000"/>
                  </a:srgbClr>
                </a:solidFill>
                <a:latin typeface="Calibri" pitchFamily="34" charset="0"/>
                <a:cs typeface="Calibri" pitchFamily="34" charset="0"/>
              </a:rPr>
              <a:t>: France métropolitaine</a:t>
            </a:r>
          </a:p>
          <a:p>
            <a:pPr marL="361950" indent="-180975">
              <a:lnSpc>
                <a:spcPct val="90000"/>
              </a:lnSpc>
              <a:buFont typeface="Calibri" pitchFamily="34" charset="0"/>
              <a:buChar char="→"/>
            </a:pPr>
            <a:r>
              <a:rPr lang="fr-FR" sz="1000" i="1" dirty="0" smtClean="0">
                <a:solidFill>
                  <a:srgbClr val="000000">
                    <a:lumMod val="85000"/>
                    <a:lumOff val="15000"/>
                  </a:srgbClr>
                </a:solidFill>
                <a:latin typeface="Calibri" pitchFamily="34" charset="0"/>
                <a:cs typeface="Calibri" pitchFamily="34" charset="0"/>
              </a:rPr>
              <a:t>Compte tenu de leur spécificités et de l’absence de certaines informations les concernant, les DOM font l’objet d’un focus distinct</a:t>
            </a:r>
          </a:p>
          <a:p>
            <a:pPr marL="180975" indent="-180975">
              <a:lnSpc>
                <a:spcPct val="90000"/>
              </a:lnSpc>
              <a:buFont typeface="Wingdings" pitchFamily="2" charset="2"/>
              <a:buChar char="§"/>
            </a:pPr>
            <a:endParaRPr lang="fr-FR" sz="1000" dirty="0" smtClean="0">
              <a:solidFill>
                <a:srgbClr val="000000">
                  <a:lumMod val="85000"/>
                  <a:lumOff val="15000"/>
                </a:srgbClr>
              </a:solidFill>
              <a:latin typeface="Calibri" pitchFamily="34" charset="0"/>
              <a:cs typeface="Calibri" pitchFamily="34" charset="0"/>
            </a:endParaRPr>
          </a:p>
          <a:p>
            <a:pPr marL="180975" indent="-18097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Niveau scolaire : </a:t>
            </a:r>
            <a:r>
              <a:rPr lang="fr-FR" sz="1000" dirty="0" smtClean="0">
                <a:solidFill>
                  <a:srgbClr val="000000">
                    <a:lumMod val="85000"/>
                    <a:lumOff val="15000"/>
                  </a:srgbClr>
                </a:solidFill>
                <a:latin typeface="Calibri" pitchFamily="34" charset="0"/>
                <a:cs typeface="Calibri" pitchFamily="34" charset="0"/>
              </a:rPr>
              <a:t>2nd degré uniquement, hors post bac et hors EREA</a:t>
            </a:r>
          </a:p>
          <a:p>
            <a:pPr marL="361950" indent="-180975">
              <a:lnSpc>
                <a:spcPct val="90000"/>
              </a:lnSpc>
              <a:buFont typeface="Calibri" pitchFamily="34" charset="0"/>
              <a:buChar char="→"/>
            </a:pPr>
            <a:r>
              <a:rPr lang="fr-FR" sz="1000" i="1" dirty="0" smtClean="0">
                <a:solidFill>
                  <a:srgbClr val="000000">
                    <a:lumMod val="85000"/>
                    <a:lumOff val="15000"/>
                  </a:srgbClr>
                </a:solidFill>
                <a:latin typeface="Calibri" pitchFamily="34" charset="0"/>
                <a:cs typeface="Calibri" pitchFamily="34" charset="0"/>
              </a:rPr>
              <a:t>Les internes post bac font l’objet d’un focus distinct</a:t>
            </a:r>
          </a:p>
          <a:p>
            <a:pPr>
              <a:lnSpc>
                <a:spcPct val="90000"/>
              </a:lnSpc>
            </a:pPr>
            <a:endParaRPr lang="fr-FR" sz="1200" dirty="0" smtClean="0">
              <a:solidFill>
                <a:srgbClr val="000000">
                  <a:lumMod val="85000"/>
                  <a:lumOff val="15000"/>
                </a:srgbClr>
              </a:solidFill>
              <a:latin typeface="Calibri" pitchFamily="34" charset="0"/>
              <a:cs typeface="Calibri" pitchFamily="34" charset="0"/>
            </a:endParaRPr>
          </a:p>
          <a:p>
            <a:pPr>
              <a:lnSpc>
                <a:spcPct val="90000"/>
              </a:lnSpc>
            </a:pPr>
            <a:r>
              <a:rPr lang="fr-FR" sz="1200" b="1" dirty="0" smtClean="0">
                <a:solidFill>
                  <a:srgbClr val="000000">
                    <a:lumMod val="85000"/>
                    <a:lumOff val="15000"/>
                  </a:srgbClr>
                </a:solidFill>
                <a:latin typeface="Calibri" pitchFamily="34" charset="0"/>
                <a:cs typeface="Calibri" pitchFamily="34" charset="0"/>
              </a:rPr>
              <a:t>Dans le cadre de l’analyse, sont appelés : </a:t>
            </a:r>
          </a:p>
          <a:p>
            <a:pPr marL="180975" indent="-180975">
              <a:lnSpc>
                <a:spcPct val="90000"/>
              </a:lnSpc>
              <a:spcBef>
                <a:spcPts val="600"/>
              </a:spcBef>
              <a:spcAft>
                <a:spcPts val="600"/>
              </a:spcAft>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Internes : </a:t>
            </a:r>
            <a:r>
              <a:rPr lang="fr-FR" sz="1000" dirty="0" smtClean="0">
                <a:solidFill>
                  <a:srgbClr val="000000">
                    <a:lumMod val="85000"/>
                    <a:lumOff val="15000"/>
                  </a:srgbClr>
                </a:solidFill>
                <a:latin typeface="Calibri" pitchFamily="34" charset="0"/>
                <a:cs typeface="Calibri" pitchFamily="34" charset="0"/>
              </a:rPr>
              <a:t>les internes</a:t>
            </a:r>
            <a:r>
              <a:rPr lang="fr-FR" sz="1000" baseline="30000" dirty="0" smtClean="0">
                <a:solidFill>
                  <a:srgbClr val="000000">
                    <a:lumMod val="85000"/>
                    <a:lumOff val="15000"/>
                  </a:srgbClr>
                </a:solidFill>
                <a:latin typeface="Calibri" pitchFamily="34" charset="0"/>
                <a:cs typeface="Calibri" pitchFamily="34" charset="0"/>
              </a:rPr>
              <a:t>(1)</a:t>
            </a:r>
            <a:r>
              <a:rPr lang="fr-FR" sz="1000" dirty="0" smtClean="0">
                <a:solidFill>
                  <a:srgbClr val="000000">
                    <a:lumMod val="85000"/>
                    <a:lumOff val="15000"/>
                  </a:srgbClr>
                </a:solidFill>
                <a:latin typeface="Calibri" pitchFamily="34" charset="0"/>
                <a:cs typeface="Calibri" pitchFamily="34" charset="0"/>
              </a:rPr>
              <a:t> et internes « hébergés »</a:t>
            </a:r>
            <a:r>
              <a:rPr lang="fr-FR" sz="1000" baseline="30000" dirty="0" smtClean="0">
                <a:solidFill>
                  <a:srgbClr val="000000">
                    <a:lumMod val="85000"/>
                    <a:lumOff val="15000"/>
                  </a:srgbClr>
                </a:solidFill>
                <a:latin typeface="Calibri" pitchFamily="34" charset="0"/>
                <a:cs typeface="Calibri" pitchFamily="34" charset="0"/>
              </a:rPr>
              <a:t> (2)</a:t>
            </a:r>
          </a:p>
          <a:p>
            <a:pPr marL="180975" indent="-180975">
              <a:lnSpc>
                <a:spcPct val="90000"/>
              </a:lnSpc>
              <a:spcBef>
                <a:spcPts val="600"/>
              </a:spcBef>
              <a:spcAft>
                <a:spcPts val="600"/>
              </a:spcAft>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Elèves en « Post bac » : </a:t>
            </a:r>
            <a:r>
              <a:rPr lang="fr-FR" sz="1000" dirty="0" smtClean="0">
                <a:solidFill>
                  <a:srgbClr val="000000">
                    <a:lumMod val="85000"/>
                    <a:lumOff val="15000"/>
                  </a:srgbClr>
                </a:solidFill>
                <a:latin typeface="Calibri" pitchFamily="34" charset="0"/>
                <a:cs typeface="Calibri" pitchFamily="34" charset="0"/>
              </a:rPr>
              <a:t>STS, CPGE, préparations diverses post bac et formations complémentaires de niveau III</a:t>
            </a:r>
          </a:p>
          <a:p>
            <a:pPr marL="180975" indent="-180975">
              <a:lnSpc>
                <a:spcPct val="90000"/>
              </a:lnSpc>
              <a:spcBef>
                <a:spcPts val="600"/>
              </a:spcBef>
              <a:spcAft>
                <a:spcPts val="600"/>
              </a:spcAft>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Lycée </a:t>
            </a:r>
            <a:r>
              <a:rPr lang="fr-FR" sz="1000" dirty="0" smtClean="0">
                <a:solidFill>
                  <a:srgbClr val="000000">
                    <a:lumMod val="85000"/>
                    <a:lumOff val="15000"/>
                  </a:srgbClr>
                </a:solidFill>
                <a:latin typeface="Calibri" pitchFamily="34" charset="0"/>
                <a:cs typeface="Calibri" pitchFamily="34" charset="0"/>
              </a:rPr>
              <a:t>: LGT et LPO (hors lycée professionnel)</a:t>
            </a:r>
          </a:p>
        </p:txBody>
      </p:sp>
      <p:sp>
        <p:nvSpPr>
          <p:cNvPr id="16" name="TextBox 15"/>
          <p:cNvSpPr txBox="1"/>
          <p:nvPr/>
        </p:nvSpPr>
        <p:spPr bwMode="auto">
          <a:xfrm>
            <a:off x="-9215" y="6578595"/>
            <a:ext cx="9282815"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Élève qui suit les cours dans son établissement scolaire, y prend ses repas, y couche</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Elève qui suit les cours dans son établissement scolaire, y prend ses repas mais qui couche dans un autre établissement scolaire</a:t>
            </a:r>
          </a:p>
        </p:txBody>
      </p:sp>
      <p:sp>
        <p:nvSpPr>
          <p:cNvPr id="20" name="Rectangle 19"/>
          <p:cNvSpPr/>
          <p:nvPr/>
        </p:nvSpPr>
        <p:spPr bwMode="auto">
          <a:xfrm>
            <a:off x="4849091" y="2018278"/>
            <a:ext cx="1368190" cy="792110"/>
          </a:xfrm>
          <a:prstGeom prst="rect">
            <a:avLst/>
          </a:prstGeom>
          <a:solidFill>
            <a:schemeClr val="bg1">
              <a:lumMod val="6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0000">
                    <a:lumMod val="85000"/>
                    <a:lumOff val="15000"/>
                  </a:srgbClr>
                </a:solidFill>
              </a:rPr>
              <a:t>Caractéristiques des internats</a:t>
            </a:r>
          </a:p>
        </p:txBody>
      </p:sp>
      <p:sp>
        <p:nvSpPr>
          <p:cNvPr id="22" name="Rectangle 21"/>
          <p:cNvSpPr/>
          <p:nvPr/>
        </p:nvSpPr>
        <p:spPr bwMode="auto">
          <a:xfrm>
            <a:off x="4611795" y="1556740"/>
            <a:ext cx="201628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cap="small" dirty="0" smtClean="0">
                <a:solidFill>
                  <a:srgbClr val="000000"/>
                </a:solidFill>
              </a:rPr>
              <a:t>Dimensions de l’analyse</a:t>
            </a:r>
          </a:p>
        </p:txBody>
      </p:sp>
      <p:sp>
        <p:nvSpPr>
          <p:cNvPr id="23" name="Rectangle 22"/>
          <p:cNvSpPr/>
          <p:nvPr/>
        </p:nvSpPr>
        <p:spPr bwMode="auto">
          <a:xfrm>
            <a:off x="4849091" y="2954408"/>
            <a:ext cx="1368190" cy="792110"/>
          </a:xfrm>
          <a:prstGeom prst="rect">
            <a:avLst/>
          </a:prstGeom>
          <a:solidFill>
            <a:schemeClr val="bg1">
              <a:lumMod val="6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0000">
                    <a:lumMod val="85000"/>
                    <a:lumOff val="15000"/>
                  </a:srgbClr>
                </a:solidFill>
              </a:rPr>
              <a:t>Caractéristiques des établissements scolaires</a:t>
            </a:r>
          </a:p>
        </p:txBody>
      </p:sp>
      <p:sp>
        <p:nvSpPr>
          <p:cNvPr id="24" name="Rectangle 23"/>
          <p:cNvSpPr/>
          <p:nvPr/>
        </p:nvSpPr>
        <p:spPr bwMode="auto">
          <a:xfrm>
            <a:off x="4849091" y="4826668"/>
            <a:ext cx="1368190" cy="792110"/>
          </a:xfrm>
          <a:prstGeom prst="rect">
            <a:avLst/>
          </a:prstGeom>
          <a:solidFill>
            <a:schemeClr val="bg1">
              <a:lumMod val="6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0000">
                    <a:lumMod val="85000"/>
                    <a:lumOff val="15000"/>
                  </a:srgbClr>
                </a:solidFill>
              </a:rPr>
              <a:t>Caractéristiques des élèves</a:t>
            </a:r>
          </a:p>
        </p:txBody>
      </p:sp>
      <p:sp>
        <p:nvSpPr>
          <p:cNvPr id="25" name="Rectangle 24"/>
          <p:cNvSpPr/>
          <p:nvPr/>
        </p:nvSpPr>
        <p:spPr bwMode="auto">
          <a:xfrm>
            <a:off x="4849091" y="3890538"/>
            <a:ext cx="1368190" cy="792110"/>
          </a:xfrm>
          <a:prstGeom prst="rect">
            <a:avLst/>
          </a:prstGeom>
          <a:solidFill>
            <a:schemeClr val="bg1">
              <a:lumMod val="6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0000">
                    <a:lumMod val="85000"/>
                    <a:lumOff val="15000"/>
                  </a:srgbClr>
                </a:solidFill>
              </a:rPr>
              <a:t>Caractéristiques territoriales</a:t>
            </a:r>
          </a:p>
        </p:txBody>
      </p:sp>
      <p:sp>
        <p:nvSpPr>
          <p:cNvPr id="26" name="Rectangle 25"/>
          <p:cNvSpPr/>
          <p:nvPr/>
        </p:nvSpPr>
        <p:spPr bwMode="auto">
          <a:xfrm>
            <a:off x="6367670" y="1556740"/>
            <a:ext cx="151221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cap="small" dirty="0" smtClean="0">
                <a:solidFill>
                  <a:srgbClr val="000000"/>
                </a:solidFill>
              </a:rPr>
              <a:t>Sources  Principales</a:t>
            </a:r>
          </a:p>
        </p:txBody>
      </p:sp>
      <p:sp>
        <p:nvSpPr>
          <p:cNvPr id="27" name="Rectangle 26"/>
          <p:cNvSpPr/>
          <p:nvPr/>
        </p:nvSpPr>
        <p:spPr bwMode="auto">
          <a:xfrm>
            <a:off x="7879880" y="1556740"/>
            <a:ext cx="117769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cap="small" dirty="0" smtClean="0">
                <a:solidFill>
                  <a:srgbClr val="000000"/>
                </a:solidFill>
              </a:rPr>
              <a:t>Points de vigilance</a:t>
            </a:r>
          </a:p>
        </p:txBody>
      </p:sp>
      <p:sp>
        <p:nvSpPr>
          <p:cNvPr id="28" name="TextBox 27"/>
          <p:cNvSpPr txBox="1"/>
          <p:nvPr/>
        </p:nvSpPr>
        <p:spPr bwMode="auto">
          <a:xfrm>
            <a:off x="6444143" y="2276840"/>
            <a:ext cx="741167" cy="230832"/>
          </a:xfrm>
          <a:prstGeom prst="rect">
            <a:avLst/>
          </a:prstGeom>
          <a:noFill/>
          <a:ln w="9525">
            <a:noFill/>
            <a:miter lim="800000"/>
            <a:headEnd/>
            <a:tailEnd/>
          </a:ln>
        </p:spPr>
        <p:txBody>
          <a:bodyPr wrap="square" rtlCol="0">
            <a:spAutoFit/>
          </a:bodyPr>
          <a:lstStyle/>
          <a:p>
            <a:pPr marL="180975" indent="-180975">
              <a:lnSpc>
                <a:spcPct val="90000"/>
              </a:lnSpc>
              <a:spcBef>
                <a:spcPts val="600"/>
              </a:spcBef>
              <a:spcAft>
                <a:spcPts val="60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EPI</a:t>
            </a:r>
          </a:p>
        </p:txBody>
      </p:sp>
      <p:sp>
        <p:nvSpPr>
          <p:cNvPr id="29" name="TextBox 28"/>
          <p:cNvSpPr txBox="1"/>
          <p:nvPr/>
        </p:nvSpPr>
        <p:spPr bwMode="auto">
          <a:xfrm>
            <a:off x="6443944" y="3140960"/>
            <a:ext cx="1245436" cy="369332"/>
          </a:xfrm>
          <a:prstGeom prst="rect">
            <a:avLst/>
          </a:prstGeom>
          <a:noFill/>
          <a:ln w="9525">
            <a:noFill/>
            <a:miter lim="800000"/>
            <a:headEnd/>
            <a:tailEnd/>
          </a:ln>
        </p:spPr>
        <p:txBody>
          <a:bodyPr wrap="square" rtlCol="0">
            <a:spAutoFit/>
          </a:bodyPr>
          <a:lstStyle/>
          <a:p>
            <a:pPr marL="180975" indent="-180975">
              <a:lnSpc>
                <a:spcPct val="90000"/>
              </a:lnSpc>
              <a:spcBef>
                <a:spcPts val="0"/>
              </a:spcBef>
              <a:spcAft>
                <a:spcPts val="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BCP / BEA</a:t>
            </a:r>
          </a:p>
          <a:p>
            <a:pPr marL="180975" indent="-180975">
              <a:lnSpc>
                <a:spcPct val="90000"/>
              </a:lnSpc>
              <a:spcBef>
                <a:spcPts val="0"/>
              </a:spcBef>
              <a:spcAft>
                <a:spcPts val="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DGESCO</a:t>
            </a:r>
          </a:p>
        </p:txBody>
      </p:sp>
      <p:sp>
        <p:nvSpPr>
          <p:cNvPr id="30" name="TextBox 29"/>
          <p:cNvSpPr txBox="1"/>
          <p:nvPr/>
        </p:nvSpPr>
        <p:spPr bwMode="auto">
          <a:xfrm>
            <a:off x="6454577" y="3933070"/>
            <a:ext cx="1245436" cy="646331"/>
          </a:xfrm>
          <a:prstGeom prst="rect">
            <a:avLst/>
          </a:prstGeom>
          <a:noFill/>
          <a:ln w="9525">
            <a:noFill/>
            <a:miter lim="800000"/>
            <a:headEnd/>
            <a:tailEnd/>
          </a:ln>
        </p:spPr>
        <p:txBody>
          <a:bodyPr wrap="square" rtlCol="0">
            <a:spAutoFit/>
          </a:bodyPr>
          <a:lstStyle/>
          <a:p>
            <a:pPr marL="180975" indent="-180975">
              <a:lnSpc>
                <a:spcPct val="90000"/>
              </a:lnSpc>
              <a:spcBef>
                <a:spcPts val="0"/>
              </a:spcBef>
              <a:spcAft>
                <a:spcPts val="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BCP / BEA</a:t>
            </a:r>
          </a:p>
          <a:p>
            <a:pPr marL="180975" indent="-180975">
              <a:lnSpc>
                <a:spcPct val="90000"/>
              </a:lnSpc>
              <a:spcBef>
                <a:spcPts val="0"/>
              </a:spcBef>
              <a:spcAft>
                <a:spcPts val="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Site de l’Observatoire des Territoires</a:t>
            </a:r>
          </a:p>
        </p:txBody>
      </p:sp>
      <p:sp>
        <p:nvSpPr>
          <p:cNvPr id="33" name="TextBox 32"/>
          <p:cNvSpPr txBox="1"/>
          <p:nvPr/>
        </p:nvSpPr>
        <p:spPr bwMode="auto">
          <a:xfrm>
            <a:off x="6454577" y="5049162"/>
            <a:ext cx="1061856" cy="230832"/>
          </a:xfrm>
          <a:prstGeom prst="rect">
            <a:avLst/>
          </a:prstGeom>
          <a:noFill/>
          <a:ln w="9525">
            <a:noFill/>
            <a:miter lim="800000"/>
            <a:headEnd/>
            <a:tailEnd/>
          </a:ln>
        </p:spPr>
        <p:txBody>
          <a:bodyPr wrap="square" rtlCol="0">
            <a:spAutoFit/>
          </a:bodyPr>
          <a:lstStyle/>
          <a:p>
            <a:pPr marL="180975" indent="-180975">
              <a:lnSpc>
                <a:spcPct val="90000"/>
              </a:lnSpc>
              <a:spcBef>
                <a:spcPts val="0"/>
              </a:spcBef>
              <a:spcAft>
                <a:spcPts val="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BCP / BEA</a:t>
            </a:r>
          </a:p>
        </p:txBody>
      </p:sp>
      <p:sp>
        <p:nvSpPr>
          <p:cNvPr id="35" name="TextBox 34"/>
          <p:cNvSpPr txBox="1"/>
          <p:nvPr/>
        </p:nvSpPr>
        <p:spPr bwMode="auto">
          <a:xfrm>
            <a:off x="7761390" y="2132820"/>
            <a:ext cx="1512210" cy="507831"/>
          </a:xfrm>
          <a:prstGeom prst="rect">
            <a:avLst/>
          </a:prstGeom>
          <a:noFill/>
          <a:ln w="9525">
            <a:noFill/>
            <a:miter lim="800000"/>
            <a:headEnd/>
            <a:tailEnd/>
          </a:ln>
        </p:spPr>
        <p:txBody>
          <a:bodyPr wrap="square" rtlCol="0">
            <a:spAutoFit/>
          </a:bodyPr>
          <a:lstStyle/>
          <a:p>
            <a:pPr marL="180975" indent="-180975">
              <a:lnSpc>
                <a:spcPct val="90000"/>
              </a:lnSpc>
              <a:spcBef>
                <a:spcPts val="600"/>
              </a:spcBef>
              <a:spcAft>
                <a:spcPts val="60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L’unité de mesure est l’ensemble immobilier</a:t>
            </a:r>
          </a:p>
        </p:txBody>
      </p:sp>
      <p:sp>
        <p:nvSpPr>
          <p:cNvPr id="36" name="TextBox 35"/>
          <p:cNvSpPr txBox="1"/>
          <p:nvPr/>
        </p:nvSpPr>
        <p:spPr bwMode="auto">
          <a:xfrm>
            <a:off x="7761390" y="3198168"/>
            <a:ext cx="1512210" cy="230832"/>
          </a:xfrm>
          <a:prstGeom prst="rect">
            <a:avLst/>
          </a:prstGeom>
          <a:noFill/>
          <a:ln w="9525">
            <a:noFill/>
            <a:miter lim="800000"/>
            <a:headEnd/>
            <a:tailEnd/>
          </a:ln>
        </p:spPr>
        <p:txBody>
          <a:bodyPr wrap="square" rtlCol="0">
            <a:spAutoFit/>
          </a:bodyPr>
          <a:lstStyle/>
          <a:p>
            <a:pPr marL="180975" indent="-180975">
              <a:lnSpc>
                <a:spcPct val="90000"/>
              </a:lnSpc>
              <a:spcBef>
                <a:spcPts val="600"/>
              </a:spcBef>
              <a:spcAft>
                <a:spcPts val="60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a:t>
            </a:r>
          </a:p>
        </p:txBody>
      </p:sp>
      <p:sp>
        <p:nvSpPr>
          <p:cNvPr id="37" name="TextBox 36"/>
          <p:cNvSpPr txBox="1"/>
          <p:nvPr/>
        </p:nvSpPr>
        <p:spPr bwMode="auto">
          <a:xfrm>
            <a:off x="7761390" y="3868340"/>
            <a:ext cx="1512210" cy="784830"/>
          </a:xfrm>
          <a:prstGeom prst="rect">
            <a:avLst/>
          </a:prstGeom>
          <a:noFill/>
          <a:ln w="9525">
            <a:noFill/>
            <a:miter lim="800000"/>
            <a:headEnd/>
            <a:tailEnd/>
          </a:ln>
        </p:spPr>
        <p:txBody>
          <a:bodyPr wrap="square" rtlCol="0">
            <a:spAutoFit/>
          </a:bodyPr>
          <a:lstStyle/>
          <a:p>
            <a:pPr marL="180975" indent="-180975">
              <a:lnSpc>
                <a:spcPct val="90000"/>
              </a:lnSpc>
              <a:spcBef>
                <a:spcPts val="600"/>
              </a:spcBef>
              <a:spcAft>
                <a:spcPts val="60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Des recoupements par nom de commune ou code postal ont dû être faits entre les deux bases</a:t>
            </a:r>
          </a:p>
        </p:txBody>
      </p:sp>
      <p:sp>
        <p:nvSpPr>
          <p:cNvPr id="38" name="TextBox 37"/>
          <p:cNvSpPr txBox="1"/>
          <p:nvPr/>
        </p:nvSpPr>
        <p:spPr bwMode="auto">
          <a:xfrm>
            <a:off x="7761390" y="4876480"/>
            <a:ext cx="1512210" cy="784830"/>
          </a:xfrm>
          <a:prstGeom prst="rect">
            <a:avLst/>
          </a:prstGeom>
          <a:noFill/>
          <a:ln w="9525">
            <a:noFill/>
            <a:miter lim="800000"/>
            <a:headEnd/>
            <a:tailEnd/>
          </a:ln>
        </p:spPr>
        <p:txBody>
          <a:bodyPr wrap="square" rtlCol="0">
            <a:spAutoFit/>
          </a:bodyPr>
          <a:lstStyle/>
          <a:p>
            <a:pPr marL="180975" indent="-180975">
              <a:lnSpc>
                <a:spcPct val="90000"/>
              </a:lnSpc>
              <a:spcBef>
                <a:spcPts val="600"/>
              </a:spcBef>
              <a:spcAft>
                <a:spcPts val="600"/>
              </a:spcAft>
              <a:buFont typeface="Wingdings" pitchFamily="2" charset="2"/>
              <a:buChar char="§"/>
            </a:pPr>
            <a:r>
              <a:rPr lang="fr-FR" sz="1000" dirty="0" smtClean="0">
                <a:solidFill>
                  <a:srgbClr val="000000">
                    <a:lumMod val="85000"/>
                    <a:lumOff val="15000"/>
                  </a:srgbClr>
                </a:solidFill>
                <a:latin typeface="Calibri" pitchFamily="34" charset="0"/>
                <a:cs typeface="Calibri" pitchFamily="34" charset="0"/>
              </a:rPr>
              <a:t>La distinction « internes » et « hébergés » serait parfois peu renseignée</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3740757"/>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30</a:t>
            </a:fld>
            <a:endParaRPr lang="en-GB">
              <a:solidFill>
                <a:srgbClr val="85888B"/>
              </a:solidFill>
            </a:endParaRPr>
          </a:p>
        </p:txBody>
      </p:sp>
      <p:sp>
        <p:nvSpPr>
          <p:cNvPr id="13" name="Rectangle 12"/>
          <p:cNvSpPr/>
          <p:nvPr/>
        </p:nvSpPr>
        <p:spPr bwMode="auto">
          <a:xfrm>
            <a:off x="1856570" y="3215391"/>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dirty="0" smtClean="0">
                <a:solidFill>
                  <a:srgbClr val="000000">
                    <a:lumMod val="85000"/>
                    <a:lumOff val="15000"/>
                  </a:srgbClr>
                </a:solidFill>
              </a:rPr>
              <a:t>Etat des lieux de l’existant</a:t>
            </a:r>
          </a:p>
          <a:p>
            <a:pPr marL="228600" indent="-228600" fontAlgn="auto">
              <a:spcBef>
                <a:spcPts val="3600"/>
              </a:spcBef>
              <a:spcAft>
                <a:spcPts val="600"/>
              </a:spcAft>
              <a:buClr>
                <a:srgbClr val="6A1A41">
                  <a:lumMod val="75000"/>
                </a:srgbClr>
              </a:buClr>
            </a:pPr>
            <a:r>
              <a:rPr lang="fr-FR" sz="1400" b="1" dirty="0" smtClean="0">
                <a:solidFill>
                  <a:srgbClr val="000000">
                    <a:lumMod val="85000"/>
                    <a:lumOff val="15000"/>
                  </a:srgbClr>
                </a:solidFill>
              </a:rPr>
              <a:t>Analyse du besoin (exprimé et potentiel)</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0. Synthèse et méthodologie</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1. Analyse de la demande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2. Analyse du besoin</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443477"/>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593144"/>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172859"/>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4578" name="Picture 2"/>
          <p:cNvPicPr>
            <a:picLocks noChangeAspect="1" noChangeArrowheads="1"/>
          </p:cNvPicPr>
          <p:nvPr/>
        </p:nvPicPr>
        <p:blipFill>
          <a:blip r:embed="rId3" cstate="print"/>
          <a:srcRect/>
          <a:stretch>
            <a:fillRect/>
          </a:stretch>
        </p:blipFill>
        <p:spPr bwMode="auto">
          <a:xfrm>
            <a:off x="953487" y="4426025"/>
            <a:ext cx="2593346" cy="1558164"/>
          </a:xfrm>
          <a:prstGeom prst="rect">
            <a:avLst/>
          </a:prstGeom>
          <a:noFill/>
          <a:ln w="9525">
            <a:noFill/>
            <a:miter lim="800000"/>
            <a:headEnd/>
            <a:tailEnd/>
          </a:ln>
          <a:effectLst/>
        </p:spPr>
      </p:pic>
      <p:sp>
        <p:nvSpPr>
          <p:cNvPr id="24" name="Rectangle 23"/>
          <p:cNvSpPr/>
          <p:nvPr/>
        </p:nvSpPr>
        <p:spPr bwMode="auto">
          <a:xfrm>
            <a:off x="-15070" y="6498373"/>
            <a:ext cx="9921070" cy="35962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50836" y="116540"/>
            <a:ext cx="9555163" cy="765175"/>
          </a:xfrm>
        </p:spPr>
        <p:txBody>
          <a:bodyPr/>
          <a:lstStyle/>
          <a:p>
            <a:r>
              <a:rPr lang="fr-FR" dirty="0" smtClean="0"/>
              <a:t>La demande est globalement satisfaite sauf en agglomération</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31</a:t>
            </a:fld>
            <a:endParaRPr lang="en-GB">
              <a:solidFill>
                <a:srgbClr val="85888B"/>
              </a:solidFill>
            </a:endParaRPr>
          </a:p>
        </p:txBody>
      </p:sp>
      <p:sp>
        <p:nvSpPr>
          <p:cNvPr id="55" name="TextBox 54"/>
          <p:cNvSpPr txBox="1"/>
          <p:nvPr/>
        </p:nvSpPr>
        <p:spPr bwMode="auto">
          <a:xfrm>
            <a:off x="416990" y="1123788"/>
            <a:ext cx="4040869" cy="307777"/>
          </a:xfrm>
          <a:prstGeom prst="rect">
            <a:avLst/>
          </a:prstGeom>
          <a:noFill/>
          <a:ln w="9525">
            <a:noFill/>
            <a:miter lim="800000"/>
            <a:headEnd/>
            <a:tailEnd/>
          </a:ln>
        </p:spPr>
        <p:txBody>
          <a:bodyPr wrap="square">
            <a:spAutoFit/>
          </a:bodyPr>
          <a:lstStyle/>
          <a:p>
            <a:pPr algn="just">
              <a:buClr>
                <a:srgbClr val="501331"/>
              </a:buClr>
            </a:pPr>
            <a:r>
              <a:rPr lang="fr-FR" sz="1400" b="1" dirty="0" smtClean="0">
                <a:solidFill>
                  <a:srgbClr val="6A1A41">
                    <a:lumMod val="75000"/>
                  </a:srgbClr>
                </a:solidFill>
                <a:latin typeface="Calibri" pitchFamily="34" charset="0"/>
              </a:rPr>
              <a:t>La demande est globalement satisfaite…</a:t>
            </a:r>
          </a:p>
        </p:txBody>
      </p:sp>
      <p:cxnSp>
        <p:nvCxnSpPr>
          <p:cNvPr id="56" name="Straight Connector 55"/>
          <p:cNvCxnSpPr/>
          <p:nvPr/>
        </p:nvCxnSpPr>
        <p:spPr>
          <a:xfrm>
            <a:off x="344950" y="1539981"/>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bwMode="auto">
          <a:xfrm>
            <a:off x="5097640" y="999505"/>
            <a:ext cx="4040869" cy="523220"/>
          </a:xfrm>
          <a:prstGeom prst="rect">
            <a:avLst/>
          </a:prstGeom>
          <a:noFill/>
          <a:ln w="9525">
            <a:noFill/>
            <a:miter lim="800000"/>
            <a:headEnd/>
            <a:tailEnd/>
          </a:ln>
        </p:spPr>
        <p:txBody>
          <a:bodyPr wrap="square">
            <a:spAutoFit/>
          </a:bodyPr>
          <a:lstStyle/>
          <a:p>
            <a:pPr algn="just">
              <a:buClr>
                <a:srgbClr val="501331"/>
              </a:buClr>
            </a:pPr>
            <a:r>
              <a:rPr lang="fr-FR" sz="1400" b="1" dirty="0" smtClean="0">
                <a:solidFill>
                  <a:srgbClr val="6A1A41">
                    <a:lumMod val="75000"/>
                  </a:srgbClr>
                </a:solidFill>
                <a:latin typeface="Calibri" pitchFamily="34" charset="0"/>
              </a:rPr>
              <a:t>… mais une tension est relevée au sein des agglomérations</a:t>
            </a:r>
          </a:p>
        </p:txBody>
      </p:sp>
      <p:cxnSp>
        <p:nvCxnSpPr>
          <p:cNvPr id="61" name="Straight Connector 60"/>
          <p:cNvCxnSpPr/>
          <p:nvPr/>
        </p:nvCxnSpPr>
        <p:spPr>
          <a:xfrm>
            <a:off x="5025600" y="1539981"/>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bwMode="auto">
          <a:xfrm>
            <a:off x="-15070" y="6498373"/>
            <a:ext cx="9832270" cy="480131"/>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(1)</a:t>
            </a:r>
            <a:r>
              <a:rPr lang="fr-FR" sz="700" dirty="0" smtClean="0">
                <a:latin typeface="Calibri" pitchFamily="34" charset="0"/>
                <a:cs typeface="Calibri" pitchFamily="34" charset="0"/>
              </a:rPr>
              <a:t> Source : Enquête papier réalisée en octobre 2014. 25% des académies ont répondu.</a:t>
            </a:r>
          </a:p>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Requête EPI sur les ensembles immobiliers déclarant disposer d’un internat, année scolaire 2013-2014, public, hors EREA, hors internats accueillant uniquement des post-bacs, sous tutelle du ministère de l’éducation nationale uniquement, hors ensembles immobiliers déclarant disposer d’un internat mais ne déclarant aucun lit</a:t>
            </a:r>
          </a:p>
          <a:p>
            <a:pPr>
              <a:lnSpc>
                <a:spcPct val="90000"/>
              </a:lnSpc>
            </a:pPr>
            <a:endParaRPr lang="fr-FR" sz="700" dirty="0" smtClean="0">
              <a:solidFill>
                <a:srgbClr val="FF0000"/>
              </a:solidFill>
              <a:latin typeface="Calibri" pitchFamily="34" charset="0"/>
              <a:cs typeface="Calibri" pitchFamily="34" charset="0"/>
            </a:endParaRPr>
          </a:p>
        </p:txBody>
      </p:sp>
      <p:sp>
        <p:nvSpPr>
          <p:cNvPr id="16" name="TextBox 15"/>
          <p:cNvSpPr txBox="1"/>
          <p:nvPr/>
        </p:nvSpPr>
        <p:spPr bwMode="auto">
          <a:xfrm>
            <a:off x="272350" y="3910143"/>
            <a:ext cx="4176580" cy="5909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En effet, moins d’un tiers des internats publics </a:t>
            </a:r>
            <a:r>
              <a:rPr lang="fr-FR" sz="1200" b="1" baseline="30000" dirty="0" smtClean="0">
                <a:solidFill>
                  <a:srgbClr val="B10034">
                    <a:lumMod val="75000"/>
                  </a:srgbClr>
                </a:solidFill>
                <a:latin typeface="Calibri" pitchFamily="34" charset="0"/>
                <a:cs typeface="Calibri" pitchFamily="34" charset="0"/>
              </a:rPr>
              <a:t>(2)</a:t>
            </a:r>
            <a:r>
              <a:rPr lang="fr-FR" sz="1200" b="1" dirty="0" smtClean="0">
                <a:solidFill>
                  <a:srgbClr val="B10034">
                    <a:lumMod val="75000"/>
                  </a:srgbClr>
                </a:solidFill>
                <a:latin typeface="Calibri" pitchFamily="34" charset="0"/>
                <a:cs typeface="Calibri" pitchFamily="34" charset="0"/>
              </a:rPr>
              <a:t> (métropole et DOM) présente un taux d’occupation supérieur à 95%</a:t>
            </a:r>
          </a:p>
        </p:txBody>
      </p:sp>
      <p:sp>
        <p:nvSpPr>
          <p:cNvPr id="17" name="TextBox 16"/>
          <p:cNvSpPr txBox="1"/>
          <p:nvPr/>
        </p:nvSpPr>
        <p:spPr bwMode="auto">
          <a:xfrm>
            <a:off x="5241040" y="1632744"/>
            <a:ext cx="4176580" cy="5909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Plus de 70% des internats publics</a:t>
            </a:r>
            <a:r>
              <a:rPr lang="fr-FR" sz="1200" b="1" baseline="30000" dirty="0" smtClean="0">
                <a:solidFill>
                  <a:srgbClr val="B10034">
                    <a:lumMod val="75000"/>
                  </a:srgbClr>
                </a:solidFill>
                <a:latin typeface="Calibri" pitchFamily="34" charset="0"/>
                <a:cs typeface="Calibri" pitchFamily="34" charset="0"/>
              </a:rPr>
              <a:t>(2)</a:t>
            </a:r>
            <a:r>
              <a:rPr lang="fr-FR" sz="1200" b="1" dirty="0" smtClean="0">
                <a:solidFill>
                  <a:srgbClr val="B10034">
                    <a:lumMod val="75000"/>
                  </a:srgbClr>
                </a:solidFill>
                <a:latin typeface="Calibri" pitchFamily="34" charset="0"/>
                <a:cs typeface="Calibri" pitchFamily="34" charset="0"/>
              </a:rPr>
              <a:t> présentant des taux d’occupation de plus de 95% sont implantés sur des agglomérations</a:t>
            </a:r>
          </a:p>
        </p:txBody>
      </p:sp>
      <p:sp>
        <p:nvSpPr>
          <p:cNvPr id="19" name="Rectangle 18"/>
          <p:cNvSpPr/>
          <p:nvPr/>
        </p:nvSpPr>
        <p:spPr bwMode="auto">
          <a:xfrm>
            <a:off x="1712550" y="6082737"/>
            <a:ext cx="7077163" cy="39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D’après les acteurs terrain, cette tension sur les zones urbaines s’explique généralement par la population post-bac et l’attractivité qu’exercent les grandes agglomérations pour les familles.</a:t>
            </a:r>
          </a:p>
        </p:txBody>
      </p:sp>
      <p:grpSp>
        <p:nvGrpSpPr>
          <p:cNvPr id="3" name="Group 17"/>
          <p:cNvGrpSpPr/>
          <p:nvPr/>
        </p:nvGrpSpPr>
        <p:grpSpPr>
          <a:xfrm>
            <a:off x="7895870" y="651726"/>
            <a:ext cx="1737780" cy="360000"/>
            <a:chOff x="5303510" y="116540"/>
            <a:chExt cx="1737780" cy="360000"/>
          </a:xfrm>
        </p:grpSpPr>
        <p:sp>
          <p:nvSpPr>
            <p:cNvPr id="20" name="Rectangle 19"/>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21" name="Picture 20"/>
            <p:cNvPicPr/>
            <p:nvPr/>
          </p:nvPicPr>
          <p:blipFill>
            <a:blip r:embed="rId4" cstate="print"/>
            <a:srcRect/>
            <a:stretch>
              <a:fillRect/>
            </a:stretch>
          </p:blipFill>
          <p:spPr bwMode="auto">
            <a:xfrm>
              <a:off x="5303510" y="116540"/>
              <a:ext cx="396000" cy="360000"/>
            </a:xfrm>
            <a:prstGeom prst="rect">
              <a:avLst/>
            </a:prstGeom>
            <a:noFill/>
            <a:ln w="9525">
              <a:noFill/>
              <a:miter lim="800000"/>
              <a:headEnd/>
              <a:tailEnd/>
            </a:ln>
          </p:spPr>
        </p:pic>
      </p:grpSp>
      <p:pic>
        <p:nvPicPr>
          <p:cNvPr id="1305602" name="Picture 2"/>
          <p:cNvPicPr>
            <a:picLocks noChangeAspect="1" noChangeArrowheads="1"/>
          </p:cNvPicPr>
          <p:nvPr/>
        </p:nvPicPr>
        <p:blipFill>
          <a:blip r:embed="rId5" cstate="print"/>
          <a:srcRect/>
          <a:stretch>
            <a:fillRect/>
          </a:stretch>
        </p:blipFill>
        <p:spPr bwMode="auto">
          <a:xfrm>
            <a:off x="992450" y="1984655"/>
            <a:ext cx="2880400" cy="1730635"/>
          </a:xfrm>
          <a:prstGeom prst="rect">
            <a:avLst/>
          </a:prstGeom>
          <a:noFill/>
          <a:ln w="9525">
            <a:noFill/>
            <a:miter lim="800000"/>
            <a:headEnd/>
            <a:tailEnd/>
          </a:ln>
          <a:effectLst/>
        </p:spPr>
      </p:pic>
      <p:sp>
        <p:nvSpPr>
          <p:cNvPr id="23" name="TextBox 22"/>
          <p:cNvSpPr txBox="1"/>
          <p:nvPr/>
        </p:nvSpPr>
        <p:spPr bwMode="auto">
          <a:xfrm>
            <a:off x="272350" y="1599335"/>
            <a:ext cx="4176580" cy="424732"/>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Pour les acteurs terrain, la demande semble globalement satisfaite </a:t>
            </a:r>
            <a:r>
              <a:rPr lang="fr-FR" sz="1200" b="1" baseline="30000" dirty="0" smtClean="0">
                <a:solidFill>
                  <a:srgbClr val="B10034">
                    <a:lumMod val="75000"/>
                  </a:srgbClr>
                </a:solidFill>
                <a:latin typeface="Calibri" pitchFamily="34" charset="0"/>
                <a:cs typeface="Calibri" pitchFamily="34" charset="0"/>
              </a:rPr>
              <a:t>(1)</a:t>
            </a:r>
          </a:p>
        </p:txBody>
      </p:sp>
      <p:pic>
        <p:nvPicPr>
          <p:cNvPr id="2" name="Picture 2"/>
          <p:cNvPicPr>
            <a:picLocks noChangeAspect="1" noChangeArrowheads="1"/>
          </p:cNvPicPr>
          <p:nvPr/>
        </p:nvPicPr>
        <p:blipFill>
          <a:blip r:embed="rId6" cstate="print"/>
          <a:srcRect/>
          <a:stretch>
            <a:fillRect/>
          </a:stretch>
        </p:blipFill>
        <p:spPr bwMode="auto">
          <a:xfrm>
            <a:off x="4664960" y="2636890"/>
            <a:ext cx="5180234" cy="237633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4579" name="Picture 3"/>
          <p:cNvPicPr>
            <a:picLocks noChangeAspect="1" noChangeArrowheads="1"/>
          </p:cNvPicPr>
          <p:nvPr/>
        </p:nvPicPr>
        <p:blipFill>
          <a:blip r:embed="rId3" cstate="print"/>
          <a:srcRect/>
          <a:stretch>
            <a:fillRect/>
          </a:stretch>
        </p:blipFill>
        <p:spPr bwMode="auto">
          <a:xfrm>
            <a:off x="58343" y="2003732"/>
            <a:ext cx="5110687" cy="4233658"/>
          </a:xfrm>
          <a:prstGeom prst="rect">
            <a:avLst/>
          </a:prstGeom>
          <a:noFill/>
          <a:ln w="9525">
            <a:noFill/>
            <a:miter lim="800000"/>
            <a:headEnd/>
            <a:tailEnd/>
          </a:ln>
          <a:effectLst/>
        </p:spPr>
      </p:pic>
      <p:sp>
        <p:nvSpPr>
          <p:cNvPr id="49" name="Rectangle 48"/>
          <p:cNvSpPr/>
          <p:nvPr/>
        </p:nvSpPr>
        <p:spPr bwMode="auto">
          <a:xfrm>
            <a:off x="0" y="6512625"/>
            <a:ext cx="9905999"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50836" y="116540"/>
            <a:ext cx="9555163" cy="765175"/>
          </a:xfrm>
        </p:spPr>
        <p:txBody>
          <a:bodyPr/>
          <a:lstStyle/>
          <a:p>
            <a:r>
              <a:rPr lang="fr-FR" dirty="0" smtClean="0"/>
              <a:t>En effet, les zones de tension les plus fortes se situent dans les départements comportant des grandes agglomérations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32</a:t>
            </a:fld>
            <a:endParaRPr lang="en-GB">
              <a:solidFill>
                <a:srgbClr val="85888B"/>
              </a:solidFill>
            </a:endParaRPr>
          </a:p>
        </p:txBody>
      </p:sp>
      <p:grpSp>
        <p:nvGrpSpPr>
          <p:cNvPr id="2" name="Group 17"/>
          <p:cNvGrpSpPr/>
          <p:nvPr/>
        </p:nvGrpSpPr>
        <p:grpSpPr>
          <a:xfrm>
            <a:off x="7895870" y="651726"/>
            <a:ext cx="1737780" cy="360000"/>
            <a:chOff x="5303510" y="116540"/>
            <a:chExt cx="1737780" cy="360000"/>
          </a:xfrm>
        </p:grpSpPr>
        <p:sp>
          <p:nvSpPr>
            <p:cNvPr id="20" name="Rectangle 19"/>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21" name="Picture 20"/>
            <p:cNvPicPr/>
            <p:nvPr/>
          </p:nvPicPr>
          <p:blipFill>
            <a:blip r:embed="rId4" cstate="print"/>
            <a:srcRect/>
            <a:stretch>
              <a:fillRect/>
            </a:stretch>
          </p:blipFill>
          <p:spPr bwMode="auto">
            <a:xfrm>
              <a:off x="5303510" y="116540"/>
              <a:ext cx="396000" cy="360000"/>
            </a:xfrm>
            <a:prstGeom prst="rect">
              <a:avLst/>
            </a:prstGeom>
            <a:noFill/>
            <a:ln w="9525">
              <a:noFill/>
              <a:miter lim="800000"/>
              <a:headEnd/>
              <a:tailEnd/>
            </a:ln>
          </p:spPr>
        </p:pic>
      </p:grpSp>
      <p:sp>
        <p:nvSpPr>
          <p:cNvPr id="22" name="TextBox 21"/>
          <p:cNvSpPr txBox="1"/>
          <p:nvPr/>
        </p:nvSpPr>
        <p:spPr bwMode="auto">
          <a:xfrm>
            <a:off x="416370" y="1052670"/>
            <a:ext cx="8713210" cy="6740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Les départements comportant la plupart des grandes agglomérations (Lyon, Nantes, Bordeaux, Lille, Marseille, Toulouse, Grenoble, Nice) comportent plus 6 internats publics de 2</a:t>
            </a:r>
            <a:r>
              <a:rPr lang="fr-FR" sz="1400" b="1" baseline="30000" dirty="0" smtClean="0">
                <a:solidFill>
                  <a:srgbClr val="B10034">
                    <a:lumMod val="75000"/>
                  </a:srgbClr>
                </a:solidFill>
                <a:latin typeface="Calibri" pitchFamily="34" charset="0"/>
                <a:cs typeface="Calibri" pitchFamily="34" charset="0"/>
              </a:rPr>
              <a:t>nd</a:t>
            </a:r>
            <a:r>
              <a:rPr lang="fr-FR" sz="1400" b="1" dirty="0" smtClean="0">
                <a:solidFill>
                  <a:srgbClr val="B10034">
                    <a:lumMod val="75000"/>
                  </a:srgbClr>
                </a:solidFill>
                <a:latin typeface="Calibri" pitchFamily="34" charset="0"/>
                <a:cs typeface="Calibri" pitchFamily="34" charset="0"/>
              </a:rPr>
              <a:t> degré </a:t>
            </a:r>
            <a:r>
              <a:rPr lang="fr-FR" sz="1400" b="1" baseline="30000" dirty="0" smtClean="0">
                <a:solidFill>
                  <a:srgbClr val="B10034">
                    <a:lumMod val="75000"/>
                  </a:srgbClr>
                </a:solidFill>
                <a:latin typeface="Calibri" pitchFamily="34" charset="0"/>
                <a:cs typeface="Calibri" pitchFamily="34" charset="0"/>
              </a:rPr>
              <a:t>(1)</a:t>
            </a:r>
            <a:r>
              <a:rPr lang="fr-FR" sz="1400" b="1" dirty="0" smtClean="0">
                <a:solidFill>
                  <a:srgbClr val="B10034">
                    <a:lumMod val="75000"/>
                  </a:srgbClr>
                </a:solidFill>
                <a:latin typeface="Calibri" pitchFamily="34" charset="0"/>
                <a:cs typeface="Calibri" pitchFamily="34" charset="0"/>
              </a:rPr>
              <a:t> au taux d’occupation supérieur à 95%, à l’exception notable de l’Ile de France</a:t>
            </a:r>
          </a:p>
        </p:txBody>
      </p:sp>
      <p:sp>
        <p:nvSpPr>
          <p:cNvPr id="28" name="TextBox 27"/>
          <p:cNvSpPr txBox="1"/>
          <p:nvPr/>
        </p:nvSpPr>
        <p:spPr bwMode="auto">
          <a:xfrm>
            <a:off x="5427626" y="492459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29" name="TextBox 28"/>
          <p:cNvSpPr txBox="1"/>
          <p:nvPr/>
        </p:nvSpPr>
        <p:spPr bwMode="auto">
          <a:xfrm>
            <a:off x="5618297" y="517354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2</a:t>
            </a:r>
          </a:p>
        </p:txBody>
      </p:sp>
      <p:sp>
        <p:nvSpPr>
          <p:cNvPr id="30" name="TextBox 29"/>
          <p:cNvSpPr txBox="1"/>
          <p:nvPr/>
        </p:nvSpPr>
        <p:spPr bwMode="auto">
          <a:xfrm>
            <a:off x="5618317" y="534205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2 et 4</a:t>
            </a:r>
          </a:p>
        </p:txBody>
      </p:sp>
      <p:sp>
        <p:nvSpPr>
          <p:cNvPr id="31" name="TextBox 30"/>
          <p:cNvSpPr txBox="1"/>
          <p:nvPr/>
        </p:nvSpPr>
        <p:spPr bwMode="auto">
          <a:xfrm>
            <a:off x="5636987" y="553401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4 et 6</a:t>
            </a:r>
          </a:p>
        </p:txBody>
      </p:sp>
      <p:sp>
        <p:nvSpPr>
          <p:cNvPr id="32" name="TextBox 31"/>
          <p:cNvSpPr txBox="1"/>
          <p:nvPr/>
        </p:nvSpPr>
        <p:spPr bwMode="auto">
          <a:xfrm>
            <a:off x="5645613" y="570957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6 et 8</a:t>
            </a:r>
          </a:p>
        </p:txBody>
      </p:sp>
      <p:sp>
        <p:nvSpPr>
          <p:cNvPr id="33" name="TextBox 32"/>
          <p:cNvSpPr txBox="1"/>
          <p:nvPr/>
        </p:nvSpPr>
        <p:spPr bwMode="auto">
          <a:xfrm>
            <a:off x="5645613" y="590109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8</a:t>
            </a:r>
          </a:p>
        </p:txBody>
      </p:sp>
      <p:sp>
        <p:nvSpPr>
          <p:cNvPr id="35" name="TextBox 34"/>
          <p:cNvSpPr txBox="1"/>
          <p:nvPr/>
        </p:nvSpPr>
        <p:spPr bwMode="auto">
          <a:xfrm>
            <a:off x="4953000" y="4533660"/>
            <a:ext cx="1897861"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Nombre d’internats publics par département présentant  des taux d’occupation supérieurs à 95%</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41" name="Freeform 101"/>
          <p:cNvSpPr>
            <a:spLocks noChangeArrowheads="1"/>
          </p:cNvSpPr>
          <p:nvPr/>
        </p:nvSpPr>
        <p:spPr bwMode="auto">
          <a:xfrm>
            <a:off x="5493100" y="5217770"/>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2" name="Freeform 103"/>
          <p:cNvSpPr>
            <a:spLocks noChangeArrowheads="1"/>
          </p:cNvSpPr>
          <p:nvPr/>
        </p:nvSpPr>
        <p:spPr bwMode="auto">
          <a:xfrm>
            <a:off x="5493100" y="5577622"/>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3" name="Freeform 105"/>
          <p:cNvSpPr>
            <a:spLocks noChangeArrowheads="1"/>
          </p:cNvSpPr>
          <p:nvPr/>
        </p:nvSpPr>
        <p:spPr bwMode="auto">
          <a:xfrm>
            <a:off x="5493100" y="5937475"/>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4" name="Freeform 102"/>
          <p:cNvSpPr>
            <a:spLocks noChangeArrowheads="1"/>
          </p:cNvSpPr>
          <p:nvPr/>
        </p:nvSpPr>
        <p:spPr bwMode="auto">
          <a:xfrm>
            <a:off x="5493100" y="5397696"/>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5" name="Freeform 104"/>
          <p:cNvSpPr>
            <a:spLocks noChangeArrowheads="1"/>
          </p:cNvSpPr>
          <p:nvPr/>
        </p:nvSpPr>
        <p:spPr bwMode="auto">
          <a:xfrm>
            <a:off x="5493100" y="5757548"/>
            <a:ext cx="180000" cy="108000"/>
          </a:xfrm>
          <a:prstGeom prst="rect">
            <a:avLst/>
          </a:prstGeom>
          <a:solidFill>
            <a:srgbClr val="B10034">
              <a:lumMod val="75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6" name="Rectangle 45"/>
          <p:cNvSpPr/>
          <p:nvPr/>
        </p:nvSpPr>
        <p:spPr bwMode="auto">
          <a:xfrm>
            <a:off x="6850861" y="1726701"/>
            <a:ext cx="2854799" cy="4582699"/>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En complément, d’autres départements se distinguent également par un nombre important d’internats au taux d’occupation supérieur à 95%, parmi lesquels la Mayenne (53) et le Puy de Dôme (63), comportant l’agglomération de Clermont Ferrand. Il est à noter que le correspondant académique et le CSAIO de cette académie avaient en effet fait part de la tension en matière d’internats sur cette agglomération.</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Au contraire, certains départements comportant de grandes agglomérations se distinguent par le nombre plus faible, en relatif, d’internats présentant des taux d’occupation supérieurs à 95% : la Moselle (57) abritant Metz, la Meurthe et Moselle (54), le Bas-Rhin (76, avec Strasbourg) ou encore la région Ile de France.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Le correspondant académique de l’académie de Nancy-Metz </a:t>
            </a:r>
            <a:r>
              <a:rPr lang="fr-FR" sz="1000" dirty="0" smtClean="0">
                <a:solidFill>
                  <a:schemeClr val="tx1"/>
                </a:solidFill>
              </a:rPr>
              <a:t>relève la très bonne couverture territoriale des internats à mettre en perspective d’un déclin démographique amorcé depuis quelques années.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La région Ile de France se caractérise par un nombre plus faible d’internats de 2</a:t>
            </a:r>
            <a:r>
              <a:rPr lang="fr-FR" sz="1000" baseline="30000" dirty="0" smtClean="0">
                <a:solidFill>
                  <a:srgbClr val="000000">
                    <a:lumMod val="85000"/>
                    <a:lumOff val="15000"/>
                  </a:srgbClr>
                </a:solidFill>
              </a:rPr>
              <a:t>nd</a:t>
            </a:r>
            <a:r>
              <a:rPr lang="fr-FR" sz="1000" dirty="0" smtClean="0">
                <a:solidFill>
                  <a:srgbClr val="000000">
                    <a:lumMod val="85000"/>
                    <a:lumOff val="15000"/>
                  </a:srgbClr>
                </a:solidFill>
              </a:rPr>
              <a:t> degré présentant des taux d’occupation supérieurs à 95%. Pour autant, ce chiffre doit être mis en perspective du nombre plus faible d’internats pour le 2</a:t>
            </a:r>
            <a:r>
              <a:rPr lang="fr-FR" sz="1000" baseline="30000" dirty="0" smtClean="0">
                <a:solidFill>
                  <a:srgbClr val="000000">
                    <a:lumMod val="85000"/>
                    <a:lumOff val="15000"/>
                  </a:srgbClr>
                </a:solidFill>
              </a:rPr>
              <a:t>nd</a:t>
            </a:r>
            <a:r>
              <a:rPr lang="fr-FR" sz="1000" dirty="0" smtClean="0">
                <a:solidFill>
                  <a:srgbClr val="000000">
                    <a:lumMod val="85000"/>
                    <a:lumOff val="15000"/>
                  </a:srgbClr>
                </a:solidFill>
              </a:rPr>
              <a:t> degré d’une part et de la vraisemblable pression sur le post bac d’autre part.</a:t>
            </a:r>
          </a:p>
        </p:txBody>
      </p:sp>
      <p:sp>
        <p:nvSpPr>
          <p:cNvPr id="48" name="TextBox 47"/>
          <p:cNvSpPr txBox="1"/>
          <p:nvPr/>
        </p:nvSpPr>
        <p:spPr bwMode="auto">
          <a:xfrm>
            <a:off x="-9215" y="6587373"/>
            <a:ext cx="9282815"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EPI sur les ensembles immobiliers déclarant disposer d’un internat, année scolaire 2013-2014, public, hors EREA, hors internats accueillant uniquement des post-bacs, sous tutelle du ministère de l’éducation nationale uniquement, hors ensembles immobiliers déclarant disposer d’un internat mais ne déclarant aucun lit</a:t>
            </a:r>
            <a:endParaRPr lang="fr-FR" sz="700"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0" y="6400504"/>
            <a:ext cx="9906000" cy="47253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En outre, la demande se concentre davantage sur les lycées et lycées professionnels, au contraire des collèges pourtant priorité affichée du bleu budgétaire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33</a:t>
            </a:fld>
            <a:endParaRPr lang="en-GB">
              <a:solidFill>
                <a:srgbClr val="85888B"/>
              </a:solidFill>
            </a:endParaRPr>
          </a:p>
        </p:txBody>
      </p:sp>
      <p:pic>
        <p:nvPicPr>
          <p:cNvPr id="1305606" name="Picture 6"/>
          <p:cNvPicPr>
            <a:picLocks noChangeAspect="1" noChangeArrowheads="1"/>
          </p:cNvPicPr>
          <p:nvPr/>
        </p:nvPicPr>
        <p:blipFill>
          <a:blip r:embed="rId3" cstate="print"/>
          <a:srcRect/>
          <a:stretch>
            <a:fillRect/>
          </a:stretch>
        </p:blipFill>
        <p:spPr bwMode="auto">
          <a:xfrm>
            <a:off x="3376992" y="2348850"/>
            <a:ext cx="3235516" cy="1944000"/>
          </a:xfrm>
          <a:prstGeom prst="rect">
            <a:avLst/>
          </a:prstGeom>
          <a:noFill/>
          <a:ln w="9525">
            <a:noFill/>
            <a:miter lim="800000"/>
            <a:headEnd/>
            <a:tailEnd/>
          </a:ln>
          <a:effectLst/>
        </p:spPr>
      </p:pic>
      <p:pic>
        <p:nvPicPr>
          <p:cNvPr id="1305607" name="Picture 7"/>
          <p:cNvPicPr>
            <a:picLocks noChangeAspect="1" noChangeArrowheads="1"/>
          </p:cNvPicPr>
          <p:nvPr/>
        </p:nvPicPr>
        <p:blipFill>
          <a:blip r:embed="rId4" cstate="print"/>
          <a:srcRect/>
          <a:stretch>
            <a:fillRect/>
          </a:stretch>
        </p:blipFill>
        <p:spPr bwMode="auto">
          <a:xfrm>
            <a:off x="6641129" y="2348850"/>
            <a:ext cx="3235516" cy="1944000"/>
          </a:xfrm>
          <a:prstGeom prst="rect">
            <a:avLst/>
          </a:prstGeom>
          <a:noFill/>
          <a:ln w="9525">
            <a:noFill/>
            <a:miter lim="800000"/>
            <a:headEnd/>
            <a:tailEnd/>
          </a:ln>
          <a:effectLst/>
        </p:spPr>
      </p:pic>
      <p:sp>
        <p:nvSpPr>
          <p:cNvPr id="13" name="Rectangle 12"/>
          <p:cNvSpPr/>
          <p:nvPr/>
        </p:nvSpPr>
        <p:spPr bwMode="auto">
          <a:xfrm>
            <a:off x="147175" y="4797190"/>
            <a:ext cx="2958512" cy="100814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Au contraire, plus d’un tiers des internats publics accueillant des collégiens </a:t>
            </a:r>
            <a:r>
              <a:rPr lang="fr-FR" sz="1050" baseline="30000" dirty="0" smtClean="0">
                <a:solidFill>
                  <a:srgbClr val="000000">
                    <a:lumMod val="85000"/>
                    <a:lumOff val="15000"/>
                  </a:srgbClr>
                </a:solidFill>
              </a:rPr>
              <a:t>(1) </a:t>
            </a:r>
            <a:r>
              <a:rPr lang="fr-FR" sz="1050" dirty="0" smtClean="0">
                <a:solidFill>
                  <a:srgbClr val="000000">
                    <a:lumMod val="85000"/>
                    <a:lumOff val="15000"/>
                  </a:srgbClr>
                </a:solidFill>
              </a:rPr>
              <a:t>présentent un taux d’occupation inférieur à 55%</a:t>
            </a:r>
          </a:p>
        </p:txBody>
      </p:sp>
      <p:sp>
        <p:nvSpPr>
          <p:cNvPr id="14" name="Rectangle 13"/>
          <p:cNvSpPr/>
          <p:nvPr/>
        </p:nvSpPr>
        <p:spPr bwMode="auto">
          <a:xfrm>
            <a:off x="3512800" y="4797190"/>
            <a:ext cx="2958512" cy="100814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13% des internats publics de lycée</a:t>
            </a:r>
            <a:r>
              <a:rPr lang="fr-FR" sz="1050" baseline="30000" dirty="0" smtClean="0">
                <a:solidFill>
                  <a:srgbClr val="000000">
                    <a:lumMod val="85000"/>
                    <a:lumOff val="15000"/>
                  </a:srgbClr>
                </a:solidFill>
              </a:rPr>
              <a:t>(1) </a:t>
            </a:r>
            <a:r>
              <a:rPr lang="fr-FR" sz="1050" dirty="0" smtClean="0">
                <a:solidFill>
                  <a:srgbClr val="000000">
                    <a:lumMod val="85000"/>
                    <a:lumOff val="15000"/>
                  </a:srgbClr>
                </a:solidFill>
              </a:rPr>
              <a:t>présentent un taux d’occupation inférieur à 55%</a:t>
            </a:r>
          </a:p>
        </p:txBody>
      </p:sp>
      <p:sp>
        <p:nvSpPr>
          <p:cNvPr id="15" name="Rectangle 14"/>
          <p:cNvSpPr/>
          <p:nvPr/>
        </p:nvSpPr>
        <p:spPr bwMode="auto">
          <a:xfrm>
            <a:off x="6844105" y="4797190"/>
            <a:ext cx="2958512" cy="100814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12% des internats publics de lycée professionnel</a:t>
            </a:r>
            <a:r>
              <a:rPr lang="fr-FR" sz="1050" baseline="30000" dirty="0" smtClean="0">
                <a:solidFill>
                  <a:srgbClr val="000000">
                    <a:lumMod val="85000"/>
                    <a:lumOff val="15000"/>
                  </a:srgbClr>
                </a:solidFill>
              </a:rPr>
              <a:t>(1)</a:t>
            </a:r>
            <a:r>
              <a:rPr lang="fr-FR" sz="1050" dirty="0" smtClean="0">
                <a:solidFill>
                  <a:srgbClr val="000000">
                    <a:lumMod val="85000"/>
                    <a:lumOff val="15000"/>
                  </a:srgbClr>
                </a:solidFill>
              </a:rPr>
              <a:t> présentent un taux d’occupation inférieur à 55%</a:t>
            </a:r>
          </a:p>
        </p:txBody>
      </p:sp>
      <p:sp>
        <p:nvSpPr>
          <p:cNvPr id="16" name="TextBox 15"/>
          <p:cNvSpPr txBox="1"/>
          <p:nvPr/>
        </p:nvSpPr>
        <p:spPr bwMode="auto">
          <a:xfrm>
            <a:off x="-36956" y="1268700"/>
            <a:ext cx="3528490"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rgbClr val="6A1A41">
                    <a:lumMod val="75000"/>
                  </a:srgbClr>
                </a:solidFill>
                <a:latin typeface="Calibri" pitchFamily="34" charset="0"/>
              </a:rPr>
              <a:t>Moins de 20% des internats publics de collège</a:t>
            </a:r>
            <a:r>
              <a:rPr lang="fr-FR" sz="1200" b="1" baseline="30000" dirty="0" smtClean="0">
                <a:solidFill>
                  <a:srgbClr val="6A1A41">
                    <a:lumMod val="75000"/>
                  </a:srgbClr>
                </a:solidFill>
                <a:latin typeface="Calibri" pitchFamily="34" charset="0"/>
              </a:rPr>
              <a:t> (1)</a:t>
            </a:r>
            <a:r>
              <a:rPr lang="fr-FR" sz="1200" b="1" dirty="0" smtClean="0">
                <a:solidFill>
                  <a:srgbClr val="6A1A41">
                    <a:lumMod val="75000"/>
                  </a:srgbClr>
                </a:solidFill>
                <a:latin typeface="Calibri" pitchFamily="34" charset="0"/>
              </a:rPr>
              <a:t> présentent des taux d’occupation supérieurs à 95%</a:t>
            </a:r>
          </a:p>
        </p:txBody>
      </p:sp>
      <p:cxnSp>
        <p:nvCxnSpPr>
          <p:cNvPr id="17" name="Straight Connector 16"/>
          <p:cNvCxnSpPr/>
          <p:nvPr/>
        </p:nvCxnSpPr>
        <p:spPr>
          <a:xfrm>
            <a:off x="98852" y="1770476"/>
            <a:ext cx="3060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auto">
          <a:xfrm>
            <a:off x="3707594" y="1268700"/>
            <a:ext cx="5478532"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rgbClr val="6A1A41">
                    <a:lumMod val="75000"/>
                  </a:srgbClr>
                </a:solidFill>
                <a:latin typeface="Calibri" pitchFamily="34" charset="0"/>
              </a:rPr>
              <a:t>Au contraire, plus d’un tiers des internats publics</a:t>
            </a:r>
            <a:r>
              <a:rPr lang="fr-FR" sz="1200" b="1" baseline="30000" dirty="0" smtClean="0">
                <a:solidFill>
                  <a:srgbClr val="6A1A41">
                    <a:lumMod val="75000"/>
                  </a:srgbClr>
                </a:solidFill>
                <a:latin typeface="Calibri" pitchFamily="34" charset="0"/>
              </a:rPr>
              <a:t>(1)</a:t>
            </a:r>
            <a:r>
              <a:rPr lang="fr-FR" sz="1200" b="1" dirty="0" smtClean="0">
                <a:solidFill>
                  <a:srgbClr val="6A1A41">
                    <a:lumMod val="75000"/>
                  </a:srgbClr>
                </a:solidFill>
                <a:latin typeface="Calibri" pitchFamily="34" charset="0"/>
              </a:rPr>
              <a:t> de lycées et lycées professionnels présentent des taux d’occupation supérieurs à 95%</a:t>
            </a:r>
          </a:p>
        </p:txBody>
      </p:sp>
      <p:cxnSp>
        <p:nvCxnSpPr>
          <p:cNvPr id="19" name="Straight Connector 18"/>
          <p:cNvCxnSpPr/>
          <p:nvPr/>
        </p:nvCxnSpPr>
        <p:spPr>
          <a:xfrm>
            <a:off x="3771392" y="1770476"/>
            <a:ext cx="5436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auto">
          <a:xfrm>
            <a:off x="1208480" y="1988800"/>
            <a:ext cx="64809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rgbClr val="000000">
                    <a:lumMod val="85000"/>
                    <a:lumOff val="15000"/>
                  </a:srgbClr>
                </a:solidFill>
                <a:latin typeface="Calibri" pitchFamily="34" charset="0"/>
                <a:cs typeface="Calibri" pitchFamily="34" charset="0"/>
              </a:rPr>
              <a:t>Collège</a:t>
            </a:r>
          </a:p>
        </p:txBody>
      </p:sp>
      <p:sp>
        <p:nvSpPr>
          <p:cNvPr id="21" name="TextBox 20"/>
          <p:cNvSpPr txBox="1"/>
          <p:nvPr/>
        </p:nvSpPr>
        <p:spPr bwMode="auto">
          <a:xfrm>
            <a:off x="4664960" y="1988800"/>
            <a:ext cx="64809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rgbClr val="000000">
                    <a:lumMod val="85000"/>
                    <a:lumOff val="15000"/>
                  </a:srgbClr>
                </a:solidFill>
                <a:latin typeface="Calibri" pitchFamily="34" charset="0"/>
                <a:cs typeface="Calibri" pitchFamily="34" charset="0"/>
              </a:rPr>
              <a:t>Lycée</a:t>
            </a:r>
          </a:p>
        </p:txBody>
      </p:sp>
      <p:sp>
        <p:nvSpPr>
          <p:cNvPr id="22" name="TextBox 21"/>
          <p:cNvSpPr txBox="1"/>
          <p:nvPr/>
        </p:nvSpPr>
        <p:spPr bwMode="auto">
          <a:xfrm>
            <a:off x="7833400" y="1988800"/>
            <a:ext cx="1352726"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rgbClr val="000000">
                    <a:lumMod val="85000"/>
                    <a:lumOff val="15000"/>
                  </a:srgbClr>
                </a:solidFill>
                <a:latin typeface="Calibri" pitchFamily="34" charset="0"/>
                <a:cs typeface="Calibri" pitchFamily="34" charset="0"/>
              </a:rPr>
              <a:t>Lycée professionnel</a:t>
            </a:r>
          </a:p>
        </p:txBody>
      </p:sp>
      <p:pic>
        <p:nvPicPr>
          <p:cNvPr id="1305608" name="Picture 8"/>
          <p:cNvPicPr>
            <a:picLocks noChangeAspect="1" noChangeArrowheads="1"/>
          </p:cNvPicPr>
          <p:nvPr/>
        </p:nvPicPr>
        <p:blipFill>
          <a:blip r:embed="rId5" cstate="print"/>
          <a:srcRect/>
          <a:stretch>
            <a:fillRect/>
          </a:stretch>
        </p:blipFill>
        <p:spPr bwMode="auto">
          <a:xfrm>
            <a:off x="0" y="2348850"/>
            <a:ext cx="3235516" cy="1944000"/>
          </a:xfrm>
          <a:prstGeom prst="rect">
            <a:avLst/>
          </a:prstGeom>
          <a:noFill/>
          <a:ln w="9525">
            <a:noFill/>
            <a:miter lim="800000"/>
            <a:headEnd/>
            <a:tailEnd/>
          </a:ln>
          <a:effectLst/>
        </p:spPr>
      </p:pic>
      <p:sp>
        <p:nvSpPr>
          <p:cNvPr id="25" name="TextBox 24"/>
          <p:cNvSpPr txBox="1"/>
          <p:nvPr/>
        </p:nvSpPr>
        <p:spPr bwMode="auto">
          <a:xfrm>
            <a:off x="1" y="6586807"/>
            <a:ext cx="9817100"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solidFill>
                <a:latin typeface="Calibri" pitchFamily="34" charset="0"/>
                <a:cs typeface="Calibri" pitchFamily="34" charset="0"/>
              </a:rPr>
              <a:t>(1)</a:t>
            </a:r>
            <a:r>
              <a:rPr lang="fr-FR" sz="700" dirty="0" smtClean="0">
                <a:solidFill>
                  <a:srgbClr val="000000"/>
                </a:solidFill>
                <a:latin typeface="Calibri" pitchFamily="34" charset="0"/>
                <a:cs typeface="Calibri" pitchFamily="34" charset="0"/>
              </a:rPr>
              <a:t> Sont concernés par cette analyse uniquement les internats disposant d’internes d’un niveau (collège ou lycée, ou lycée professionnel). Pour ce faire et par hypothèse, ont été retranchés du décompte des internats, les internats de cités scolaires (nombre de composantes &gt; 1 dans EPI), puis ceux qui reçoivent des élèves d’autres établissements selon le fichier « provenance et </a:t>
            </a:r>
            <a:r>
              <a:rPr lang="fr-FR" sz="700" dirty="0" err="1" smtClean="0">
                <a:solidFill>
                  <a:srgbClr val="000000"/>
                </a:solidFill>
                <a:latin typeface="Calibri" pitchFamily="34" charset="0"/>
                <a:cs typeface="Calibri" pitchFamily="34" charset="0"/>
              </a:rPr>
              <a:t>accueil_internes</a:t>
            </a:r>
            <a:r>
              <a:rPr lang="fr-FR" sz="700" dirty="0" smtClean="0">
                <a:solidFill>
                  <a:srgbClr val="000000"/>
                </a:solidFill>
                <a:latin typeface="Calibri" pitchFamily="34" charset="0"/>
                <a:cs typeface="Calibri" pitchFamily="34" charset="0"/>
              </a:rPr>
              <a:t> » transmis par la DGESCO</a:t>
            </a:r>
          </a:p>
        </p:txBody>
      </p:sp>
      <p:grpSp>
        <p:nvGrpSpPr>
          <p:cNvPr id="2" name="Group 27"/>
          <p:cNvGrpSpPr/>
          <p:nvPr/>
        </p:nvGrpSpPr>
        <p:grpSpPr>
          <a:xfrm>
            <a:off x="7895870" y="651726"/>
            <a:ext cx="1737780" cy="360000"/>
            <a:chOff x="5303510" y="116540"/>
            <a:chExt cx="1737780" cy="360000"/>
          </a:xfrm>
        </p:grpSpPr>
        <p:sp>
          <p:nvSpPr>
            <p:cNvPr id="29" name="Rectangle 28"/>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30" name="Picture 29"/>
            <p:cNvPicPr/>
            <p:nvPr/>
          </p:nvPicPr>
          <p:blipFill>
            <a:blip r:embed="rId6" cstate="print"/>
            <a:srcRect/>
            <a:stretch>
              <a:fillRect/>
            </a:stretch>
          </p:blipFill>
          <p:spPr bwMode="auto">
            <a:xfrm>
              <a:off x="5303510" y="116540"/>
              <a:ext cx="396000" cy="3600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6400504"/>
            <a:ext cx="9906000" cy="47253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En dehors de ces zones, les faibles taux d’occupation traduisent généralement une absence de besoin en internat, indépendamment de facteurs endogènes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34</a:t>
            </a:fld>
            <a:endParaRPr lang="en-GB">
              <a:solidFill>
                <a:srgbClr val="85888B"/>
              </a:solidFill>
            </a:endParaRPr>
          </a:p>
        </p:txBody>
      </p:sp>
      <p:sp>
        <p:nvSpPr>
          <p:cNvPr id="32" name="TextBox 31"/>
          <p:cNvSpPr txBox="1"/>
          <p:nvPr/>
        </p:nvSpPr>
        <p:spPr bwMode="auto">
          <a:xfrm>
            <a:off x="5025010" y="1160305"/>
            <a:ext cx="4608640" cy="5909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 dans plus des deux tiers des cas, le faible taux d’occupation traduit une faiblesse de la demande en internat, au regard de l’offre pédagogique actuelle</a:t>
            </a:r>
          </a:p>
        </p:txBody>
      </p:sp>
      <p:sp>
        <p:nvSpPr>
          <p:cNvPr id="21" name="TextBox 20"/>
          <p:cNvSpPr txBox="1"/>
          <p:nvPr/>
        </p:nvSpPr>
        <p:spPr bwMode="auto">
          <a:xfrm>
            <a:off x="1" y="6689290"/>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solidFill>
                <a:latin typeface="Calibri" pitchFamily="34" charset="0"/>
                <a:cs typeface="Calibri" pitchFamily="34" charset="0"/>
              </a:rPr>
              <a:t>(1)</a:t>
            </a:r>
            <a:r>
              <a:rPr lang="fr-FR" sz="700" dirty="0" smtClean="0">
                <a:solidFill>
                  <a:srgbClr val="000000"/>
                </a:solidFill>
                <a:latin typeface="Calibri" pitchFamily="34" charset="0"/>
                <a:cs typeface="Calibri" pitchFamily="34" charset="0"/>
              </a:rPr>
              <a:t> Etude déclarative réalisée auprès des correspondants académiques sur un échantillon de 40 internats publics du 2</a:t>
            </a:r>
            <a:r>
              <a:rPr lang="fr-FR" sz="700" baseline="30000" dirty="0" smtClean="0">
                <a:solidFill>
                  <a:srgbClr val="000000"/>
                </a:solidFill>
                <a:latin typeface="Calibri" pitchFamily="34" charset="0"/>
                <a:cs typeface="Calibri" pitchFamily="34" charset="0"/>
              </a:rPr>
              <a:t>nd</a:t>
            </a:r>
            <a:r>
              <a:rPr lang="fr-FR" sz="700" dirty="0" smtClean="0">
                <a:solidFill>
                  <a:srgbClr val="000000"/>
                </a:solidFill>
                <a:latin typeface="Calibri" pitchFamily="34" charset="0"/>
                <a:cs typeface="Calibri" pitchFamily="34" charset="0"/>
              </a:rPr>
              <a:t> degré présentant un taux d’occupation inférieur à 70%, parmi 13 académies</a:t>
            </a:r>
          </a:p>
        </p:txBody>
      </p:sp>
      <p:grpSp>
        <p:nvGrpSpPr>
          <p:cNvPr id="2" name="Group 10"/>
          <p:cNvGrpSpPr/>
          <p:nvPr/>
        </p:nvGrpSpPr>
        <p:grpSpPr>
          <a:xfrm>
            <a:off x="7895870" y="764680"/>
            <a:ext cx="1737780" cy="360000"/>
            <a:chOff x="5303510" y="116540"/>
            <a:chExt cx="1737780" cy="360000"/>
          </a:xfrm>
        </p:grpSpPr>
        <p:sp>
          <p:nvSpPr>
            <p:cNvPr id="12" name="Rectangle 11"/>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13" name="Picture 12"/>
            <p:cNvPicPr/>
            <p:nvPr/>
          </p:nvPicPr>
          <p:blipFill>
            <a:blip r:embed="rId3" cstate="print"/>
            <a:srcRect/>
            <a:stretch>
              <a:fillRect/>
            </a:stretch>
          </p:blipFill>
          <p:spPr bwMode="auto">
            <a:xfrm>
              <a:off x="5303510" y="116540"/>
              <a:ext cx="396000" cy="360000"/>
            </a:xfrm>
            <a:prstGeom prst="rect">
              <a:avLst/>
            </a:prstGeom>
            <a:noFill/>
            <a:ln w="9525">
              <a:noFill/>
              <a:miter lim="800000"/>
              <a:headEnd/>
              <a:tailEnd/>
            </a:ln>
          </p:spPr>
        </p:pic>
      </p:grpSp>
      <p:sp>
        <p:nvSpPr>
          <p:cNvPr id="14" name="TextBox 13"/>
          <p:cNvSpPr txBox="1"/>
          <p:nvPr/>
        </p:nvSpPr>
        <p:spPr bwMode="auto">
          <a:xfrm>
            <a:off x="272350" y="1268700"/>
            <a:ext cx="4608640" cy="424732"/>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Si certains facteurs endogènes peuvent expliquer le faible taux d’occupation de certains internats…</a:t>
            </a:r>
          </a:p>
        </p:txBody>
      </p:sp>
      <p:sp>
        <p:nvSpPr>
          <p:cNvPr id="17" name="Rectangle 16"/>
          <p:cNvSpPr/>
          <p:nvPr/>
        </p:nvSpPr>
        <p:spPr bwMode="auto">
          <a:xfrm>
            <a:off x="272350" y="1844780"/>
            <a:ext cx="1632360" cy="79211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Travaux de rénovation / réhabilitation</a:t>
            </a:r>
          </a:p>
          <a:p>
            <a:pPr algn="just" fontAlgn="auto">
              <a:lnSpc>
                <a:spcPct val="90000"/>
              </a:lnSpc>
              <a:spcBef>
                <a:spcPts val="400"/>
              </a:spcBef>
              <a:spcAft>
                <a:spcPts val="0"/>
              </a:spcAft>
            </a:pPr>
            <a:r>
              <a:rPr lang="fr-FR" sz="900" dirty="0" smtClean="0">
                <a:solidFill>
                  <a:schemeClr val="tx1">
                    <a:lumMod val="85000"/>
                    <a:lumOff val="15000"/>
                  </a:schemeClr>
                </a:solidFill>
              </a:rPr>
              <a:t>Sur les 40 internats, 5 étaient en travaux pour l’année scolaire 2013-2014</a:t>
            </a:r>
          </a:p>
        </p:txBody>
      </p:sp>
      <p:sp>
        <p:nvSpPr>
          <p:cNvPr id="19" name="Rectangle 18"/>
          <p:cNvSpPr/>
          <p:nvPr/>
        </p:nvSpPr>
        <p:spPr bwMode="auto">
          <a:xfrm>
            <a:off x="272350" y="2721535"/>
            <a:ext cx="1632360" cy="2160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Accessibilité de l’internat (financière et/ou géographique)</a:t>
            </a:r>
          </a:p>
          <a:p>
            <a:pPr algn="just" fontAlgn="auto">
              <a:lnSpc>
                <a:spcPct val="90000"/>
              </a:lnSpc>
              <a:spcBef>
                <a:spcPts val="400"/>
              </a:spcBef>
              <a:spcAft>
                <a:spcPts val="0"/>
              </a:spcAft>
            </a:pPr>
            <a:r>
              <a:rPr lang="fr-FR" sz="900" dirty="0" smtClean="0">
                <a:solidFill>
                  <a:schemeClr val="tx1">
                    <a:lumMod val="85000"/>
                    <a:lumOff val="15000"/>
                  </a:schemeClr>
                </a:solidFill>
              </a:rPr>
              <a:t>C’est principalement pour des raisons financières (ex IE ayant mis fin aux aides financières initialement proposées, par exemple) ou en raison de la faible desserte en transport de la zone d’implantation de l’internat, rendant difficile les </a:t>
            </a:r>
            <a:r>
              <a:rPr lang="fr-FR" sz="900" dirty="0" err="1" smtClean="0">
                <a:solidFill>
                  <a:schemeClr val="tx1">
                    <a:lumMod val="85000"/>
                    <a:lumOff val="15000"/>
                  </a:schemeClr>
                </a:solidFill>
              </a:rPr>
              <a:t>aller-retours</a:t>
            </a:r>
            <a:r>
              <a:rPr lang="fr-FR" sz="900" dirty="0" smtClean="0">
                <a:solidFill>
                  <a:schemeClr val="tx1">
                    <a:lumMod val="85000"/>
                    <a:lumOff val="15000"/>
                  </a:schemeClr>
                </a:solidFill>
              </a:rPr>
              <a:t> entre l’internat et la famille, que peut s’expliquer le faible taux d’occupation des 6 internats concernés</a:t>
            </a:r>
            <a:endParaRPr lang="fr-FR" sz="900" dirty="0" smtClean="0">
              <a:solidFill>
                <a:schemeClr val="tx1">
                  <a:lumMod val="85000"/>
                  <a:lumOff val="15000"/>
                </a:schemeClr>
              </a:solidFill>
              <a:cs typeface="+mn-cs"/>
            </a:endParaRPr>
          </a:p>
        </p:txBody>
      </p:sp>
      <p:sp>
        <p:nvSpPr>
          <p:cNvPr id="20" name="Rectangle 19"/>
          <p:cNvSpPr/>
          <p:nvPr/>
        </p:nvSpPr>
        <p:spPr bwMode="auto">
          <a:xfrm>
            <a:off x="272350" y="4960054"/>
            <a:ext cx="1632360" cy="1620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Etat des locaux</a:t>
            </a:r>
          </a:p>
          <a:p>
            <a:pPr algn="just" fontAlgn="auto">
              <a:lnSpc>
                <a:spcPct val="90000"/>
              </a:lnSpc>
              <a:spcBef>
                <a:spcPts val="400"/>
              </a:spcBef>
              <a:spcAft>
                <a:spcPts val="0"/>
              </a:spcAft>
            </a:pPr>
            <a:r>
              <a:rPr lang="fr-FR" sz="900" dirty="0" smtClean="0">
                <a:solidFill>
                  <a:schemeClr val="tx1">
                    <a:lumMod val="85000"/>
                    <a:lumOff val="15000"/>
                  </a:schemeClr>
                </a:solidFill>
              </a:rPr>
              <a:t>L’état des locaux est rarement avancé de manière spontanée comme facteur explicatif d’un faible taux d’occupation. En l’occurrence, sur les 4 internats pour lesquels ce facteur est avancé, 3 sont situés en Martinique et concernent des internats pour lesquels des chambres voire étages sont inutilisables.</a:t>
            </a:r>
            <a:endParaRPr lang="fr-FR" sz="900" dirty="0" smtClean="0">
              <a:solidFill>
                <a:schemeClr val="tx1">
                  <a:lumMod val="85000"/>
                  <a:lumOff val="15000"/>
                </a:schemeClr>
              </a:solidFill>
              <a:cs typeface="+mn-cs"/>
            </a:endParaRPr>
          </a:p>
        </p:txBody>
      </p:sp>
      <p:sp>
        <p:nvSpPr>
          <p:cNvPr id="23" name="Rectangle 22"/>
          <p:cNvSpPr/>
          <p:nvPr/>
        </p:nvSpPr>
        <p:spPr bwMode="auto">
          <a:xfrm>
            <a:off x="7905410" y="1844780"/>
            <a:ext cx="1632360" cy="2124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Pas de demande / pas de facteur endogène</a:t>
            </a:r>
          </a:p>
          <a:p>
            <a:pPr algn="just" fontAlgn="auto">
              <a:lnSpc>
                <a:spcPct val="90000"/>
              </a:lnSpc>
              <a:spcBef>
                <a:spcPts val="400"/>
              </a:spcBef>
              <a:spcAft>
                <a:spcPts val="0"/>
              </a:spcAft>
            </a:pPr>
            <a:r>
              <a:rPr lang="fr-FR" sz="900" dirty="0" smtClean="0">
                <a:solidFill>
                  <a:schemeClr val="tx1">
                    <a:lumMod val="85000"/>
                    <a:lumOff val="15000"/>
                  </a:schemeClr>
                </a:solidFill>
              </a:rPr>
              <a:t>Pour ces 12 internats, peu de facteurs exogènes peuvent expliquer ce faible d’occupation, vraisemblablement imputable à un maillage territorial de l’offre scolaire suffisamment dense ou en encore des conditions financières et familiales suffisantes et ne justifiant pas l’envoi d’un enfant dans un internat au regard de l’offre pédagogique actuelle</a:t>
            </a:r>
          </a:p>
        </p:txBody>
      </p:sp>
      <p:sp>
        <p:nvSpPr>
          <p:cNvPr id="24" name="Rectangle 23"/>
          <p:cNvSpPr/>
          <p:nvPr/>
        </p:nvSpPr>
        <p:spPr bwMode="auto">
          <a:xfrm>
            <a:off x="7929280" y="4048515"/>
            <a:ext cx="1632360" cy="1224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Attractivité de l’établissement scolaire</a:t>
            </a:r>
          </a:p>
          <a:p>
            <a:pPr algn="just" fontAlgn="auto">
              <a:lnSpc>
                <a:spcPct val="90000"/>
              </a:lnSpc>
              <a:spcBef>
                <a:spcPts val="400"/>
              </a:spcBef>
              <a:spcAft>
                <a:spcPts val="0"/>
              </a:spcAft>
            </a:pPr>
            <a:r>
              <a:rPr lang="fr-FR" sz="900" dirty="0" smtClean="0">
                <a:solidFill>
                  <a:schemeClr val="tx1">
                    <a:lumMod val="85000"/>
                    <a:lumOff val="15000"/>
                  </a:schemeClr>
                </a:solidFill>
              </a:rPr>
              <a:t>La réputation ou l’offre de formation de l’établissement scolaire auquel est rattaché l’internat ne semblent pas suffisamment attractives pour les 6 internats concernés</a:t>
            </a:r>
            <a:endParaRPr lang="fr-FR" sz="900" dirty="0" smtClean="0">
              <a:solidFill>
                <a:schemeClr val="tx1">
                  <a:lumMod val="85000"/>
                  <a:lumOff val="15000"/>
                </a:schemeClr>
              </a:solidFill>
              <a:cs typeface="+mn-cs"/>
            </a:endParaRPr>
          </a:p>
        </p:txBody>
      </p:sp>
      <p:sp>
        <p:nvSpPr>
          <p:cNvPr id="25" name="Rectangle 24"/>
          <p:cNvSpPr/>
          <p:nvPr/>
        </p:nvSpPr>
        <p:spPr bwMode="auto">
          <a:xfrm>
            <a:off x="7929280" y="5374030"/>
            <a:ext cx="1632360" cy="11514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Déclin démographique</a:t>
            </a:r>
          </a:p>
          <a:p>
            <a:pPr algn="just" fontAlgn="auto">
              <a:lnSpc>
                <a:spcPct val="90000"/>
              </a:lnSpc>
              <a:spcBef>
                <a:spcPts val="400"/>
              </a:spcBef>
              <a:spcAft>
                <a:spcPts val="0"/>
              </a:spcAft>
            </a:pPr>
            <a:r>
              <a:rPr lang="fr-FR" sz="900" dirty="0" smtClean="0">
                <a:solidFill>
                  <a:schemeClr val="tx1">
                    <a:lumMod val="85000"/>
                    <a:lumOff val="15000"/>
                  </a:schemeClr>
                </a:solidFill>
              </a:rPr>
              <a:t>La baisse structurelle des effectifs du 2</a:t>
            </a:r>
            <a:r>
              <a:rPr lang="fr-FR" sz="900" baseline="30000" dirty="0" smtClean="0">
                <a:solidFill>
                  <a:schemeClr val="tx1">
                    <a:lumMod val="85000"/>
                    <a:lumOff val="15000"/>
                  </a:schemeClr>
                </a:solidFill>
              </a:rPr>
              <a:t>nd</a:t>
            </a:r>
            <a:r>
              <a:rPr lang="fr-FR" sz="900" dirty="0" smtClean="0">
                <a:solidFill>
                  <a:schemeClr val="tx1">
                    <a:lumMod val="85000"/>
                    <a:lumOff val="15000"/>
                  </a:schemeClr>
                </a:solidFill>
              </a:rPr>
              <a:t> degré affectant les établissements scolaires dans certaines académies touche de fait les internats également. </a:t>
            </a:r>
            <a:endParaRPr lang="fr-FR" sz="900" dirty="0" smtClean="0">
              <a:solidFill>
                <a:schemeClr val="tx1">
                  <a:lumMod val="85000"/>
                  <a:lumOff val="15000"/>
                </a:schemeClr>
              </a:solidFill>
              <a:cs typeface="+mn-cs"/>
            </a:endParaRPr>
          </a:p>
        </p:txBody>
      </p:sp>
      <p:sp>
        <p:nvSpPr>
          <p:cNvPr id="27" name="Rectangle 26"/>
          <p:cNvSpPr/>
          <p:nvPr/>
        </p:nvSpPr>
        <p:spPr bwMode="auto">
          <a:xfrm>
            <a:off x="2081459" y="6021360"/>
            <a:ext cx="5535911" cy="486684"/>
          </a:xfrm>
          <a:prstGeom prst="rect">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Cette première analyse de la vacance permet de circonscrire le scénario revitalisation lourde à 10% des internats, tout particulièrement dans les DOM.</a:t>
            </a:r>
          </a:p>
        </p:txBody>
      </p:sp>
      <p:pic>
        <p:nvPicPr>
          <p:cNvPr id="1304578" name="Picture 2"/>
          <p:cNvPicPr>
            <a:picLocks noChangeAspect="1" noChangeArrowheads="1"/>
          </p:cNvPicPr>
          <p:nvPr/>
        </p:nvPicPr>
        <p:blipFill>
          <a:blip r:embed="rId4" cstate="print"/>
          <a:srcRect/>
          <a:stretch>
            <a:fillRect/>
          </a:stretch>
        </p:blipFill>
        <p:spPr bwMode="auto">
          <a:xfrm>
            <a:off x="2288630" y="2276840"/>
            <a:ext cx="5289669" cy="31782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60390" y="1196690"/>
            <a:ext cx="1584220" cy="496869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32770" name="Title 1"/>
          <p:cNvSpPr>
            <a:spLocks noGrp="1"/>
          </p:cNvSpPr>
          <p:nvPr>
            <p:ph type="title"/>
          </p:nvPr>
        </p:nvSpPr>
        <p:spPr>
          <a:xfrm>
            <a:off x="350836" y="116540"/>
            <a:ext cx="9555163" cy="765175"/>
          </a:xfrm>
        </p:spPr>
        <p:txBody>
          <a:bodyPr/>
          <a:lstStyle/>
          <a:p>
            <a:r>
              <a:rPr lang="fr-FR" dirty="0" smtClean="0"/>
              <a:t>Cette première analyse permet d’identifier 3 principaux facteurs conditionnant la demande actuelle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35</a:t>
            </a:fld>
            <a:endParaRPr lang="en-GB">
              <a:solidFill>
                <a:srgbClr val="85888B"/>
              </a:solidFill>
            </a:endParaRPr>
          </a:p>
        </p:txBody>
      </p:sp>
      <p:sp>
        <p:nvSpPr>
          <p:cNvPr id="28" name="Rectangle 27"/>
          <p:cNvSpPr/>
          <p:nvPr/>
        </p:nvSpPr>
        <p:spPr bwMode="auto">
          <a:xfrm>
            <a:off x="1064460" y="1556740"/>
            <a:ext cx="2016280" cy="1080150"/>
          </a:xfrm>
          <a:prstGeom prst="rect">
            <a:avLst/>
          </a:prstGeom>
          <a:solidFill>
            <a:schemeClr val="accent2">
              <a:lumMod val="75000"/>
            </a:schemeClr>
          </a:solidFill>
          <a:ln w="9525">
            <a:solidFill>
              <a:schemeClr val="accent5"/>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Eloignement géographique </a:t>
            </a:r>
          </a:p>
        </p:txBody>
      </p:sp>
      <p:sp>
        <p:nvSpPr>
          <p:cNvPr id="29" name="Rectangle 28"/>
          <p:cNvSpPr/>
          <p:nvPr/>
        </p:nvSpPr>
        <p:spPr bwMode="auto">
          <a:xfrm>
            <a:off x="1064460" y="4725180"/>
            <a:ext cx="2016280" cy="1080150"/>
          </a:xfrm>
          <a:prstGeom prst="rect">
            <a:avLst/>
          </a:prstGeom>
          <a:solidFill>
            <a:schemeClr val="accent2">
              <a:lumMod val="75000"/>
            </a:schemeClr>
          </a:solidFill>
          <a:ln w="9525">
            <a:solidFill>
              <a:schemeClr val="accent5"/>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Attractivité de la zone d’implantation de l’internat</a:t>
            </a:r>
          </a:p>
        </p:txBody>
      </p:sp>
      <p:sp>
        <p:nvSpPr>
          <p:cNvPr id="30" name="Rectangle 29"/>
          <p:cNvSpPr/>
          <p:nvPr/>
        </p:nvSpPr>
        <p:spPr bwMode="auto">
          <a:xfrm>
            <a:off x="1064460" y="3068950"/>
            <a:ext cx="2016280" cy="1080150"/>
          </a:xfrm>
          <a:prstGeom prst="rect">
            <a:avLst/>
          </a:prstGeom>
          <a:solidFill>
            <a:schemeClr val="accent2">
              <a:lumMod val="75000"/>
            </a:schemeClr>
          </a:solidFill>
          <a:ln w="9525">
            <a:solidFill>
              <a:schemeClr val="accent5"/>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Attractivité de l’établissement de scolarisation</a:t>
            </a:r>
          </a:p>
        </p:txBody>
      </p:sp>
      <p:sp>
        <p:nvSpPr>
          <p:cNvPr id="35" name="TextBox 34"/>
          <p:cNvSpPr txBox="1"/>
          <p:nvPr/>
        </p:nvSpPr>
        <p:spPr bwMode="auto">
          <a:xfrm>
            <a:off x="3368780" y="1556740"/>
            <a:ext cx="5328740" cy="1080000"/>
          </a:xfrm>
          <a:prstGeom prst="rect">
            <a:avLst/>
          </a:prstGeom>
          <a:solidFill>
            <a:schemeClr val="bg1"/>
          </a:solidFill>
          <a:ln w="9525">
            <a:solidFill>
              <a:schemeClr val="bg1">
                <a:lumMod val="75000"/>
              </a:schemeClr>
            </a:solidFill>
            <a:miter lim="800000"/>
            <a:headEnd/>
            <a:tailEnd/>
          </a:ln>
          <a:effectLst>
            <a:outerShdw blurRad="50800" dist="50800" dir="5400000" algn="ctr" rotWithShape="0">
              <a:schemeClr val="bg1">
                <a:lumMod val="75000"/>
              </a:schemeClr>
            </a:outerShdw>
          </a:effectLst>
        </p:spPr>
        <p:txBody>
          <a:bodyPr wrap="square" rtlCol="0" anchor="ctr">
            <a:noAutofit/>
          </a:bodyPr>
          <a:lstStyle/>
          <a:p>
            <a:pPr marL="361950"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L’éloignement géographique vis-à-vis du lieu de scolarisation reste un facteur central de la demande aujourd’hui. Il peut notamment expliquer la concentration de la demande vers les lycées et lycées professionnels, dont le maillage territorial reste moins important que celui des collèges</a:t>
            </a:r>
          </a:p>
        </p:txBody>
      </p:sp>
      <p:sp>
        <p:nvSpPr>
          <p:cNvPr id="36" name="TextBox 35"/>
          <p:cNvSpPr txBox="1"/>
          <p:nvPr/>
        </p:nvSpPr>
        <p:spPr bwMode="auto">
          <a:xfrm>
            <a:off x="3368780" y="3068950"/>
            <a:ext cx="5328740" cy="1080000"/>
          </a:xfrm>
          <a:prstGeom prst="rect">
            <a:avLst/>
          </a:prstGeom>
          <a:solidFill>
            <a:schemeClr val="bg1"/>
          </a:solidFill>
          <a:ln w="9525">
            <a:solidFill>
              <a:schemeClr val="bg1">
                <a:lumMod val="75000"/>
              </a:schemeClr>
            </a:solidFill>
            <a:miter lim="800000"/>
            <a:headEnd/>
            <a:tailEnd/>
          </a:ln>
          <a:effectLst>
            <a:outerShdw blurRad="50800" dist="50800" dir="5400000" algn="ctr" rotWithShape="0">
              <a:schemeClr val="bg1">
                <a:lumMod val="75000"/>
              </a:schemeClr>
            </a:outerShdw>
          </a:effectLst>
        </p:spPr>
        <p:txBody>
          <a:bodyPr wrap="square" rtlCol="0" anchor="ctr">
            <a:noAutofit/>
          </a:bodyPr>
          <a:lstStyle/>
          <a:p>
            <a:pPr marL="361950"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La réputation de l’établissement scolaire ou encore l’offre de formation proposée (option, spécialité, etc.) jouent également un rôle primordial, en particulier pour les lycées professionnels. </a:t>
            </a:r>
          </a:p>
        </p:txBody>
      </p:sp>
      <p:sp>
        <p:nvSpPr>
          <p:cNvPr id="37" name="TextBox 36"/>
          <p:cNvSpPr txBox="1"/>
          <p:nvPr/>
        </p:nvSpPr>
        <p:spPr bwMode="auto">
          <a:xfrm>
            <a:off x="3368780" y="4725180"/>
            <a:ext cx="5328740" cy="1080000"/>
          </a:xfrm>
          <a:prstGeom prst="rect">
            <a:avLst/>
          </a:prstGeom>
          <a:solidFill>
            <a:schemeClr val="bg1"/>
          </a:solidFill>
          <a:ln w="9525">
            <a:solidFill>
              <a:schemeClr val="bg1">
                <a:lumMod val="75000"/>
              </a:schemeClr>
            </a:solidFill>
            <a:miter lim="800000"/>
            <a:headEnd/>
            <a:tailEnd/>
          </a:ln>
          <a:effectLst>
            <a:outerShdw blurRad="50800" dist="50800" dir="5400000" algn="ctr" rotWithShape="0">
              <a:schemeClr val="bg1">
                <a:lumMod val="75000"/>
              </a:schemeClr>
            </a:outerShdw>
          </a:effectLst>
        </p:spPr>
        <p:txBody>
          <a:bodyPr wrap="square" rtlCol="0" anchor="ctr">
            <a:noAutofit/>
          </a:bodyPr>
          <a:lstStyle/>
          <a:p>
            <a:pPr marL="361950"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L’accessibilité à des équipements culturels, sportifs ou encore au tissu économique local sont également déterminants. </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Pour autant, la seule analyse de la demande exprimée cache les besoins latents auxquels l’internat, dans sa forme actuelle, ne permet pas toujours de répondre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36</a:t>
            </a:fld>
            <a:endParaRPr lang="en-GB">
              <a:solidFill>
                <a:srgbClr val="85888B"/>
              </a:solidFill>
            </a:endParaRPr>
          </a:p>
        </p:txBody>
      </p:sp>
      <p:sp>
        <p:nvSpPr>
          <p:cNvPr id="14" name="TextBox 13"/>
          <p:cNvSpPr txBox="1"/>
          <p:nvPr/>
        </p:nvSpPr>
        <p:spPr bwMode="auto">
          <a:xfrm>
            <a:off x="1057984" y="2204830"/>
            <a:ext cx="7705070" cy="1938992"/>
          </a:xfrm>
          <a:prstGeom prst="rect">
            <a:avLst/>
          </a:prstGeom>
          <a:noFill/>
          <a:ln w="9525">
            <a:noFill/>
            <a:miter lim="800000"/>
            <a:headEnd/>
            <a:tailEnd/>
          </a:ln>
        </p:spPr>
        <p:txBody>
          <a:bodyPr wrap="square" rtlCol="0">
            <a:spAutoFit/>
          </a:bodyPr>
          <a:lstStyle/>
          <a:p>
            <a:pPr algn="just">
              <a:lnSpc>
                <a:spcPct val="200000"/>
              </a:lnSpc>
              <a:spcBef>
                <a:spcPts val="600"/>
              </a:spcBef>
              <a:spcAft>
                <a:spcPts val="600"/>
              </a:spcAft>
            </a:pPr>
            <a:r>
              <a:rPr lang="fr-FR" sz="1200" i="1" dirty="0" smtClean="0">
                <a:solidFill>
                  <a:srgbClr val="000000">
                    <a:lumMod val="85000"/>
                    <a:lumOff val="15000"/>
                  </a:srgbClr>
                </a:solidFill>
                <a:latin typeface="Calibri" pitchFamily="34" charset="0"/>
                <a:cs typeface="Calibri" pitchFamily="34" charset="0"/>
              </a:rPr>
              <a:t>La situation actuelle de l’internat est finalement assez paradoxale. Si sa fréquentation est faible, il fait néanmoins l’objet d’une demande non satisfaite. […] Se font également jour de nouveaux besoins liés non plus à des contraintes géographiques mais à des projets d’ordres pédagogiques ou éducatifs. Les chiffres manquent pour en évaluer l’ampleur, mais les correspondants départementaux s’en font l’écho. L’internat actuel ne répond pas partout à cette demande nouvelle. Pour la satisfaire il convient donc d’en réaffirmer et, au besoin, d’en redéfinir les missions et la forme </a:t>
            </a:r>
            <a:r>
              <a:rPr lang="fr-FR" sz="1200" i="1" baseline="30000" dirty="0" smtClean="0">
                <a:solidFill>
                  <a:srgbClr val="000000">
                    <a:lumMod val="85000"/>
                    <a:lumOff val="15000"/>
                  </a:srgbClr>
                </a:solidFill>
                <a:latin typeface="Calibri" pitchFamily="34" charset="0"/>
                <a:cs typeface="Calibri" pitchFamily="34" charset="0"/>
              </a:rPr>
              <a:t>(1)</a:t>
            </a:r>
            <a:r>
              <a:rPr lang="fr-FR" sz="1200" i="1" dirty="0" smtClean="0">
                <a:solidFill>
                  <a:srgbClr val="000000">
                    <a:lumMod val="85000"/>
                    <a:lumOff val="15000"/>
                  </a:srgbClr>
                </a:solidFill>
                <a:latin typeface="Calibri" pitchFamily="34" charset="0"/>
                <a:cs typeface="Calibri" pitchFamily="34" charset="0"/>
              </a:rPr>
              <a:t>.</a:t>
            </a:r>
          </a:p>
        </p:txBody>
      </p:sp>
      <p:sp>
        <p:nvSpPr>
          <p:cNvPr id="19" name="TextBox 18"/>
          <p:cNvSpPr txBox="1"/>
          <p:nvPr/>
        </p:nvSpPr>
        <p:spPr bwMode="auto">
          <a:xfrm>
            <a:off x="560390" y="2012690"/>
            <a:ext cx="1145684" cy="840230"/>
          </a:xfrm>
          <a:prstGeom prst="rect">
            <a:avLst/>
          </a:prstGeom>
          <a:noFill/>
          <a:ln w="9525">
            <a:noFill/>
            <a:miter lim="800000"/>
            <a:headEnd/>
            <a:tailEnd/>
          </a:ln>
        </p:spPr>
        <p:txBody>
          <a:bodyPr wrap="square" rtlCol="0">
            <a:spAutoFit/>
          </a:bodyPr>
          <a:lstStyle/>
          <a:p>
            <a:pPr>
              <a:lnSpc>
                <a:spcPct val="90000"/>
              </a:lnSpc>
            </a:pPr>
            <a:r>
              <a:rPr lang="fr-FR" sz="5400" dirty="0" smtClean="0">
                <a:solidFill>
                  <a:srgbClr val="FFFFFF">
                    <a:lumMod val="50000"/>
                  </a:srgbClr>
                </a:solidFill>
                <a:latin typeface="Calibri" pitchFamily="34" charset="0"/>
                <a:cs typeface="Calibri" pitchFamily="34" charset="0"/>
              </a:rPr>
              <a:t>« </a:t>
            </a:r>
          </a:p>
        </p:txBody>
      </p:sp>
      <p:sp>
        <p:nvSpPr>
          <p:cNvPr id="20" name="TextBox 19"/>
          <p:cNvSpPr txBox="1"/>
          <p:nvPr/>
        </p:nvSpPr>
        <p:spPr bwMode="auto">
          <a:xfrm>
            <a:off x="8121440" y="3717040"/>
            <a:ext cx="1145684" cy="840230"/>
          </a:xfrm>
          <a:prstGeom prst="rect">
            <a:avLst/>
          </a:prstGeom>
          <a:noFill/>
          <a:ln w="9525">
            <a:noFill/>
            <a:miter lim="800000"/>
            <a:headEnd/>
            <a:tailEnd/>
          </a:ln>
        </p:spPr>
        <p:txBody>
          <a:bodyPr wrap="square" rtlCol="0">
            <a:spAutoFit/>
          </a:bodyPr>
          <a:lstStyle/>
          <a:p>
            <a:pPr>
              <a:lnSpc>
                <a:spcPct val="90000"/>
              </a:lnSpc>
            </a:pPr>
            <a:r>
              <a:rPr lang="fr-FR" sz="5400" dirty="0" smtClean="0">
                <a:solidFill>
                  <a:srgbClr val="FFFFFF">
                    <a:lumMod val="50000"/>
                  </a:srgbClr>
                </a:solidFill>
                <a:latin typeface="Calibri" pitchFamily="34" charset="0"/>
                <a:cs typeface="Calibri" pitchFamily="34" charset="0"/>
              </a:rPr>
              <a:t>»</a:t>
            </a:r>
          </a:p>
        </p:txBody>
      </p:sp>
      <p:sp>
        <p:nvSpPr>
          <p:cNvPr id="21" name="TextBox 20"/>
          <p:cNvSpPr txBox="1"/>
          <p:nvPr/>
        </p:nvSpPr>
        <p:spPr bwMode="auto">
          <a:xfrm>
            <a:off x="1" y="6696197"/>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solidFill>
                <a:latin typeface="Calibri" pitchFamily="34" charset="0"/>
                <a:cs typeface="Calibri" pitchFamily="34" charset="0"/>
              </a:rPr>
              <a:t>(1)</a:t>
            </a:r>
            <a:r>
              <a:rPr lang="fr-FR" sz="700" dirty="0" smtClean="0">
                <a:solidFill>
                  <a:srgbClr val="000000"/>
                </a:solidFill>
                <a:latin typeface="Calibri" pitchFamily="34" charset="0"/>
                <a:cs typeface="Calibri" pitchFamily="34" charset="0"/>
              </a:rPr>
              <a:t> Source : « Une nouvelle actualité pour l’internat scolaire? », Rapport présenté au premier ministre, le 15 novembre 2001, par Marie-Françoise PEROL-DUMONT, p.19</a:t>
            </a:r>
          </a:p>
        </p:txBody>
      </p:sp>
      <p:sp>
        <p:nvSpPr>
          <p:cNvPr id="11" name="Rectangle 10"/>
          <p:cNvSpPr/>
          <p:nvPr/>
        </p:nvSpPr>
        <p:spPr bwMode="auto">
          <a:xfrm>
            <a:off x="1280490" y="5828768"/>
            <a:ext cx="7705070" cy="563275"/>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La partie ci-après a vocation à identifier et quantifier les besoins potentiels auxquels l’internat pourrait répondre dans le cadre d’une offre rénovée et incarnée</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3983844"/>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37</a:t>
            </a:fld>
            <a:endParaRPr lang="en-GB">
              <a:solidFill>
                <a:srgbClr val="85888B"/>
              </a:solidFill>
            </a:endParaRPr>
          </a:p>
        </p:txBody>
      </p:sp>
      <p:sp>
        <p:nvSpPr>
          <p:cNvPr id="13" name="Rectangle 12"/>
          <p:cNvSpPr/>
          <p:nvPr/>
        </p:nvSpPr>
        <p:spPr bwMode="auto">
          <a:xfrm>
            <a:off x="1856570" y="3234236"/>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dirty="0" smtClean="0">
                <a:solidFill>
                  <a:srgbClr val="000000">
                    <a:lumMod val="85000"/>
                    <a:lumOff val="15000"/>
                  </a:srgbClr>
                </a:solidFill>
              </a:rPr>
              <a:t>Etat des lieux de l’existant</a:t>
            </a:r>
          </a:p>
          <a:p>
            <a:pPr marL="228600" indent="-228600" fontAlgn="auto">
              <a:spcBef>
                <a:spcPts val="3600"/>
              </a:spcBef>
              <a:spcAft>
                <a:spcPts val="600"/>
              </a:spcAft>
              <a:buClr>
                <a:srgbClr val="6A1A41">
                  <a:lumMod val="75000"/>
                </a:srgbClr>
              </a:buClr>
            </a:pPr>
            <a:r>
              <a:rPr lang="fr-FR" sz="1400" b="1" dirty="0" smtClean="0">
                <a:solidFill>
                  <a:srgbClr val="000000">
                    <a:lumMod val="85000"/>
                    <a:lumOff val="15000"/>
                  </a:srgbClr>
                </a:solidFill>
              </a:rPr>
              <a:t>Analyse du besoin (exprimé et potentiel)</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0. Synthèse et méthodologie</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1. Analyse de la demande </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2. Analyse du besoin</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432844"/>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61063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191704"/>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64741"/>
            <a:ext cx="9555163" cy="765175"/>
          </a:xfrm>
        </p:spPr>
        <p:txBody>
          <a:bodyPr/>
          <a:lstStyle/>
          <a:p>
            <a:r>
              <a:rPr lang="fr-FR" dirty="0" smtClean="0"/>
              <a:t>Les acteurs terrain et les recherches sociologiques attribuent à l’internat 4 missions possibles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38</a:t>
            </a:fld>
            <a:endParaRPr lang="en-GB">
              <a:solidFill>
                <a:srgbClr val="85888B"/>
              </a:solidFill>
            </a:endParaRPr>
          </a:p>
        </p:txBody>
      </p:sp>
      <p:sp>
        <p:nvSpPr>
          <p:cNvPr id="11" name="Rectangle 10"/>
          <p:cNvSpPr/>
          <p:nvPr/>
        </p:nvSpPr>
        <p:spPr bwMode="auto">
          <a:xfrm>
            <a:off x="1856570" y="148473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Permettre l’accès à la formation scolaire souhaitée</a:t>
            </a:r>
          </a:p>
        </p:txBody>
      </p:sp>
      <p:sp>
        <p:nvSpPr>
          <p:cNvPr id="15" name="Rectangle 14"/>
          <p:cNvSpPr/>
          <p:nvPr/>
        </p:nvSpPr>
        <p:spPr bwMode="auto">
          <a:xfrm>
            <a:off x="3872850" y="148473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Offrir un cadre bienveillant, propice au travail scolaire</a:t>
            </a:r>
          </a:p>
        </p:txBody>
      </p:sp>
      <p:sp>
        <p:nvSpPr>
          <p:cNvPr id="16" name="Rectangle 15"/>
          <p:cNvSpPr/>
          <p:nvPr/>
        </p:nvSpPr>
        <p:spPr bwMode="auto">
          <a:xfrm>
            <a:off x="5840870" y="148473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1200" b="1" dirty="0" smtClean="0">
                <a:solidFill>
                  <a:schemeClr val="bg1"/>
                </a:solidFill>
                <a:cs typeface="+mn-cs"/>
              </a:rPr>
              <a:t>Offrir un cadre périscolaire stimulant, autour de l’autonomisation, l’ouverture culturelle, etc.</a:t>
            </a:r>
          </a:p>
        </p:txBody>
      </p:sp>
      <p:sp>
        <p:nvSpPr>
          <p:cNvPr id="17" name="Rectangle 16"/>
          <p:cNvSpPr/>
          <p:nvPr/>
        </p:nvSpPr>
        <p:spPr bwMode="auto">
          <a:xfrm>
            <a:off x="7821525" y="148473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rPr>
              <a:t>Offrir une réponse temporaire à un besoin ponctuel / urgent</a:t>
            </a:r>
            <a:endParaRPr lang="fr-FR" sz="1200" b="1" dirty="0" smtClean="0">
              <a:solidFill>
                <a:schemeClr val="bg1"/>
              </a:solidFill>
              <a:cs typeface="+mn-cs"/>
            </a:endParaRPr>
          </a:p>
        </p:txBody>
      </p:sp>
      <p:sp>
        <p:nvSpPr>
          <p:cNvPr id="20" name="Rectangle 19"/>
          <p:cNvSpPr/>
          <p:nvPr/>
        </p:nvSpPr>
        <p:spPr bwMode="auto">
          <a:xfrm>
            <a:off x="1856570" y="2834255"/>
            <a:ext cx="1800250" cy="1296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dirty="0" smtClean="0">
                <a:solidFill>
                  <a:schemeClr val="tx1"/>
                </a:solidFill>
              </a:rPr>
              <a:t>Le maillage territorial de l’offre scolaire s’est fortement densifié mais reste insuffisant dans certains territoires (ruraux par exemple) ou à certains niveaux (lycées professionnels, spécialité au lycée, etc.)</a:t>
            </a:r>
            <a:endParaRPr lang="fr-FR" sz="1000" dirty="0" smtClean="0">
              <a:solidFill>
                <a:schemeClr val="tx1"/>
              </a:solidFill>
              <a:cs typeface="+mn-cs"/>
            </a:endParaRPr>
          </a:p>
        </p:txBody>
      </p:sp>
      <p:sp>
        <p:nvSpPr>
          <p:cNvPr id="21" name="Rectangle 20"/>
          <p:cNvSpPr/>
          <p:nvPr/>
        </p:nvSpPr>
        <p:spPr bwMode="auto">
          <a:xfrm>
            <a:off x="3872850" y="2834255"/>
            <a:ext cx="1800250" cy="1296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dirty="0" smtClean="0">
                <a:solidFill>
                  <a:schemeClr val="tx1"/>
                </a:solidFill>
              </a:rPr>
              <a:t>Dans certaines familles, les conditions favorables au travail scolaire ne sont pas réunies : logement exigu, faible disponibilité des parents, etc.</a:t>
            </a:r>
            <a:endParaRPr lang="fr-FR" sz="1000" dirty="0" smtClean="0">
              <a:solidFill>
                <a:schemeClr val="tx1"/>
              </a:solidFill>
              <a:cs typeface="+mn-cs"/>
            </a:endParaRPr>
          </a:p>
        </p:txBody>
      </p:sp>
      <p:sp>
        <p:nvSpPr>
          <p:cNvPr id="22" name="Rectangle 21"/>
          <p:cNvSpPr/>
          <p:nvPr/>
        </p:nvSpPr>
        <p:spPr bwMode="auto">
          <a:xfrm>
            <a:off x="5857231" y="2834255"/>
            <a:ext cx="1800250" cy="1296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dirty="0" smtClean="0">
                <a:solidFill>
                  <a:schemeClr val="tx1"/>
                </a:solidFill>
              </a:rPr>
              <a:t>Au-delà de l’accompagnement purement scolaire, un cadre propice à l’autonomisation, la socialisation et l’ouverture culturelle, sportive peut être recherché</a:t>
            </a:r>
            <a:endParaRPr lang="fr-FR" sz="1000" dirty="0" smtClean="0">
              <a:solidFill>
                <a:schemeClr val="tx1"/>
              </a:solidFill>
              <a:cs typeface="+mn-cs"/>
            </a:endParaRPr>
          </a:p>
        </p:txBody>
      </p:sp>
      <p:sp>
        <p:nvSpPr>
          <p:cNvPr id="23" name="Rectangle 22"/>
          <p:cNvSpPr/>
          <p:nvPr/>
        </p:nvSpPr>
        <p:spPr bwMode="auto">
          <a:xfrm>
            <a:off x="7812134" y="2834255"/>
            <a:ext cx="1800250" cy="1296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dirty="0" smtClean="0">
                <a:solidFill>
                  <a:schemeClr val="tx1"/>
                </a:solidFill>
              </a:rPr>
              <a:t>Certains élèves peuvent se retrouver dans des situations personnelles et ponctuelles difficiles (aléas climatiques, divorce, maladie, harcèlement, etc.). </a:t>
            </a:r>
            <a:endParaRPr lang="fr-FR" sz="1000" dirty="0" smtClean="0">
              <a:solidFill>
                <a:schemeClr val="tx1"/>
              </a:solidFill>
              <a:cs typeface="+mn-cs"/>
            </a:endParaRPr>
          </a:p>
        </p:txBody>
      </p:sp>
      <p:sp>
        <p:nvSpPr>
          <p:cNvPr id="30" name="Oval 29"/>
          <p:cNvSpPr/>
          <p:nvPr/>
        </p:nvSpPr>
        <p:spPr bwMode="auto">
          <a:xfrm>
            <a:off x="2612675" y="134071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1</a:t>
            </a:r>
            <a:endParaRPr lang="fr-FR" sz="1400" b="1" dirty="0" smtClean="0">
              <a:solidFill>
                <a:schemeClr val="tx1">
                  <a:lumMod val="85000"/>
                  <a:lumOff val="15000"/>
                </a:schemeClr>
              </a:solidFill>
              <a:cs typeface="+mn-cs"/>
            </a:endParaRPr>
          </a:p>
        </p:txBody>
      </p:sp>
      <p:sp>
        <p:nvSpPr>
          <p:cNvPr id="31" name="Oval 30"/>
          <p:cNvSpPr/>
          <p:nvPr/>
        </p:nvSpPr>
        <p:spPr bwMode="auto">
          <a:xfrm>
            <a:off x="4628955" y="134071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2</a:t>
            </a:r>
            <a:endParaRPr lang="fr-FR" sz="1400" b="1" dirty="0" smtClean="0">
              <a:solidFill>
                <a:schemeClr val="tx1">
                  <a:lumMod val="85000"/>
                  <a:lumOff val="15000"/>
                </a:schemeClr>
              </a:solidFill>
              <a:cs typeface="+mn-cs"/>
            </a:endParaRPr>
          </a:p>
        </p:txBody>
      </p:sp>
      <p:sp>
        <p:nvSpPr>
          <p:cNvPr id="32" name="Oval 31"/>
          <p:cNvSpPr/>
          <p:nvPr/>
        </p:nvSpPr>
        <p:spPr bwMode="auto">
          <a:xfrm>
            <a:off x="6596975" y="134071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rPr>
              <a:t>3</a:t>
            </a:r>
            <a:endParaRPr lang="fr-FR" sz="1400" b="1" dirty="0" smtClean="0">
              <a:solidFill>
                <a:schemeClr val="tx1">
                  <a:lumMod val="85000"/>
                  <a:lumOff val="15000"/>
                </a:schemeClr>
              </a:solidFill>
              <a:cs typeface="+mn-cs"/>
            </a:endParaRPr>
          </a:p>
        </p:txBody>
      </p:sp>
      <p:sp>
        <p:nvSpPr>
          <p:cNvPr id="33" name="Oval 32"/>
          <p:cNvSpPr/>
          <p:nvPr/>
        </p:nvSpPr>
        <p:spPr bwMode="auto">
          <a:xfrm>
            <a:off x="8577630" y="134071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rPr>
              <a:t>4</a:t>
            </a:r>
            <a:endParaRPr lang="fr-FR" sz="1400" b="1" dirty="0" smtClean="0">
              <a:solidFill>
                <a:schemeClr val="tx1">
                  <a:lumMod val="85000"/>
                  <a:lumOff val="15000"/>
                </a:schemeClr>
              </a:solidFill>
              <a:cs typeface="+mn-cs"/>
            </a:endParaRPr>
          </a:p>
        </p:txBody>
      </p:sp>
      <p:sp>
        <p:nvSpPr>
          <p:cNvPr id="44" name="Rectangle 43"/>
          <p:cNvSpPr/>
          <p:nvPr/>
        </p:nvSpPr>
        <p:spPr bwMode="auto">
          <a:xfrm>
            <a:off x="272350" y="2834255"/>
            <a:ext cx="1296180" cy="1296000"/>
          </a:xfrm>
          <a:prstGeom prst="rect">
            <a:avLst/>
          </a:prstGeom>
          <a:solidFill>
            <a:schemeClr val="bg1">
              <a:lumMod val="8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b="1" cap="small" dirty="0" smtClean="0">
                <a:solidFill>
                  <a:schemeClr val="tx1"/>
                </a:solidFill>
              </a:rPr>
              <a:t>Problématique</a:t>
            </a:r>
            <a:endParaRPr lang="fr-FR" sz="1000" b="1" cap="small" dirty="0" smtClean="0">
              <a:solidFill>
                <a:schemeClr val="tx1"/>
              </a:solidFill>
              <a:cs typeface="+mn-cs"/>
            </a:endParaRPr>
          </a:p>
        </p:txBody>
      </p:sp>
      <p:sp>
        <p:nvSpPr>
          <p:cNvPr id="45" name="Rectangle 44"/>
          <p:cNvSpPr/>
          <p:nvPr/>
        </p:nvSpPr>
        <p:spPr bwMode="auto">
          <a:xfrm>
            <a:off x="272350" y="4653170"/>
            <a:ext cx="1296180" cy="1512210"/>
          </a:xfrm>
          <a:prstGeom prst="rect">
            <a:avLst/>
          </a:prstGeom>
          <a:solidFill>
            <a:schemeClr val="bg1">
              <a:lumMod val="8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b="1" cap="small" dirty="0" smtClean="0">
                <a:solidFill>
                  <a:schemeClr val="tx1"/>
                </a:solidFill>
              </a:rPr>
              <a:t>Réponses susceptibles d’être apportée par l’internat</a:t>
            </a:r>
            <a:endParaRPr lang="fr-FR" sz="1000" b="1" cap="small" dirty="0" smtClean="0">
              <a:solidFill>
                <a:schemeClr val="tx1"/>
              </a:solidFill>
              <a:cs typeface="+mn-cs"/>
            </a:endParaRPr>
          </a:p>
        </p:txBody>
      </p:sp>
      <p:sp>
        <p:nvSpPr>
          <p:cNvPr id="46" name="Rectangle 45"/>
          <p:cNvSpPr/>
          <p:nvPr/>
        </p:nvSpPr>
        <p:spPr bwMode="auto">
          <a:xfrm>
            <a:off x="1856570" y="4653170"/>
            <a:ext cx="1800250" cy="151221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lieu d’hébergement permettant un rapprochement géographique avec l’établissement scolaire offrant la formation souhaitée</a:t>
            </a:r>
          </a:p>
        </p:txBody>
      </p:sp>
      <p:sp>
        <p:nvSpPr>
          <p:cNvPr id="47" name="Rectangle 46"/>
          <p:cNvSpPr/>
          <p:nvPr/>
        </p:nvSpPr>
        <p:spPr bwMode="auto">
          <a:xfrm>
            <a:off x="3872850" y="4653170"/>
            <a:ext cx="1800250" cy="151221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matériel </a:t>
            </a:r>
            <a:r>
              <a:rPr lang="fr-FR" sz="1000" i="1" dirty="0" smtClean="0">
                <a:solidFill>
                  <a:schemeClr val="tx1"/>
                </a:solidFill>
              </a:rPr>
              <a:t>(lieu de travail spacieux, calme, proximité d’un CDI, accès aux ressources numériques, etc.)</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temporel </a:t>
            </a:r>
            <a:r>
              <a:rPr lang="fr-FR" sz="1000" i="1" dirty="0" smtClean="0">
                <a:solidFill>
                  <a:schemeClr val="tx1"/>
                </a:solidFill>
              </a:rPr>
              <a:t>(temps de travail dédié)</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pédagogique d’aide </a:t>
            </a:r>
            <a:r>
              <a:rPr lang="fr-FR" sz="1000" i="1" dirty="0" smtClean="0">
                <a:solidFill>
                  <a:schemeClr val="tx1"/>
                </a:solidFill>
              </a:rPr>
              <a:t>(aide aux devoirs, etc.)</a:t>
            </a:r>
          </a:p>
        </p:txBody>
      </p:sp>
      <p:sp>
        <p:nvSpPr>
          <p:cNvPr id="48" name="Rectangle 47"/>
          <p:cNvSpPr/>
          <p:nvPr/>
        </p:nvSpPr>
        <p:spPr bwMode="auto">
          <a:xfrm>
            <a:off x="5857231" y="4653170"/>
            <a:ext cx="1800250" cy="151221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265113" indent="-179388" fontAlgn="auto">
              <a:lnSpc>
                <a:spcPct val="90000"/>
              </a:lnSpc>
              <a:spcBef>
                <a:spcPts val="400"/>
              </a:spcBef>
              <a:spcAft>
                <a:spcPts val="0"/>
              </a:spcAft>
              <a:buFont typeface="Wingdings" pitchFamily="2" charset="2"/>
              <a:buChar char="§"/>
            </a:pPr>
            <a:r>
              <a:rPr lang="fr-FR" sz="1000" dirty="0" smtClean="0">
                <a:solidFill>
                  <a:schemeClr val="tx1"/>
                </a:solidFill>
              </a:rPr>
              <a:t>Un lieu de vie en collectivité</a:t>
            </a:r>
          </a:p>
          <a:p>
            <a:pPr marL="265113" indent="-179388" fontAlgn="auto">
              <a:lnSpc>
                <a:spcPct val="90000"/>
              </a:lnSpc>
              <a:spcBef>
                <a:spcPts val="400"/>
              </a:spcBef>
              <a:spcAft>
                <a:spcPts val="0"/>
              </a:spcAft>
              <a:buFont typeface="Wingdings" pitchFamily="2" charset="2"/>
              <a:buChar char="§"/>
            </a:pPr>
            <a:r>
              <a:rPr lang="fr-FR" sz="1000" dirty="0" smtClean="0">
                <a:solidFill>
                  <a:schemeClr val="tx1"/>
                </a:solidFill>
              </a:rPr>
              <a:t>Un cadre éducatif ouvert sur l’extérieur (sorties culturelles, activités sportives, lien avec le tissu d’entreprises, etc.)</a:t>
            </a:r>
          </a:p>
        </p:txBody>
      </p:sp>
      <p:sp>
        <p:nvSpPr>
          <p:cNvPr id="49" name="Rectangle 48"/>
          <p:cNvSpPr/>
          <p:nvPr/>
        </p:nvSpPr>
        <p:spPr bwMode="auto">
          <a:xfrm>
            <a:off x="7812134" y="4653170"/>
            <a:ext cx="1800250" cy="151221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265113" indent="-179388" fontAlgn="auto">
              <a:lnSpc>
                <a:spcPct val="90000"/>
              </a:lnSpc>
              <a:spcBef>
                <a:spcPts val="400"/>
              </a:spcBef>
              <a:spcAft>
                <a:spcPts val="0"/>
              </a:spcAft>
              <a:buFont typeface="Wingdings" pitchFamily="2" charset="2"/>
              <a:buChar char="§"/>
            </a:pPr>
            <a:r>
              <a:rPr lang="fr-FR" sz="1000" dirty="0" smtClean="0">
                <a:solidFill>
                  <a:schemeClr val="tx1"/>
                </a:solidFill>
              </a:rPr>
              <a:t>Un lieu d’hébergement temporaire </a:t>
            </a:r>
          </a:p>
          <a:p>
            <a:pPr marL="265113" indent="-179388" fontAlgn="auto">
              <a:lnSpc>
                <a:spcPct val="90000"/>
              </a:lnSpc>
              <a:spcBef>
                <a:spcPts val="400"/>
              </a:spcBef>
              <a:spcAft>
                <a:spcPts val="0"/>
              </a:spcAft>
              <a:buFont typeface="Wingdings" pitchFamily="2" charset="2"/>
              <a:buChar char="§"/>
            </a:pPr>
            <a:r>
              <a:rPr lang="fr-FR" sz="1000" dirty="0" smtClean="0">
                <a:solidFill>
                  <a:schemeClr val="tx1"/>
                </a:solidFill>
              </a:rPr>
              <a:t>Une mise à distance/l’abri temporaire</a:t>
            </a:r>
          </a:p>
        </p:txBody>
      </p:sp>
      <p:sp>
        <p:nvSpPr>
          <p:cNvPr id="50" name="Isosceles Triangle 49"/>
          <p:cNvSpPr/>
          <p:nvPr/>
        </p:nvSpPr>
        <p:spPr bwMode="auto">
          <a:xfrm rot="10800000">
            <a:off x="2414648" y="4293120"/>
            <a:ext cx="684095" cy="216030"/>
          </a:xfrm>
          <a:prstGeom prst="triangle">
            <a:avLst/>
          </a:prstGeom>
          <a:solidFill>
            <a:schemeClr val="bg1">
              <a:lumMod val="6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51" name="Isosceles Triangle 50"/>
          <p:cNvSpPr/>
          <p:nvPr/>
        </p:nvSpPr>
        <p:spPr bwMode="auto">
          <a:xfrm rot="10800000">
            <a:off x="4430928" y="4293120"/>
            <a:ext cx="684095" cy="216030"/>
          </a:xfrm>
          <a:prstGeom prst="triangle">
            <a:avLst/>
          </a:prstGeom>
          <a:solidFill>
            <a:schemeClr val="bg1">
              <a:lumMod val="6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52" name="Isosceles Triangle 51"/>
          <p:cNvSpPr/>
          <p:nvPr/>
        </p:nvSpPr>
        <p:spPr bwMode="auto">
          <a:xfrm rot="10800000">
            <a:off x="6415309" y="4293120"/>
            <a:ext cx="684095" cy="216030"/>
          </a:xfrm>
          <a:prstGeom prst="triangle">
            <a:avLst/>
          </a:prstGeom>
          <a:solidFill>
            <a:schemeClr val="bg1">
              <a:lumMod val="6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53" name="Isosceles Triangle 52"/>
          <p:cNvSpPr/>
          <p:nvPr/>
        </p:nvSpPr>
        <p:spPr bwMode="auto">
          <a:xfrm rot="10800000">
            <a:off x="8370212" y="4293120"/>
            <a:ext cx="684095" cy="216030"/>
          </a:xfrm>
          <a:prstGeom prst="triangle">
            <a:avLst/>
          </a:prstGeom>
          <a:solidFill>
            <a:schemeClr val="bg1">
              <a:lumMod val="6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42533"/>
            <a:ext cx="9555163" cy="765175"/>
          </a:xfrm>
        </p:spPr>
        <p:txBody>
          <a:bodyPr/>
          <a:lstStyle/>
          <a:p>
            <a:r>
              <a:rPr lang="fr-FR" dirty="0" smtClean="0"/>
              <a:t>Ces 4 missions se déclinent différemment selon les niveaux scolaires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39</a:t>
            </a:fld>
            <a:endParaRPr lang="en-GB">
              <a:solidFill>
                <a:srgbClr val="85888B"/>
              </a:solidFill>
            </a:endParaRPr>
          </a:p>
        </p:txBody>
      </p:sp>
      <p:sp>
        <p:nvSpPr>
          <p:cNvPr id="11" name="Rectangle 10"/>
          <p:cNvSpPr/>
          <p:nvPr/>
        </p:nvSpPr>
        <p:spPr bwMode="auto">
          <a:xfrm>
            <a:off x="1856570" y="134071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Permettre l’accès à la formation scolaire souhaitée</a:t>
            </a:r>
          </a:p>
        </p:txBody>
      </p:sp>
      <p:sp>
        <p:nvSpPr>
          <p:cNvPr id="15" name="Rectangle 14"/>
          <p:cNvSpPr/>
          <p:nvPr/>
        </p:nvSpPr>
        <p:spPr bwMode="auto">
          <a:xfrm>
            <a:off x="3872850" y="134071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Offrir un cadre bienveillant, propice au travail scolaire</a:t>
            </a:r>
          </a:p>
        </p:txBody>
      </p:sp>
      <p:sp>
        <p:nvSpPr>
          <p:cNvPr id="16" name="Rectangle 15"/>
          <p:cNvSpPr/>
          <p:nvPr/>
        </p:nvSpPr>
        <p:spPr bwMode="auto">
          <a:xfrm>
            <a:off x="5840870" y="134071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1200" b="1" dirty="0" smtClean="0">
                <a:solidFill>
                  <a:schemeClr val="bg1"/>
                </a:solidFill>
                <a:cs typeface="+mn-cs"/>
              </a:rPr>
              <a:t>Offrir un cadre périscolaire stimulant, autour de l’autonomisation, l’ouverture culturelle, etc.</a:t>
            </a:r>
          </a:p>
        </p:txBody>
      </p:sp>
      <p:sp>
        <p:nvSpPr>
          <p:cNvPr id="17" name="Rectangle 16"/>
          <p:cNvSpPr/>
          <p:nvPr/>
        </p:nvSpPr>
        <p:spPr bwMode="auto">
          <a:xfrm>
            <a:off x="7821525" y="1340710"/>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rPr>
              <a:t>Offrir une réponse temporaire à un besoin ponctuel / urgent</a:t>
            </a:r>
            <a:endParaRPr lang="fr-FR" sz="1200" b="1" dirty="0" smtClean="0">
              <a:solidFill>
                <a:schemeClr val="bg1"/>
              </a:solidFill>
              <a:cs typeface="+mn-cs"/>
            </a:endParaRPr>
          </a:p>
        </p:txBody>
      </p:sp>
      <p:sp>
        <p:nvSpPr>
          <p:cNvPr id="30" name="Oval 29"/>
          <p:cNvSpPr/>
          <p:nvPr/>
        </p:nvSpPr>
        <p:spPr bwMode="auto">
          <a:xfrm>
            <a:off x="2612675" y="119669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1</a:t>
            </a:r>
            <a:endParaRPr lang="fr-FR" sz="1400" b="1" dirty="0" smtClean="0">
              <a:solidFill>
                <a:schemeClr val="tx1">
                  <a:lumMod val="85000"/>
                  <a:lumOff val="15000"/>
                </a:schemeClr>
              </a:solidFill>
              <a:cs typeface="+mn-cs"/>
            </a:endParaRPr>
          </a:p>
        </p:txBody>
      </p:sp>
      <p:sp>
        <p:nvSpPr>
          <p:cNvPr id="31" name="Oval 30"/>
          <p:cNvSpPr/>
          <p:nvPr/>
        </p:nvSpPr>
        <p:spPr bwMode="auto">
          <a:xfrm>
            <a:off x="4628955" y="119669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2</a:t>
            </a:r>
            <a:endParaRPr lang="fr-FR" sz="1400" b="1" dirty="0" smtClean="0">
              <a:solidFill>
                <a:schemeClr val="tx1">
                  <a:lumMod val="85000"/>
                  <a:lumOff val="15000"/>
                </a:schemeClr>
              </a:solidFill>
              <a:cs typeface="+mn-cs"/>
            </a:endParaRPr>
          </a:p>
        </p:txBody>
      </p:sp>
      <p:sp>
        <p:nvSpPr>
          <p:cNvPr id="32" name="Oval 31"/>
          <p:cNvSpPr/>
          <p:nvPr/>
        </p:nvSpPr>
        <p:spPr bwMode="auto">
          <a:xfrm>
            <a:off x="6596975" y="119669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rPr>
              <a:t>3</a:t>
            </a:r>
            <a:endParaRPr lang="fr-FR" sz="1400" b="1" dirty="0" smtClean="0">
              <a:solidFill>
                <a:schemeClr val="tx1">
                  <a:lumMod val="85000"/>
                  <a:lumOff val="15000"/>
                </a:schemeClr>
              </a:solidFill>
              <a:cs typeface="+mn-cs"/>
            </a:endParaRPr>
          </a:p>
        </p:txBody>
      </p:sp>
      <p:sp>
        <p:nvSpPr>
          <p:cNvPr id="33" name="Oval 32"/>
          <p:cNvSpPr/>
          <p:nvPr/>
        </p:nvSpPr>
        <p:spPr bwMode="auto">
          <a:xfrm>
            <a:off x="8577630" y="1196690"/>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rPr>
              <a:t>4</a:t>
            </a:r>
            <a:endParaRPr lang="fr-FR" sz="1400" b="1" dirty="0" smtClean="0">
              <a:solidFill>
                <a:schemeClr val="tx1">
                  <a:lumMod val="85000"/>
                  <a:lumOff val="15000"/>
                </a:schemeClr>
              </a:solidFill>
              <a:cs typeface="+mn-cs"/>
            </a:endParaRPr>
          </a:p>
        </p:txBody>
      </p:sp>
      <p:sp>
        <p:nvSpPr>
          <p:cNvPr id="29" name="TextBox 28"/>
          <p:cNvSpPr txBox="1"/>
          <p:nvPr/>
        </p:nvSpPr>
        <p:spPr bwMode="auto">
          <a:xfrm>
            <a:off x="200340" y="2057049"/>
            <a:ext cx="1505734" cy="507831"/>
          </a:xfrm>
          <a:prstGeom prst="rect">
            <a:avLst/>
          </a:prstGeom>
          <a:noFill/>
          <a:ln w="9525">
            <a:noFill/>
            <a:miter lim="800000"/>
            <a:headEnd/>
            <a:tailEnd/>
          </a:ln>
        </p:spPr>
        <p:txBody>
          <a:bodyPr wrap="square" rtlCol="0">
            <a:spAutoFit/>
          </a:bodyPr>
          <a:lstStyle/>
          <a:p>
            <a:pPr algn="ctr" fontAlgn="auto">
              <a:lnSpc>
                <a:spcPct val="90000"/>
              </a:lnSpc>
              <a:spcBef>
                <a:spcPts val="400"/>
              </a:spcBef>
              <a:spcAft>
                <a:spcPts val="0"/>
              </a:spcAft>
            </a:pPr>
            <a:r>
              <a:rPr lang="fr-FR" sz="1000" b="1" cap="small" dirty="0" smtClean="0">
                <a:latin typeface="+mn-lt"/>
                <a:cs typeface="+mn-cs"/>
              </a:rPr>
              <a:t>Réponses susceptibles d’être apportées par l’internat</a:t>
            </a:r>
          </a:p>
        </p:txBody>
      </p:sp>
      <p:sp>
        <p:nvSpPr>
          <p:cNvPr id="34" name="Rectangle 33"/>
          <p:cNvSpPr/>
          <p:nvPr/>
        </p:nvSpPr>
        <p:spPr bwMode="auto">
          <a:xfrm>
            <a:off x="272350" y="2564880"/>
            <a:ext cx="1296180" cy="1080150"/>
          </a:xfrm>
          <a:prstGeom prst="rect">
            <a:avLst/>
          </a:prstGeom>
          <a:solidFill>
            <a:schemeClr val="accent1">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b="1" cap="small" dirty="0" smtClean="0">
                <a:solidFill>
                  <a:schemeClr val="tx1"/>
                </a:solidFill>
              </a:rPr>
              <a:t>Au collège</a:t>
            </a:r>
            <a:endParaRPr lang="fr-FR" sz="1000" b="1" cap="small" dirty="0" smtClean="0">
              <a:solidFill>
                <a:schemeClr val="tx1"/>
              </a:solidFill>
              <a:cs typeface="+mn-cs"/>
            </a:endParaRPr>
          </a:p>
        </p:txBody>
      </p:sp>
      <p:sp>
        <p:nvSpPr>
          <p:cNvPr id="36" name="Rectangle 35"/>
          <p:cNvSpPr/>
          <p:nvPr/>
        </p:nvSpPr>
        <p:spPr bwMode="auto">
          <a:xfrm>
            <a:off x="272350" y="3861060"/>
            <a:ext cx="1296180" cy="1080150"/>
          </a:xfrm>
          <a:prstGeom prst="rect">
            <a:avLst/>
          </a:prstGeom>
          <a:solidFill>
            <a:schemeClr val="accent1">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ctr" fontAlgn="auto">
              <a:lnSpc>
                <a:spcPct val="90000"/>
              </a:lnSpc>
              <a:spcBef>
                <a:spcPts val="400"/>
              </a:spcBef>
              <a:spcAft>
                <a:spcPts val="0"/>
              </a:spcAft>
            </a:pPr>
            <a:r>
              <a:rPr lang="fr-FR" sz="1000" b="1" cap="small" dirty="0" smtClean="0">
                <a:solidFill>
                  <a:schemeClr val="tx1"/>
                </a:solidFill>
              </a:rPr>
              <a:t>Au lycée</a:t>
            </a:r>
            <a:endParaRPr lang="fr-FR" sz="1000" b="1" cap="small" dirty="0" smtClean="0">
              <a:solidFill>
                <a:schemeClr val="tx1"/>
              </a:solidFill>
              <a:cs typeface="+mn-cs"/>
            </a:endParaRPr>
          </a:p>
        </p:txBody>
      </p:sp>
      <p:sp>
        <p:nvSpPr>
          <p:cNvPr id="37" name="Rectangle 36"/>
          <p:cNvSpPr/>
          <p:nvPr/>
        </p:nvSpPr>
        <p:spPr bwMode="auto">
          <a:xfrm>
            <a:off x="272350" y="5157240"/>
            <a:ext cx="1296180" cy="1080150"/>
          </a:xfrm>
          <a:prstGeom prst="rect">
            <a:avLst/>
          </a:prstGeom>
          <a:solidFill>
            <a:schemeClr val="accent1">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ctr" fontAlgn="auto">
              <a:lnSpc>
                <a:spcPct val="90000"/>
              </a:lnSpc>
              <a:spcBef>
                <a:spcPts val="400"/>
              </a:spcBef>
              <a:spcAft>
                <a:spcPts val="0"/>
              </a:spcAft>
            </a:pPr>
            <a:r>
              <a:rPr lang="fr-FR" sz="1000" b="1" cap="small" dirty="0" smtClean="0">
                <a:solidFill>
                  <a:schemeClr val="tx1"/>
                </a:solidFill>
              </a:rPr>
              <a:t>Au lycée professionnel</a:t>
            </a:r>
            <a:endParaRPr lang="fr-FR" sz="1000" b="1" cap="small" dirty="0" smtClean="0">
              <a:solidFill>
                <a:schemeClr val="tx1"/>
              </a:solidFill>
              <a:cs typeface="+mn-cs"/>
            </a:endParaRPr>
          </a:p>
        </p:txBody>
      </p:sp>
      <p:sp>
        <p:nvSpPr>
          <p:cNvPr id="38" name="Rectangle 37"/>
          <p:cNvSpPr/>
          <p:nvPr/>
        </p:nvSpPr>
        <p:spPr bwMode="auto">
          <a:xfrm>
            <a:off x="1856570" y="2564880"/>
            <a:ext cx="1800250" cy="108000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accès facilité au collège de proximité, par exemple en zone rurale</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Pour certains collèges, un accès facilité à une spécialisation (international, arts, sport, sciences, etc.)</a:t>
            </a:r>
          </a:p>
        </p:txBody>
      </p:sp>
      <p:sp>
        <p:nvSpPr>
          <p:cNvPr id="39" name="Rectangle 38"/>
          <p:cNvSpPr/>
          <p:nvPr/>
        </p:nvSpPr>
        <p:spPr bwMode="auto">
          <a:xfrm>
            <a:off x="1856570" y="3882326"/>
            <a:ext cx="1800250" cy="108000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accès facilité au lycée de proximité, par exemple en zone rurale</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accès facilité à une option (linguistique, artistique, sportive)</a:t>
            </a:r>
          </a:p>
        </p:txBody>
      </p:sp>
      <p:sp>
        <p:nvSpPr>
          <p:cNvPr id="40" name="Rectangle 39"/>
          <p:cNvSpPr/>
          <p:nvPr/>
        </p:nvSpPr>
        <p:spPr bwMode="auto">
          <a:xfrm>
            <a:off x="1856570" y="5133490"/>
            <a:ext cx="1800250" cy="115200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accès facilité au lycée professionnel proposant la filière souhaitée</a:t>
            </a:r>
          </a:p>
        </p:txBody>
      </p:sp>
      <p:sp>
        <p:nvSpPr>
          <p:cNvPr id="41" name="Rectangle 40"/>
          <p:cNvSpPr/>
          <p:nvPr/>
        </p:nvSpPr>
        <p:spPr bwMode="auto">
          <a:xfrm>
            <a:off x="3872850" y="2564880"/>
            <a:ext cx="3768270" cy="108000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structurant dans une période clé de construction de l’individu</a:t>
            </a:r>
          </a:p>
          <a:p>
            <a:pPr marL="180975" fontAlgn="auto">
              <a:lnSpc>
                <a:spcPct val="90000"/>
              </a:lnSpc>
              <a:spcBef>
                <a:spcPts val="400"/>
              </a:spcBef>
              <a:spcAft>
                <a:spcPts val="0"/>
              </a:spcAft>
            </a:pPr>
            <a:r>
              <a:rPr lang="fr-FR" sz="800" i="1" dirty="0" smtClean="0">
                <a:solidFill>
                  <a:schemeClr val="tx1"/>
                </a:solidFill>
              </a:rPr>
              <a:t>« La déstructuration de l’enfant se joue de plus en plus tôt, de 8 à 13 ans selon les spécialistes. C’est en effet durant cette période que les mauvaises habitudes se développent et que les effets d’un environnement défavorable se font sentir avec le plus d’acuité »</a:t>
            </a:r>
            <a:r>
              <a:rPr lang="fr-FR" sz="800" i="1" baseline="30000" dirty="0" smtClean="0">
                <a:solidFill>
                  <a:schemeClr val="tx1"/>
                </a:solidFill>
              </a:rPr>
              <a:t>(1)</a:t>
            </a:r>
          </a:p>
        </p:txBody>
      </p:sp>
      <p:sp>
        <p:nvSpPr>
          <p:cNvPr id="42" name="Rectangle 41"/>
          <p:cNvSpPr/>
          <p:nvPr/>
        </p:nvSpPr>
        <p:spPr bwMode="auto">
          <a:xfrm>
            <a:off x="3872850" y="3882326"/>
            <a:ext cx="1800250" cy="2403164"/>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matériel </a:t>
            </a:r>
            <a:r>
              <a:rPr lang="fr-FR" sz="1000" i="1" dirty="0" smtClean="0">
                <a:solidFill>
                  <a:schemeClr val="tx1"/>
                </a:solidFill>
              </a:rPr>
              <a:t>(lieu de travail spacieux, calme, proximité d’un CDI, ressources numériques, etc.)</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temporel </a:t>
            </a:r>
            <a:r>
              <a:rPr lang="fr-FR" sz="1000" i="1" dirty="0" smtClean="0">
                <a:solidFill>
                  <a:schemeClr val="tx1"/>
                </a:solidFill>
              </a:rPr>
              <a:t>(temps de travail dédié)</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cadre pédagogique d’aide </a:t>
            </a:r>
            <a:r>
              <a:rPr lang="fr-FR" sz="1000" i="1" dirty="0" smtClean="0">
                <a:solidFill>
                  <a:schemeClr val="tx1"/>
                </a:solidFill>
              </a:rPr>
              <a:t>(aide aux devoirs, etc.)</a:t>
            </a:r>
          </a:p>
        </p:txBody>
      </p:sp>
      <p:sp>
        <p:nvSpPr>
          <p:cNvPr id="56" name="TextBox 55"/>
          <p:cNvSpPr txBox="1"/>
          <p:nvPr/>
        </p:nvSpPr>
        <p:spPr bwMode="auto">
          <a:xfrm>
            <a:off x="1" y="6696197"/>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(1)</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p.23</a:t>
            </a:r>
          </a:p>
        </p:txBody>
      </p:sp>
      <p:sp>
        <p:nvSpPr>
          <p:cNvPr id="57" name="Rectangle 56"/>
          <p:cNvSpPr/>
          <p:nvPr/>
        </p:nvSpPr>
        <p:spPr bwMode="auto">
          <a:xfrm>
            <a:off x="5840870" y="3882476"/>
            <a:ext cx="1800250" cy="108000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lieu de vie en collectivité, en meilleure autonomie, préparant la transition vers la vie adulte</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Une ouverture culturelle sur l’extérieur</a:t>
            </a:r>
          </a:p>
        </p:txBody>
      </p:sp>
      <p:sp>
        <p:nvSpPr>
          <p:cNvPr id="58" name="Rectangle 57"/>
          <p:cNvSpPr/>
          <p:nvPr/>
        </p:nvSpPr>
        <p:spPr bwMode="auto">
          <a:xfrm>
            <a:off x="5840870" y="5133490"/>
            <a:ext cx="1800250" cy="115200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lstStyle/>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 lieu de vie en collectivité, en meilleure autonomie, préparant la transition vers la vie adulte</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Une ouverture culturelle et économique sur l’extérieur et notamment le tissu d’entreprises de spécialité</a:t>
            </a:r>
          </a:p>
        </p:txBody>
      </p:sp>
      <p:sp>
        <p:nvSpPr>
          <p:cNvPr id="60" name="Rectangle 59"/>
          <p:cNvSpPr/>
          <p:nvPr/>
        </p:nvSpPr>
        <p:spPr bwMode="auto">
          <a:xfrm>
            <a:off x="7821525" y="2564880"/>
            <a:ext cx="1800250" cy="3720610"/>
          </a:xfrm>
          <a:prstGeom prst="rect">
            <a:avLst/>
          </a:prstGeom>
          <a:solidFill>
            <a:schemeClr val="bg1"/>
          </a:solidFill>
          <a:ln w="952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265113" indent="-179388" fontAlgn="auto">
              <a:lnSpc>
                <a:spcPct val="90000"/>
              </a:lnSpc>
              <a:spcBef>
                <a:spcPts val="400"/>
              </a:spcBef>
              <a:spcAft>
                <a:spcPts val="0"/>
              </a:spcAft>
            </a:pPr>
            <a:r>
              <a:rPr lang="fr-FR" sz="1000" b="1" dirty="0" smtClean="0">
                <a:solidFill>
                  <a:schemeClr val="tx1"/>
                </a:solidFill>
              </a:rPr>
              <a:t>Selon les territoires : </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Une possibilité d’hébergement temporaire pour les élèves pour lesquels le transport est rendu ponctuellement impossible suite à des aléas climatiques (chute de neige, inondations, etc.)</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Une possibilité d’hébergement pour les élèves présentant des difficultés ponctuelles d’ordre personnel (divorce, harcèlement, maladie, etc.)</a:t>
            </a:r>
          </a:p>
          <a:p>
            <a:pPr marL="180975" indent="-95250" fontAlgn="auto">
              <a:lnSpc>
                <a:spcPct val="90000"/>
              </a:lnSpc>
              <a:spcBef>
                <a:spcPts val="400"/>
              </a:spcBef>
              <a:spcAft>
                <a:spcPts val="0"/>
              </a:spcAft>
              <a:buFont typeface="Wingdings" pitchFamily="2" charset="2"/>
              <a:buChar char="§"/>
            </a:pPr>
            <a:r>
              <a:rPr lang="fr-FR" sz="1000" dirty="0" smtClean="0">
                <a:solidFill>
                  <a:schemeClr val="tx1"/>
                </a:solidFill>
              </a:rPr>
              <a:t>Une possibilité d’hébergement pour des élèves dont la prise en charge est en cours de redéfinition (changement d’établissement scolaire, etc.)</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auto">
          <a:xfrm>
            <a:off x="-15690" y="6271213"/>
            <a:ext cx="9921690" cy="52741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58" name="Rectangle 57"/>
          <p:cNvSpPr/>
          <p:nvPr/>
        </p:nvSpPr>
        <p:spPr bwMode="auto">
          <a:xfrm>
            <a:off x="2222485" y="6398541"/>
            <a:ext cx="5096529" cy="396803"/>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264641" name="Title 1"/>
          <p:cNvSpPr>
            <a:spLocks noGrp="1"/>
          </p:cNvSpPr>
          <p:nvPr>
            <p:ph type="title"/>
          </p:nvPr>
        </p:nvSpPr>
        <p:spPr>
          <a:xfrm>
            <a:off x="350836" y="154108"/>
            <a:ext cx="9555163" cy="765175"/>
          </a:xfrm>
        </p:spPr>
        <p:txBody>
          <a:bodyPr/>
          <a:lstStyle/>
          <a:p>
            <a:r>
              <a:rPr lang="fr-FR" dirty="0" smtClean="0"/>
              <a:t>En synthèse, l’analyse de l’offre existante d’internat, de la vacance et des caractéristiques des publics accueillis permet de conforter la plupart des priorités identifiées dans le Bleu Budgétaire</a:t>
            </a:r>
          </a:p>
        </p:txBody>
      </p:sp>
      <p:sp>
        <p:nvSpPr>
          <p:cNvPr id="10" name="Date Placeholder 9"/>
          <p:cNvSpPr>
            <a:spLocks noGrp="1"/>
          </p:cNvSpPr>
          <p:nvPr>
            <p:ph type="dt" sz="quarter" idx="17"/>
          </p:nvPr>
        </p:nvSpPr>
        <p:spPr/>
        <p:txBody>
          <a:bodyPr/>
          <a:lstStyle/>
          <a:p>
            <a:pPr>
              <a:defRPr/>
            </a:pPr>
            <a:r>
              <a:rPr lang="de-DE" dirty="0"/>
              <a:t>Copyright © 2013 Capgemini Consulting. All rights reserved.</a:t>
            </a:r>
            <a:endParaRPr lang="en-US" dirty="0"/>
          </a:p>
        </p:txBody>
      </p:sp>
      <p:sp>
        <p:nvSpPr>
          <p:cNvPr id="1264643" name="Slide Number Placeholder 8"/>
          <p:cNvSpPr>
            <a:spLocks noGrp="1"/>
          </p:cNvSpPr>
          <p:nvPr>
            <p:ph type="sldNum" sz="quarter" idx="18"/>
          </p:nvPr>
        </p:nvSpPr>
        <p:spPr bwMode="auto">
          <a:noFill/>
          <a:ln>
            <a:miter lim="800000"/>
            <a:headEnd/>
            <a:tailEnd/>
          </a:ln>
        </p:spPr>
        <p:txBody>
          <a:bodyPr wrap="square" numCol="1" anchorCtr="0" compatLnSpc="1">
            <a:prstTxWarp prst="textNoShape">
              <a:avLst/>
            </a:prstTxWarp>
          </a:bodyPr>
          <a:lstStyle/>
          <a:p>
            <a:fld id="{9F0BA07F-20DD-4DD2-A72F-F1C54B22CF99}" type="slidenum">
              <a:rPr lang="en-GB" smtClean="0">
                <a:cs typeface="Arial" charset="0"/>
              </a:rPr>
              <a:pPr/>
              <a:t>4</a:t>
            </a:fld>
            <a:endParaRPr lang="en-GB" smtClean="0">
              <a:cs typeface="Arial" charset="0"/>
            </a:endParaRPr>
          </a:p>
        </p:txBody>
      </p:sp>
      <p:sp>
        <p:nvSpPr>
          <p:cNvPr id="27" name="TextBox 26"/>
          <p:cNvSpPr txBox="1"/>
          <p:nvPr/>
        </p:nvSpPr>
        <p:spPr bwMode="auto">
          <a:xfrm>
            <a:off x="312301" y="1135795"/>
            <a:ext cx="4040869" cy="646331"/>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rgbClr val="6A1A41">
                    <a:lumMod val="75000"/>
                  </a:srgbClr>
                </a:solidFill>
                <a:latin typeface="Calibri" pitchFamily="34" charset="0"/>
              </a:rPr>
              <a:t>Rapportée au nombre d’élèves du 2</a:t>
            </a:r>
            <a:r>
              <a:rPr lang="fr-FR" sz="1200" b="1" baseline="30000" dirty="0" smtClean="0">
                <a:solidFill>
                  <a:srgbClr val="6A1A41">
                    <a:lumMod val="75000"/>
                  </a:srgbClr>
                </a:solidFill>
                <a:latin typeface="Calibri" pitchFamily="34" charset="0"/>
              </a:rPr>
              <a:t>nd</a:t>
            </a:r>
            <a:r>
              <a:rPr lang="fr-FR" sz="1200" b="1" dirty="0" smtClean="0">
                <a:solidFill>
                  <a:srgbClr val="6A1A41">
                    <a:lumMod val="75000"/>
                  </a:srgbClr>
                </a:solidFill>
                <a:latin typeface="Calibri" pitchFamily="34" charset="0"/>
              </a:rPr>
              <a:t> degré, la capacité d’accueil des internats publics est de 4,7% et est sous-mobilisée</a:t>
            </a:r>
          </a:p>
        </p:txBody>
      </p:sp>
      <p:sp>
        <p:nvSpPr>
          <p:cNvPr id="30" name="TextBox 29"/>
          <p:cNvSpPr txBox="1"/>
          <p:nvPr/>
        </p:nvSpPr>
        <p:spPr bwMode="auto">
          <a:xfrm>
            <a:off x="312301" y="4771920"/>
            <a:ext cx="3960000" cy="830997"/>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rgbClr val="6A1A41">
                    <a:lumMod val="75000"/>
                  </a:srgbClr>
                </a:solidFill>
                <a:latin typeface="Calibri" pitchFamily="34" charset="0"/>
              </a:rPr>
              <a:t>Dans le second degré (public et privé confondus), l’internat accueille avant tout des élèves de lycée et lycée professionnel, indépendamment de considérations liées à leur contexte socio-économique </a:t>
            </a:r>
            <a:endParaRPr lang="fr-FR" sz="1200" dirty="0">
              <a:solidFill>
                <a:srgbClr val="6A1A41">
                  <a:lumMod val="75000"/>
                </a:srgbClr>
              </a:solidFill>
              <a:latin typeface="Calibri" pitchFamily="34" charset="0"/>
            </a:endParaRPr>
          </a:p>
        </p:txBody>
      </p:sp>
      <p:sp>
        <p:nvSpPr>
          <p:cNvPr id="31" name="TextBox 30"/>
          <p:cNvSpPr txBox="1"/>
          <p:nvPr/>
        </p:nvSpPr>
        <p:spPr bwMode="auto">
          <a:xfrm>
            <a:off x="4953000" y="3517012"/>
            <a:ext cx="3960000"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rgbClr val="6A1A41">
                    <a:lumMod val="75000"/>
                  </a:srgbClr>
                </a:solidFill>
                <a:latin typeface="Calibri" pitchFamily="34" charset="0"/>
              </a:rPr>
              <a:t>Pour autant, certaines populations ne semblent pas particulièrement désavantagées en matière d’internat</a:t>
            </a:r>
            <a:endParaRPr lang="fr-FR" sz="1200" b="1" dirty="0">
              <a:solidFill>
                <a:srgbClr val="6A1A41">
                  <a:lumMod val="75000"/>
                </a:srgbClr>
              </a:solidFill>
              <a:latin typeface="Calibri" pitchFamily="34" charset="0"/>
            </a:endParaRPr>
          </a:p>
        </p:txBody>
      </p:sp>
      <p:sp>
        <p:nvSpPr>
          <p:cNvPr id="32" name="TextBox 31"/>
          <p:cNvSpPr txBox="1"/>
          <p:nvPr/>
        </p:nvSpPr>
        <p:spPr bwMode="auto">
          <a:xfrm>
            <a:off x="469939" y="1906579"/>
            <a:ext cx="3960550" cy="2677656"/>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50" dirty="0" smtClean="0">
                <a:solidFill>
                  <a:srgbClr val="000000"/>
                </a:solidFill>
                <a:latin typeface="Calibri" pitchFamily="34" charset="0"/>
              </a:rPr>
              <a:t>Avec plus de 200 000 lits</a:t>
            </a:r>
            <a:r>
              <a:rPr lang="fr-FR" sz="1050" baseline="30000" dirty="0" smtClean="0">
                <a:solidFill>
                  <a:srgbClr val="000000"/>
                </a:solidFill>
                <a:latin typeface="Calibri" pitchFamily="34" charset="0"/>
              </a:rPr>
              <a:t>(1)</a:t>
            </a:r>
            <a:r>
              <a:rPr lang="fr-FR" sz="1050" dirty="0" smtClean="0">
                <a:solidFill>
                  <a:srgbClr val="000000"/>
                </a:solidFill>
                <a:latin typeface="Calibri" pitchFamily="34" charset="0"/>
              </a:rPr>
              <a:t>, l’internat public dans le second degré permet d’accueillir 4,7% de la population scolarisée dans le secteur public en France (métropole et DOM)</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Avec un taux d’occupation inférieur à 80%, cette offre est faiblement mobilisée et laisse plus de 41 000 lits vacants</a:t>
            </a:r>
            <a:r>
              <a:rPr lang="fr-FR" sz="1050" baseline="30000" dirty="0" smtClean="0">
                <a:solidFill>
                  <a:srgbClr val="000000"/>
                </a:solidFill>
                <a:latin typeface="Calibri" pitchFamily="34" charset="0"/>
              </a:rPr>
              <a:t>(4)</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Pour autant, ce faible taux d’occupation semble davantage le fait de certains établissements, qu’un phénomène de </a:t>
            </a:r>
            <a:r>
              <a:rPr lang="fr-FR" sz="1050" dirty="0" err="1" smtClean="0">
                <a:solidFill>
                  <a:srgbClr val="000000"/>
                </a:solidFill>
                <a:latin typeface="Calibri" pitchFamily="34" charset="0"/>
              </a:rPr>
              <a:t>désengouement</a:t>
            </a:r>
            <a:r>
              <a:rPr lang="fr-FR" sz="1050" dirty="0" smtClean="0">
                <a:solidFill>
                  <a:srgbClr val="000000"/>
                </a:solidFill>
                <a:latin typeface="Calibri" pitchFamily="34" charset="0"/>
              </a:rPr>
              <a:t> généralisé à l’échelle d’un département ou d’une région</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En particulier, les DOM se distinguent par une capacité d’accueil (1,6%) et des taux d’occupation (inférieurs à 55%) particulièrement faibles, qu’explique en grande partie un différentiel dans la comptabilisation des élèves et la vétusté de certains internats</a:t>
            </a:r>
          </a:p>
        </p:txBody>
      </p:sp>
      <p:sp>
        <p:nvSpPr>
          <p:cNvPr id="33" name="TextBox 32"/>
          <p:cNvSpPr txBox="1"/>
          <p:nvPr/>
        </p:nvSpPr>
        <p:spPr bwMode="auto">
          <a:xfrm>
            <a:off x="5250413" y="1407530"/>
            <a:ext cx="3960550" cy="1708160"/>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50" dirty="0" smtClean="0">
                <a:solidFill>
                  <a:srgbClr val="000000"/>
                </a:solidFill>
                <a:latin typeface="Calibri" pitchFamily="34" charset="0"/>
              </a:rPr>
              <a:t>Avec des proportions d’internes proches des moyennes nationales, les élèves relevant d’établissements implantés sur une commune de la politique de la ville </a:t>
            </a:r>
            <a:r>
              <a:rPr lang="fr-FR" sz="1050" baseline="30000" dirty="0" smtClean="0">
                <a:solidFill>
                  <a:srgbClr val="000000"/>
                </a:solidFill>
                <a:latin typeface="Calibri" pitchFamily="34" charset="0"/>
              </a:rPr>
              <a:t>(2)</a:t>
            </a:r>
            <a:r>
              <a:rPr lang="fr-FR" sz="1050" dirty="0" smtClean="0">
                <a:solidFill>
                  <a:srgbClr val="000000"/>
                </a:solidFill>
                <a:latin typeface="Calibri" pitchFamily="34" charset="0"/>
              </a:rPr>
              <a:t>, ou relevant de l’Education prioritaire ne bénéficient pas davantage de l’internat</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De la même manière, les élèves issus de familles de PCS défavorisées ne bénéficient pas davantage de l’internat : il y a proportionnellement autant d’élèves issus de familles de PCS défavorisées </a:t>
            </a:r>
            <a:r>
              <a:rPr lang="fr-FR" sz="1050" baseline="30000" dirty="0" smtClean="0">
                <a:solidFill>
                  <a:srgbClr val="000000"/>
                </a:solidFill>
                <a:latin typeface="Calibri" pitchFamily="34" charset="0"/>
              </a:rPr>
              <a:t>(3)</a:t>
            </a:r>
            <a:r>
              <a:rPr lang="fr-FR" sz="1050" dirty="0" smtClean="0">
                <a:solidFill>
                  <a:srgbClr val="000000"/>
                </a:solidFill>
                <a:latin typeface="Calibri" pitchFamily="34" charset="0"/>
              </a:rPr>
              <a:t> parmi les internes que parmi les élèves scolarisés dans le 2</a:t>
            </a:r>
            <a:r>
              <a:rPr lang="fr-FR" sz="1050" baseline="30000" dirty="0" smtClean="0">
                <a:solidFill>
                  <a:srgbClr val="000000"/>
                </a:solidFill>
                <a:latin typeface="Calibri" pitchFamily="34" charset="0"/>
              </a:rPr>
              <a:t>nd</a:t>
            </a:r>
            <a:r>
              <a:rPr lang="fr-FR" sz="1050" dirty="0" smtClean="0">
                <a:solidFill>
                  <a:srgbClr val="000000"/>
                </a:solidFill>
                <a:latin typeface="Calibri" pitchFamily="34" charset="0"/>
              </a:rPr>
              <a:t> degré</a:t>
            </a:r>
          </a:p>
        </p:txBody>
      </p:sp>
      <p:sp>
        <p:nvSpPr>
          <p:cNvPr id="34" name="TextBox 33"/>
          <p:cNvSpPr txBox="1"/>
          <p:nvPr/>
        </p:nvSpPr>
        <p:spPr bwMode="auto">
          <a:xfrm>
            <a:off x="5250413" y="3953389"/>
            <a:ext cx="3960550" cy="2354491"/>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Avec 45% de filles parmi les internes, la proportion de filles dans les internats est inférieure de 5 points par rapport à leur proportion au sein des élèves dans le 2</a:t>
            </a:r>
            <a:r>
              <a:rPr lang="fr-FR" sz="1050" baseline="30000" dirty="0" smtClean="0">
                <a:solidFill>
                  <a:srgbClr val="000000"/>
                </a:solidFill>
                <a:latin typeface="Calibri" pitchFamily="34" charset="0"/>
              </a:rPr>
              <a:t>nd</a:t>
            </a:r>
            <a:r>
              <a:rPr lang="fr-FR" sz="1050" dirty="0" smtClean="0">
                <a:solidFill>
                  <a:srgbClr val="000000"/>
                </a:solidFill>
                <a:latin typeface="Calibri" pitchFamily="34" charset="0"/>
              </a:rPr>
              <a:t> degré</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Avec 5% de taux d’internes, les élèves issus d’établissements implantés sur des communes rurales, ne sont pas désavantagés par rapport au reste du territoire, notamment grâce à l’importance de l’internat privé (y compris en matière d’enseignement agricole). </a:t>
            </a:r>
          </a:p>
          <a:p>
            <a:pPr marL="177800" indent="-177800" algn="just">
              <a:buClr>
                <a:srgbClr val="501331"/>
              </a:buClr>
              <a:buFont typeface="Wingdings" pitchFamily="2" charset="2"/>
              <a:buChar char="§"/>
            </a:pPr>
            <a:endParaRPr lang="fr-FR" sz="105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50" dirty="0" smtClean="0">
                <a:solidFill>
                  <a:srgbClr val="000000"/>
                </a:solidFill>
                <a:latin typeface="Calibri" pitchFamily="34" charset="0"/>
              </a:rPr>
              <a:t>Il y a proportionnellement autant d’internes post bac que d’internes en lycée, avec une surreprésentation des internes issus de familles de PCS très favorisées</a:t>
            </a:r>
          </a:p>
        </p:txBody>
      </p:sp>
      <p:sp>
        <p:nvSpPr>
          <p:cNvPr id="35" name="TextBox 34"/>
          <p:cNvSpPr txBox="1"/>
          <p:nvPr/>
        </p:nvSpPr>
        <p:spPr bwMode="auto">
          <a:xfrm>
            <a:off x="469939" y="5709223"/>
            <a:ext cx="3960550" cy="430887"/>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50" dirty="0" smtClean="0">
                <a:solidFill>
                  <a:srgbClr val="000000"/>
                </a:solidFill>
                <a:latin typeface="Calibri" pitchFamily="34" charset="0"/>
              </a:rPr>
              <a:t>Seuls 0,7% des collégiens sont internes, contre 7,5% en lycée et 14,1% en lycée professionnel</a:t>
            </a:r>
          </a:p>
        </p:txBody>
      </p:sp>
      <p:cxnSp>
        <p:nvCxnSpPr>
          <p:cNvPr id="40" name="Straight Connector 39"/>
          <p:cNvCxnSpPr/>
          <p:nvPr/>
        </p:nvCxnSpPr>
        <p:spPr>
          <a:xfrm>
            <a:off x="240261" y="1775694"/>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3909" y="5578228"/>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22019" y="3993786"/>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bwMode="auto">
          <a:xfrm rot="20915104">
            <a:off x="78011" y="3734412"/>
            <a:ext cx="612000" cy="288040"/>
          </a:xfrm>
          <a:prstGeom prst="roundRect">
            <a:avLst/>
          </a:prstGeom>
          <a:solidFill>
            <a:schemeClr val="bg1"/>
          </a:solid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600" b="1" dirty="0" smtClean="0">
                <a:solidFill>
                  <a:srgbClr val="00B050"/>
                </a:solidFill>
              </a:rPr>
              <a:t>Priorité bleu budgétaire</a:t>
            </a:r>
          </a:p>
        </p:txBody>
      </p:sp>
      <p:sp>
        <p:nvSpPr>
          <p:cNvPr id="47" name="Rounded Rectangle 46"/>
          <p:cNvSpPr/>
          <p:nvPr/>
        </p:nvSpPr>
        <p:spPr bwMode="auto">
          <a:xfrm rot="20915104">
            <a:off x="78011" y="5782681"/>
            <a:ext cx="612000" cy="288040"/>
          </a:xfrm>
          <a:prstGeom prst="roundRect">
            <a:avLst/>
          </a:prstGeom>
          <a:solidFill>
            <a:schemeClr val="bg1"/>
          </a:solid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600" b="1" dirty="0" smtClean="0">
                <a:solidFill>
                  <a:srgbClr val="00B050"/>
                </a:solidFill>
              </a:rPr>
              <a:t>Priorité bleu budgétaire</a:t>
            </a:r>
          </a:p>
        </p:txBody>
      </p:sp>
      <p:sp>
        <p:nvSpPr>
          <p:cNvPr id="48" name="Rounded Rectangle 47"/>
          <p:cNvSpPr/>
          <p:nvPr/>
        </p:nvSpPr>
        <p:spPr bwMode="auto">
          <a:xfrm rot="20915104">
            <a:off x="4831431" y="1491542"/>
            <a:ext cx="612000" cy="288040"/>
          </a:xfrm>
          <a:prstGeom prst="roundRect">
            <a:avLst/>
          </a:prstGeom>
          <a:solidFill>
            <a:schemeClr val="bg1"/>
          </a:solid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600" b="1" dirty="0" smtClean="0">
                <a:solidFill>
                  <a:srgbClr val="00B050"/>
                </a:solidFill>
              </a:rPr>
              <a:t>Priorité bleu budgétaire</a:t>
            </a:r>
          </a:p>
        </p:txBody>
      </p:sp>
      <p:sp>
        <p:nvSpPr>
          <p:cNvPr id="49" name="Rounded Rectangle 48"/>
          <p:cNvSpPr/>
          <p:nvPr/>
        </p:nvSpPr>
        <p:spPr bwMode="auto">
          <a:xfrm rot="20915104">
            <a:off x="4831431" y="2285533"/>
            <a:ext cx="612000" cy="288040"/>
          </a:xfrm>
          <a:prstGeom prst="roundRect">
            <a:avLst/>
          </a:prstGeom>
          <a:solidFill>
            <a:schemeClr val="bg1"/>
          </a:solid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600" b="1" dirty="0" smtClean="0">
                <a:solidFill>
                  <a:srgbClr val="00B050"/>
                </a:solidFill>
              </a:rPr>
              <a:t>Priorité bleu budgétaire</a:t>
            </a:r>
          </a:p>
        </p:txBody>
      </p:sp>
      <p:sp>
        <p:nvSpPr>
          <p:cNvPr id="50" name="Rounded Rectangle 49"/>
          <p:cNvSpPr/>
          <p:nvPr/>
        </p:nvSpPr>
        <p:spPr bwMode="auto">
          <a:xfrm rot="20915104">
            <a:off x="4831431" y="4246891"/>
            <a:ext cx="612000" cy="288040"/>
          </a:xfrm>
          <a:prstGeom prst="roundRect">
            <a:avLst/>
          </a:prstGeom>
          <a:solidFill>
            <a:schemeClr val="bg1"/>
          </a:solidFill>
          <a:ln w="190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600" b="1" dirty="0" smtClean="0">
                <a:solidFill>
                  <a:srgbClr val="FFC000"/>
                </a:solidFill>
              </a:rPr>
              <a:t>Priorité bleu budgétaire</a:t>
            </a:r>
          </a:p>
        </p:txBody>
      </p:sp>
      <p:sp>
        <p:nvSpPr>
          <p:cNvPr id="52" name="TextBox 51"/>
          <p:cNvSpPr txBox="1"/>
          <p:nvPr/>
        </p:nvSpPr>
        <p:spPr bwMode="auto">
          <a:xfrm>
            <a:off x="2151235" y="6488940"/>
            <a:ext cx="1424852"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 : </a:t>
            </a:r>
          </a:p>
        </p:txBody>
      </p:sp>
      <p:sp>
        <p:nvSpPr>
          <p:cNvPr id="53" name="Rounded Rectangle 52"/>
          <p:cNvSpPr/>
          <p:nvPr/>
        </p:nvSpPr>
        <p:spPr bwMode="auto">
          <a:xfrm rot="20915104">
            <a:off x="2847940" y="6467903"/>
            <a:ext cx="144000" cy="108000"/>
          </a:xfrm>
          <a:prstGeom prst="roundRect">
            <a:avLst/>
          </a:prstGeom>
          <a:solidFill>
            <a:schemeClr val="bg1"/>
          </a:solid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endParaRPr lang="fr-FR" sz="600" b="1" dirty="0" smtClean="0">
              <a:solidFill>
                <a:srgbClr val="00B050"/>
              </a:solidFill>
            </a:endParaRPr>
          </a:p>
        </p:txBody>
      </p:sp>
      <p:sp>
        <p:nvSpPr>
          <p:cNvPr id="54" name="Rounded Rectangle 53"/>
          <p:cNvSpPr/>
          <p:nvPr/>
        </p:nvSpPr>
        <p:spPr bwMode="auto">
          <a:xfrm rot="20915104">
            <a:off x="2847940" y="6662835"/>
            <a:ext cx="144000" cy="108000"/>
          </a:xfrm>
          <a:prstGeom prst="roundRect">
            <a:avLst/>
          </a:prstGeom>
          <a:solidFill>
            <a:schemeClr val="bg1"/>
          </a:solidFill>
          <a:ln w="190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endParaRPr lang="fr-FR" sz="600" b="1" dirty="0" smtClean="0">
              <a:solidFill>
                <a:srgbClr val="00B050"/>
              </a:solidFill>
            </a:endParaRPr>
          </a:p>
        </p:txBody>
      </p:sp>
      <p:sp>
        <p:nvSpPr>
          <p:cNvPr id="55" name="TextBox 54"/>
          <p:cNvSpPr txBox="1"/>
          <p:nvPr/>
        </p:nvSpPr>
        <p:spPr bwMode="auto">
          <a:xfrm>
            <a:off x="2937406" y="6412189"/>
            <a:ext cx="3703786"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Constat confortant les priorités identifiées par le bleu budgétaire</a:t>
            </a:r>
          </a:p>
        </p:txBody>
      </p:sp>
      <p:sp>
        <p:nvSpPr>
          <p:cNvPr id="56" name="TextBox 55"/>
          <p:cNvSpPr txBox="1"/>
          <p:nvPr/>
        </p:nvSpPr>
        <p:spPr bwMode="auto">
          <a:xfrm>
            <a:off x="2939204" y="6596488"/>
            <a:ext cx="4629906"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Constat ne confortant pas nécessairement les priorités identifiées par le bleu budgétaire</a:t>
            </a:r>
          </a:p>
        </p:txBody>
      </p:sp>
      <p:sp>
        <p:nvSpPr>
          <p:cNvPr id="59" name="TextBox 58"/>
          <p:cNvSpPr txBox="1"/>
          <p:nvPr/>
        </p:nvSpPr>
        <p:spPr bwMode="auto">
          <a:xfrm rot="16200000">
            <a:off x="6712176" y="3215012"/>
            <a:ext cx="5843950" cy="577081"/>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solidFill>
                <a:latin typeface="Calibri" pitchFamily="34" charset="0"/>
                <a:cs typeface="Calibri" pitchFamily="34" charset="0"/>
              </a:rPr>
              <a:t>(1)</a:t>
            </a:r>
            <a:r>
              <a:rPr lang="fr-FR" sz="700" dirty="0" smtClean="0">
                <a:solidFill>
                  <a:srgbClr val="000000"/>
                </a:solidFill>
                <a:latin typeface="Calibri" pitchFamily="34" charset="0"/>
                <a:cs typeface="Calibri" pitchFamily="34" charset="0"/>
              </a:rPr>
              <a:t> Source : EPI, métropole et DOM, 2</a:t>
            </a:r>
            <a:r>
              <a:rPr lang="fr-FR" sz="700" baseline="30000" dirty="0" smtClean="0">
                <a:solidFill>
                  <a:srgbClr val="000000"/>
                </a:solidFill>
                <a:latin typeface="Calibri" pitchFamily="34" charset="0"/>
                <a:cs typeface="Calibri" pitchFamily="34" charset="0"/>
              </a:rPr>
              <a:t>nd</a:t>
            </a:r>
            <a:r>
              <a:rPr lang="fr-FR" sz="700" dirty="0" smtClean="0">
                <a:solidFill>
                  <a:srgbClr val="000000"/>
                </a:solidFill>
                <a:latin typeface="Calibri" pitchFamily="34" charset="0"/>
                <a:cs typeface="Calibri" pitchFamily="34" charset="0"/>
              </a:rPr>
              <a:t> degré, hors EREA et hors internats disposant de lits pour les post bac uniquement</a:t>
            </a:r>
            <a:endParaRPr lang="fr-FR" sz="700" baseline="30000" dirty="0" smtClean="0">
              <a:solidFill>
                <a:srgbClr val="000000"/>
              </a:solidFill>
              <a:latin typeface="Calibri" pitchFamily="34" charset="0"/>
              <a:cs typeface="Calibri" pitchFamily="34" charset="0"/>
            </a:endParaRPr>
          </a:p>
          <a:p>
            <a:pPr>
              <a:lnSpc>
                <a:spcPct val="90000"/>
              </a:lnSpc>
            </a:pPr>
            <a:r>
              <a:rPr lang="fr-FR" sz="700" baseline="30000" dirty="0" smtClean="0">
                <a:solidFill>
                  <a:srgbClr val="000000"/>
                </a:solidFill>
                <a:latin typeface="Calibri" pitchFamily="34" charset="0"/>
                <a:cs typeface="Calibri" pitchFamily="34" charset="0"/>
              </a:rPr>
              <a:t>(2) </a:t>
            </a:r>
            <a:r>
              <a:rPr lang="fr-FR" sz="700" dirty="0" smtClean="0">
                <a:solidFill>
                  <a:srgbClr val="000000"/>
                </a:solidFill>
                <a:latin typeface="Calibri" pitchFamily="34" charset="0"/>
                <a:cs typeface="Calibri" pitchFamily="34" charset="0"/>
              </a:rPr>
              <a:t>: établissements implantés sur une commune dont un des quartiers relève de la Politique de la Ville (CUCS et ZUS). Indicateur à appréhender avec précaution au regard de son périmètre et des travaux en cours sur la redéfinition des quartiers prioritaires</a:t>
            </a:r>
            <a:endParaRPr lang="fr-FR" sz="700" baseline="30000" dirty="0" smtClean="0">
              <a:solidFill>
                <a:srgbClr val="000000"/>
              </a:solidFill>
              <a:latin typeface="Calibri" pitchFamily="34" charset="0"/>
              <a:cs typeface="Calibri" pitchFamily="34" charset="0"/>
            </a:endParaRPr>
          </a:p>
          <a:p>
            <a:pPr>
              <a:lnSpc>
                <a:spcPct val="90000"/>
              </a:lnSpc>
            </a:pPr>
            <a:r>
              <a:rPr lang="fr-FR" sz="700" baseline="30000" dirty="0" smtClean="0">
                <a:solidFill>
                  <a:srgbClr val="000000"/>
                </a:solidFill>
                <a:latin typeface="Calibri" pitchFamily="34" charset="0"/>
                <a:cs typeface="Calibri" pitchFamily="34" charset="0"/>
              </a:rPr>
              <a:t>(3)</a:t>
            </a:r>
            <a:r>
              <a:rPr lang="fr-FR" sz="700" dirty="0" smtClean="0">
                <a:solidFill>
                  <a:srgbClr val="000000"/>
                </a:solidFill>
                <a:latin typeface="Calibri" pitchFamily="34" charset="0"/>
                <a:cs typeface="Calibri" pitchFamily="34" charset="0"/>
              </a:rPr>
              <a:t> : nomenclature du classement des PCS en « défavorisées », « moyenne », etc. en annexe du présent document</a:t>
            </a:r>
            <a:endParaRPr lang="fr-FR" sz="700" baseline="30000" dirty="0" smtClean="0">
              <a:solidFill>
                <a:srgbClr val="000000"/>
              </a:solidFill>
              <a:latin typeface="Calibri" pitchFamily="34" charset="0"/>
              <a:cs typeface="Calibri" pitchFamily="34" charset="0"/>
            </a:endParaRPr>
          </a:p>
          <a:p>
            <a:pPr>
              <a:lnSpc>
                <a:spcPct val="90000"/>
              </a:lnSpc>
            </a:pPr>
            <a:r>
              <a:rPr lang="fr-FR" sz="700" baseline="30000" dirty="0" smtClean="0">
                <a:solidFill>
                  <a:srgbClr val="000000"/>
                </a:solidFill>
                <a:latin typeface="Calibri" pitchFamily="34" charset="0"/>
                <a:cs typeface="Calibri" pitchFamily="34" charset="0"/>
              </a:rPr>
              <a:t>(4) </a:t>
            </a:r>
            <a:r>
              <a:rPr lang="fr-FR" sz="700" dirty="0" smtClean="0">
                <a:solidFill>
                  <a:srgbClr val="000000"/>
                </a:solidFill>
                <a:latin typeface="Calibri" pitchFamily="34" charset="0"/>
                <a:cs typeface="Calibri" pitchFamily="34" charset="0"/>
              </a:rPr>
              <a:t>: ce chiffre doit être fiabilisé compte tenu des divergences entre sources (EPI/BEA)</a:t>
            </a:r>
          </a:p>
        </p:txBody>
      </p:sp>
      <p:sp>
        <p:nvSpPr>
          <p:cNvPr id="60" name="Rounded Rectangle 59"/>
          <p:cNvSpPr/>
          <p:nvPr/>
        </p:nvSpPr>
        <p:spPr bwMode="auto">
          <a:xfrm rot="20915104">
            <a:off x="4831431" y="4808984"/>
            <a:ext cx="612000" cy="288040"/>
          </a:xfrm>
          <a:prstGeom prst="roundRect">
            <a:avLst/>
          </a:prstGeom>
          <a:solidFill>
            <a:schemeClr val="bg1"/>
          </a:solidFill>
          <a:ln w="190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600" b="1" dirty="0" smtClean="0">
                <a:solidFill>
                  <a:srgbClr val="FFC000"/>
                </a:solidFill>
              </a:rPr>
              <a:t>Priorité bleu budgétaire</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27597"/>
            <a:ext cx="9555163" cy="765175"/>
          </a:xfrm>
        </p:spPr>
        <p:txBody>
          <a:bodyPr/>
          <a:lstStyle/>
          <a:p>
            <a:r>
              <a:rPr lang="fr-FR" dirty="0" smtClean="0"/>
              <a:t>Elles correspondent à des besoins de degré d’urgence différents, parmi lesquels le besoin d’accompagnement pédagogique et éducatif tient une place clé</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40</a:t>
            </a:fld>
            <a:endParaRPr lang="en-GB">
              <a:solidFill>
                <a:srgbClr val="85888B"/>
              </a:solidFill>
            </a:endParaRPr>
          </a:p>
        </p:txBody>
      </p:sp>
      <p:sp>
        <p:nvSpPr>
          <p:cNvPr id="11" name="Rectangle 10"/>
          <p:cNvSpPr/>
          <p:nvPr/>
        </p:nvSpPr>
        <p:spPr bwMode="auto">
          <a:xfrm>
            <a:off x="1280490" y="1167212"/>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Permettre l’accès à la formation scolaire souhaitée</a:t>
            </a:r>
          </a:p>
        </p:txBody>
      </p:sp>
      <p:sp>
        <p:nvSpPr>
          <p:cNvPr id="15" name="Rectangle 14"/>
          <p:cNvSpPr/>
          <p:nvPr/>
        </p:nvSpPr>
        <p:spPr bwMode="auto">
          <a:xfrm>
            <a:off x="3296770" y="1167212"/>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Offrir un cadre bienveillant, propice au travail scolaire</a:t>
            </a:r>
          </a:p>
        </p:txBody>
      </p:sp>
      <p:sp>
        <p:nvSpPr>
          <p:cNvPr id="16" name="Rectangle 15"/>
          <p:cNvSpPr/>
          <p:nvPr/>
        </p:nvSpPr>
        <p:spPr bwMode="auto">
          <a:xfrm>
            <a:off x="5264790" y="1167212"/>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1200" b="1" dirty="0" smtClean="0">
                <a:solidFill>
                  <a:schemeClr val="bg1"/>
                </a:solidFill>
                <a:cs typeface="+mn-cs"/>
              </a:rPr>
              <a:t>Offrir un cadre périscolaire stimulant, autour de l’autonomisation, l’ouverture culturelle, etc.</a:t>
            </a:r>
          </a:p>
        </p:txBody>
      </p:sp>
      <p:sp>
        <p:nvSpPr>
          <p:cNvPr id="17" name="Rectangle 16"/>
          <p:cNvSpPr/>
          <p:nvPr/>
        </p:nvSpPr>
        <p:spPr bwMode="auto">
          <a:xfrm>
            <a:off x="7245445" y="1167212"/>
            <a:ext cx="1800250" cy="1080150"/>
          </a:xfrm>
          <a:prstGeom prst="rect">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rPr>
              <a:t>Offrir une réponse temporaire à un besoin ponctuel / urgent</a:t>
            </a:r>
            <a:endParaRPr lang="fr-FR" sz="1200" b="1" dirty="0" smtClean="0">
              <a:solidFill>
                <a:schemeClr val="bg1"/>
              </a:solidFill>
              <a:cs typeface="+mn-cs"/>
            </a:endParaRPr>
          </a:p>
        </p:txBody>
      </p:sp>
      <p:sp>
        <p:nvSpPr>
          <p:cNvPr id="30" name="Oval 29"/>
          <p:cNvSpPr/>
          <p:nvPr/>
        </p:nvSpPr>
        <p:spPr bwMode="auto">
          <a:xfrm>
            <a:off x="2036595" y="1023192"/>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1</a:t>
            </a:r>
            <a:endParaRPr lang="fr-FR" sz="1400" b="1" dirty="0" smtClean="0">
              <a:solidFill>
                <a:schemeClr val="tx1">
                  <a:lumMod val="85000"/>
                  <a:lumOff val="15000"/>
                </a:schemeClr>
              </a:solidFill>
              <a:cs typeface="+mn-cs"/>
            </a:endParaRPr>
          </a:p>
        </p:txBody>
      </p:sp>
      <p:sp>
        <p:nvSpPr>
          <p:cNvPr id="31" name="Oval 30"/>
          <p:cNvSpPr/>
          <p:nvPr/>
        </p:nvSpPr>
        <p:spPr bwMode="auto">
          <a:xfrm>
            <a:off x="4052875" y="1023192"/>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cs typeface="+mn-cs"/>
              </a:rPr>
              <a:t>2</a:t>
            </a:r>
            <a:endParaRPr lang="fr-FR" sz="1400" b="1" dirty="0" smtClean="0">
              <a:solidFill>
                <a:schemeClr val="tx1">
                  <a:lumMod val="85000"/>
                  <a:lumOff val="15000"/>
                </a:schemeClr>
              </a:solidFill>
              <a:cs typeface="+mn-cs"/>
            </a:endParaRPr>
          </a:p>
        </p:txBody>
      </p:sp>
      <p:sp>
        <p:nvSpPr>
          <p:cNvPr id="32" name="Oval 31"/>
          <p:cNvSpPr/>
          <p:nvPr/>
        </p:nvSpPr>
        <p:spPr bwMode="auto">
          <a:xfrm>
            <a:off x="6020895" y="1023192"/>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rPr>
              <a:t>3</a:t>
            </a:r>
            <a:endParaRPr lang="fr-FR" sz="1400" b="1" dirty="0" smtClean="0">
              <a:solidFill>
                <a:schemeClr val="tx1">
                  <a:lumMod val="85000"/>
                  <a:lumOff val="15000"/>
                </a:schemeClr>
              </a:solidFill>
              <a:cs typeface="+mn-cs"/>
            </a:endParaRPr>
          </a:p>
        </p:txBody>
      </p:sp>
      <p:sp>
        <p:nvSpPr>
          <p:cNvPr id="33" name="Oval 32"/>
          <p:cNvSpPr/>
          <p:nvPr/>
        </p:nvSpPr>
        <p:spPr bwMode="auto">
          <a:xfrm>
            <a:off x="8001550" y="1023192"/>
            <a:ext cx="288040" cy="288040"/>
          </a:xfrm>
          <a:prstGeom prst="ellipse">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tx1">
                    <a:lumMod val="85000"/>
                    <a:lumOff val="15000"/>
                  </a:schemeClr>
                </a:solidFill>
              </a:rPr>
              <a:t>4</a:t>
            </a:r>
            <a:endParaRPr lang="fr-FR" sz="1400" b="1" dirty="0" smtClean="0">
              <a:solidFill>
                <a:schemeClr val="tx1">
                  <a:lumMod val="85000"/>
                  <a:lumOff val="15000"/>
                </a:schemeClr>
              </a:solidFill>
              <a:cs typeface="+mn-cs"/>
            </a:endParaRPr>
          </a:p>
        </p:txBody>
      </p:sp>
      <p:sp>
        <p:nvSpPr>
          <p:cNvPr id="56" name="TextBox 55"/>
          <p:cNvSpPr txBox="1"/>
          <p:nvPr/>
        </p:nvSpPr>
        <p:spPr bwMode="auto">
          <a:xfrm>
            <a:off x="1" y="6696197"/>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(1)</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p.23</a:t>
            </a:r>
          </a:p>
        </p:txBody>
      </p:sp>
      <p:sp>
        <p:nvSpPr>
          <p:cNvPr id="26" name="Rectangle 25"/>
          <p:cNvSpPr/>
          <p:nvPr/>
        </p:nvSpPr>
        <p:spPr bwMode="auto">
          <a:xfrm>
            <a:off x="1280490" y="2391382"/>
            <a:ext cx="1800250" cy="3384470"/>
          </a:xfrm>
          <a:prstGeom prst="rect">
            <a:avLst/>
          </a:prstGeom>
          <a:solidFill>
            <a:schemeClr val="bg1">
              <a:lumMod val="6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Positionnement actuel de l’internat le plus connu et le plus développé, rencontrant la demande exprimée</a:t>
            </a:r>
          </a:p>
        </p:txBody>
      </p:sp>
      <p:sp>
        <p:nvSpPr>
          <p:cNvPr id="27" name="Rectangle 26"/>
          <p:cNvSpPr/>
          <p:nvPr/>
        </p:nvSpPr>
        <p:spPr bwMode="auto">
          <a:xfrm>
            <a:off x="3296770" y="2391382"/>
            <a:ext cx="3768270" cy="3384470"/>
          </a:xfrm>
          <a:prstGeom prst="rect">
            <a:avLst/>
          </a:prstGeom>
          <a:solidFill>
            <a:schemeClr val="bg1">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Missions de l’internat moins développées,  correspondant pour autant à un besoin latent fort, reconnu par les acteurs terrain. Ce nouveau positionnement pourrait être travaillé dans le cadre </a:t>
            </a:r>
            <a:r>
              <a:rPr lang="fr-FR" sz="1050" b="1" dirty="0" smtClean="0">
                <a:solidFill>
                  <a:schemeClr val="tx1"/>
                </a:solidFill>
              </a:rPr>
              <a:t>d’une offre qualitative et </a:t>
            </a:r>
            <a:r>
              <a:rPr lang="fr-FR" sz="1050" b="1" dirty="0" err="1" smtClean="0">
                <a:solidFill>
                  <a:schemeClr val="tx1"/>
                </a:solidFill>
              </a:rPr>
              <a:t>différenciante</a:t>
            </a:r>
            <a:r>
              <a:rPr lang="fr-FR" sz="1050" b="1" dirty="0" smtClean="0">
                <a:solidFill>
                  <a:schemeClr val="tx1"/>
                </a:solidFill>
              </a:rPr>
              <a:t> et faire émerger un besoin latent qui n’est pas encore exprimé.</a:t>
            </a:r>
            <a:endParaRPr lang="fr-FR" sz="1050" b="1" dirty="0" smtClean="0">
              <a:solidFill>
                <a:schemeClr val="tx1"/>
              </a:solidFill>
              <a:cs typeface="+mn-cs"/>
            </a:endParaRPr>
          </a:p>
        </p:txBody>
      </p:sp>
      <p:sp>
        <p:nvSpPr>
          <p:cNvPr id="35" name="Rectangle 34"/>
          <p:cNvSpPr/>
          <p:nvPr/>
        </p:nvSpPr>
        <p:spPr bwMode="auto">
          <a:xfrm>
            <a:off x="7245445" y="2391382"/>
            <a:ext cx="1800250" cy="3384470"/>
          </a:xfrm>
          <a:prstGeom prst="rect">
            <a:avLst/>
          </a:prstGeom>
          <a:solidFill>
            <a:schemeClr val="bg1">
              <a:lumMod val="8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Mission de l’internat moins développée, rencontrant un écho dans certains territoires.  Elle pourrait être mise en œuvre en priorité dans les établissements présentant un taux d’occupation plus faible</a:t>
            </a:r>
          </a:p>
        </p:txBody>
      </p:sp>
      <p:sp>
        <p:nvSpPr>
          <p:cNvPr id="43" name="Rectangle 42"/>
          <p:cNvSpPr/>
          <p:nvPr/>
        </p:nvSpPr>
        <p:spPr bwMode="auto">
          <a:xfrm>
            <a:off x="704409" y="5949350"/>
            <a:ext cx="8748000" cy="46800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En particulier, les missions relatives à l’accompagnement pédagogique et éducatif des élèves est aujourd’hui sous-mobilisée, alors même qu’elle pourrait correspondre à un potentiel de besoin fort</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92731"/>
            <a:ext cx="9555163" cy="765175"/>
          </a:xfrm>
        </p:spPr>
        <p:txBody>
          <a:bodyPr/>
          <a:lstStyle/>
          <a:p>
            <a:r>
              <a:rPr lang="fr-FR" dirty="0" smtClean="0"/>
              <a:t>Un premier indicateur permet d’estimer à 3M l’assiette de la population élèves susceptible de pouvoir bénéficier d’un accompagnement pédagogique et éducatif</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41</a:t>
            </a:fld>
            <a:endParaRPr lang="en-GB">
              <a:solidFill>
                <a:srgbClr val="85888B"/>
              </a:solidFill>
            </a:endParaRPr>
          </a:p>
        </p:txBody>
      </p:sp>
      <p:sp>
        <p:nvSpPr>
          <p:cNvPr id="18" name="Rectangle 17"/>
          <p:cNvSpPr/>
          <p:nvPr/>
        </p:nvSpPr>
        <p:spPr bwMode="auto">
          <a:xfrm>
            <a:off x="344360" y="1196690"/>
            <a:ext cx="2160300" cy="5315935"/>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Ins="180000" rtlCol="0" anchor="t" anchorCtr="0"/>
          <a:lstStyle/>
          <a:p>
            <a:pPr algn="ctr" fontAlgn="auto">
              <a:lnSpc>
                <a:spcPct val="90000"/>
              </a:lnSpc>
              <a:spcBef>
                <a:spcPts val="400"/>
              </a:spcBef>
              <a:spcAft>
                <a:spcPts val="0"/>
              </a:spcAft>
            </a:pPr>
            <a:r>
              <a:rPr lang="fr-FR" sz="1050" b="1" cap="small" dirty="0" smtClean="0">
                <a:solidFill>
                  <a:schemeClr val="tx1"/>
                </a:solidFill>
                <a:cs typeface="+mn-cs"/>
              </a:rPr>
              <a:t>Hypothèses</a:t>
            </a:r>
          </a:p>
          <a:p>
            <a:pPr algn="just" fontAlgn="auto">
              <a:lnSpc>
                <a:spcPct val="90000"/>
              </a:lnSpc>
              <a:spcBef>
                <a:spcPts val="400"/>
              </a:spcBef>
              <a:spcAft>
                <a:spcPts val="0"/>
              </a:spcAft>
            </a:pPr>
            <a:endParaRPr lang="fr-FR" sz="1050" b="1" cap="small" dirty="0" smtClean="0">
              <a:solidFill>
                <a:schemeClr val="tx1"/>
              </a:solidFill>
            </a:endParaRPr>
          </a:p>
          <a:p>
            <a:pPr marL="180975" indent="-180975" algn="just" fontAlgn="auto">
              <a:lnSpc>
                <a:spcPct val="90000"/>
              </a:lnSpc>
              <a:spcBef>
                <a:spcPts val="400"/>
              </a:spcBef>
              <a:spcAft>
                <a:spcPts val="0"/>
              </a:spcAft>
              <a:buFont typeface="Wingdings" pitchFamily="2" charset="2"/>
              <a:buChar char="§"/>
            </a:pPr>
            <a:r>
              <a:rPr lang="fr-FR" sz="1000" dirty="0" smtClean="0">
                <a:solidFill>
                  <a:schemeClr val="tx1"/>
                </a:solidFill>
                <a:cs typeface="+mn-cs"/>
              </a:rPr>
              <a:t>Le nombre d’élèves non internes issus de PCS défavorisées et moyennes peut permettre d’approcher la population éligible susceptible de bénéficier d’un accompagnement pédagogique et éducatif</a:t>
            </a:r>
          </a:p>
          <a:p>
            <a:pPr marL="180975" indent="-180975" algn="just" fontAlgn="auto">
              <a:lnSpc>
                <a:spcPct val="90000"/>
              </a:lnSpc>
              <a:spcBef>
                <a:spcPts val="400"/>
              </a:spcBef>
              <a:spcAft>
                <a:spcPts val="0"/>
              </a:spcAft>
              <a:buFont typeface="Wingdings" pitchFamily="2" charset="2"/>
              <a:buChar char="§"/>
            </a:pPr>
            <a:endParaRPr lang="fr-FR" sz="1000" dirty="0" smtClean="0">
              <a:solidFill>
                <a:schemeClr val="tx1"/>
              </a:solidFill>
              <a:cs typeface="+mn-cs"/>
            </a:endParaRPr>
          </a:p>
          <a:p>
            <a:pPr marL="180975" indent="-180975" algn="just" fontAlgn="auto">
              <a:lnSpc>
                <a:spcPct val="90000"/>
              </a:lnSpc>
              <a:spcBef>
                <a:spcPts val="400"/>
              </a:spcBef>
              <a:spcAft>
                <a:spcPts val="0"/>
              </a:spcAft>
              <a:buFont typeface="Wingdings" pitchFamily="2" charset="2"/>
              <a:buChar char="§"/>
            </a:pPr>
            <a:r>
              <a:rPr lang="fr-FR" sz="1000" dirty="0" smtClean="0">
                <a:solidFill>
                  <a:schemeClr val="tx1"/>
                </a:solidFill>
                <a:cs typeface="+mn-cs"/>
              </a:rPr>
              <a:t>En effet, il peut être posé comme hypothèse que les familles de PCS défavorisées et moyennes disposent d’un capital culturel et financier leur permettant d’offrir à leur enfant un accompagnement </a:t>
            </a:r>
            <a:r>
              <a:rPr lang="fr-FR" sz="1000" dirty="0" smtClean="0">
                <a:solidFill>
                  <a:schemeClr val="tx1"/>
                </a:solidFill>
              </a:rPr>
              <a:t>sur les champs scolaire, périscolaire et extrascolaire moins important </a:t>
            </a:r>
          </a:p>
          <a:p>
            <a:pPr marL="180975" indent="-180975" algn="just" fontAlgn="auto">
              <a:lnSpc>
                <a:spcPct val="90000"/>
              </a:lnSpc>
              <a:spcBef>
                <a:spcPts val="400"/>
              </a:spcBef>
              <a:spcAft>
                <a:spcPts val="0"/>
              </a:spcAft>
              <a:buFont typeface="Wingdings" pitchFamily="2" charset="2"/>
              <a:buChar char="§"/>
            </a:pPr>
            <a:endParaRPr lang="fr-FR" sz="1000" dirty="0" smtClean="0">
              <a:solidFill>
                <a:schemeClr val="tx1"/>
              </a:solidFill>
              <a:cs typeface="+mn-cs"/>
            </a:endParaRPr>
          </a:p>
          <a:p>
            <a:pPr marL="180975" indent="-180975" algn="just" fontAlgn="auto">
              <a:lnSpc>
                <a:spcPct val="90000"/>
              </a:lnSpc>
              <a:spcBef>
                <a:spcPts val="400"/>
              </a:spcBef>
              <a:spcAft>
                <a:spcPts val="0"/>
              </a:spcAft>
              <a:buFont typeface="Wingdings" pitchFamily="2" charset="2"/>
              <a:buChar char="§"/>
            </a:pPr>
            <a:r>
              <a:rPr lang="fr-FR" sz="1000" dirty="0" smtClean="0">
                <a:solidFill>
                  <a:schemeClr val="tx1"/>
                </a:solidFill>
                <a:cs typeface="+mn-cs"/>
              </a:rPr>
              <a:t>En outre, cet indicateur permet d’intégrer une majorité des élèves issus de la Politique de la Ville et l’Education Prioritaire dont le calcul repose en grande partie sur cette indicateur</a:t>
            </a:r>
          </a:p>
          <a:p>
            <a:pPr marL="180975" indent="-180975" algn="just" fontAlgn="auto">
              <a:lnSpc>
                <a:spcPct val="90000"/>
              </a:lnSpc>
              <a:spcBef>
                <a:spcPts val="400"/>
              </a:spcBef>
              <a:spcAft>
                <a:spcPts val="0"/>
              </a:spcAft>
              <a:buFont typeface="Wingdings" pitchFamily="2" charset="2"/>
              <a:buChar char="§"/>
            </a:pPr>
            <a:endParaRPr lang="fr-FR" sz="1000" dirty="0" smtClean="0">
              <a:solidFill>
                <a:schemeClr val="tx1"/>
              </a:solidFill>
            </a:endParaRPr>
          </a:p>
          <a:p>
            <a:pPr marL="180975" indent="-180975" algn="just" fontAlgn="auto">
              <a:lnSpc>
                <a:spcPct val="90000"/>
              </a:lnSpc>
              <a:spcBef>
                <a:spcPts val="400"/>
              </a:spcBef>
              <a:spcAft>
                <a:spcPts val="0"/>
              </a:spcAft>
              <a:buFont typeface="Wingdings" pitchFamily="2" charset="2"/>
              <a:buChar char="§"/>
            </a:pPr>
            <a:r>
              <a:rPr lang="fr-FR" sz="1000" dirty="0" smtClean="0">
                <a:solidFill>
                  <a:schemeClr val="tx1"/>
                </a:solidFill>
                <a:cs typeface="+mn-cs"/>
              </a:rPr>
              <a:t>Enfin</a:t>
            </a:r>
            <a:r>
              <a:rPr lang="fr-FR" sz="1000" dirty="0" smtClean="0">
                <a:solidFill>
                  <a:schemeClr val="tx1"/>
                </a:solidFill>
              </a:rPr>
              <a:t>, l’analyse du nombre de familles monoparentales et de 4 enfants et plus de moins de 25 ans montre une convergence en termes de répartition territoriale. Elle figure en annexe du présent document.</a:t>
            </a:r>
          </a:p>
        </p:txBody>
      </p:sp>
      <p:sp>
        <p:nvSpPr>
          <p:cNvPr id="20" name="TextBox 19"/>
          <p:cNvSpPr txBox="1"/>
          <p:nvPr/>
        </p:nvSpPr>
        <p:spPr bwMode="auto">
          <a:xfrm>
            <a:off x="2720690" y="1187173"/>
            <a:ext cx="6768940" cy="4801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Près de 3M d’élèves issus de PCS défavorisées et moyennes ne sont pas internes aujourd’hui</a:t>
            </a:r>
          </a:p>
        </p:txBody>
      </p:sp>
      <p:sp>
        <p:nvSpPr>
          <p:cNvPr id="21" name="TextBox 20"/>
          <p:cNvSpPr txBox="1"/>
          <p:nvPr/>
        </p:nvSpPr>
        <p:spPr bwMode="auto">
          <a:xfrm>
            <a:off x="2720690" y="2074116"/>
            <a:ext cx="6768940" cy="4801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Ces élèves se concentrent essentiellement en collège et dans les académies de l’Ile de France, Lille, </a:t>
            </a:r>
            <a:r>
              <a:rPr lang="fr-FR" sz="1400" b="1" dirty="0" err="1" smtClean="0">
                <a:solidFill>
                  <a:srgbClr val="B10034">
                    <a:lumMod val="75000"/>
                  </a:srgbClr>
                </a:solidFill>
                <a:latin typeface="Calibri" pitchFamily="34" charset="0"/>
                <a:cs typeface="Calibri" pitchFamily="34" charset="0"/>
              </a:rPr>
              <a:t>Aix-Marseille</a:t>
            </a:r>
            <a:r>
              <a:rPr lang="fr-FR" sz="1400" b="1" dirty="0" smtClean="0">
                <a:solidFill>
                  <a:srgbClr val="B10034">
                    <a:lumMod val="75000"/>
                  </a:srgbClr>
                </a:solidFill>
                <a:latin typeface="Calibri" pitchFamily="34" charset="0"/>
                <a:cs typeface="Calibri" pitchFamily="34" charset="0"/>
              </a:rPr>
              <a:t>, Lyon, Bordeaux, Nantes</a:t>
            </a:r>
          </a:p>
        </p:txBody>
      </p:sp>
      <p:pic>
        <p:nvPicPr>
          <p:cNvPr id="1304578" name="Picture 2"/>
          <p:cNvPicPr>
            <a:picLocks noChangeAspect="1" noChangeArrowheads="1"/>
          </p:cNvPicPr>
          <p:nvPr/>
        </p:nvPicPr>
        <p:blipFill>
          <a:blip r:embed="rId3" cstate="print"/>
          <a:srcRect/>
          <a:stretch>
            <a:fillRect/>
          </a:stretch>
        </p:blipFill>
        <p:spPr bwMode="auto">
          <a:xfrm>
            <a:off x="2720690" y="2924930"/>
            <a:ext cx="2331075" cy="1931047"/>
          </a:xfrm>
          <a:prstGeom prst="rect">
            <a:avLst/>
          </a:prstGeom>
          <a:noFill/>
          <a:ln w="9525">
            <a:noFill/>
            <a:miter lim="800000"/>
            <a:headEnd/>
            <a:tailEnd/>
          </a:ln>
          <a:effectLst/>
        </p:spPr>
      </p:pic>
      <p:pic>
        <p:nvPicPr>
          <p:cNvPr id="1304579" name="Picture 3"/>
          <p:cNvPicPr>
            <a:picLocks noChangeAspect="1" noChangeArrowheads="1"/>
          </p:cNvPicPr>
          <p:nvPr/>
        </p:nvPicPr>
        <p:blipFill>
          <a:blip r:embed="rId4" cstate="print"/>
          <a:srcRect/>
          <a:stretch>
            <a:fillRect/>
          </a:stretch>
        </p:blipFill>
        <p:spPr bwMode="auto">
          <a:xfrm>
            <a:off x="5025010" y="2939600"/>
            <a:ext cx="2329328" cy="1929600"/>
          </a:xfrm>
          <a:prstGeom prst="rect">
            <a:avLst/>
          </a:prstGeom>
          <a:noFill/>
          <a:ln w="9525">
            <a:noFill/>
            <a:miter lim="800000"/>
            <a:headEnd/>
            <a:tailEnd/>
          </a:ln>
          <a:effectLst/>
        </p:spPr>
      </p:pic>
      <p:sp>
        <p:nvSpPr>
          <p:cNvPr id="13" name="TextBox 12"/>
          <p:cNvSpPr txBox="1"/>
          <p:nvPr/>
        </p:nvSpPr>
        <p:spPr bwMode="auto">
          <a:xfrm>
            <a:off x="3008730" y="5237317"/>
            <a:ext cx="1340724"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Légende</a:t>
            </a:r>
          </a:p>
        </p:txBody>
      </p:sp>
      <p:sp>
        <p:nvSpPr>
          <p:cNvPr id="14" name="TextBox 13"/>
          <p:cNvSpPr txBox="1"/>
          <p:nvPr/>
        </p:nvSpPr>
        <p:spPr bwMode="auto">
          <a:xfrm>
            <a:off x="3269454" y="5394621"/>
            <a:ext cx="108000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Moins de 7 000</a:t>
            </a:r>
          </a:p>
        </p:txBody>
      </p:sp>
      <p:sp>
        <p:nvSpPr>
          <p:cNvPr id="15" name="TextBox 14"/>
          <p:cNvSpPr txBox="1"/>
          <p:nvPr/>
        </p:nvSpPr>
        <p:spPr bwMode="auto">
          <a:xfrm>
            <a:off x="3269454" y="5563136"/>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7 000 et 13 000</a:t>
            </a:r>
          </a:p>
        </p:txBody>
      </p:sp>
      <p:sp>
        <p:nvSpPr>
          <p:cNvPr id="16" name="TextBox 15"/>
          <p:cNvSpPr txBox="1"/>
          <p:nvPr/>
        </p:nvSpPr>
        <p:spPr bwMode="auto">
          <a:xfrm>
            <a:off x="3269454" y="5755094"/>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13 000 et 20 000</a:t>
            </a:r>
          </a:p>
        </p:txBody>
      </p:sp>
      <p:sp>
        <p:nvSpPr>
          <p:cNvPr id="17" name="TextBox 16"/>
          <p:cNvSpPr txBox="1"/>
          <p:nvPr/>
        </p:nvSpPr>
        <p:spPr bwMode="auto">
          <a:xfrm>
            <a:off x="3269454" y="5930649"/>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20 000 et 30 000</a:t>
            </a:r>
          </a:p>
        </p:txBody>
      </p:sp>
      <p:sp>
        <p:nvSpPr>
          <p:cNvPr id="19" name="TextBox 18"/>
          <p:cNvSpPr txBox="1"/>
          <p:nvPr/>
        </p:nvSpPr>
        <p:spPr bwMode="auto">
          <a:xfrm>
            <a:off x="3269454" y="6106267"/>
            <a:ext cx="108000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Plus de 30 000</a:t>
            </a:r>
          </a:p>
        </p:txBody>
      </p:sp>
      <p:sp>
        <p:nvSpPr>
          <p:cNvPr id="24" name="TextBox 23"/>
          <p:cNvSpPr txBox="1"/>
          <p:nvPr/>
        </p:nvSpPr>
        <p:spPr bwMode="auto">
          <a:xfrm>
            <a:off x="2983129" y="4861261"/>
            <a:ext cx="1897861"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Nombre de collégiens non internes issus de PCS défavorisées et moyennes par département</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25" name="Freeform 101"/>
          <p:cNvSpPr>
            <a:spLocks noChangeArrowheads="1"/>
          </p:cNvSpPr>
          <p:nvPr/>
        </p:nvSpPr>
        <p:spPr bwMode="auto">
          <a:xfrm>
            <a:off x="3131484" y="5623370"/>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6" name="Freeform 103"/>
          <p:cNvSpPr>
            <a:spLocks noChangeArrowheads="1"/>
          </p:cNvSpPr>
          <p:nvPr/>
        </p:nvSpPr>
        <p:spPr bwMode="auto">
          <a:xfrm>
            <a:off x="3131484" y="5972589"/>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7" name="Freeform 105"/>
          <p:cNvSpPr>
            <a:spLocks noChangeArrowheads="1"/>
          </p:cNvSpPr>
          <p:nvPr/>
        </p:nvSpPr>
        <p:spPr bwMode="auto">
          <a:xfrm>
            <a:off x="3131484" y="6147921"/>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8" name="Freeform 102"/>
          <p:cNvSpPr>
            <a:spLocks noChangeArrowheads="1"/>
          </p:cNvSpPr>
          <p:nvPr/>
        </p:nvSpPr>
        <p:spPr bwMode="auto">
          <a:xfrm>
            <a:off x="3131484" y="5803296"/>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9" name="Freeform 101"/>
          <p:cNvSpPr>
            <a:spLocks noChangeArrowheads="1"/>
          </p:cNvSpPr>
          <p:nvPr/>
        </p:nvSpPr>
        <p:spPr bwMode="auto">
          <a:xfrm>
            <a:off x="3131484" y="5447253"/>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1304580" name="Picture 4"/>
          <p:cNvPicPr>
            <a:picLocks noChangeAspect="1" noChangeArrowheads="1"/>
          </p:cNvPicPr>
          <p:nvPr/>
        </p:nvPicPr>
        <p:blipFill>
          <a:blip r:embed="rId5" cstate="print"/>
          <a:srcRect/>
          <a:stretch>
            <a:fillRect/>
          </a:stretch>
        </p:blipFill>
        <p:spPr bwMode="auto">
          <a:xfrm>
            <a:off x="7448341" y="2924930"/>
            <a:ext cx="2329329" cy="1929600"/>
          </a:xfrm>
          <a:prstGeom prst="rect">
            <a:avLst/>
          </a:prstGeom>
          <a:noFill/>
          <a:ln w="9525">
            <a:noFill/>
            <a:miter lim="800000"/>
            <a:headEnd/>
            <a:tailEnd/>
          </a:ln>
          <a:effectLst/>
        </p:spPr>
      </p:pic>
      <p:sp>
        <p:nvSpPr>
          <p:cNvPr id="30" name="TextBox 29"/>
          <p:cNvSpPr txBox="1"/>
          <p:nvPr/>
        </p:nvSpPr>
        <p:spPr bwMode="auto">
          <a:xfrm>
            <a:off x="5457070" y="5234623"/>
            <a:ext cx="1340724"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Légende</a:t>
            </a:r>
          </a:p>
        </p:txBody>
      </p:sp>
      <p:sp>
        <p:nvSpPr>
          <p:cNvPr id="31" name="TextBox 30"/>
          <p:cNvSpPr txBox="1"/>
          <p:nvPr/>
        </p:nvSpPr>
        <p:spPr bwMode="auto">
          <a:xfrm>
            <a:off x="5717794" y="5391927"/>
            <a:ext cx="108000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Moins de 3 000</a:t>
            </a:r>
          </a:p>
        </p:txBody>
      </p:sp>
      <p:sp>
        <p:nvSpPr>
          <p:cNvPr id="32" name="TextBox 31"/>
          <p:cNvSpPr txBox="1"/>
          <p:nvPr/>
        </p:nvSpPr>
        <p:spPr bwMode="auto">
          <a:xfrm>
            <a:off x="5717794" y="5560442"/>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3 000 et 6 000</a:t>
            </a:r>
          </a:p>
        </p:txBody>
      </p:sp>
      <p:sp>
        <p:nvSpPr>
          <p:cNvPr id="33" name="TextBox 32"/>
          <p:cNvSpPr txBox="1"/>
          <p:nvPr/>
        </p:nvSpPr>
        <p:spPr bwMode="auto">
          <a:xfrm>
            <a:off x="5717794" y="5752400"/>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6 000 et 9 000</a:t>
            </a:r>
          </a:p>
        </p:txBody>
      </p:sp>
      <p:sp>
        <p:nvSpPr>
          <p:cNvPr id="34" name="TextBox 33"/>
          <p:cNvSpPr txBox="1"/>
          <p:nvPr/>
        </p:nvSpPr>
        <p:spPr bwMode="auto">
          <a:xfrm>
            <a:off x="5717794" y="5927955"/>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9 000 et 10 000</a:t>
            </a:r>
          </a:p>
        </p:txBody>
      </p:sp>
      <p:sp>
        <p:nvSpPr>
          <p:cNvPr id="35" name="TextBox 34"/>
          <p:cNvSpPr txBox="1"/>
          <p:nvPr/>
        </p:nvSpPr>
        <p:spPr bwMode="auto">
          <a:xfrm>
            <a:off x="5717794" y="6103573"/>
            <a:ext cx="108000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Plus de 10 000</a:t>
            </a:r>
          </a:p>
        </p:txBody>
      </p:sp>
      <p:sp>
        <p:nvSpPr>
          <p:cNvPr id="36" name="TextBox 35"/>
          <p:cNvSpPr txBox="1"/>
          <p:nvPr/>
        </p:nvSpPr>
        <p:spPr bwMode="auto">
          <a:xfrm>
            <a:off x="5431469" y="4858567"/>
            <a:ext cx="1897861"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Nombre de lycéens non internes issus de PCS défavorisées et moyennes par département</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37" name="Freeform 101"/>
          <p:cNvSpPr>
            <a:spLocks noChangeArrowheads="1"/>
          </p:cNvSpPr>
          <p:nvPr/>
        </p:nvSpPr>
        <p:spPr bwMode="auto">
          <a:xfrm>
            <a:off x="5579824" y="5620676"/>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8" name="Freeform 103"/>
          <p:cNvSpPr>
            <a:spLocks noChangeArrowheads="1"/>
          </p:cNvSpPr>
          <p:nvPr/>
        </p:nvSpPr>
        <p:spPr bwMode="auto">
          <a:xfrm>
            <a:off x="5579824" y="5969895"/>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9" name="Freeform 105"/>
          <p:cNvSpPr>
            <a:spLocks noChangeArrowheads="1"/>
          </p:cNvSpPr>
          <p:nvPr/>
        </p:nvSpPr>
        <p:spPr bwMode="auto">
          <a:xfrm>
            <a:off x="5579824" y="61452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0" name="Freeform 102"/>
          <p:cNvSpPr>
            <a:spLocks noChangeArrowheads="1"/>
          </p:cNvSpPr>
          <p:nvPr/>
        </p:nvSpPr>
        <p:spPr bwMode="auto">
          <a:xfrm>
            <a:off x="5579824" y="5800602"/>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1" name="Freeform 101"/>
          <p:cNvSpPr>
            <a:spLocks noChangeArrowheads="1"/>
          </p:cNvSpPr>
          <p:nvPr/>
        </p:nvSpPr>
        <p:spPr bwMode="auto">
          <a:xfrm>
            <a:off x="5579824" y="5444559"/>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42" name="TextBox 41"/>
          <p:cNvSpPr txBox="1"/>
          <p:nvPr/>
        </p:nvSpPr>
        <p:spPr bwMode="auto">
          <a:xfrm>
            <a:off x="7905410" y="5234623"/>
            <a:ext cx="1340724" cy="203133"/>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Légende</a:t>
            </a:r>
          </a:p>
        </p:txBody>
      </p:sp>
      <p:sp>
        <p:nvSpPr>
          <p:cNvPr id="43" name="TextBox 42"/>
          <p:cNvSpPr txBox="1"/>
          <p:nvPr/>
        </p:nvSpPr>
        <p:spPr bwMode="auto">
          <a:xfrm>
            <a:off x="8166134" y="5391927"/>
            <a:ext cx="108000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Moins de 1 000</a:t>
            </a:r>
          </a:p>
        </p:txBody>
      </p:sp>
      <p:sp>
        <p:nvSpPr>
          <p:cNvPr id="44" name="TextBox 43"/>
          <p:cNvSpPr txBox="1"/>
          <p:nvPr/>
        </p:nvSpPr>
        <p:spPr bwMode="auto">
          <a:xfrm>
            <a:off x="8166134" y="5560442"/>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1 000 et 2 000</a:t>
            </a:r>
          </a:p>
        </p:txBody>
      </p:sp>
      <p:sp>
        <p:nvSpPr>
          <p:cNvPr id="45" name="TextBox 44"/>
          <p:cNvSpPr txBox="1"/>
          <p:nvPr/>
        </p:nvSpPr>
        <p:spPr bwMode="auto">
          <a:xfrm>
            <a:off x="8166134" y="5752400"/>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2 000 et 3 000</a:t>
            </a:r>
          </a:p>
        </p:txBody>
      </p:sp>
      <p:sp>
        <p:nvSpPr>
          <p:cNvPr id="46" name="TextBox 45"/>
          <p:cNvSpPr txBox="1"/>
          <p:nvPr/>
        </p:nvSpPr>
        <p:spPr bwMode="auto">
          <a:xfrm>
            <a:off x="8166134" y="5927955"/>
            <a:ext cx="1232564"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3 000 et 6 000</a:t>
            </a:r>
          </a:p>
        </p:txBody>
      </p:sp>
      <p:sp>
        <p:nvSpPr>
          <p:cNvPr id="47" name="TextBox 46"/>
          <p:cNvSpPr txBox="1"/>
          <p:nvPr/>
        </p:nvSpPr>
        <p:spPr bwMode="auto">
          <a:xfrm>
            <a:off x="8166134" y="6103573"/>
            <a:ext cx="108000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Plus de 6 000</a:t>
            </a:r>
          </a:p>
        </p:txBody>
      </p:sp>
      <p:sp>
        <p:nvSpPr>
          <p:cNvPr id="48" name="TextBox 47"/>
          <p:cNvSpPr txBox="1"/>
          <p:nvPr/>
        </p:nvSpPr>
        <p:spPr bwMode="auto">
          <a:xfrm>
            <a:off x="7761390" y="4858567"/>
            <a:ext cx="2026191"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Nombre de lycéens (lycée professionnel) non internes issus de PCS défavorisées et moyennes par département</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49" name="Freeform 101"/>
          <p:cNvSpPr>
            <a:spLocks noChangeArrowheads="1"/>
          </p:cNvSpPr>
          <p:nvPr/>
        </p:nvSpPr>
        <p:spPr bwMode="auto">
          <a:xfrm>
            <a:off x="8028164" y="5620676"/>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0" name="Freeform 103"/>
          <p:cNvSpPr>
            <a:spLocks noChangeArrowheads="1"/>
          </p:cNvSpPr>
          <p:nvPr/>
        </p:nvSpPr>
        <p:spPr bwMode="auto">
          <a:xfrm>
            <a:off x="8028164" y="5969895"/>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1" name="Freeform 105"/>
          <p:cNvSpPr>
            <a:spLocks noChangeArrowheads="1"/>
          </p:cNvSpPr>
          <p:nvPr/>
        </p:nvSpPr>
        <p:spPr bwMode="auto">
          <a:xfrm>
            <a:off x="8028164" y="61452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2" name="Freeform 102"/>
          <p:cNvSpPr>
            <a:spLocks noChangeArrowheads="1"/>
          </p:cNvSpPr>
          <p:nvPr/>
        </p:nvSpPr>
        <p:spPr bwMode="auto">
          <a:xfrm>
            <a:off x="8028164" y="5800602"/>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3" name="Freeform 101"/>
          <p:cNvSpPr>
            <a:spLocks noChangeArrowheads="1"/>
          </p:cNvSpPr>
          <p:nvPr/>
        </p:nvSpPr>
        <p:spPr bwMode="auto">
          <a:xfrm>
            <a:off x="8028164" y="5444559"/>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5" name="TextBox 54"/>
          <p:cNvSpPr txBox="1"/>
          <p:nvPr/>
        </p:nvSpPr>
        <p:spPr bwMode="auto">
          <a:xfrm>
            <a:off x="3008730" y="2655765"/>
            <a:ext cx="1749506" cy="258532"/>
          </a:xfrm>
          <a:prstGeom prst="rect">
            <a:avLst/>
          </a:prstGeom>
          <a:noFill/>
          <a:ln w="9525">
            <a:noFill/>
            <a:miter lim="800000"/>
            <a:headEnd/>
            <a:tailEnd/>
          </a:ln>
        </p:spPr>
        <p:txBody>
          <a:bodyPr wrap="square" rtlCol="0" anchor="ctr">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En collège</a:t>
            </a:r>
          </a:p>
        </p:txBody>
      </p:sp>
      <p:sp>
        <p:nvSpPr>
          <p:cNvPr id="57" name="TextBox 56"/>
          <p:cNvSpPr txBox="1"/>
          <p:nvPr/>
        </p:nvSpPr>
        <p:spPr bwMode="auto">
          <a:xfrm>
            <a:off x="5313050" y="2658156"/>
            <a:ext cx="1749506" cy="258532"/>
          </a:xfrm>
          <a:prstGeom prst="rect">
            <a:avLst/>
          </a:prstGeom>
          <a:noFill/>
          <a:ln w="9525">
            <a:noFill/>
            <a:miter lim="800000"/>
            <a:headEnd/>
            <a:tailEnd/>
          </a:ln>
        </p:spPr>
        <p:txBody>
          <a:bodyPr wrap="square" rtlCol="0" anchor="ctr">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En lycée</a:t>
            </a:r>
          </a:p>
        </p:txBody>
      </p:sp>
      <p:sp>
        <p:nvSpPr>
          <p:cNvPr id="58" name="TextBox 57"/>
          <p:cNvSpPr txBox="1"/>
          <p:nvPr/>
        </p:nvSpPr>
        <p:spPr bwMode="auto">
          <a:xfrm>
            <a:off x="7740124" y="2658156"/>
            <a:ext cx="1749506" cy="258532"/>
          </a:xfrm>
          <a:prstGeom prst="rect">
            <a:avLst/>
          </a:prstGeom>
          <a:noFill/>
          <a:ln w="9525">
            <a:noFill/>
            <a:miter lim="800000"/>
            <a:headEnd/>
            <a:tailEnd/>
          </a:ln>
        </p:spPr>
        <p:txBody>
          <a:bodyPr wrap="square" rtlCol="0" anchor="ctr">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En lycée professionnel</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6412945"/>
            <a:ext cx="9906000" cy="47253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42533"/>
            <a:ext cx="9555163" cy="765175"/>
          </a:xfrm>
        </p:spPr>
        <p:txBody>
          <a:bodyPr/>
          <a:lstStyle/>
          <a:p>
            <a:r>
              <a:rPr lang="fr-FR" dirty="0" smtClean="0"/>
              <a:t>Pour autant, l’émergence de ce besoin se heurte à la faible prédisposition des familles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42</a:t>
            </a:fld>
            <a:endParaRPr lang="en-GB" dirty="0">
              <a:solidFill>
                <a:srgbClr val="85888B"/>
              </a:solidFill>
            </a:endParaRPr>
          </a:p>
        </p:txBody>
      </p:sp>
      <p:sp>
        <p:nvSpPr>
          <p:cNvPr id="56" name="TextBox 55"/>
          <p:cNvSpPr txBox="1"/>
          <p:nvPr/>
        </p:nvSpPr>
        <p:spPr bwMode="auto">
          <a:xfrm>
            <a:off x="1" y="6308399"/>
            <a:ext cx="9817100" cy="577081"/>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(1)</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p.7</a:t>
            </a:r>
            <a:endParaRPr lang="fr-FR" sz="700" baseline="30000" dirty="0" smtClean="0">
              <a:latin typeface="Calibri" pitchFamily="34" charset="0"/>
              <a:cs typeface="Calibri" pitchFamily="34" charset="0"/>
            </a:endParaRPr>
          </a:p>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p.12</a:t>
            </a:r>
          </a:p>
          <a:p>
            <a:pPr>
              <a:lnSpc>
                <a:spcPct val="90000"/>
              </a:lnSpc>
            </a:pPr>
            <a:r>
              <a:rPr lang="fr-FR" sz="700" baseline="30000" dirty="0" smtClean="0">
                <a:latin typeface="Calibri" pitchFamily="34" charset="0"/>
                <a:cs typeface="Calibri" pitchFamily="34" charset="0"/>
              </a:rPr>
              <a:t>(3) </a:t>
            </a:r>
            <a:r>
              <a:rPr lang="fr-FR" sz="700" dirty="0" smtClean="0">
                <a:latin typeface="Calibri" pitchFamily="34" charset="0"/>
                <a:cs typeface="Calibri" pitchFamily="34" charset="0"/>
              </a:rPr>
              <a:t>Source : entretiens focalisés avec des parties prenantes</a:t>
            </a:r>
          </a:p>
          <a:p>
            <a:pPr>
              <a:lnSpc>
                <a:spcPct val="90000"/>
              </a:lnSpc>
            </a:pPr>
            <a:r>
              <a:rPr lang="fr-FR" sz="700" baseline="30000" dirty="0" smtClean="0">
                <a:latin typeface="Calibri" pitchFamily="34" charset="0"/>
                <a:cs typeface="Calibri" pitchFamily="34" charset="0"/>
              </a:rPr>
              <a:t>(4) </a:t>
            </a:r>
            <a:r>
              <a:rPr lang="fr-FR" sz="700" dirty="0" smtClean="0">
                <a:latin typeface="Calibri" pitchFamily="34" charset="0"/>
                <a:cs typeface="Calibri" pitchFamily="34" charset="0"/>
              </a:rPr>
              <a:t>Source : entretien focalisé avec D. </a:t>
            </a:r>
            <a:r>
              <a:rPr lang="fr-FR" sz="700" dirty="0" err="1" smtClean="0">
                <a:latin typeface="Calibri" pitchFamily="34" charset="0"/>
                <a:cs typeface="Calibri" pitchFamily="34" charset="0"/>
              </a:rPr>
              <a:t>Glasman</a:t>
            </a:r>
            <a:r>
              <a:rPr lang="fr-FR" sz="700" dirty="0" smtClean="0">
                <a:latin typeface="Calibri" pitchFamily="34" charset="0"/>
                <a:cs typeface="Calibri" pitchFamily="34" charset="0"/>
              </a:rPr>
              <a:t>, chercheur et auteur de l’ouvrage « L’internat scolaire ». Travail, cadre, construction de soi », et co-auteur de « Les internats d’excellence : un nouveau défi éducatif ? » </a:t>
            </a:r>
          </a:p>
          <a:p>
            <a:pPr>
              <a:lnSpc>
                <a:spcPct val="90000"/>
              </a:lnSpc>
            </a:pPr>
            <a:r>
              <a:rPr lang="fr-FR" sz="700" baseline="30000" dirty="0" smtClean="0">
                <a:latin typeface="Calibri" pitchFamily="34" charset="0"/>
                <a:cs typeface="Calibri" pitchFamily="34" charset="0"/>
              </a:rPr>
              <a:t>(5)</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p.27</a:t>
            </a:r>
            <a:endParaRPr lang="fr-FR" sz="700" baseline="30000" dirty="0" smtClean="0">
              <a:latin typeface="Calibri" pitchFamily="34" charset="0"/>
              <a:cs typeface="Calibri" pitchFamily="34" charset="0"/>
            </a:endParaRPr>
          </a:p>
        </p:txBody>
      </p:sp>
      <p:sp>
        <p:nvSpPr>
          <p:cNvPr id="6" name="TextBox 5"/>
          <p:cNvSpPr txBox="1"/>
          <p:nvPr/>
        </p:nvSpPr>
        <p:spPr bwMode="auto">
          <a:xfrm>
            <a:off x="416990" y="1359555"/>
            <a:ext cx="4040869"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L’internat bénéficie d’une image réductrice et souvent peu favorable</a:t>
            </a:r>
          </a:p>
        </p:txBody>
      </p:sp>
      <p:cxnSp>
        <p:nvCxnSpPr>
          <p:cNvPr id="7" name="Straight Connector 6"/>
          <p:cNvCxnSpPr/>
          <p:nvPr/>
        </p:nvCxnSpPr>
        <p:spPr>
          <a:xfrm>
            <a:off x="344950" y="1864459"/>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416370" y="2060215"/>
            <a:ext cx="3960550" cy="4196020"/>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00" b="1" dirty="0" smtClean="0">
                <a:solidFill>
                  <a:srgbClr val="000000"/>
                </a:solidFill>
                <a:latin typeface="Calibri" pitchFamily="34" charset="0"/>
              </a:rPr>
              <a:t>Historiquement, l’internat bénéficiait d’une très haute perception sociale et était associé à l’excellence : </a:t>
            </a:r>
            <a:r>
              <a:rPr lang="fr-FR" sz="1000" dirty="0" smtClean="0">
                <a:solidFill>
                  <a:srgbClr val="000000"/>
                </a:solidFill>
                <a:latin typeface="Calibri" pitchFamily="34" charset="0"/>
              </a:rPr>
              <a:t>« Public ou privé, l’internat [était] d’abord un lieu d’excellence réservé à une élite »</a:t>
            </a:r>
            <a:r>
              <a:rPr lang="fr-FR" sz="1000" baseline="30000" dirty="0" smtClean="0">
                <a:solidFill>
                  <a:srgbClr val="000000"/>
                </a:solidFill>
                <a:latin typeface="Calibri" pitchFamily="34" charset="0"/>
              </a:rPr>
              <a:t>(1)</a:t>
            </a:r>
            <a:endParaRPr lang="fr-FR" sz="1000" dirty="0" smtClean="0">
              <a:solidFill>
                <a:srgbClr val="000000"/>
              </a:solidFill>
              <a:latin typeface="Calibri" pitchFamily="34" charset="0"/>
            </a:endParaRPr>
          </a:p>
          <a:p>
            <a:pPr marL="177800" indent="-177800" algn="just">
              <a:buClr>
                <a:srgbClr val="501331"/>
              </a:buClr>
              <a:buFont typeface="Wingdings" pitchFamily="2" charset="2"/>
              <a:buChar char="§"/>
            </a:pPr>
            <a:endParaRPr lang="fr-FR" sz="1000" b="1"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00" b="1" dirty="0" smtClean="0">
                <a:solidFill>
                  <a:srgbClr val="000000"/>
                </a:solidFill>
                <a:latin typeface="Calibri" pitchFamily="34" charset="0"/>
              </a:rPr>
              <a:t>Aujourd’hui, dans la perception collective, l’internat se voit attribuer deux types de mission </a:t>
            </a:r>
            <a:r>
              <a:rPr lang="fr-FR" sz="1000" b="1" baseline="30000" dirty="0" smtClean="0">
                <a:solidFill>
                  <a:srgbClr val="000000"/>
                </a:solidFill>
                <a:latin typeface="Calibri" pitchFamily="34" charset="0"/>
              </a:rPr>
              <a:t>(2)</a:t>
            </a:r>
            <a:r>
              <a:rPr lang="fr-FR" sz="1000" b="1" dirty="0" smtClean="0">
                <a:solidFill>
                  <a:srgbClr val="000000"/>
                </a:solidFill>
                <a:latin typeface="Calibri" pitchFamily="34" charset="0"/>
              </a:rPr>
              <a:t> : </a:t>
            </a:r>
          </a:p>
          <a:p>
            <a:pPr marL="635000" lvl="1" indent="-177800" algn="just">
              <a:spcBef>
                <a:spcPts val="1200"/>
              </a:spcBef>
              <a:buClr>
                <a:srgbClr val="501331"/>
              </a:buClr>
              <a:buFont typeface="Wingdings" pitchFamily="2" charset="2"/>
              <a:buChar char="§"/>
            </a:pPr>
            <a:r>
              <a:rPr lang="fr-FR" sz="1000" b="1" dirty="0" smtClean="0">
                <a:solidFill>
                  <a:srgbClr val="000000"/>
                </a:solidFill>
                <a:latin typeface="Calibri" pitchFamily="34" charset="0"/>
              </a:rPr>
              <a:t>Une réponse à un éloignement géographique </a:t>
            </a:r>
            <a:r>
              <a:rPr lang="fr-FR" sz="1000" dirty="0" smtClean="0">
                <a:solidFill>
                  <a:srgbClr val="000000"/>
                </a:solidFill>
                <a:latin typeface="Calibri" pitchFamily="34" charset="0"/>
              </a:rPr>
              <a:t>rendant difficile l’accès à la formation souhaitée (commodité géographique, option souhaitée, etc.)</a:t>
            </a:r>
          </a:p>
          <a:p>
            <a:pPr marL="635000" lvl="1" indent="-177800" algn="just">
              <a:spcBef>
                <a:spcPts val="1200"/>
              </a:spcBef>
              <a:buClr>
                <a:srgbClr val="501331"/>
              </a:buClr>
              <a:buFont typeface="Wingdings" pitchFamily="2" charset="2"/>
              <a:buChar char="§"/>
            </a:pPr>
            <a:r>
              <a:rPr lang="fr-FR" sz="1000" b="1" dirty="0" smtClean="0">
                <a:solidFill>
                  <a:srgbClr val="000000"/>
                </a:solidFill>
                <a:latin typeface="Calibri" pitchFamily="34" charset="0"/>
              </a:rPr>
              <a:t>Un lieu « orthopédique » ou «internat sanction », </a:t>
            </a:r>
            <a:r>
              <a:rPr lang="fr-FR" sz="1000" dirty="0" smtClean="0">
                <a:solidFill>
                  <a:srgbClr val="000000"/>
                </a:solidFill>
                <a:latin typeface="Calibri" pitchFamily="34" charset="0"/>
              </a:rPr>
              <a:t>notion qui perdure mais semble davantage restreinte au secteur privé </a:t>
            </a:r>
          </a:p>
          <a:p>
            <a:pPr marL="177800" indent="-177800" algn="just">
              <a:buClr>
                <a:srgbClr val="501331"/>
              </a:buClr>
              <a:buFont typeface="Wingdings" pitchFamily="2" charset="2"/>
              <a:buChar char="§"/>
            </a:pPr>
            <a:endParaRPr lang="fr-FR" sz="1000" b="1"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00" dirty="0" smtClean="0">
                <a:solidFill>
                  <a:srgbClr val="000000"/>
                </a:solidFill>
                <a:latin typeface="Calibri" pitchFamily="34" charset="0"/>
              </a:rPr>
              <a:t>Au-delà de la perception réductrice de ses missions, </a:t>
            </a:r>
            <a:r>
              <a:rPr lang="fr-FR" sz="1000" b="1" dirty="0" smtClean="0">
                <a:solidFill>
                  <a:srgbClr val="000000"/>
                </a:solidFill>
                <a:latin typeface="Calibri" pitchFamily="34" charset="0"/>
              </a:rPr>
              <a:t>l’internat bénéficie d’une perception souvent peu favorable de ses infrastructures, parfois associées à des « dortoirs », « hôpital », etc.</a:t>
            </a:r>
            <a:r>
              <a:rPr lang="fr-FR" sz="1000" b="1" baseline="30000" dirty="0" smtClean="0">
                <a:solidFill>
                  <a:srgbClr val="000000"/>
                </a:solidFill>
                <a:latin typeface="Calibri" pitchFamily="34" charset="0"/>
              </a:rPr>
              <a:t>(3)</a:t>
            </a:r>
          </a:p>
          <a:p>
            <a:pPr marL="177800" indent="-177800" algn="just">
              <a:buClr>
                <a:srgbClr val="501331"/>
              </a:buClr>
              <a:buFont typeface="Wingdings" pitchFamily="2" charset="2"/>
              <a:buChar char="§"/>
            </a:pPr>
            <a:endParaRPr lang="fr-FR" sz="1000" b="1" baseline="30000"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00" b="1" dirty="0" smtClean="0">
                <a:solidFill>
                  <a:srgbClr val="000000"/>
                </a:solidFill>
                <a:latin typeface="Calibri" pitchFamily="34" charset="0"/>
              </a:rPr>
              <a:t>Enfin, l’envoi d’un élève en internat n’est pas nécessairement socialement bien perçu. </a:t>
            </a:r>
            <a:r>
              <a:rPr lang="fr-FR" sz="1000" dirty="0" smtClean="0">
                <a:solidFill>
                  <a:srgbClr val="000000"/>
                </a:solidFill>
                <a:latin typeface="Calibri" pitchFamily="34" charset="0"/>
              </a:rPr>
              <a:t>Historiquement, l’envoi d’un enfant en internat traduisait l’attention portée par les parents à la qualité de l’enseignement reçu. Au contraire, aujourd’hui, l’envoi d’un enfant en internat peut être perçu comme une forme de déresponsabilisation des parents </a:t>
            </a:r>
            <a:r>
              <a:rPr lang="fr-FR" sz="1000" baseline="30000" dirty="0" smtClean="0">
                <a:solidFill>
                  <a:srgbClr val="000000"/>
                </a:solidFill>
                <a:latin typeface="Calibri" pitchFamily="34" charset="0"/>
              </a:rPr>
              <a:t>(4)</a:t>
            </a:r>
            <a:r>
              <a:rPr lang="fr-FR" sz="1000" dirty="0" smtClean="0">
                <a:solidFill>
                  <a:srgbClr val="000000"/>
                </a:solidFill>
                <a:latin typeface="Calibri" pitchFamily="34" charset="0"/>
              </a:rPr>
              <a:t>.</a:t>
            </a:r>
          </a:p>
          <a:p>
            <a:pPr marL="177800" indent="-177800" algn="just">
              <a:buClr>
                <a:srgbClr val="501331"/>
              </a:buClr>
              <a:buFont typeface="Wingdings" pitchFamily="2" charset="2"/>
              <a:buChar char="§"/>
            </a:pPr>
            <a:endParaRPr lang="fr-FR" sz="1000" b="1" dirty="0" smtClean="0">
              <a:solidFill>
                <a:srgbClr val="000000"/>
              </a:solidFill>
              <a:latin typeface="Calibri" pitchFamily="34" charset="0"/>
            </a:endParaRPr>
          </a:p>
        </p:txBody>
      </p:sp>
      <p:sp>
        <p:nvSpPr>
          <p:cNvPr id="11" name="TextBox 10"/>
          <p:cNvSpPr txBox="1"/>
          <p:nvPr/>
        </p:nvSpPr>
        <p:spPr bwMode="auto">
          <a:xfrm>
            <a:off x="5529110" y="1372264"/>
            <a:ext cx="4040869"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En outre, les parents comme les élèves peuvent être peu disposés à se séparer</a:t>
            </a:r>
          </a:p>
        </p:txBody>
      </p:sp>
      <p:cxnSp>
        <p:nvCxnSpPr>
          <p:cNvPr id="12" name="Straight Connector 11"/>
          <p:cNvCxnSpPr/>
          <p:nvPr/>
        </p:nvCxnSpPr>
        <p:spPr>
          <a:xfrm>
            <a:off x="5457070" y="1877168"/>
            <a:ext cx="4248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5601090" y="1947849"/>
            <a:ext cx="3960550" cy="1169551"/>
          </a:xfrm>
          <a:prstGeom prst="rect">
            <a:avLst/>
          </a:prstGeom>
          <a:noFill/>
          <a:ln w="9525">
            <a:noFill/>
            <a:miter lim="800000"/>
            <a:headEnd/>
            <a:tailEnd/>
          </a:ln>
        </p:spPr>
        <p:txBody>
          <a:bodyPr wrap="square">
            <a:spAutoFit/>
          </a:bodyPr>
          <a:lstStyle/>
          <a:p>
            <a:pPr marL="177800" indent="-177800" algn="just">
              <a:buClr>
                <a:srgbClr val="501331"/>
              </a:buClr>
              <a:buFont typeface="Wingdings" pitchFamily="2" charset="2"/>
              <a:buChar char="§"/>
            </a:pPr>
            <a:r>
              <a:rPr lang="fr-FR" sz="1000" dirty="0" smtClean="0">
                <a:solidFill>
                  <a:srgbClr val="000000"/>
                </a:solidFill>
                <a:latin typeface="Calibri" pitchFamily="34" charset="0"/>
              </a:rPr>
              <a:t>Indépendamment de la qualité de l’offre proposée par l’internat, la séparation peut être difficile, et ce d’autant plus que l’élève est jeune</a:t>
            </a:r>
          </a:p>
          <a:p>
            <a:pPr marL="177800" indent="-177800" algn="just">
              <a:buClr>
                <a:srgbClr val="501331"/>
              </a:buClr>
              <a:buFont typeface="Wingdings" pitchFamily="2" charset="2"/>
              <a:buChar char="§"/>
            </a:pPr>
            <a:endParaRPr lang="fr-FR" sz="1000" b="1" dirty="0" smtClean="0">
              <a:solidFill>
                <a:srgbClr val="000000"/>
              </a:solidFill>
              <a:latin typeface="Calibri" pitchFamily="34" charset="0"/>
            </a:endParaRPr>
          </a:p>
          <a:p>
            <a:pPr marL="177800" indent="-177800" algn="just">
              <a:buClr>
                <a:srgbClr val="501331"/>
              </a:buClr>
              <a:buFont typeface="Wingdings" pitchFamily="2" charset="2"/>
              <a:buChar char="§"/>
            </a:pPr>
            <a:r>
              <a:rPr lang="fr-FR" sz="1000" dirty="0" smtClean="0">
                <a:solidFill>
                  <a:srgbClr val="000000"/>
                </a:solidFill>
                <a:latin typeface="Calibri" pitchFamily="34" charset="0"/>
              </a:rPr>
              <a:t>Pour l’élève, vient s’ajouter à la difficulté de la séparation avec sa famille, celle liée à la séparation avec son cercle d’amis d’origine (en établissement scolaire ou à proximité de son lieu de résidence)</a:t>
            </a:r>
          </a:p>
          <a:p>
            <a:pPr marL="177800" indent="-177800" algn="just">
              <a:buClr>
                <a:srgbClr val="501331"/>
              </a:buClr>
            </a:pPr>
            <a:endParaRPr lang="fr-FR" sz="1000" dirty="0" smtClean="0">
              <a:solidFill>
                <a:srgbClr val="000000"/>
              </a:solidFill>
              <a:latin typeface="Calibri" pitchFamily="34" charset="0"/>
            </a:endParaRPr>
          </a:p>
        </p:txBody>
      </p:sp>
      <p:sp>
        <p:nvSpPr>
          <p:cNvPr id="34" name="TextBox 33"/>
          <p:cNvSpPr txBox="1"/>
          <p:nvPr/>
        </p:nvSpPr>
        <p:spPr bwMode="auto">
          <a:xfrm>
            <a:off x="632400" y="1052670"/>
            <a:ext cx="3672510" cy="258532"/>
          </a:xfrm>
          <a:prstGeom prst="rect">
            <a:avLst/>
          </a:prstGeom>
          <a:noFill/>
          <a:ln w="9525">
            <a:noFill/>
            <a:miter lim="800000"/>
            <a:headEnd/>
            <a:tailEnd/>
          </a:ln>
        </p:spPr>
        <p:txBody>
          <a:bodyPr wrap="square" rtlCol="0">
            <a:spAutoFit/>
          </a:bodyPr>
          <a:lstStyle/>
          <a:p>
            <a:pPr lvl="1">
              <a:lnSpc>
                <a:spcPct val="90000"/>
              </a:lnSpc>
            </a:pPr>
            <a:r>
              <a:rPr lang="fr-FR" sz="1200" b="1" cap="small" dirty="0" smtClean="0">
                <a:solidFill>
                  <a:schemeClr val="tx1">
                    <a:lumMod val="85000"/>
                    <a:lumOff val="15000"/>
                  </a:schemeClr>
                </a:solidFill>
                <a:latin typeface="Calibri" pitchFamily="34" charset="0"/>
                <a:cs typeface="Calibri" pitchFamily="34" charset="0"/>
              </a:rPr>
              <a:t>Registre de la perception sociale de l’internat</a:t>
            </a:r>
          </a:p>
        </p:txBody>
      </p:sp>
      <p:sp>
        <p:nvSpPr>
          <p:cNvPr id="35" name="TextBox 34"/>
          <p:cNvSpPr txBox="1"/>
          <p:nvPr/>
        </p:nvSpPr>
        <p:spPr bwMode="auto">
          <a:xfrm>
            <a:off x="6177170" y="1052670"/>
            <a:ext cx="3168440" cy="258532"/>
          </a:xfrm>
          <a:prstGeom prst="rect">
            <a:avLst/>
          </a:prstGeom>
          <a:noFill/>
          <a:ln w="9525">
            <a:noFill/>
            <a:miter lim="800000"/>
            <a:headEnd/>
            <a:tailEnd/>
          </a:ln>
        </p:spPr>
        <p:txBody>
          <a:bodyPr wrap="square" rtlCol="0">
            <a:spAutoFit/>
          </a:bodyPr>
          <a:lstStyle/>
          <a:p>
            <a:pPr lvl="1">
              <a:lnSpc>
                <a:spcPct val="90000"/>
              </a:lnSpc>
            </a:pPr>
            <a:r>
              <a:rPr lang="fr-FR" sz="1200" b="1" cap="small" dirty="0" smtClean="0">
                <a:solidFill>
                  <a:schemeClr val="tx1">
                    <a:lumMod val="85000"/>
                    <a:lumOff val="15000"/>
                  </a:schemeClr>
                </a:solidFill>
                <a:latin typeface="Calibri" pitchFamily="34" charset="0"/>
                <a:cs typeface="Calibri" pitchFamily="34" charset="0"/>
              </a:rPr>
              <a:t>Registre affectif et personnel</a:t>
            </a:r>
          </a:p>
        </p:txBody>
      </p:sp>
      <p:sp>
        <p:nvSpPr>
          <p:cNvPr id="16" name="Folded Corner 15"/>
          <p:cNvSpPr/>
          <p:nvPr/>
        </p:nvSpPr>
        <p:spPr bwMode="auto">
          <a:xfrm>
            <a:off x="5385060" y="4725180"/>
            <a:ext cx="3168440" cy="1152160"/>
          </a:xfrm>
          <a:prstGeom prst="foldedCorner">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lnSpc>
                <a:spcPct val="90000"/>
              </a:lnSpc>
              <a:spcBef>
                <a:spcPts val="400"/>
              </a:spcBef>
              <a:spcAft>
                <a:spcPts val="0"/>
              </a:spcAft>
            </a:pPr>
            <a:r>
              <a:rPr lang="fr-FR" sz="1050" b="1" dirty="0" smtClean="0">
                <a:solidFill>
                  <a:schemeClr val="tx1"/>
                </a:solidFill>
              </a:rPr>
              <a:t>« Les auditions des représentants des parents d’élèves ont cependant montré que ce choix [l’internat] reste souvent difficile à faire. Beaucoup craignent en effet que scolariser son enfant sous le régime de l’internat soit assimilé à un abandon, un refus d’assumer son rôle de parent ».</a:t>
            </a:r>
            <a:r>
              <a:rPr lang="fr-FR" sz="1050" b="1" baseline="30000" dirty="0" smtClean="0">
                <a:solidFill>
                  <a:schemeClr val="tx1"/>
                </a:solidFill>
              </a:rPr>
              <a:t>(5)</a:t>
            </a:r>
          </a:p>
        </p:txBody>
      </p:sp>
      <p:sp>
        <p:nvSpPr>
          <p:cNvPr id="17" name="Folded Corner 16"/>
          <p:cNvSpPr/>
          <p:nvPr/>
        </p:nvSpPr>
        <p:spPr bwMode="auto">
          <a:xfrm>
            <a:off x="6401539" y="3117400"/>
            <a:ext cx="3168440" cy="1152160"/>
          </a:xfrm>
          <a:prstGeom prst="foldedCorner">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lnSpc>
                <a:spcPct val="90000"/>
              </a:lnSpc>
              <a:spcBef>
                <a:spcPts val="400"/>
              </a:spcBef>
              <a:spcAft>
                <a:spcPts val="0"/>
              </a:spcAft>
            </a:pPr>
            <a:r>
              <a:rPr lang="fr-FR" sz="1050" b="1" dirty="0" smtClean="0">
                <a:solidFill>
                  <a:schemeClr val="tx1"/>
                </a:solidFill>
              </a:rPr>
              <a:t>« Sur le plan des mentalités, les années 1970 sont celles de la généralisation d’une culture de l’enfance et de l’adolescence. […]  Le rôle des parents évolue également ; ceux-ci entendent désormais rester aussi proches de leurs enfants que possible».</a:t>
            </a:r>
            <a:r>
              <a:rPr lang="fr-FR" sz="1050" b="1" baseline="30000" dirty="0" smtClean="0">
                <a:solidFill>
                  <a:schemeClr val="tx1"/>
                </a:solidFill>
              </a:rPr>
              <a:t>(2)</a:t>
            </a:r>
          </a:p>
        </p:txBody>
      </p:sp>
      <p:pic>
        <p:nvPicPr>
          <p:cNvPr id="1353730" name="Picture 2" descr="arrow, forward, right icon"/>
          <p:cNvPicPr>
            <a:picLocks noChangeAspect="1" noChangeArrowheads="1"/>
          </p:cNvPicPr>
          <p:nvPr/>
        </p:nvPicPr>
        <p:blipFill>
          <a:blip r:embed="rId3" cstate="print"/>
          <a:srcRect/>
          <a:stretch>
            <a:fillRect/>
          </a:stretch>
        </p:blipFill>
        <p:spPr bwMode="auto">
          <a:xfrm rot="8152655" flipH="1">
            <a:off x="8717712" y="2894715"/>
            <a:ext cx="445369" cy="445369"/>
          </a:xfrm>
          <a:prstGeom prst="rect">
            <a:avLst/>
          </a:prstGeom>
          <a:noFill/>
        </p:spPr>
      </p:pic>
      <p:pic>
        <p:nvPicPr>
          <p:cNvPr id="20" name="Picture 2" descr="arrow, forward, right icon"/>
          <p:cNvPicPr>
            <a:picLocks noChangeAspect="1" noChangeArrowheads="1"/>
          </p:cNvPicPr>
          <p:nvPr/>
        </p:nvPicPr>
        <p:blipFill>
          <a:blip r:embed="rId3" cstate="print"/>
          <a:srcRect/>
          <a:stretch>
            <a:fillRect/>
          </a:stretch>
        </p:blipFill>
        <p:spPr bwMode="auto">
          <a:xfrm rot="3797940" flipH="1" flipV="1">
            <a:off x="5051291" y="5363137"/>
            <a:ext cx="438983" cy="438983"/>
          </a:xfrm>
          <a:prstGeom prst="rect">
            <a:avLst/>
          </a:prstGeom>
          <a:noFill/>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bwMode="auto">
          <a:xfrm>
            <a:off x="0" y="6412945"/>
            <a:ext cx="9906000" cy="47253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00943"/>
            <a:ext cx="9555163" cy="765175"/>
          </a:xfrm>
        </p:spPr>
        <p:txBody>
          <a:bodyPr/>
          <a:lstStyle/>
          <a:p>
            <a:r>
              <a:rPr lang="fr-FR" dirty="0" smtClean="0"/>
              <a:t>Il faut donc développer une offre </a:t>
            </a:r>
            <a:r>
              <a:rPr lang="fr-FR" dirty="0" err="1" smtClean="0"/>
              <a:t>différenciante</a:t>
            </a:r>
            <a:r>
              <a:rPr lang="fr-FR" dirty="0" smtClean="0"/>
              <a:t>, incarnée, connue et accessible pour </a:t>
            </a:r>
            <a:br>
              <a:rPr lang="fr-FR" dirty="0" smtClean="0"/>
            </a:br>
            <a:r>
              <a:rPr lang="fr-FR" dirty="0" smtClean="0"/>
              <a:t>les familles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43</a:t>
            </a:fld>
            <a:endParaRPr lang="en-GB">
              <a:solidFill>
                <a:srgbClr val="85888B"/>
              </a:solidFill>
            </a:endParaRPr>
          </a:p>
        </p:txBody>
      </p:sp>
      <p:sp>
        <p:nvSpPr>
          <p:cNvPr id="53" name="Rectangle 52"/>
          <p:cNvSpPr/>
          <p:nvPr/>
        </p:nvSpPr>
        <p:spPr bwMode="auto">
          <a:xfrm>
            <a:off x="776420" y="1020771"/>
            <a:ext cx="828115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i="1" dirty="0" smtClean="0">
                <a:solidFill>
                  <a:schemeClr val="bg2">
                    <a:lumMod val="65000"/>
                  </a:schemeClr>
                </a:solidFill>
                <a:cs typeface="+mn-cs"/>
              </a:rPr>
              <a:t>« Il faut privilégier une logique d’attraction ou attractivité, plutôt qu’une logique d’extraction »</a:t>
            </a:r>
          </a:p>
        </p:txBody>
      </p:sp>
      <p:sp>
        <p:nvSpPr>
          <p:cNvPr id="54" name="Rectangle 53"/>
          <p:cNvSpPr/>
          <p:nvPr/>
        </p:nvSpPr>
        <p:spPr bwMode="auto">
          <a:xfrm>
            <a:off x="344360" y="1700760"/>
            <a:ext cx="1440200" cy="453663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55" name="Pentagon 54"/>
          <p:cNvSpPr/>
          <p:nvPr/>
        </p:nvSpPr>
        <p:spPr bwMode="auto">
          <a:xfrm>
            <a:off x="776420" y="1916790"/>
            <a:ext cx="1872260" cy="1080150"/>
          </a:xfrm>
          <a:prstGeom prst="homePlate">
            <a:avLst>
              <a:gd name="adj" fmla="val 38188"/>
            </a:avLst>
          </a:prstGeom>
          <a:solidFill>
            <a:schemeClr val="accent2">
              <a:lumMod val="75000"/>
            </a:schemeClr>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Qualité</a:t>
            </a:r>
          </a:p>
        </p:txBody>
      </p:sp>
      <p:sp>
        <p:nvSpPr>
          <p:cNvPr id="57" name="Pentagon 56"/>
          <p:cNvSpPr/>
          <p:nvPr/>
        </p:nvSpPr>
        <p:spPr bwMode="auto">
          <a:xfrm>
            <a:off x="776420" y="3397101"/>
            <a:ext cx="1872260" cy="1080150"/>
          </a:xfrm>
          <a:prstGeom prst="homePlate">
            <a:avLst>
              <a:gd name="adj" fmla="val 38188"/>
            </a:avLst>
          </a:prstGeom>
          <a:solidFill>
            <a:schemeClr val="accent2">
              <a:lumMod val="75000"/>
            </a:schemeClr>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Accessibilité</a:t>
            </a:r>
          </a:p>
        </p:txBody>
      </p:sp>
      <p:sp>
        <p:nvSpPr>
          <p:cNvPr id="58" name="TextBox 57"/>
          <p:cNvSpPr txBox="1"/>
          <p:nvPr/>
        </p:nvSpPr>
        <p:spPr bwMode="auto">
          <a:xfrm>
            <a:off x="715043" y="1431565"/>
            <a:ext cx="151221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chemeClr val="tx1">
                    <a:lumMod val="85000"/>
                    <a:lumOff val="15000"/>
                  </a:schemeClr>
                </a:solidFill>
                <a:latin typeface="Calibri" pitchFamily="34" charset="0"/>
                <a:cs typeface="Calibri" pitchFamily="34" charset="0"/>
              </a:rPr>
              <a:t>3 axes de travail</a:t>
            </a:r>
          </a:p>
        </p:txBody>
      </p:sp>
      <p:sp>
        <p:nvSpPr>
          <p:cNvPr id="59" name="Pentagon 58"/>
          <p:cNvSpPr/>
          <p:nvPr/>
        </p:nvSpPr>
        <p:spPr bwMode="auto">
          <a:xfrm>
            <a:off x="776420" y="4869200"/>
            <a:ext cx="1872260" cy="1080150"/>
          </a:xfrm>
          <a:prstGeom prst="homePlate">
            <a:avLst>
              <a:gd name="adj" fmla="val 38188"/>
            </a:avLst>
          </a:prstGeom>
          <a:solidFill>
            <a:schemeClr val="accent2">
              <a:lumMod val="75000"/>
            </a:schemeClr>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Information</a:t>
            </a:r>
          </a:p>
        </p:txBody>
      </p:sp>
      <p:sp>
        <p:nvSpPr>
          <p:cNvPr id="60" name="TextBox 59"/>
          <p:cNvSpPr txBox="1"/>
          <p:nvPr/>
        </p:nvSpPr>
        <p:spPr bwMode="auto">
          <a:xfrm>
            <a:off x="2792700" y="1887789"/>
            <a:ext cx="4032560" cy="1264192"/>
          </a:xfrm>
          <a:prstGeom prst="rect">
            <a:avLst/>
          </a:prstGeom>
          <a:noFill/>
          <a:ln w="9525">
            <a:noFill/>
            <a:miter lim="800000"/>
            <a:headEnd/>
            <a:tailEnd/>
          </a:ln>
        </p:spPr>
        <p:txBody>
          <a:bodyPr wrap="square" rtlCol="0">
            <a:spAutoFit/>
          </a:bodyPr>
          <a:lstStyle/>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Une </a:t>
            </a:r>
            <a:r>
              <a:rPr lang="fr-FR" sz="1050" b="1" dirty="0" smtClean="0">
                <a:solidFill>
                  <a:schemeClr val="tx1">
                    <a:lumMod val="85000"/>
                    <a:lumOff val="15000"/>
                  </a:schemeClr>
                </a:solidFill>
                <a:latin typeface="Calibri" pitchFamily="34" charset="0"/>
                <a:cs typeface="Calibri" pitchFamily="34" charset="0"/>
              </a:rPr>
              <a:t>offre pédagogique, éducative ambitieuse et </a:t>
            </a:r>
            <a:r>
              <a:rPr lang="fr-FR" sz="1050" b="1" dirty="0" err="1" smtClean="0">
                <a:solidFill>
                  <a:schemeClr val="tx1">
                    <a:lumMod val="85000"/>
                    <a:lumOff val="15000"/>
                  </a:schemeClr>
                </a:solidFill>
                <a:latin typeface="Calibri" pitchFamily="34" charset="0"/>
                <a:cs typeface="Calibri" pitchFamily="34" charset="0"/>
              </a:rPr>
              <a:t>différenciante</a:t>
            </a:r>
            <a:r>
              <a:rPr lang="fr-FR" sz="1050" dirty="0" smtClean="0">
                <a:solidFill>
                  <a:schemeClr val="tx1">
                    <a:lumMod val="85000"/>
                    <a:lumOff val="15000"/>
                  </a:schemeClr>
                </a:solidFill>
                <a:latin typeface="Calibri" pitchFamily="34" charset="0"/>
                <a:cs typeface="Calibri" pitchFamily="34" charset="0"/>
              </a:rPr>
              <a:t>, porteuse d’une « promesse », en articulation et cohérence avec l’établissement de scolarisation</a:t>
            </a:r>
          </a:p>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Une </a:t>
            </a:r>
            <a:r>
              <a:rPr lang="fr-FR" sz="1050" b="1" dirty="0" smtClean="0">
                <a:solidFill>
                  <a:schemeClr val="tx1">
                    <a:lumMod val="85000"/>
                    <a:lumOff val="15000"/>
                  </a:schemeClr>
                </a:solidFill>
                <a:latin typeface="Calibri" pitchFamily="34" charset="0"/>
                <a:cs typeface="Calibri" pitchFamily="34" charset="0"/>
              </a:rPr>
              <a:t>conception architecturale </a:t>
            </a:r>
            <a:r>
              <a:rPr lang="fr-FR" sz="1050" dirty="0" smtClean="0">
                <a:solidFill>
                  <a:schemeClr val="tx1">
                    <a:lumMod val="85000"/>
                    <a:lumOff val="15000"/>
                  </a:schemeClr>
                </a:solidFill>
                <a:latin typeface="Calibri" pitchFamily="34" charset="0"/>
                <a:cs typeface="Calibri" pitchFamily="34" charset="0"/>
              </a:rPr>
              <a:t>pensée en cohérence avec l’offre pédagogique</a:t>
            </a:r>
          </a:p>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Une </a:t>
            </a:r>
            <a:r>
              <a:rPr lang="fr-FR" sz="1050" b="1" dirty="0" smtClean="0">
                <a:solidFill>
                  <a:schemeClr val="tx1">
                    <a:lumMod val="85000"/>
                    <a:lumOff val="15000"/>
                  </a:schemeClr>
                </a:solidFill>
                <a:latin typeface="Calibri" pitchFamily="34" charset="0"/>
                <a:cs typeface="Calibri" pitchFamily="34" charset="0"/>
              </a:rPr>
              <a:t>équipe </a:t>
            </a:r>
            <a:r>
              <a:rPr lang="fr-FR" sz="1050" dirty="0" smtClean="0">
                <a:solidFill>
                  <a:schemeClr val="tx1">
                    <a:lumMod val="85000"/>
                    <a:lumOff val="15000"/>
                  </a:schemeClr>
                </a:solidFill>
                <a:latin typeface="Calibri" pitchFamily="34" charset="0"/>
                <a:cs typeface="Calibri" pitchFamily="34" charset="0"/>
              </a:rPr>
              <a:t>aux profils et à l’état d’esprit incarnant cette offre, </a:t>
            </a:r>
            <a:r>
              <a:rPr lang="fr-FR" sz="1050" b="1" dirty="0" smtClean="0">
                <a:solidFill>
                  <a:schemeClr val="tx1">
                    <a:lumMod val="85000"/>
                    <a:lumOff val="15000"/>
                  </a:schemeClr>
                </a:solidFill>
                <a:latin typeface="Calibri" pitchFamily="34" charset="0"/>
                <a:cs typeface="Calibri" pitchFamily="34" charset="0"/>
              </a:rPr>
              <a:t>aux compétences renforcées en particulier sur  le volet éducatif</a:t>
            </a:r>
          </a:p>
        </p:txBody>
      </p:sp>
      <p:sp>
        <p:nvSpPr>
          <p:cNvPr id="61" name="TextBox 60"/>
          <p:cNvSpPr txBox="1"/>
          <p:nvPr/>
        </p:nvSpPr>
        <p:spPr bwMode="auto">
          <a:xfrm>
            <a:off x="3944860" y="1431565"/>
            <a:ext cx="151221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chemeClr val="tx1">
                    <a:lumMod val="85000"/>
                    <a:lumOff val="15000"/>
                  </a:schemeClr>
                </a:solidFill>
                <a:latin typeface="Calibri" pitchFamily="34" charset="0"/>
                <a:cs typeface="Calibri" pitchFamily="34" charset="0"/>
              </a:rPr>
              <a:t>Illustrations</a:t>
            </a:r>
          </a:p>
        </p:txBody>
      </p:sp>
      <p:sp>
        <p:nvSpPr>
          <p:cNvPr id="62" name="TextBox 61"/>
          <p:cNvSpPr txBox="1"/>
          <p:nvPr/>
        </p:nvSpPr>
        <p:spPr bwMode="auto">
          <a:xfrm>
            <a:off x="7833400" y="1431565"/>
            <a:ext cx="151221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chemeClr val="tx1">
                    <a:lumMod val="85000"/>
                    <a:lumOff val="15000"/>
                  </a:schemeClr>
                </a:solidFill>
                <a:latin typeface="Calibri" pitchFamily="34" charset="0"/>
                <a:cs typeface="Calibri" pitchFamily="34" charset="0"/>
              </a:rPr>
              <a:t>Quelques </a:t>
            </a:r>
            <a:r>
              <a:rPr lang="fr-FR" sz="1200" b="1" cap="small" dirty="0" err="1" smtClean="0">
                <a:solidFill>
                  <a:schemeClr val="tx1">
                    <a:lumMod val="85000"/>
                    <a:lumOff val="15000"/>
                  </a:schemeClr>
                </a:solidFill>
                <a:latin typeface="Calibri" pitchFamily="34" charset="0"/>
                <a:cs typeface="Calibri" pitchFamily="34" charset="0"/>
              </a:rPr>
              <a:t>verbatims</a:t>
            </a:r>
            <a:endParaRPr lang="fr-FR" sz="1200" b="1" cap="small" dirty="0" smtClean="0">
              <a:solidFill>
                <a:schemeClr val="tx1">
                  <a:lumMod val="85000"/>
                  <a:lumOff val="15000"/>
                </a:schemeClr>
              </a:solidFill>
              <a:latin typeface="Calibri" pitchFamily="34" charset="0"/>
              <a:cs typeface="Calibri" pitchFamily="34" charset="0"/>
            </a:endParaRPr>
          </a:p>
        </p:txBody>
      </p:sp>
      <p:sp>
        <p:nvSpPr>
          <p:cNvPr id="63" name="TextBox 62"/>
          <p:cNvSpPr txBox="1"/>
          <p:nvPr/>
        </p:nvSpPr>
        <p:spPr bwMode="auto">
          <a:xfrm>
            <a:off x="2792700" y="3472837"/>
            <a:ext cx="4032560" cy="896399"/>
          </a:xfrm>
          <a:prstGeom prst="rect">
            <a:avLst/>
          </a:prstGeom>
          <a:noFill/>
          <a:ln w="9525">
            <a:noFill/>
            <a:miter lim="800000"/>
            <a:headEnd/>
            <a:tailEnd/>
          </a:ln>
        </p:spPr>
        <p:txBody>
          <a:bodyPr wrap="square" rtlCol="0">
            <a:spAutoFit/>
          </a:bodyPr>
          <a:lstStyle/>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Une </a:t>
            </a:r>
            <a:r>
              <a:rPr lang="fr-FR" sz="1050" b="1" dirty="0" smtClean="0">
                <a:solidFill>
                  <a:schemeClr val="tx1">
                    <a:lumMod val="85000"/>
                    <a:lumOff val="15000"/>
                  </a:schemeClr>
                </a:solidFill>
                <a:latin typeface="Calibri" pitchFamily="34" charset="0"/>
                <a:cs typeface="Calibri" pitchFamily="34" charset="0"/>
              </a:rPr>
              <a:t>participation financière « raisonnable »</a:t>
            </a:r>
            <a:r>
              <a:rPr lang="fr-FR" sz="1050" dirty="0" smtClean="0">
                <a:solidFill>
                  <a:schemeClr val="tx1">
                    <a:lumMod val="85000"/>
                    <a:lumOff val="15000"/>
                  </a:schemeClr>
                </a:solidFill>
                <a:latin typeface="Calibri" pitchFamily="34" charset="0"/>
                <a:cs typeface="Calibri" pitchFamily="34" charset="0"/>
              </a:rPr>
              <a:t>, ne devant pas constituer un obstacle pour les familles les plus défavorisées </a:t>
            </a:r>
          </a:p>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 </a:t>
            </a:r>
            <a:r>
              <a:rPr lang="fr-FR" sz="1050" b="1" dirty="0" smtClean="0">
                <a:solidFill>
                  <a:schemeClr val="tx1">
                    <a:lumMod val="85000"/>
                    <a:lumOff val="15000"/>
                  </a:schemeClr>
                </a:solidFill>
                <a:latin typeface="Calibri" pitchFamily="34" charset="0"/>
                <a:cs typeface="Calibri" pitchFamily="34" charset="0"/>
              </a:rPr>
              <a:t>accès à l’internat anticipé et facilité </a:t>
            </a:r>
            <a:r>
              <a:rPr lang="fr-FR" sz="1050" dirty="0" smtClean="0">
                <a:solidFill>
                  <a:schemeClr val="tx1">
                    <a:lumMod val="85000"/>
                    <a:lumOff val="15000"/>
                  </a:schemeClr>
                </a:solidFill>
                <a:latin typeface="Calibri" pitchFamily="34" charset="0"/>
                <a:cs typeface="Calibri" pitchFamily="34" charset="0"/>
              </a:rPr>
              <a:t>(priorité donnée aux implantations géographiques bien desservies ou mise à disposition de navettes ad hoc, etc.)</a:t>
            </a:r>
          </a:p>
        </p:txBody>
      </p:sp>
      <p:sp>
        <p:nvSpPr>
          <p:cNvPr id="64" name="TextBox 63"/>
          <p:cNvSpPr txBox="1"/>
          <p:nvPr/>
        </p:nvSpPr>
        <p:spPr bwMode="auto">
          <a:xfrm>
            <a:off x="2792700" y="5054355"/>
            <a:ext cx="4032560" cy="896399"/>
          </a:xfrm>
          <a:prstGeom prst="rect">
            <a:avLst/>
          </a:prstGeom>
          <a:noFill/>
          <a:ln w="9525">
            <a:noFill/>
            <a:miter lim="800000"/>
            <a:headEnd/>
            <a:tailEnd/>
          </a:ln>
        </p:spPr>
        <p:txBody>
          <a:bodyPr wrap="square" rtlCol="0">
            <a:spAutoFit/>
          </a:bodyPr>
          <a:lstStyle/>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Une </a:t>
            </a:r>
            <a:r>
              <a:rPr lang="fr-FR" sz="1050" b="1" dirty="0" smtClean="0">
                <a:solidFill>
                  <a:schemeClr val="tx1">
                    <a:lumMod val="85000"/>
                    <a:lumOff val="15000"/>
                  </a:schemeClr>
                </a:solidFill>
                <a:latin typeface="Calibri" pitchFamily="34" charset="0"/>
                <a:cs typeface="Calibri" pitchFamily="34" charset="0"/>
              </a:rPr>
              <a:t>communication autour de l’offre </a:t>
            </a:r>
            <a:r>
              <a:rPr lang="fr-FR" sz="1050" dirty="0" smtClean="0">
                <a:solidFill>
                  <a:schemeClr val="tx1">
                    <a:lumMod val="85000"/>
                    <a:lumOff val="15000"/>
                  </a:schemeClr>
                </a:solidFill>
                <a:latin typeface="Calibri" pitchFamily="34" charset="0"/>
                <a:cs typeface="Calibri" pitchFamily="34" charset="0"/>
              </a:rPr>
              <a:t>(projet pédagogique, public éligible, qualité des infrastructures, etc.), </a:t>
            </a:r>
            <a:r>
              <a:rPr lang="fr-FR" sz="1050" b="1" dirty="0" smtClean="0">
                <a:solidFill>
                  <a:schemeClr val="tx1">
                    <a:lumMod val="85000"/>
                    <a:lumOff val="15000"/>
                  </a:schemeClr>
                </a:solidFill>
                <a:latin typeface="Calibri" pitchFamily="34" charset="0"/>
                <a:cs typeface="Calibri" pitchFamily="34" charset="0"/>
              </a:rPr>
              <a:t>relayée notamment par les chefs d’établissement et le corps professoral</a:t>
            </a:r>
          </a:p>
          <a:p>
            <a:pPr marL="180975"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Une </a:t>
            </a:r>
            <a:r>
              <a:rPr lang="fr-FR" sz="1050" b="1" dirty="0" smtClean="0">
                <a:solidFill>
                  <a:schemeClr val="tx1">
                    <a:lumMod val="85000"/>
                    <a:lumOff val="15000"/>
                  </a:schemeClr>
                </a:solidFill>
                <a:latin typeface="Calibri" pitchFamily="34" charset="0"/>
                <a:cs typeface="Calibri" pitchFamily="34" charset="0"/>
              </a:rPr>
              <a:t>transparence sur les critères d’admission, </a:t>
            </a:r>
            <a:r>
              <a:rPr lang="fr-FR" sz="1050" dirty="0" smtClean="0">
                <a:solidFill>
                  <a:schemeClr val="tx1">
                    <a:lumMod val="85000"/>
                    <a:lumOff val="15000"/>
                  </a:schemeClr>
                </a:solidFill>
                <a:latin typeface="Calibri" pitchFamily="34" charset="0"/>
                <a:cs typeface="Calibri" pitchFamily="34" charset="0"/>
              </a:rPr>
              <a:t>parfois jugés « opaques »</a:t>
            </a:r>
          </a:p>
        </p:txBody>
      </p:sp>
      <p:sp>
        <p:nvSpPr>
          <p:cNvPr id="65" name="Rectangle 64"/>
          <p:cNvSpPr/>
          <p:nvPr/>
        </p:nvSpPr>
        <p:spPr bwMode="auto">
          <a:xfrm>
            <a:off x="7371862" y="2175352"/>
            <a:ext cx="252035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i="1" dirty="0" smtClean="0">
                <a:solidFill>
                  <a:schemeClr val="bg2">
                    <a:lumMod val="65000"/>
                  </a:schemeClr>
                </a:solidFill>
                <a:cs typeface="+mn-cs"/>
              </a:rPr>
              <a:t>« C’est une erreur de penser l’offre éducative et pédagogique indépendamment du bâti »</a:t>
            </a:r>
          </a:p>
        </p:txBody>
      </p:sp>
      <p:sp>
        <p:nvSpPr>
          <p:cNvPr id="66" name="Rectangle 65"/>
          <p:cNvSpPr/>
          <p:nvPr/>
        </p:nvSpPr>
        <p:spPr bwMode="auto">
          <a:xfrm>
            <a:off x="6825260" y="1844780"/>
            <a:ext cx="252035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i="1" dirty="0" smtClean="0">
                <a:solidFill>
                  <a:schemeClr val="bg2">
                    <a:lumMod val="65000"/>
                  </a:schemeClr>
                </a:solidFill>
                <a:cs typeface="+mn-cs"/>
              </a:rPr>
              <a:t>« Ce qu’il faut, c’est des projets innovants »</a:t>
            </a:r>
          </a:p>
        </p:txBody>
      </p:sp>
      <p:sp>
        <p:nvSpPr>
          <p:cNvPr id="105" name="Rectangle 104"/>
          <p:cNvSpPr/>
          <p:nvPr/>
        </p:nvSpPr>
        <p:spPr bwMode="auto">
          <a:xfrm>
            <a:off x="6793360" y="2636890"/>
            <a:ext cx="2696269"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i="1" dirty="0" smtClean="0">
                <a:solidFill>
                  <a:schemeClr val="bg2">
                    <a:lumMod val="65000"/>
                  </a:schemeClr>
                </a:solidFill>
                <a:cs typeface="+mn-cs"/>
              </a:rPr>
              <a:t>« Ce n’est pas tant un renforcement des moyens humains qui est nécessaire, qu’un état d’esprit et une conception du projet communs »</a:t>
            </a:r>
          </a:p>
        </p:txBody>
      </p:sp>
      <p:sp>
        <p:nvSpPr>
          <p:cNvPr id="107" name="Rectangle 106"/>
          <p:cNvSpPr/>
          <p:nvPr/>
        </p:nvSpPr>
        <p:spPr bwMode="auto">
          <a:xfrm>
            <a:off x="6969280" y="3645030"/>
            <a:ext cx="2696269"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i="1" dirty="0" smtClean="0">
                <a:solidFill>
                  <a:schemeClr val="bg2">
                    <a:lumMod val="65000"/>
                  </a:schemeClr>
                </a:solidFill>
                <a:cs typeface="+mn-cs"/>
              </a:rPr>
              <a:t>«</a:t>
            </a:r>
            <a:r>
              <a:rPr lang="fr-FR" sz="1000" i="1" dirty="0" smtClean="0">
                <a:solidFill>
                  <a:schemeClr val="bg2">
                    <a:lumMod val="65000"/>
                  </a:schemeClr>
                </a:solidFill>
              </a:rPr>
              <a:t> Il serait regrettable que l’enfant ne puisse bénéficier d’une scolarité en internat en raison de difficultés financières» </a:t>
            </a:r>
            <a:r>
              <a:rPr lang="fr-FR" sz="1000" i="1" baseline="30000" dirty="0" smtClean="0">
                <a:solidFill>
                  <a:schemeClr val="bg2">
                    <a:lumMod val="65000"/>
                  </a:schemeClr>
                </a:solidFill>
              </a:rPr>
              <a:t>(1)</a:t>
            </a:r>
            <a:endParaRPr lang="fr-FR" sz="1000" i="1" baseline="30000" dirty="0" smtClean="0">
              <a:solidFill>
                <a:schemeClr val="bg2">
                  <a:lumMod val="65000"/>
                </a:schemeClr>
              </a:solidFill>
              <a:cs typeface="+mn-cs"/>
            </a:endParaRPr>
          </a:p>
        </p:txBody>
      </p:sp>
      <p:sp>
        <p:nvSpPr>
          <p:cNvPr id="109" name="Rectangle 108"/>
          <p:cNvSpPr/>
          <p:nvPr/>
        </p:nvSpPr>
        <p:spPr bwMode="auto">
          <a:xfrm>
            <a:off x="6753250" y="5599933"/>
            <a:ext cx="2922932"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i="1" dirty="0" smtClean="0">
                <a:solidFill>
                  <a:schemeClr val="bg2">
                    <a:lumMod val="65000"/>
                  </a:schemeClr>
                </a:solidFill>
                <a:cs typeface="+mn-cs"/>
              </a:rPr>
              <a:t>«</a:t>
            </a:r>
            <a:r>
              <a:rPr lang="fr-FR" sz="1000" i="1" dirty="0" smtClean="0">
                <a:solidFill>
                  <a:schemeClr val="bg2">
                    <a:lumMod val="65000"/>
                  </a:schemeClr>
                </a:solidFill>
              </a:rPr>
              <a:t> Aujourd’hui, on a un sentiment de grande opacité, tant en matière d’information donnée sur les motivations d’un refus ou d’une acceptation d’un élève en internat que sur les mécanismes même de recrutement »</a:t>
            </a:r>
            <a:endParaRPr lang="fr-FR" sz="1000" i="1" dirty="0" smtClean="0">
              <a:solidFill>
                <a:schemeClr val="bg2">
                  <a:lumMod val="65000"/>
                </a:schemeClr>
              </a:solidFill>
              <a:cs typeface="+mn-cs"/>
            </a:endParaRPr>
          </a:p>
        </p:txBody>
      </p:sp>
      <p:sp>
        <p:nvSpPr>
          <p:cNvPr id="110" name="Rectangle 109"/>
          <p:cNvSpPr/>
          <p:nvPr/>
        </p:nvSpPr>
        <p:spPr bwMode="auto">
          <a:xfrm>
            <a:off x="6969281" y="4797190"/>
            <a:ext cx="2952410" cy="3600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i="1" dirty="0" smtClean="0">
                <a:solidFill>
                  <a:schemeClr val="bg2">
                    <a:lumMod val="65000"/>
                  </a:schemeClr>
                </a:solidFill>
              </a:rPr>
              <a:t>« Il convient d’abord de rompre avec les représentations initiales des élèves, parents voire personnels éducatifs sur l’internat, de changer son image héritée du passé, celle-ci étant au demeurant responsable en grande partie de sa désaffection » </a:t>
            </a:r>
            <a:r>
              <a:rPr lang="fr-FR" sz="1000" i="1" baseline="30000" dirty="0" smtClean="0">
                <a:solidFill>
                  <a:schemeClr val="bg2">
                    <a:lumMod val="65000"/>
                  </a:schemeClr>
                </a:solidFill>
              </a:rPr>
              <a:t>(2)</a:t>
            </a:r>
            <a:endParaRPr lang="fr-FR" sz="1000" i="1" baseline="30000" dirty="0" smtClean="0">
              <a:solidFill>
                <a:schemeClr val="bg2">
                  <a:lumMod val="65000"/>
                </a:schemeClr>
              </a:solidFill>
              <a:cs typeface="+mn-cs"/>
            </a:endParaRPr>
          </a:p>
        </p:txBody>
      </p:sp>
      <p:sp>
        <p:nvSpPr>
          <p:cNvPr id="111" name="TextBox 110"/>
          <p:cNvSpPr txBox="1"/>
          <p:nvPr/>
        </p:nvSpPr>
        <p:spPr bwMode="auto">
          <a:xfrm>
            <a:off x="1" y="6609881"/>
            <a:ext cx="9817100"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p.38</a:t>
            </a:r>
            <a:endParaRPr lang="fr-FR" sz="700" baseline="30000" dirty="0" smtClean="0">
              <a:latin typeface="Calibri" pitchFamily="34" charset="0"/>
              <a:cs typeface="Calibri" pitchFamily="34" charset="0"/>
            </a:endParaRPr>
          </a:p>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 Une nouvelle actualité pour l’internat scolaire? », Rapport présenté au premier ministre, le 15 novembre 2001, par Marie-Françoise PEROL-DUMONT, p.26</a:t>
            </a:r>
          </a:p>
        </p:txBody>
      </p:sp>
      <p:sp>
        <p:nvSpPr>
          <p:cNvPr id="114" name="Rectangle 113"/>
          <p:cNvSpPr/>
          <p:nvPr/>
        </p:nvSpPr>
        <p:spPr bwMode="auto">
          <a:xfrm>
            <a:off x="2504660" y="3138307"/>
            <a:ext cx="2592360" cy="21603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700" dirty="0" smtClean="0">
                <a:solidFill>
                  <a:schemeClr val="tx1">
                    <a:lumMod val="85000"/>
                    <a:lumOff val="15000"/>
                  </a:schemeClr>
                </a:solidFill>
                <a:cs typeface="+mn-cs"/>
              </a:rPr>
              <a:t>ZOOM sur quelques initiatives innovantes p. suivante</a:t>
            </a:r>
          </a:p>
        </p:txBody>
      </p:sp>
      <p:pic>
        <p:nvPicPr>
          <p:cNvPr id="1307650" name="Picture 2" descr="D:\Users\MLOUFRAN\Desktop\Outils\Banque Microsoft\j0433829.png"/>
          <p:cNvPicPr>
            <a:picLocks noChangeAspect="1" noChangeArrowheads="1"/>
          </p:cNvPicPr>
          <p:nvPr/>
        </p:nvPicPr>
        <p:blipFill>
          <a:blip r:embed="rId3" cstate="print"/>
          <a:srcRect/>
          <a:stretch>
            <a:fillRect/>
          </a:stretch>
        </p:blipFill>
        <p:spPr bwMode="auto">
          <a:xfrm>
            <a:off x="2504660" y="3005152"/>
            <a:ext cx="410330" cy="410330"/>
          </a:xfrm>
          <a:prstGeom prst="rect">
            <a:avLst/>
          </a:prstGeom>
          <a:noFill/>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
            <a:ext cx="9555163" cy="765175"/>
          </a:xfrm>
        </p:spPr>
        <p:txBody>
          <a:bodyPr/>
          <a:lstStyle/>
          <a:p>
            <a:r>
              <a:rPr lang="fr-FR" i="1" dirty="0" smtClean="0">
                <a:solidFill>
                  <a:schemeClr val="bg1">
                    <a:lumMod val="50000"/>
                  </a:schemeClr>
                </a:solidFill>
              </a:rPr>
              <a:t>Quelques initiatives innovantes en matière d’offres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44</a:t>
            </a:fld>
            <a:endParaRPr lang="en-GB">
              <a:solidFill>
                <a:srgbClr val="85888B"/>
              </a:solidFill>
            </a:endParaRPr>
          </a:p>
        </p:txBody>
      </p:sp>
      <p:sp>
        <p:nvSpPr>
          <p:cNvPr id="16" name="Rounded Rectangle 15"/>
          <p:cNvSpPr/>
          <p:nvPr/>
        </p:nvSpPr>
        <p:spPr bwMode="auto">
          <a:xfrm>
            <a:off x="144021" y="132046"/>
            <a:ext cx="1424509" cy="632584"/>
          </a:xfrm>
          <a:prstGeom prst="roundRect">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bg1"/>
                </a:solidFill>
                <a:cs typeface="+mn-cs"/>
              </a:rPr>
              <a:t>Focus</a:t>
            </a:r>
          </a:p>
        </p:txBody>
      </p:sp>
      <p:pic>
        <p:nvPicPr>
          <p:cNvPr id="17" name="Picture 2" descr="D:\Users\MLOUFRAN\Desktop\Outils\Banque Microsoft\j0433829.png"/>
          <p:cNvPicPr>
            <a:picLocks noChangeAspect="1" noChangeArrowheads="1"/>
          </p:cNvPicPr>
          <p:nvPr/>
        </p:nvPicPr>
        <p:blipFill>
          <a:blip r:embed="rId3" cstate="print"/>
          <a:srcRect/>
          <a:stretch>
            <a:fillRect/>
          </a:stretch>
        </p:blipFill>
        <p:spPr bwMode="auto">
          <a:xfrm>
            <a:off x="-47589" y="-31898"/>
            <a:ext cx="685735" cy="685735"/>
          </a:xfrm>
          <a:prstGeom prst="rect">
            <a:avLst/>
          </a:prstGeom>
          <a:noFill/>
        </p:spPr>
      </p:pic>
      <p:sp>
        <p:nvSpPr>
          <p:cNvPr id="22" name="TextBox 21"/>
          <p:cNvSpPr txBox="1"/>
          <p:nvPr/>
        </p:nvSpPr>
        <p:spPr bwMode="auto">
          <a:xfrm>
            <a:off x="1" y="6705578"/>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«entretien focalisé avec Christiane Mariette, CG 64, le 16/09 et http://www.larepubliquedespyrenees.fr/2014/09/27/un-college-experimental-sur-le-site-palois-de-jean-monnet,1212794.php</a:t>
            </a:r>
          </a:p>
        </p:txBody>
      </p:sp>
      <p:sp>
        <p:nvSpPr>
          <p:cNvPr id="64" name="Rounded Rectangle 63"/>
          <p:cNvSpPr/>
          <p:nvPr/>
        </p:nvSpPr>
        <p:spPr bwMode="auto">
          <a:xfrm>
            <a:off x="344360" y="1194269"/>
            <a:ext cx="4536630" cy="2592360"/>
          </a:xfrm>
          <a:prstGeom prst="roundRect">
            <a:avLst>
              <a:gd name="adj" fmla="val 12155"/>
            </a:avLst>
          </a:prstGeom>
          <a:solidFill>
            <a:srgbClr val="FFFFFF"/>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pic>
        <p:nvPicPr>
          <p:cNvPr id="65" name="Picture 4" descr="http://www.larepubliquedespyrenees.fr/images/2014/09/27/pau-un-college-experimental-a-la-place-de-jean-monnet_1056690_490x165p.jpg?v=1"/>
          <p:cNvPicPr>
            <a:picLocks noChangeAspect="1" noChangeArrowheads="1"/>
          </p:cNvPicPr>
          <p:nvPr/>
        </p:nvPicPr>
        <p:blipFill>
          <a:blip r:embed="rId4" cstate="print"/>
          <a:srcRect/>
          <a:stretch>
            <a:fillRect/>
          </a:stretch>
        </p:blipFill>
        <p:spPr bwMode="auto">
          <a:xfrm>
            <a:off x="488380" y="1270385"/>
            <a:ext cx="1920702" cy="648090"/>
          </a:xfrm>
          <a:prstGeom prst="rect">
            <a:avLst/>
          </a:prstGeom>
          <a:noFill/>
        </p:spPr>
      </p:pic>
      <p:sp>
        <p:nvSpPr>
          <p:cNvPr id="66" name="Rounded Rectangle 65"/>
          <p:cNvSpPr/>
          <p:nvPr/>
        </p:nvSpPr>
        <p:spPr bwMode="auto">
          <a:xfrm>
            <a:off x="200340" y="1050249"/>
            <a:ext cx="704409" cy="576080"/>
          </a:xfrm>
          <a:prstGeom prst="roundRect">
            <a:avLst/>
          </a:prstGeom>
          <a:solidFill>
            <a:srgbClr val="FFFFFF">
              <a:lumMod val="85000"/>
            </a:srgbClr>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pic>
        <p:nvPicPr>
          <p:cNvPr id="67" name="Picture 2" descr="brainstorming, bright, bulb, concept, creativity, electric, electrical, electricity, energy, idea, innovation, inspiration, lamp, light, lightbulb, power, solution icon"/>
          <p:cNvPicPr>
            <a:picLocks noChangeAspect="1" noChangeArrowheads="1"/>
          </p:cNvPicPr>
          <p:nvPr/>
        </p:nvPicPr>
        <p:blipFill>
          <a:blip r:embed="rId5" cstate="print"/>
          <a:srcRect/>
          <a:stretch>
            <a:fillRect/>
          </a:stretch>
        </p:blipFill>
        <p:spPr bwMode="auto">
          <a:xfrm>
            <a:off x="291195" y="1090360"/>
            <a:ext cx="504070" cy="504070"/>
          </a:xfrm>
          <a:prstGeom prst="rect">
            <a:avLst/>
          </a:prstGeom>
          <a:noFill/>
        </p:spPr>
      </p:pic>
      <p:sp>
        <p:nvSpPr>
          <p:cNvPr id="68" name="TextBox 67"/>
          <p:cNvSpPr txBox="1"/>
          <p:nvPr/>
        </p:nvSpPr>
        <p:spPr bwMode="auto">
          <a:xfrm>
            <a:off x="2409082" y="1359555"/>
            <a:ext cx="1895828" cy="424732"/>
          </a:xfrm>
          <a:prstGeom prst="rect">
            <a:avLst/>
          </a:prstGeom>
          <a:noFill/>
          <a:ln w="9525">
            <a:noFill/>
            <a:miter lim="800000"/>
            <a:headEnd/>
            <a:tailEnd/>
          </a:ln>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Le collège expérimental de PAU </a:t>
            </a:r>
            <a:r>
              <a:rPr kumimoji="0" lang="fr-FR" sz="1200" b="1" i="0" u="none" strike="noStrike" kern="0" cap="none" spc="0" normalizeH="0" baseline="30000" noProof="0" dirty="0" smtClean="0">
                <a:ln>
                  <a:noFill/>
                </a:ln>
                <a:solidFill>
                  <a:srgbClr val="000000">
                    <a:lumMod val="85000"/>
                    <a:lumOff val="15000"/>
                  </a:srgbClr>
                </a:solidFill>
                <a:effectLst/>
                <a:uLnTx/>
                <a:uFillTx/>
                <a:latin typeface="Calibri" pitchFamily="34" charset="0"/>
                <a:cs typeface="Calibri" pitchFamily="34" charset="0"/>
              </a:rPr>
              <a:t>(1)</a:t>
            </a:r>
          </a:p>
        </p:txBody>
      </p:sp>
      <p:sp>
        <p:nvSpPr>
          <p:cNvPr id="69" name="TextBox 68"/>
          <p:cNvSpPr txBox="1"/>
          <p:nvPr/>
        </p:nvSpPr>
        <p:spPr bwMode="auto">
          <a:xfrm>
            <a:off x="376259" y="2005941"/>
            <a:ext cx="4464620" cy="1700466"/>
          </a:xfrm>
          <a:prstGeom prst="rect">
            <a:avLst/>
          </a:prstGeom>
          <a:noFill/>
          <a:ln w="9525">
            <a:noFill/>
            <a:miter lim="800000"/>
            <a:headEnd/>
            <a:tailEnd/>
          </a:ln>
        </p:spPr>
        <p:txBody>
          <a:bodyPr wrap="square" rtlCol="0">
            <a:spAutoFit/>
          </a:bodyPr>
          <a:lstStyle/>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 collège expérimental désectorisé de 120 élèves presque exclusivement des internes, en privilégiant la mixité de recrutement</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Une conception architecturale pensée en cohérence avec les temps de vie des élèves </a:t>
            </a:r>
            <a:r>
              <a:rPr kumimoji="0" lang="fr-FR" sz="900" b="0" i="1"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(possibilité de prendre son petit déjeuner dans l’internat, à proximité des chambres)</a:t>
            </a: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 et en articulation totale avec l’établissement scolaire : badge unique, moindre perméabilité des lieux </a:t>
            </a:r>
            <a:r>
              <a:rPr kumimoji="0" lang="fr-FR" sz="900" b="0" i="1"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(locaux scolaires, pédagogiques, éducatifs, « de sommeil »)</a:t>
            </a: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 etc.</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Des thématiques structurantes autour de la glisse </a:t>
            </a:r>
            <a:r>
              <a:rPr kumimoji="0" lang="fr-FR" sz="900" b="0" i="1"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(mer et montagne)</a:t>
            </a: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 de la culture et création numérique </a:t>
            </a:r>
            <a:r>
              <a:rPr kumimoji="0" lang="fr-FR" sz="900" b="0" i="1"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(éducation à l’image)</a:t>
            </a: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 et une ouverture sur l’extérieur (foyer espace culturel)</a:t>
            </a:r>
            <a:r>
              <a:rPr kumimoji="0" lang="fr-FR" sz="1050" b="0" i="0" u="none" strike="noStrike" kern="0" cap="none" spc="0" normalizeH="0" baseline="30000" noProof="0" dirty="0" smtClean="0">
                <a:ln>
                  <a:noFill/>
                </a:ln>
                <a:solidFill>
                  <a:srgbClr val="000000">
                    <a:lumMod val="85000"/>
                    <a:lumOff val="15000"/>
                  </a:srgbClr>
                </a:solidFill>
                <a:effectLst/>
                <a:uLnTx/>
                <a:uFillTx/>
                <a:latin typeface="Calibri" pitchFamily="34" charset="0"/>
                <a:cs typeface="Calibri" pitchFamily="34" charset="0"/>
              </a:rPr>
              <a:t> (1) </a:t>
            </a:r>
            <a:endPar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endParaRPr>
          </a:p>
        </p:txBody>
      </p:sp>
      <p:sp>
        <p:nvSpPr>
          <p:cNvPr id="70" name="Rounded Rectangle 69"/>
          <p:cNvSpPr/>
          <p:nvPr/>
        </p:nvSpPr>
        <p:spPr bwMode="auto">
          <a:xfrm>
            <a:off x="5224616" y="1194269"/>
            <a:ext cx="4536630" cy="2592360"/>
          </a:xfrm>
          <a:prstGeom prst="roundRect">
            <a:avLst>
              <a:gd name="adj" fmla="val 12155"/>
            </a:avLst>
          </a:prstGeom>
          <a:solidFill>
            <a:srgbClr val="FFFFFF"/>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sp>
        <p:nvSpPr>
          <p:cNvPr id="71" name="Rounded Rectangle 70"/>
          <p:cNvSpPr/>
          <p:nvPr/>
        </p:nvSpPr>
        <p:spPr bwMode="auto">
          <a:xfrm>
            <a:off x="344360" y="4045191"/>
            <a:ext cx="4536630" cy="2444509"/>
          </a:xfrm>
          <a:prstGeom prst="roundRect">
            <a:avLst>
              <a:gd name="adj" fmla="val 12155"/>
            </a:avLst>
          </a:prstGeom>
          <a:solidFill>
            <a:srgbClr val="FFFFFF"/>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sp>
        <p:nvSpPr>
          <p:cNvPr id="72" name="Rounded Rectangle 71"/>
          <p:cNvSpPr/>
          <p:nvPr/>
        </p:nvSpPr>
        <p:spPr bwMode="auto">
          <a:xfrm>
            <a:off x="5224616" y="4045191"/>
            <a:ext cx="4536630" cy="2444509"/>
          </a:xfrm>
          <a:prstGeom prst="roundRect">
            <a:avLst>
              <a:gd name="adj" fmla="val 12155"/>
            </a:avLst>
          </a:prstGeom>
          <a:solidFill>
            <a:srgbClr val="FFFFFF"/>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pic>
        <p:nvPicPr>
          <p:cNvPr id="75" name="Picture 2" descr="JPEG - 62.8 ko"/>
          <p:cNvPicPr>
            <a:picLocks noChangeAspect="1" noChangeArrowheads="1"/>
          </p:cNvPicPr>
          <p:nvPr/>
        </p:nvPicPr>
        <p:blipFill>
          <a:blip r:embed="rId6" cstate="print"/>
          <a:srcRect/>
          <a:stretch>
            <a:fillRect/>
          </a:stretch>
        </p:blipFill>
        <p:spPr bwMode="auto">
          <a:xfrm>
            <a:off x="5313050" y="1270385"/>
            <a:ext cx="1609750" cy="871949"/>
          </a:xfrm>
          <a:prstGeom prst="rect">
            <a:avLst/>
          </a:prstGeom>
          <a:noFill/>
        </p:spPr>
      </p:pic>
      <p:sp>
        <p:nvSpPr>
          <p:cNvPr id="76" name="Rounded Rectangle 75"/>
          <p:cNvSpPr/>
          <p:nvPr/>
        </p:nvSpPr>
        <p:spPr bwMode="auto">
          <a:xfrm>
            <a:off x="5080596" y="1050249"/>
            <a:ext cx="704409" cy="576080"/>
          </a:xfrm>
          <a:prstGeom prst="roundRect">
            <a:avLst/>
          </a:prstGeom>
          <a:solidFill>
            <a:srgbClr val="FFFFFF">
              <a:lumMod val="85000"/>
            </a:srgbClr>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pic>
        <p:nvPicPr>
          <p:cNvPr id="77" name="Picture 2" descr="brainstorming, bright, bulb, concept, creativity, electric, electrical, electricity, energy, idea, innovation, inspiration, lamp, light, lightbulb, power, solution icon"/>
          <p:cNvPicPr>
            <a:picLocks noChangeAspect="1" noChangeArrowheads="1"/>
          </p:cNvPicPr>
          <p:nvPr/>
        </p:nvPicPr>
        <p:blipFill>
          <a:blip r:embed="rId5" cstate="print"/>
          <a:srcRect/>
          <a:stretch>
            <a:fillRect/>
          </a:stretch>
        </p:blipFill>
        <p:spPr bwMode="auto">
          <a:xfrm>
            <a:off x="5184505" y="1090360"/>
            <a:ext cx="504070" cy="504070"/>
          </a:xfrm>
          <a:prstGeom prst="rect">
            <a:avLst/>
          </a:prstGeom>
          <a:noFill/>
        </p:spPr>
      </p:pic>
      <p:sp>
        <p:nvSpPr>
          <p:cNvPr id="78" name="TextBox 77"/>
          <p:cNvSpPr txBox="1"/>
          <p:nvPr/>
        </p:nvSpPr>
        <p:spPr bwMode="auto">
          <a:xfrm>
            <a:off x="6969280" y="1359555"/>
            <a:ext cx="1895828" cy="424732"/>
          </a:xfrm>
          <a:prstGeom prst="rect">
            <a:avLst/>
          </a:prstGeom>
          <a:noFill/>
          <a:ln w="9525">
            <a:noFill/>
            <a:miter lim="800000"/>
            <a:headEnd/>
            <a:tailEnd/>
          </a:ln>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Le collège international à Noisy-le-Grand</a:t>
            </a:r>
            <a:endParaRPr kumimoji="0" lang="fr-FR" sz="1200" b="1" i="0" u="none" strike="noStrike" kern="0" cap="none" spc="0" normalizeH="0" baseline="30000" noProof="0" dirty="0" smtClean="0">
              <a:ln>
                <a:noFill/>
              </a:ln>
              <a:solidFill>
                <a:srgbClr val="000000">
                  <a:lumMod val="85000"/>
                  <a:lumOff val="15000"/>
                </a:srgbClr>
              </a:solidFill>
              <a:effectLst/>
              <a:uLnTx/>
              <a:uFillTx/>
              <a:latin typeface="Calibri" pitchFamily="34" charset="0"/>
              <a:cs typeface="Calibri" pitchFamily="34" charset="0"/>
            </a:endParaRPr>
          </a:p>
        </p:txBody>
      </p:sp>
      <p:sp>
        <p:nvSpPr>
          <p:cNvPr id="79" name="TextBox 78"/>
          <p:cNvSpPr txBox="1"/>
          <p:nvPr/>
        </p:nvSpPr>
        <p:spPr bwMode="auto">
          <a:xfrm>
            <a:off x="5313050" y="2170417"/>
            <a:ext cx="4464620" cy="1418081"/>
          </a:xfrm>
          <a:prstGeom prst="rect">
            <a:avLst/>
          </a:prstGeom>
          <a:noFill/>
          <a:ln w="9525">
            <a:noFill/>
            <a:miter lim="800000"/>
            <a:headEnd/>
            <a:tailEnd/>
          </a:ln>
        </p:spPr>
        <p:txBody>
          <a:bodyPr wrap="square" rtlCol="0">
            <a:spAutoFit/>
          </a:bodyPr>
          <a:lstStyle/>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400 élèves dont 140 places d’internat</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 collège tourné vers l’international : Amériques, Asie, Afrique</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L’apprentissage des langues au cœur du projet pédagogique : anglais, arabe, chinois et portugais enseignés dès la 6</a:t>
            </a:r>
            <a:r>
              <a:rPr kumimoji="0" lang="fr-FR" sz="1050" b="0" i="0" u="none" strike="noStrike" kern="0" cap="none" spc="0" normalizeH="0" baseline="30000" noProof="0" dirty="0" smtClean="0">
                <a:ln>
                  <a:noFill/>
                </a:ln>
                <a:solidFill>
                  <a:srgbClr val="000000">
                    <a:lumMod val="85000"/>
                    <a:lumOff val="15000"/>
                  </a:srgbClr>
                </a:solidFill>
                <a:effectLst/>
                <a:uLnTx/>
                <a:uFillTx/>
                <a:latin typeface="Calibri" pitchFamily="34" charset="0"/>
                <a:cs typeface="Calibri" pitchFamily="34" charset="0"/>
              </a:rPr>
              <a:t>ème</a:t>
            </a: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 La promesse de sortir du collège bilingue a minima</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Cuisine sur place, 400 repas par jour</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Des équipements sportifs : salle d’EPS et plateau sportif extérieur</a:t>
            </a:r>
          </a:p>
        </p:txBody>
      </p:sp>
      <p:sp>
        <p:nvSpPr>
          <p:cNvPr id="80" name="TextBox 79"/>
          <p:cNvSpPr txBox="1"/>
          <p:nvPr/>
        </p:nvSpPr>
        <p:spPr bwMode="auto">
          <a:xfrm>
            <a:off x="2265062" y="4156428"/>
            <a:ext cx="1895828" cy="424732"/>
          </a:xfrm>
          <a:prstGeom prst="rect">
            <a:avLst/>
          </a:prstGeom>
          <a:noFill/>
          <a:ln w="9525">
            <a:noFill/>
            <a:miter lim="800000"/>
            <a:headEnd/>
            <a:tailEnd/>
          </a:ln>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r-FR" sz="1200" b="1" i="0" u="none" strike="noStrike" kern="0" cap="none" spc="0" normalizeH="0" baseline="0" noProof="0" dirty="0" err="1" smtClean="0">
                <a:ln>
                  <a:noFill/>
                </a:ln>
                <a:solidFill>
                  <a:srgbClr val="000000">
                    <a:lumMod val="85000"/>
                    <a:lumOff val="15000"/>
                  </a:srgbClr>
                </a:solidFill>
                <a:effectLst/>
                <a:uLnTx/>
                <a:uFillTx/>
                <a:latin typeface="Calibri" pitchFamily="34" charset="0"/>
                <a:cs typeface="Calibri" pitchFamily="34" charset="0"/>
              </a:rPr>
              <a:t>Epide</a:t>
            </a:r>
            <a:r>
              <a:rPr kumimoji="0" lang="fr-FR" sz="1200" b="1"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 des jeunes , acteurs de leur avenir</a:t>
            </a:r>
            <a:endParaRPr kumimoji="0" lang="fr-FR" sz="1200" b="1" i="0" u="none" strike="noStrike" kern="0" cap="none" spc="0" normalizeH="0" baseline="30000" noProof="0" dirty="0" smtClean="0">
              <a:ln>
                <a:noFill/>
              </a:ln>
              <a:solidFill>
                <a:srgbClr val="000000">
                  <a:lumMod val="85000"/>
                  <a:lumOff val="15000"/>
                </a:srgbClr>
              </a:solidFill>
              <a:effectLst/>
              <a:uLnTx/>
              <a:uFillTx/>
              <a:latin typeface="Calibri" pitchFamily="34" charset="0"/>
              <a:cs typeface="Calibri" pitchFamily="34" charset="0"/>
            </a:endParaRPr>
          </a:p>
        </p:txBody>
      </p:sp>
      <p:pic>
        <p:nvPicPr>
          <p:cNvPr id="81" name="Picture 2" descr="L'Etablissement public d'insertion de la Défense (EPIDE) de Montry (Seine-et-Marne)|Photo prise le 03/10/2011  © Radio France - 2011|/sites/default/files/2011/10/03/182281/images/Reportage-EPIDE-septembre-2011-014.jpg"/>
          <p:cNvPicPr>
            <a:picLocks noChangeAspect="1" noChangeArrowheads="1"/>
          </p:cNvPicPr>
          <p:nvPr/>
        </p:nvPicPr>
        <p:blipFill>
          <a:blip r:embed="rId7" cstate="print"/>
          <a:srcRect b="6690"/>
          <a:stretch>
            <a:fillRect/>
          </a:stretch>
        </p:blipFill>
        <p:spPr bwMode="auto">
          <a:xfrm>
            <a:off x="488380" y="4156428"/>
            <a:ext cx="1588409" cy="1111608"/>
          </a:xfrm>
          <a:prstGeom prst="rect">
            <a:avLst/>
          </a:prstGeom>
          <a:noFill/>
        </p:spPr>
      </p:pic>
      <p:sp>
        <p:nvSpPr>
          <p:cNvPr id="82" name="Rounded Rectangle 81"/>
          <p:cNvSpPr/>
          <p:nvPr/>
        </p:nvSpPr>
        <p:spPr bwMode="auto">
          <a:xfrm>
            <a:off x="200340" y="3901171"/>
            <a:ext cx="704409" cy="576080"/>
          </a:xfrm>
          <a:prstGeom prst="roundRect">
            <a:avLst/>
          </a:prstGeom>
          <a:solidFill>
            <a:srgbClr val="FFFFFF">
              <a:lumMod val="85000"/>
            </a:srgbClr>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pic>
        <p:nvPicPr>
          <p:cNvPr id="83" name="Picture 2" descr="brainstorming, bright, bulb, concept, creativity, electric, electrical, electricity, energy, idea, innovation, inspiration, lamp, light, lightbulb, power, solution icon"/>
          <p:cNvPicPr>
            <a:picLocks noChangeAspect="1" noChangeArrowheads="1"/>
          </p:cNvPicPr>
          <p:nvPr/>
        </p:nvPicPr>
        <p:blipFill>
          <a:blip r:embed="rId5" cstate="print"/>
          <a:srcRect/>
          <a:stretch>
            <a:fillRect/>
          </a:stretch>
        </p:blipFill>
        <p:spPr bwMode="auto">
          <a:xfrm>
            <a:off x="291195" y="3943703"/>
            <a:ext cx="504070" cy="504070"/>
          </a:xfrm>
          <a:prstGeom prst="rect">
            <a:avLst/>
          </a:prstGeom>
          <a:noFill/>
        </p:spPr>
      </p:pic>
      <p:sp>
        <p:nvSpPr>
          <p:cNvPr id="84" name="TextBox 83"/>
          <p:cNvSpPr txBox="1"/>
          <p:nvPr/>
        </p:nvSpPr>
        <p:spPr bwMode="auto">
          <a:xfrm>
            <a:off x="2076789" y="4621283"/>
            <a:ext cx="2764090" cy="674031"/>
          </a:xfrm>
          <a:prstGeom prst="rect">
            <a:avLst/>
          </a:prstGeom>
          <a:noFill/>
          <a:ln w="9525">
            <a:noFill/>
            <a:miter lim="800000"/>
            <a:headEnd/>
            <a:tailEnd/>
          </a:ln>
        </p:spPr>
        <p:txBody>
          <a:bodyPr wrap="square" rtlCol="0">
            <a:spAutoFit/>
          </a:bodyPr>
          <a:lstStyle/>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 modèle issu de l’armée aujourd’hui associatif sous tutelle du ministère de l’emploi, le ministère de la ville et le ministère de la défense</a:t>
            </a:r>
          </a:p>
        </p:txBody>
      </p:sp>
      <p:sp>
        <p:nvSpPr>
          <p:cNvPr id="85" name="TextBox 84"/>
          <p:cNvSpPr txBox="1"/>
          <p:nvPr/>
        </p:nvSpPr>
        <p:spPr bwMode="auto">
          <a:xfrm>
            <a:off x="416369" y="5373270"/>
            <a:ext cx="4424509" cy="1050288"/>
          </a:xfrm>
          <a:prstGeom prst="rect">
            <a:avLst/>
          </a:prstGeom>
          <a:noFill/>
          <a:ln w="9525">
            <a:noFill/>
            <a:miter lim="800000"/>
            <a:headEnd/>
            <a:tailEnd/>
          </a:ln>
        </p:spPr>
        <p:txBody>
          <a:bodyPr wrap="square" rtlCol="0">
            <a:spAutoFit/>
          </a:bodyPr>
          <a:lstStyle/>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 projet pédagogique : restaurer la confiance en soi</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 parcours de 6 à 12 mois à destination des élèves décrocheurs</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Internat pour tous les élèves accueillis et port de l’uniforme</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8 jeunes sur 10 réinsérés, vers l’emploi ou un parcours de formation professionnelle</a:t>
            </a:r>
          </a:p>
        </p:txBody>
      </p:sp>
      <p:pic>
        <p:nvPicPr>
          <p:cNvPr id="86" name="Picture 4" descr="JPEG - 25.3 ko"/>
          <p:cNvPicPr>
            <a:picLocks noChangeAspect="1" noChangeArrowheads="1"/>
          </p:cNvPicPr>
          <p:nvPr/>
        </p:nvPicPr>
        <p:blipFill>
          <a:blip r:embed="rId8" cstate="print"/>
          <a:srcRect/>
          <a:stretch>
            <a:fillRect/>
          </a:stretch>
        </p:blipFill>
        <p:spPr bwMode="auto">
          <a:xfrm>
            <a:off x="5391590" y="4156428"/>
            <a:ext cx="1488000" cy="1116000"/>
          </a:xfrm>
          <a:prstGeom prst="rect">
            <a:avLst/>
          </a:prstGeom>
          <a:noFill/>
        </p:spPr>
      </p:pic>
      <p:sp>
        <p:nvSpPr>
          <p:cNvPr id="87" name="TextBox 86"/>
          <p:cNvSpPr txBox="1"/>
          <p:nvPr/>
        </p:nvSpPr>
        <p:spPr bwMode="auto">
          <a:xfrm>
            <a:off x="6969280" y="4156428"/>
            <a:ext cx="1895828" cy="424732"/>
          </a:xfrm>
          <a:prstGeom prst="rect">
            <a:avLst/>
          </a:prstGeom>
          <a:noFill/>
          <a:ln w="9525">
            <a:noFill/>
            <a:miter lim="800000"/>
            <a:headEnd/>
            <a:tailEnd/>
          </a:ln>
        </p:spPr>
        <p:txBody>
          <a:bodyPr wrap="square"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Le lycée pilote innovant et international de Poitiers</a:t>
            </a:r>
            <a:endParaRPr kumimoji="0" lang="fr-FR" sz="1200" b="1" i="0" u="none" strike="noStrike" kern="0" cap="none" spc="0" normalizeH="0" baseline="30000" noProof="0" dirty="0" smtClean="0">
              <a:ln>
                <a:noFill/>
              </a:ln>
              <a:solidFill>
                <a:srgbClr val="000000">
                  <a:lumMod val="85000"/>
                  <a:lumOff val="15000"/>
                </a:srgbClr>
              </a:solidFill>
              <a:effectLst/>
              <a:uLnTx/>
              <a:uFillTx/>
              <a:latin typeface="Calibri" pitchFamily="34" charset="0"/>
              <a:cs typeface="Calibri" pitchFamily="34" charset="0"/>
            </a:endParaRPr>
          </a:p>
        </p:txBody>
      </p:sp>
      <p:sp>
        <p:nvSpPr>
          <p:cNvPr id="88" name="TextBox 87"/>
          <p:cNvSpPr txBox="1"/>
          <p:nvPr/>
        </p:nvSpPr>
        <p:spPr bwMode="auto">
          <a:xfrm>
            <a:off x="6879590" y="4664229"/>
            <a:ext cx="2898080" cy="750975"/>
          </a:xfrm>
          <a:prstGeom prst="rect">
            <a:avLst/>
          </a:prstGeom>
          <a:noFill/>
          <a:ln w="9525">
            <a:noFill/>
            <a:miter lim="800000"/>
            <a:headEnd/>
            <a:tailEnd/>
          </a:ln>
        </p:spPr>
        <p:txBody>
          <a:bodyPr wrap="square" rtlCol="0">
            <a:spAutoFit/>
          </a:bodyPr>
          <a:lstStyle/>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140 places d’internat</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 projet pédagogique conçu autour de l’international (langues européennes et chinois) et de l’usage du numérique</a:t>
            </a:r>
          </a:p>
        </p:txBody>
      </p:sp>
      <p:sp>
        <p:nvSpPr>
          <p:cNvPr id="89" name="TextBox 88"/>
          <p:cNvSpPr txBox="1"/>
          <p:nvPr/>
        </p:nvSpPr>
        <p:spPr bwMode="auto">
          <a:xfrm>
            <a:off x="5313050" y="5373270"/>
            <a:ext cx="4424509" cy="750975"/>
          </a:xfrm>
          <a:prstGeom prst="rect">
            <a:avLst/>
          </a:prstGeom>
          <a:noFill/>
          <a:ln w="9525">
            <a:noFill/>
            <a:miter lim="800000"/>
            <a:headEnd/>
            <a:tailEnd/>
          </a:ln>
        </p:spPr>
        <p:txBody>
          <a:bodyPr wrap="square" rtlCol="0">
            <a:spAutoFit/>
          </a:bodyPr>
          <a:lstStyle/>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L’usage du numérique est au cœur de l’enseignement. Le lycée est « full numérique »</a:t>
            </a:r>
          </a:p>
          <a:p>
            <a:pPr marL="180975" marR="0" lvl="0" indent="-180975" algn="just" defTabSz="914400" eaLnBrk="1" fontAlgn="auto" latinLnBrk="0" hangingPunct="1">
              <a:lnSpc>
                <a:spcPct val="90000"/>
              </a:lnSpc>
              <a:spcBef>
                <a:spcPts val="600"/>
              </a:spcBef>
              <a:spcAft>
                <a:spcPts val="0"/>
              </a:spcAft>
              <a:buClrTx/>
              <a:buSzTx/>
              <a:buFont typeface="Wingdings" pitchFamily="2" charset="2"/>
              <a:buChar char="§"/>
              <a:tabLst/>
              <a:defRPr/>
            </a:pPr>
            <a:r>
              <a:rPr kumimoji="0" lang="fr-FR" sz="1050" b="0" i="0" u="none" strike="noStrike" kern="0" cap="none" spc="0" normalizeH="0" baseline="0" noProof="0" dirty="0" smtClean="0">
                <a:ln>
                  <a:noFill/>
                </a:ln>
                <a:solidFill>
                  <a:srgbClr val="000000">
                    <a:lumMod val="85000"/>
                    <a:lumOff val="15000"/>
                  </a:srgbClr>
                </a:solidFill>
                <a:effectLst/>
                <a:uLnTx/>
                <a:uFillTx/>
                <a:latin typeface="Calibri" pitchFamily="34" charset="0"/>
                <a:cs typeface="Calibri" pitchFamily="34" charset="0"/>
              </a:rPr>
              <a:t>Une animation permanente en mode projet et donnant une place importante à l’événementiel : semaine internationale, etc.</a:t>
            </a:r>
          </a:p>
        </p:txBody>
      </p:sp>
      <p:sp>
        <p:nvSpPr>
          <p:cNvPr id="73" name="Rounded Rectangle 72"/>
          <p:cNvSpPr/>
          <p:nvPr/>
        </p:nvSpPr>
        <p:spPr bwMode="auto">
          <a:xfrm>
            <a:off x="5080596" y="3901171"/>
            <a:ext cx="704409" cy="576080"/>
          </a:xfrm>
          <a:prstGeom prst="roundRect">
            <a:avLst/>
          </a:prstGeom>
          <a:solidFill>
            <a:srgbClr val="FFFFFF">
              <a:lumMod val="85000"/>
            </a:srgbClr>
          </a:solidFill>
          <a:ln w="9525" cap="flat" cmpd="sng" algn="ctr">
            <a:solidFill>
              <a:srgbClr val="85888B"/>
            </a:solidFill>
            <a:prstDash val="solid"/>
          </a:ln>
          <a:effectLst/>
        </p:spPr>
        <p:txBody>
          <a:bodyPr rtlCol="0" anchor="t" anchorCtr="0"/>
          <a:lstStyle/>
          <a:p>
            <a:pPr marL="0" marR="0" lvl="0" indent="0" algn="ctr" defTabSz="914400" eaLnBrk="1" fontAlgn="auto" latinLnBrk="0" hangingPunct="1">
              <a:lnSpc>
                <a:spcPct val="90000"/>
              </a:lnSpc>
              <a:spcBef>
                <a:spcPts val="400"/>
              </a:spcBef>
              <a:spcAft>
                <a:spcPts val="0"/>
              </a:spcAft>
              <a:buClrTx/>
              <a:buSzTx/>
              <a:buFontTx/>
              <a:buNone/>
              <a:tabLst/>
              <a:defRPr/>
            </a:pPr>
            <a:endParaRPr kumimoji="0" lang="fr-FR" sz="1400" b="0" i="0" u="none" strike="noStrike" kern="0" cap="none" spc="0" normalizeH="0" baseline="0" noProof="0" dirty="0" err="1" smtClean="0">
              <a:ln>
                <a:noFill/>
              </a:ln>
              <a:solidFill>
                <a:srgbClr val="000000">
                  <a:lumMod val="85000"/>
                  <a:lumOff val="15000"/>
                </a:srgbClr>
              </a:solidFill>
              <a:effectLst/>
              <a:uLnTx/>
              <a:uFillTx/>
              <a:latin typeface="Calibri"/>
              <a:ea typeface="+mn-ea"/>
              <a:cs typeface="+mn-cs"/>
            </a:endParaRPr>
          </a:p>
        </p:txBody>
      </p:sp>
      <p:pic>
        <p:nvPicPr>
          <p:cNvPr id="74" name="Picture 2" descr="brainstorming, bright, bulb, concept, creativity, electric, electrical, electricity, energy, idea, innovation, inspiration, lamp, light, lightbulb, power, solution icon"/>
          <p:cNvPicPr>
            <a:picLocks noChangeAspect="1" noChangeArrowheads="1"/>
          </p:cNvPicPr>
          <p:nvPr/>
        </p:nvPicPr>
        <p:blipFill>
          <a:blip r:embed="rId5" cstate="print"/>
          <a:srcRect/>
          <a:stretch>
            <a:fillRect/>
          </a:stretch>
        </p:blipFill>
        <p:spPr bwMode="auto">
          <a:xfrm>
            <a:off x="5171451" y="3943703"/>
            <a:ext cx="504070" cy="504070"/>
          </a:xfrm>
          <a:prstGeom prst="rect">
            <a:avLst/>
          </a:prstGeom>
          <a:noFill/>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22209"/>
            <a:ext cx="9555163" cy="765175"/>
          </a:xfrm>
        </p:spPr>
        <p:txBody>
          <a:bodyPr/>
          <a:lstStyle/>
          <a:p>
            <a:r>
              <a:rPr lang="fr-FR" dirty="0" smtClean="0"/>
              <a:t>En particulier, le bâti tient une place centrale, en soutien de l’offre pédagogique et éducative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45</a:t>
            </a:fld>
            <a:endParaRPr lang="en-GB">
              <a:solidFill>
                <a:srgbClr val="85888B"/>
              </a:solidFill>
            </a:endParaRPr>
          </a:p>
        </p:txBody>
      </p:sp>
      <p:sp>
        <p:nvSpPr>
          <p:cNvPr id="28" name="Rectangle 27"/>
          <p:cNvSpPr/>
          <p:nvPr/>
        </p:nvSpPr>
        <p:spPr bwMode="auto">
          <a:xfrm>
            <a:off x="632400" y="1412720"/>
            <a:ext cx="1584220" cy="475266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29" name="Pentagon 28"/>
          <p:cNvSpPr/>
          <p:nvPr/>
        </p:nvSpPr>
        <p:spPr bwMode="auto">
          <a:xfrm>
            <a:off x="1928580" y="1800373"/>
            <a:ext cx="648090" cy="432060"/>
          </a:xfrm>
          <a:prstGeom prst="homePlat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30" name="TextBox 29"/>
          <p:cNvSpPr txBox="1"/>
          <p:nvPr/>
        </p:nvSpPr>
        <p:spPr bwMode="auto">
          <a:xfrm>
            <a:off x="2576670" y="1800373"/>
            <a:ext cx="5544770" cy="4247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accent2">
                    <a:lumMod val="75000"/>
                  </a:schemeClr>
                </a:solidFill>
                <a:latin typeface="Calibri" pitchFamily="34" charset="0"/>
                <a:cs typeface="Calibri" pitchFamily="34" charset="0"/>
              </a:rPr>
              <a:t>Des besoins de revitalisation lourde de certains internats jugés vétustes sont relevés par certains acteurs, y compris en dehors du Ministère de l’Education Nationale</a:t>
            </a:r>
          </a:p>
        </p:txBody>
      </p:sp>
      <p:sp>
        <p:nvSpPr>
          <p:cNvPr id="32" name="Pentagon 31"/>
          <p:cNvSpPr/>
          <p:nvPr/>
        </p:nvSpPr>
        <p:spPr bwMode="auto">
          <a:xfrm>
            <a:off x="1928580" y="4217349"/>
            <a:ext cx="648090" cy="432060"/>
          </a:xfrm>
          <a:prstGeom prst="homePlat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33" name="TextBox 32"/>
          <p:cNvSpPr txBox="1"/>
          <p:nvPr/>
        </p:nvSpPr>
        <p:spPr bwMode="auto">
          <a:xfrm>
            <a:off x="2576670" y="4217349"/>
            <a:ext cx="5544770" cy="4247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accent2">
                    <a:lumMod val="75000"/>
                  </a:schemeClr>
                </a:solidFill>
                <a:latin typeface="Calibri" pitchFamily="34" charset="0"/>
                <a:cs typeface="Calibri" pitchFamily="34" charset="0"/>
              </a:rPr>
              <a:t>Par ailleurs, l’effort sur le bâti ne doit pas concerner uniquement les internats en état de vétusté</a:t>
            </a:r>
          </a:p>
        </p:txBody>
      </p:sp>
      <p:sp>
        <p:nvSpPr>
          <p:cNvPr id="34" name="TextBox 33"/>
          <p:cNvSpPr txBox="1"/>
          <p:nvPr/>
        </p:nvSpPr>
        <p:spPr bwMode="auto">
          <a:xfrm>
            <a:off x="2648680" y="2295161"/>
            <a:ext cx="5472760" cy="1338828"/>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Au sein de l’Education Nationale, la vétusté de certains internats est relevée par certaines académies, en particulier La Martinique. Pour mémoire, sur les 40 internats analysés présentant un taux d’occupation inférieurs à 70%, la vétusté était avancée comme principal facteur dans 4 d’entre eux, dont 3 en Martinique. Ce premier constat appelle à la réalisation d’une étude plus poussée d’appréciation et qualification de la vétusté des internats. </a:t>
            </a:r>
          </a:p>
          <a:p>
            <a:pPr marL="180975" indent="-180975" algn="just">
              <a:lnSpc>
                <a:spcPct val="90000"/>
              </a:lnSpc>
              <a:buFont typeface="Wingdings" pitchFamily="2" charset="2"/>
              <a:buChar char="§"/>
            </a:pPr>
            <a:endParaRPr lang="fr-FR" sz="1000"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Par ailleurs, l’enseignement catholique principalement fait également état d’un besoin en réhabilitation de certains établissements, lié à la vétusté des locaux et/ou à la mise aux normes (accessibilité, sécurité). </a:t>
            </a:r>
          </a:p>
        </p:txBody>
      </p:sp>
      <p:sp>
        <p:nvSpPr>
          <p:cNvPr id="35" name="TextBox 34"/>
          <p:cNvSpPr txBox="1"/>
          <p:nvPr/>
        </p:nvSpPr>
        <p:spPr bwMode="auto">
          <a:xfrm>
            <a:off x="2648680" y="4793429"/>
            <a:ext cx="5472760" cy="1061829"/>
          </a:xfrm>
          <a:prstGeom prst="rect">
            <a:avLst/>
          </a:prstGeom>
          <a:noFill/>
          <a:ln w="9525">
            <a:noFill/>
            <a:miter lim="800000"/>
            <a:headEnd/>
            <a:tailEnd/>
          </a:ln>
        </p:spPr>
        <p:txBody>
          <a:bodyPr wrap="square" rtlCol="0">
            <a:spAutoFit/>
          </a:bodyPr>
          <a:lstStyle/>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L’offre pédagogique et éducatif doit s’appuyer sur un aménagement des locaux adéquat : lieux communs de vie, salles d’études, CDI, salles de conférence, etc., que ne possèdent pas nécessairement tous les internats aujourd’hui</a:t>
            </a:r>
          </a:p>
          <a:p>
            <a:pPr marL="180975" indent="-180975" algn="just">
              <a:lnSpc>
                <a:spcPct val="90000"/>
              </a:lnSpc>
              <a:buFont typeface="Wingdings" pitchFamily="2" charset="2"/>
              <a:buChar char="§"/>
            </a:pPr>
            <a:endParaRPr lang="fr-FR" sz="1000"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En particulier, les MFR attirent l’attention sur un besoin de « modernisation », indépendant de l’état de vétusté de leurs internats : agrandissement des chambres, garantie d’un lieu individuel de travail au calme et de lieux communs de vie conviviaux, etc.</a:t>
            </a: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46</a:t>
            </a:fld>
            <a:endParaRPr lang="en-GB">
              <a:solidFill>
                <a:srgbClr val="85888B"/>
              </a:solidFill>
            </a:endParaRPr>
          </a:p>
        </p:txBody>
      </p:sp>
      <p:sp>
        <p:nvSpPr>
          <p:cNvPr id="13" name="Rectangle 12"/>
          <p:cNvSpPr/>
          <p:nvPr/>
        </p:nvSpPr>
        <p:spPr bwMode="auto">
          <a:xfrm>
            <a:off x="1856570" y="4314386"/>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dirty="0" smtClean="0">
                <a:solidFill>
                  <a:srgbClr val="000000">
                    <a:lumMod val="85000"/>
                    <a:lumOff val="15000"/>
                  </a:srgbClr>
                </a:solidFill>
              </a:rPr>
              <a:t>Etat des lieux de l’existant</a:t>
            </a:r>
          </a:p>
          <a:p>
            <a:pPr marL="228600" indent="-228600" fontAlgn="auto">
              <a:spcBef>
                <a:spcPts val="3600"/>
              </a:spcBef>
              <a:spcAft>
                <a:spcPts val="600"/>
              </a:spcAft>
              <a:buClr>
                <a:srgbClr val="6A1A41">
                  <a:lumMod val="75000"/>
                </a:srgbClr>
              </a:buClr>
            </a:pPr>
            <a:r>
              <a:rPr lang="fr-FR" sz="1400" dirty="0" smtClean="0">
                <a:solidFill>
                  <a:srgbClr val="000000">
                    <a:lumMod val="85000"/>
                    <a:lumOff val="15000"/>
                  </a:srgbClr>
                </a:solidFill>
              </a:rPr>
              <a:t>Analyse du besoin (exprimé et potentiel)</a:t>
            </a:r>
          </a:p>
          <a:p>
            <a:pPr marL="228600" indent="-228600" fontAlgn="auto">
              <a:spcBef>
                <a:spcPts val="3600"/>
              </a:spcBef>
              <a:spcAft>
                <a:spcPts val="1800"/>
              </a:spcAft>
              <a:buClr>
                <a:srgbClr val="6A1A41">
                  <a:lumMod val="75000"/>
                </a:srgbClr>
              </a:buClr>
            </a:pPr>
            <a:r>
              <a:rPr lang="fr-FR" sz="1400" b="1"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77162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263642"/>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501010"/>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bwMode="auto">
          <a:xfrm rot="10800000">
            <a:off x="3273021" y="1412720"/>
            <a:ext cx="3914070" cy="4824670"/>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50836" y="116540"/>
            <a:ext cx="9555163" cy="765175"/>
          </a:xfrm>
        </p:spPr>
        <p:txBody>
          <a:bodyPr/>
          <a:lstStyle/>
          <a:p>
            <a:r>
              <a:rPr lang="fr-FR" dirty="0" smtClean="0"/>
              <a:t>La priorisation s’appuie sur une série de 5 questions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47</a:t>
            </a:fld>
            <a:endParaRPr lang="en-GB">
              <a:solidFill>
                <a:srgbClr val="85888B"/>
              </a:solidFill>
            </a:endParaRPr>
          </a:p>
        </p:txBody>
      </p:sp>
      <p:sp>
        <p:nvSpPr>
          <p:cNvPr id="8" name="Rectangle 7"/>
          <p:cNvSpPr/>
          <p:nvPr/>
        </p:nvSpPr>
        <p:spPr bwMode="auto">
          <a:xfrm>
            <a:off x="2241010" y="1604241"/>
            <a:ext cx="5928690" cy="576080"/>
          </a:xfrm>
          <a:prstGeom prst="rect">
            <a:avLst/>
          </a:prstGeom>
          <a:solidFill>
            <a:schemeClr val="bg1"/>
          </a:solidFill>
          <a:ln w="2222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tx1">
                    <a:lumMod val="85000"/>
                    <a:lumOff val="15000"/>
                  </a:schemeClr>
                </a:solidFill>
                <a:cs typeface="+mn-cs"/>
              </a:rPr>
              <a:t>Quel est le public prioritaire du PIA2?</a:t>
            </a:r>
          </a:p>
        </p:txBody>
      </p:sp>
      <p:sp>
        <p:nvSpPr>
          <p:cNvPr id="11" name="Rectangle 10"/>
          <p:cNvSpPr/>
          <p:nvPr/>
        </p:nvSpPr>
        <p:spPr bwMode="auto">
          <a:xfrm>
            <a:off x="2241010" y="3452751"/>
            <a:ext cx="5928690" cy="576080"/>
          </a:xfrm>
          <a:prstGeom prst="rect">
            <a:avLst/>
          </a:prstGeom>
          <a:solidFill>
            <a:schemeClr val="bg1"/>
          </a:solidFill>
          <a:ln w="2222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tx1">
                    <a:lumMod val="85000"/>
                    <a:lumOff val="15000"/>
                  </a:schemeClr>
                </a:solidFill>
                <a:cs typeface="+mn-cs"/>
              </a:rPr>
              <a:t>Sur ces territoires, faut-il construire ou revitaliser ?</a:t>
            </a:r>
          </a:p>
        </p:txBody>
      </p:sp>
      <p:sp>
        <p:nvSpPr>
          <p:cNvPr id="12" name="Rectangle 11"/>
          <p:cNvSpPr/>
          <p:nvPr/>
        </p:nvSpPr>
        <p:spPr bwMode="auto">
          <a:xfrm>
            <a:off x="2264880" y="4377006"/>
            <a:ext cx="5928690" cy="576080"/>
          </a:xfrm>
          <a:prstGeom prst="rect">
            <a:avLst/>
          </a:prstGeom>
          <a:solidFill>
            <a:schemeClr val="bg1"/>
          </a:solidFill>
          <a:ln w="2222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tx1">
                    <a:lumMod val="85000"/>
                    <a:lumOff val="15000"/>
                  </a:schemeClr>
                </a:solidFill>
              </a:rPr>
              <a:t>Au sein de ces territoires, y a-t-il déjà des réponses complémentaires mobilisables ?</a:t>
            </a:r>
            <a:endParaRPr lang="fr-FR" sz="1400" b="1" dirty="0" smtClean="0">
              <a:solidFill>
                <a:schemeClr val="tx1">
                  <a:lumMod val="85000"/>
                  <a:lumOff val="15000"/>
                </a:schemeClr>
              </a:solidFill>
              <a:cs typeface="+mn-cs"/>
            </a:endParaRPr>
          </a:p>
        </p:txBody>
      </p:sp>
      <p:sp>
        <p:nvSpPr>
          <p:cNvPr id="13" name="Rectangle 12"/>
          <p:cNvSpPr/>
          <p:nvPr/>
        </p:nvSpPr>
        <p:spPr bwMode="auto">
          <a:xfrm>
            <a:off x="2264880" y="5301261"/>
            <a:ext cx="5928690" cy="576080"/>
          </a:xfrm>
          <a:prstGeom prst="rect">
            <a:avLst/>
          </a:prstGeom>
          <a:solidFill>
            <a:schemeClr val="bg1"/>
          </a:solidFill>
          <a:ln w="2222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tx1">
                    <a:lumMod val="85000"/>
                    <a:lumOff val="15000"/>
                  </a:schemeClr>
                </a:solidFill>
                <a:cs typeface="+mn-cs"/>
              </a:rPr>
              <a:t>Le projet proposé garantit-il la réponse à leur besoin ?</a:t>
            </a:r>
          </a:p>
        </p:txBody>
      </p:sp>
      <p:sp>
        <p:nvSpPr>
          <p:cNvPr id="15" name="Oval 14"/>
          <p:cNvSpPr/>
          <p:nvPr/>
        </p:nvSpPr>
        <p:spPr bwMode="auto">
          <a:xfrm>
            <a:off x="2000590" y="1675491"/>
            <a:ext cx="396000" cy="396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2000" b="1" dirty="0" smtClean="0">
                <a:solidFill>
                  <a:schemeClr val="bg1"/>
                </a:solidFill>
                <a:cs typeface="+mn-cs"/>
              </a:rPr>
              <a:t>1</a:t>
            </a:r>
            <a:endParaRPr lang="fr-FR" sz="1400" b="1" dirty="0" smtClean="0">
              <a:solidFill>
                <a:schemeClr val="bg1"/>
              </a:solidFill>
              <a:cs typeface="+mn-cs"/>
            </a:endParaRPr>
          </a:p>
        </p:txBody>
      </p:sp>
      <p:sp>
        <p:nvSpPr>
          <p:cNvPr id="16" name="Oval 15"/>
          <p:cNvSpPr/>
          <p:nvPr/>
        </p:nvSpPr>
        <p:spPr bwMode="auto">
          <a:xfrm>
            <a:off x="2000590" y="3542791"/>
            <a:ext cx="396000" cy="396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2000" b="1" dirty="0" smtClean="0">
                <a:solidFill>
                  <a:schemeClr val="bg1"/>
                </a:solidFill>
              </a:rPr>
              <a:t>3</a:t>
            </a:r>
            <a:endParaRPr lang="fr-FR" sz="1400" b="1" dirty="0" smtClean="0">
              <a:solidFill>
                <a:schemeClr val="bg1"/>
              </a:solidFill>
              <a:cs typeface="+mn-cs"/>
            </a:endParaRPr>
          </a:p>
        </p:txBody>
      </p:sp>
      <p:sp>
        <p:nvSpPr>
          <p:cNvPr id="17" name="Oval 16"/>
          <p:cNvSpPr/>
          <p:nvPr/>
        </p:nvSpPr>
        <p:spPr bwMode="auto">
          <a:xfrm>
            <a:off x="2000590" y="4467046"/>
            <a:ext cx="396000" cy="396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2000" b="1" dirty="0" smtClean="0">
                <a:solidFill>
                  <a:schemeClr val="bg1"/>
                </a:solidFill>
              </a:rPr>
              <a:t>4</a:t>
            </a:r>
            <a:endParaRPr lang="fr-FR" sz="1400" b="1" dirty="0" smtClean="0">
              <a:solidFill>
                <a:schemeClr val="bg1"/>
              </a:solidFill>
              <a:cs typeface="+mn-cs"/>
            </a:endParaRPr>
          </a:p>
        </p:txBody>
      </p:sp>
      <p:sp>
        <p:nvSpPr>
          <p:cNvPr id="18" name="Oval 17"/>
          <p:cNvSpPr/>
          <p:nvPr/>
        </p:nvSpPr>
        <p:spPr bwMode="auto">
          <a:xfrm>
            <a:off x="2000590" y="5391301"/>
            <a:ext cx="396000" cy="396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2000" b="1" dirty="0" smtClean="0">
                <a:solidFill>
                  <a:schemeClr val="bg1"/>
                </a:solidFill>
              </a:rPr>
              <a:t>5</a:t>
            </a:r>
            <a:endParaRPr lang="fr-FR" sz="1400" b="1" dirty="0" smtClean="0">
              <a:solidFill>
                <a:schemeClr val="bg1"/>
              </a:solidFill>
              <a:cs typeface="+mn-cs"/>
            </a:endParaRPr>
          </a:p>
        </p:txBody>
      </p:sp>
      <p:sp>
        <p:nvSpPr>
          <p:cNvPr id="20" name="Rectangle 19"/>
          <p:cNvSpPr/>
          <p:nvPr/>
        </p:nvSpPr>
        <p:spPr bwMode="auto">
          <a:xfrm>
            <a:off x="2241010" y="2528496"/>
            <a:ext cx="5928690" cy="576080"/>
          </a:xfrm>
          <a:prstGeom prst="rect">
            <a:avLst/>
          </a:prstGeom>
          <a:solidFill>
            <a:schemeClr val="bg1"/>
          </a:solidFill>
          <a:ln w="2222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dirty="0" smtClean="0">
                <a:solidFill>
                  <a:schemeClr val="tx1">
                    <a:lumMod val="85000"/>
                    <a:lumOff val="15000"/>
                  </a:schemeClr>
                </a:solidFill>
              </a:rPr>
              <a:t>Quels sont les territoires prioritaires au regard de cette cible?</a:t>
            </a:r>
          </a:p>
        </p:txBody>
      </p:sp>
      <p:sp>
        <p:nvSpPr>
          <p:cNvPr id="21" name="Oval 20"/>
          <p:cNvSpPr/>
          <p:nvPr/>
        </p:nvSpPr>
        <p:spPr bwMode="auto">
          <a:xfrm>
            <a:off x="2000590" y="2618536"/>
            <a:ext cx="396000" cy="396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2000" b="1" dirty="0" smtClean="0">
                <a:solidFill>
                  <a:schemeClr val="bg1"/>
                </a:solidFill>
              </a:rPr>
              <a:t>2</a:t>
            </a:r>
            <a:endParaRPr lang="fr-FR" sz="1400" b="1" dirty="0" smtClean="0">
              <a:solidFill>
                <a:schemeClr val="bg1"/>
              </a:solidFill>
              <a:cs typeface="+mn-cs"/>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52500" y="116540"/>
            <a:ext cx="8553499" cy="765175"/>
          </a:xfrm>
        </p:spPr>
        <p:txBody>
          <a:bodyPr/>
          <a:lstStyle/>
          <a:p>
            <a:r>
              <a:rPr lang="fr-FR" b="1" dirty="0" smtClean="0"/>
              <a:t>1. Quel est le public prioritaire du PIA 2? (1/2)</a:t>
            </a:r>
            <a:r>
              <a:rPr lang="fr-FR" dirty="0" smtClean="0"/>
              <a:t/>
            </a:r>
            <a:br>
              <a:rPr lang="fr-FR" dirty="0" smtClean="0"/>
            </a:br>
            <a:r>
              <a:rPr lang="fr-FR" sz="1600" dirty="0" smtClean="0"/>
              <a:t>Au sein des 3M, il s’agit de déterminer le niveau scolaire prioritairement ciblé</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48</a:t>
            </a:fld>
            <a:endParaRPr lang="en-GB">
              <a:solidFill>
                <a:srgbClr val="85888B"/>
              </a:solidFill>
            </a:endParaRPr>
          </a:p>
        </p:txBody>
      </p:sp>
      <p:grpSp>
        <p:nvGrpSpPr>
          <p:cNvPr id="2" name="Group 48"/>
          <p:cNvGrpSpPr/>
          <p:nvPr/>
        </p:nvGrpSpPr>
        <p:grpSpPr>
          <a:xfrm>
            <a:off x="216030" y="74432"/>
            <a:ext cx="992450" cy="860615"/>
            <a:chOff x="216030" y="74432"/>
            <a:chExt cx="992450" cy="860615"/>
          </a:xfrm>
        </p:grpSpPr>
        <p:sp>
          <p:nvSpPr>
            <p:cNvPr id="36" name="Isosceles Triangle 35"/>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7" name="Oval 36"/>
            <p:cNvSpPr/>
            <p:nvPr/>
          </p:nvSpPr>
          <p:spPr bwMode="auto">
            <a:xfrm>
              <a:off x="625898" y="74432"/>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1</a:t>
              </a:r>
              <a:endParaRPr lang="fr-FR" sz="800" b="1" dirty="0" smtClean="0">
                <a:solidFill>
                  <a:schemeClr val="bg1"/>
                </a:solidFill>
                <a:cs typeface="+mn-cs"/>
              </a:endParaRPr>
            </a:p>
          </p:txBody>
        </p:sp>
        <p:sp>
          <p:nvSpPr>
            <p:cNvPr id="42" name="Oval 41"/>
            <p:cNvSpPr/>
            <p:nvPr/>
          </p:nvSpPr>
          <p:spPr bwMode="auto">
            <a:xfrm>
              <a:off x="664299" y="279405"/>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2</a:t>
              </a:r>
              <a:endParaRPr lang="fr-FR" sz="600" b="1" dirty="0" smtClean="0">
                <a:solidFill>
                  <a:schemeClr val="bg1"/>
                </a:solidFill>
                <a:cs typeface="+mn-cs"/>
              </a:endParaRPr>
            </a:p>
          </p:txBody>
        </p:sp>
        <p:sp>
          <p:nvSpPr>
            <p:cNvPr id="44" name="Oval 43"/>
            <p:cNvSpPr/>
            <p:nvPr/>
          </p:nvSpPr>
          <p:spPr bwMode="auto">
            <a:xfrm>
              <a:off x="664299" y="422117"/>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47" name="Oval 46"/>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48" name="Oval 47"/>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sp>
        <p:nvSpPr>
          <p:cNvPr id="53" name="Rectangle 52"/>
          <p:cNvSpPr/>
          <p:nvPr/>
        </p:nvSpPr>
        <p:spPr bwMode="auto">
          <a:xfrm>
            <a:off x="3224760" y="1340710"/>
            <a:ext cx="2592360" cy="720100"/>
          </a:xfrm>
          <a:prstGeom prst="rect">
            <a:avLst/>
          </a:prstGeom>
          <a:solidFill>
            <a:schemeClr val="bg1">
              <a:lumMod val="50000"/>
            </a:schemeClr>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chemeClr val="bg1"/>
                </a:solidFill>
              </a:rPr>
              <a:t>Collège</a:t>
            </a:r>
            <a:endParaRPr lang="fr-FR" sz="1200" b="1" cap="small" dirty="0" smtClean="0">
              <a:solidFill>
                <a:schemeClr val="bg1"/>
              </a:solidFill>
              <a:cs typeface="+mn-cs"/>
            </a:endParaRPr>
          </a:p>
        </p:txBody>
      </p:sp>
      <p:sp>
        <p:nvSpPr>
          <p:cNvPr id="54" name="Rectangle 53"/>
          <p:cNvSpPr/>
          <p:nvPr/>
        </p:nvSpPr>
        <p:spPr bwMode="auto">
          <a:xfrm>
            <a:off x="6177170" y="1340710"/>
            <a:ext cx="2592360" cy="720100"/>
          </a:xfrm>
          <a:prstGeom prst="rect">
            <a:avLst/>
          </a:prstGeom>
          <a:solidFill>
            <a:schemeClr val="bg1">
              <a:lumMod val="50000"/>
            </a:schemeClr>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chemeClr val="bg1"/>
                </a:solidFill>
              </a:rPr>
              <a:t>Lycée</a:t>
            </a:r>
            <a:endParaRPr lang="fr-FR" sz="1200" b="1" cap="small" dirty="0" smtClean="0">
              <a:solidFill>
                <a:schemeClr val="bg1"/>
              </a:solidFill>
              <a:cs typeface="+mn-cs"/>
            </a:endParaRPr>
          </a:p>
        </p:txBody>
      </p:sp>
      <p:cxnSp>
        <p:nvCxnSpPr>
          <p:cNvPr id="57" name="Straight Connector 56"/>
          <p:cNvCxnSpPr/>
          <p:nvPr/>
        </p:nvCxnSpPr>
        <p:spPr>
          <a:xfrm>
            <a:off x="6009400" y="1352585"/>
            <a:ext cx="0" cy="4356000"/>
          </a:xfrm>
          <a:prstGeom prst="line">
            <a:avLst/>
          </a:prstGeom>
          <a:ln w="9525">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32400" y="2204830"/>
            <a:ext cx="8172000"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08730" y="1352585"/>
            <a:ext cx="0" cy="435600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bwMode="auto">
          <a:xfrm>
            <a:off x="664299" y="2420860"/>
            <a:ext cx="2200411" cy="1296180"/>
          </a:xfrm>
          <a:prstGeom prst="rect">
            <a:avLst/>
          </a:prstGeom>
          <a:solidFill>
            <a:srgbClr val="006600"/>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Avantages</a:t>
            </a:r>
          </a:p>
        </p:txBody>
      </p:sp>
      <p:sp>
        <p:nvSpPr>
          <p:cNvPr id="81" name="Rectangle 80"/>
          <p:cNvSpPr/>
          <p:nvPr/>
        </p:nvSpPr>
        <p:spPr bwMode="auto">
          <a:xfrm>
            <a:off x="664299" y="4221110"/>
            <a:ext cx="2200411" cy="1296180"/>
          </a:xfrm>
          <a:prstGeom prst="rect">
            <a:avLst/>
          </a:prstGeom>
          <a:solidFill>
            <a:schemeClr val="accent1">
              <a:lumMod val="60000"/>
              <a:lumOff val="4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dirty="0" smtClean="0">
                <a:solidFill>
                  <a:schemeClr val="bg1"/>
                </a:solidFill>
                <a:cs typeface="+mn-cs"/>
              </a:rPr>
              <a:t>Inconvénients</a:t>
            </a:r>
          </a:p>
        </p:txBody>
      </p:sp>
      <p:cxnSp>
        <p:nvCxnSpPr>
          <p:cNvPr id="82" name="Straight Connector 81"/>
          <p:cNvCxnSpPr/>
          <p:nvPr/>
        </p:nvCxnSpPr>
        <p:spPr>
          <a:xfrm>
            <a:off x="772299" y="4005080"/>
            <a:ext cx="7709191" cy="0"/>
          </a:xfrm>
          <a:prstGeom prst="line">
            <a:avLst/>
          </a:prstGeom>
          <a:ln w="952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bwMode="auto">
          <a:xfrm>
            <a:off x="3152750" y="2420860"/>
            <a:ext cx="2592360" cy="1338828"/>
          </a:xfrm>
          <a:prstGeom prst="rect">
            <a:avLst/>
          </a:prstGeom>
          <a:noFill/>
          <a:ln w="9525">
            <a:noFill/>
            <a:miter lim="800000"/>
            <a:headEnd/>
            <a:tailEnd/>
          </a:ln>
        </p:spPr>
        <p:txBody>
          <a:bodyPr wrap="square" rtlCol="0">
            <a:spAutoFit/>
          </a:bodyPr>
          <a:lstStyle/>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 Une prise en charge à un moment clé de la construction de l’élève, lui permettant d’acquérir ou consolider les bases du « métier d’élève »</a:t>
            </a:r>
          </a:p>
          <a:p>
            <a:pPr marL="177800" indent="-177800" algn="just">
              <a:lnSpc>
                <a:spcPct val="90000"/>
              </a:lnSpc>
              <a:buFont typeface="Calibri" pitchFamily="34" charset="0"/>
              <a:buChar char="→"/>
            </a:pPr>
            <a:endParaRPr lang="fr-FR" sz="1000" dirty="0" smtClean="0">
              <a:solidFill>
                <a:schemeClr val="tx1">
                  <a:lumMod val="85000"/>
                  <a:lumOff val="15000"/>
                </a:schemeClr>
              </a:solidFill>
              <a:latin typeface="Calibri" pitchFamily="34" charset="0"/>
              <a:cs typeface="Calibri" pitchFamily="34" charset="0"/>
            </a:endParaRPr>
          </a:p>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Un volume de population susceptible de bénéficier d’un accompagnement pédagogique et éducatif important : près de 2M d’élèves</a:t>
            </a:r>
          </a:p>
        </p:txBody>
      </p:sp>
      <p:sp>
        <p:nvSpPr>
          <p:cNvPr id="86" name="TextBox 85"/>
          <p:cNvSpPr txBox="1"/>
          <p:nvPr/>
        </p:nvSpPr>
        <p:spPr bwMode="auto">
          <a:xfrm>
            <a:off x="6105160" y="2492870"/>
            <a:ext cx="2592360" cy="1200329"/>
          </a:xfrm>
          <a:prstGeom prst="rect">
            <a:avLst/>
          </a:prstGeom>
          <a:noFill/>
          <a:ln w="9525">
            <a:noFill/>
            <a:miter lim="800000"/>
            <a:headEnd/>
            <a:tailEnd/>
          </a:ln>
        </p:spPr>
        <p:txBody>
          <a:bodyPr wrap="square" rtlCol="0">
            <a:spAutoFit/>
          </a:bodyPr>
          <a:lstStyle/>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Une prise en charge permettant de préparer et faciliter la transition vers les études supérieures </a:t>
            </a:r>
          </a:p>
          <a:p>
            <a:pPr marL="177800" indent="-177800" algn="just">
              <a:lnSpc>
                <a:spcPct val="90000"/>
              </a:lnSpc>
              <a:buFont typeface="Calibri" pitchFamily="34" charset="0"/>
              <a:buChar char="→"/>
            </a:pPr>
            <a:endParaRPr lang="fr-FR" sz="1000" dirty="0" smtClean="0">
              <a:solidFill>
                <a:schemeClr val="tx1">
                  <a:lumMod val="85000"/>
                  <a:lumOff val="15000"/>
                </a:schemeClr>
              </a:solidFill>
              <a:latin typeface="Calibri" pitchFamily="34" charset="0"/>
              <a:cs typeface="Calibri" pitchFamily="34" charset="0"/>
            </a:endParaRPr>
          </a:p>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Une prédisposition des familles a priori plus importante, compte tenu de l’âge de l’élève, ainsi que de la demande exprimée à ce jour</a:t>
            </a:r>
          </a:p>
        </p:txBody>
      </p:sp>
      <p:sp>
        <p:nvSpPr>
          <p:cNvPr id="87" name="TextBox 86"/>
          <p:cNvSpPr txBox="1"/>
          <p:nvPr/>
        </p:nvSpPr>
        <p:spPr bwMode="auto">
          <a:xfrm>
            <a:off x="3152750" y="4365130"/>
            <a:ext cx="2592360" cy="1061829"/>
          </a:xfrm>
          <a:prstGeom prst="rect">
            <a:avLst/>
          </a:prstGeom>
          <a:noFill/>
          <a:ln w="9525">
            <a:noFill/>
            <a:miter lim="800000"/>
            <a:headEnd/>
            <a:tailEnd/>
          </a:ln>
        </p:spPr>
        <p:txBody>
          <a:bodyPr wrap="square" rtlCol="0">
            <a:spAutoFit/>
          </a:bodyPr>
          <a:lstStyle/>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Une prédisposition des familles a priori plus faible, compte tenu de l’âge de l’élève, ainsi que des taux d’occupation observés dans les internats de collège </a:t>
            </a:r>
            <a:r>
              <a:rPr lang="fr-FR" sz="1000" i="1" dirty="0" smtClean="0">
                <a:solidFill>
                  <a:schemeClr val="tx1">
                    <a:lumMod val="85000"/>
                    <a:lumOff val="15000"/>
                  </a:schemeClr>
                </a:solidFill>
                <a:latin typeface="Calibri" pitchFamily="34" charset="0"/>
                <a:cs typeface="Calibri" pitchFamily="34" charset="0"/>
              </a:rPr>
              <a:t>(moins de 20% des internats publics de collège présentent des taux d’occupation supérieurs à 95%)</a:t>
            </a:r>
          </a:p>
        </p:txBody>
      </p:sp>
      <p:sp>
        <p:nvSpPr>
          <p:cNvPr id="88" name="TextBox 87"/>
          <p:cNvSpPr txBox="1"/>
          <p:nvPr/>
        </p:nvSpPr>
        <p:spPr bwMode="auto">
          <a:xfrm>
            <a:off x="6105160" y="4111972"/>
            <a:ext cx="2592360" cy="1477328"/>
          </a:xfrm>
          <a:prstGeom prst="rect">
            <a:avLst/>
          </a:prstGeom>
          <a:noFill/>
          <a:ln w="9525">
            <a:noFill/>
            <a:miter lim="800000"/>
            <a:headEnd/>
            <a:tailEnd/>
          </a:ln>
        </p:spPr>
        <p:txBody>
          <a:bodyPr wrap="square" rtlCol="0">
            <a:spAutoFit/>
          </a:bodyPr>
          <a:lstStyle/>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Un volume de population susceptible de bénéficier d’un accompagnement pédagogique et éducatif moins important : près de 800 000 pour les élèves en lycée et 300 000 pour les élèves en lycée professionnel</a:t>
            </a:r>
          </a:p>
          <a:p>
            <a:pPr marL="177800" indent="-177800" algn="just">
              <a:lnSpc>
                <a:spcPct val="90000"/>
              </a:lnSpc>
              <a:buFont typeface="Calibri" pitchFamily="34" charset="0"/>
              <a:buChar char="→"/>
            </a:pPr>
            <a:endParaRPr lang="fr-FR" sz="1000" dirty="0" smtClean="0">
              <a:solidFill>
                <a:schemeClr val="tx1">
                  <a:lumMod val="85000"/>
                  <a:lumOff val="15000"/>
                </a:schemeClr>
              </a:solidFill>
              <a:latin typeface="Calibri" pitchFamily="34" charset="0"/>
              <a:cs typeface="Calibri" pitchFamily="34" charset="0"/>
            </a:endParaRPr>
          </a:p>
          <a:p>
            <a:pPr marL="177800" indent="-177800" algn="just">
              <a:lnSpc>
                <a:spcPct val="90000"/>
              </a:lnSpc>
              <a:buFont typeface="Calibri" pitchFamily="34" charset="0"/>
              <a:buChar char="→"/>
            </a:pPr>
            <a:r>
              <a:rPr lang="fr-FR" sz="1000" dirty="0" smtClean="0">
                <a:solidFill>
                  <a:schemeClr val="tx1">
                    <a:lumMod val="85000"/>
                    <a:lumOff val="15000"/>
                  </a:schemeClr>
                </a:solidFill>
                <a:latin typeface="Calibri" pitchFamily="34" charset="0"/>
                <a:cs typeface="Calibri" pitchFamily="34" charset="0"/>
              </a:rPr>
              <a:t>Une prise en charge tardive au regard du processus d’apprentissage du « métier d’élève »</a:t>
            </a:r>
          </a:p>
        </p:txBody>
      </p:sp>
      <p:sp>
        <p:nvSpPr>
          <p:cNvPr id="89" name="Rectangle 88"/>
          <p:cNvSpPr/>
          <p:nvPr/>
        </p:nvSpPr>
        <p:spPr bwMode="auto">
          <a:xfrm>
            <a:off x="1352500" y="5913795"/>
            <a:ext cx="7489040" cy="504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Si l’offre d’internat parait une réponse particulièrement opportune pour le niveau collège au regard de </a:t>
            </a:r>
            <a:r>
              <a:rPr lang="fr-FR" sz="1050" b="1" dirty="0" smtClean="0">
                <a:solidFill>
                  <a:schemeClr val="tx1"/>
                </a:solidFill>
              </a:rPr>
              <a:t>son </a:t>
            </a:r>
            <a:r>
              <a:rPr lang="fr-FR" sz="1050" b="1" dirty="0" smtClean="0">
                <a:solidFill>
                  <a:schemeClr val="tx1"/>
                </a:solidFill>
                <a:cs typeface="+mn-cs"/>
              </a:rPr>
              <a:t>impact potentiel, un principe de réalité lié à la prédisposition des familles conduit à privilégier dans un premier temps le niveau lycée</a:t>
            </a: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52500" y="116540"/>
            <a:ext cx="8553499" cy="765175"/>
          </a:xfrm>
        </p:spPr>
        <p:txBody>
          <a:bodyPr/>
          <a:lstStyle/>
          <a:p>
            <a:r>
              <a:rPr lang="fr-FR" b="1" dirty="0" smtClean="0"/>
              <a:t>1. Quel est le public prioritaire du PIA 2? (2/2) </a:t>
            </a:r>
            <a:r>
              <a:rPr lang="fr-FR" dirty="0" smtClean="0"/>
              <a:t/>
            </a:r>
            <a:br>
              <a:rPr lang="fr-FR" dirty="0" smtClean="0"/>
            </a:br>
            <a:r>
              <a:rPr lang="fr-FR" sz="1600" dirty="0" smtClean="0"/>
              <a:t>Deux vagues de priorité peuvent être ainsi définies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49</a:t>
            </a:fld>
            <a:endParaRPr lang="en-GB">
              <a:solidFill>
                <a:srgbClr val="85888B"/>
              </a:solidFill>
            </a:endParaRPr>
          </a:p>
        </p:txBody>
      </p:sp>
      <p:grpSp>
        <p:nvGrpSpPr>
          <p:cNvPr id="2" name="Group 30"/>
          <p:cNvGrpSpPr/>
          <p:nvPr/>
        </p:nvGrpSpPr>
        <p:grpSpPr>
          <a:xfrm>
            <a:off x="216030" y="74432"/>
            <a:ext cx="992450" cy="860615"/>
            <a:chOff x="216030" y="74432"/>
            <a:chExt cx="992450" cy="860615"/>
          </a:xfrm>
        </p:grpSpPr>
        <p:sp>
          <p:nvSpPr>
            <p:cNvPr id="32" name="Isosceles Triangle 31"/>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3" name="Oval 32"/>
            <p:cNvSpPr/>
            <p:nvPr/>
          </p:nvSpPr>
          <p:spPr bwMode="auto">
            <a:xfrm>
              <a:off x="625898" y="74432"/>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1</a:t>
              </a:r>
              <a:endParaRPr lang="fr-FR" sz="800" b="1" dirty="0" smtClean="0">
                <a:solidFill>
                  <a:schemeClr val="bg1"/>
                </a:solidFill>
                <a:cs typeface="+mn-cs"/>
              </a:endParaRPr>
            </a:p>
          </p:txBody>
        </p:sp>
        <p:sp>
          <p:nvSpPr>
            <p:cNvPr id="35" name="Oval 34"/>
            <p:cNvSpPr/>
            <p:nvPr/>
          </p:nvSpPr>
          <p:spPr bwMode="auto">
            <a:xfrm>
              <a:off x="664299" y="279405"/>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2</a:t>
              </a:r>
              <a:endParaRPr lang="fr-FR" sz="600" b="1" dirty="0" smtClean="0">
                <a:solidFill>
                  <a:schemeClr val="bg1"/>
                </a:solidFill>
                <a:cs typeface="+mn-cs"/>
              </a:endParaRPr>
            </a:p>
          </p:txBody>
        </p:sp>
        <p:sp>
          <p:nvSpPr>
            <p:cNvPr id="40" name="Oval 39"/>
            <p:cNvSpPr/>
            <p:nvPr/>
          </p:nvSpPr>
          <p:spPr bwMode="auto">
            <a:xfrm>
              <a:off x="664299" y="422117"/>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42" name="Oval 41"/>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43" name="Oval 42"/>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cxnSp>
        <p:nvCxnSpPr>
          <p:cNvPr id="44" name="Straight Arrow Connector 43"/>
          <p:cNvCxnSpPr/>
          <p:nvPr/>
        </p:nvCxnSpPr>
        <p:spPr>
          <a:xfrm flipV="1">
            <a:off x="1496520" y="1772771"/>
            <a:ext cx="0" cy="4464620"/>
          </a:xfrm>
          <a:prstGeom prst="straightConnector1">
            <a:avLst/>
          </a:prstGeom>
          <a:ln>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96520" y="6237391"/>
            <a:ext cx="7345020" cy="0"/>
          </a:xfrm>
          <a:prstGeom prst="straightConnector1">
            <a:avLst/>
          </a:prstGeom>
          <a:ln>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2090445" y="6237391"/>
            <a:ext cx="1944270" cy="258532"/>
          </a:xfrm>
          <a:prstGeom prst="rect">
            <a:avLst/>
          </a:prstGeom>
          <a:noFill/>
          <a:ln w="9525">
            <a:noFill/>
            <a:miter lim="800000"/>
            <a:headEnd/>
            <a:tailEnd/>
          </a:ln>
        </p:spPr>
        <p:txBody>
          <a:bodyPr wrap="square" rtlCol="0">
            <a:spAutoFit/>
          </a:bodyPr>
          <a:lstStyle/>
          <a:p>
            <a:pPr algn="ctr">
              <a:lnSpc>
                <a:spcPct val="90000"/>
              </a:lnSpc>
            </a:pPr>
            <a:r>
              <a:rPr lang="fr-FR" sz="1200" b="1" dirty="0" smtClean="0">
                <a:solidFill>
                  <a:schemeClr val="tx1">
                    <a:lumMod val="85000"/>
                    <a:lumOff val="15000"/>
                  </a:schemeClr>
                </a:solidFill>
                <a:latin typeface="Calibri" pitchFamily="34" charset="0"/>
                <a:cs typeface="Calibri" pitchFamily="34" charset="0"/>
              </a:rPr>
              <a:t>2017</a:t>
            </a:r>
          </a:p>
        </p:txBody>
      </p:sp>
      <p:sp>
        <p:nvSpPr>
          <p:cNvPr id="62" name="TextBox 61"/>
          <p:cNvSpPr txBox="1"/>
          <p:nvPr/>
        </p:nvSpPr>
        <p:spPr bwMode="auto">
          <a:xfrm>
            <a:off x="6037600" y="6237391"/>
            <a:ext cx="1944270" cy="258532"/>
          </a:xfrm>
          <a:prstGeom prst="rect">
            <a:avLst/>
          </a:prstGeom>
          <a:noFill/>
          <a:ln w="9525">
            <a:noFill/>
            <a:miter lim="800000"/>
            <a:headEnd/>
            <a:tailEnd/>
          </a:ln>
        </p:spPr>
        <p:txBody>
          <a:bodyPr wrap="square" rtlCol="0">
            <a:spAutoFit/>
          </a:bodyPr>
          <a:lstStyle/>
          <a:p>
            <a:pPr algn="ctr">
              <a:lnSpc>
                <a:spcPct val="90000"/>
              </a:lnSpc>
            </a:pPr>
            <a:r>
              <a:rPr lang="fr-FR" sz="1200" b="1" dirty="0" smtClean="0">
                <a:solidFill>
                  <a:schemeClr val="tx1">
                    <a:lumMod val="85000"/>
                    <a:lumOff val="15000"/>
                  </a:schemeClr>
                </a:solidFill>
                <a:latin typeface="Calibri" pitchFamily="34" charset="0"/>
                <a:cs typeface="Calibri" pitchFamily="34" charset="0"/>
              </a:rPr>
              <a:t>2025</a:t>
            </a:r>
          </a:p>
        </p:txBody>
      </p:sp>
      <p:sp>
        <p:nvSpPr>
          <p:cNvPr id="63" name="TextBox 62"/>
          <p:cNvSpPr txBox="1"/>
          <p:nvPr/>
        </p:nvSpPr>
        <p:spPr bwMode="auto">
          <a:xfrm>
            <a:off x="7834390" y="6237389"/>
            <a:ext cx="1007150" cy="432061"/>
          </a:xfrm>
          <a:prstGeom prst="rect">
            <a:avLst/>
          </a:prstGeom>
          <a:noFill/>
          <a:ln w="9525">
            <a:noFill/>
            <a:miter lim="800000"/>
            <a:headEnd/>
            <a:tailEnd/>
          </a:ln>
        </p:spPr>
        <p:txBody>
          <a:bodyPr wrap="square" rtlCol="0">
            <a:spAutoFit/>
          </a:bodyPr>
          <a:lstStyle/>
          <a:p>
            <a:pPr algn="r">
              <a:lnSpc>
                <a:spcPct val="90000"/>
              </a:lnSpc>
            </a:pPr>
            <a:r>
              <a:rPr lang="fr-FR" sz="1200" b="1" dirty="0" smtClean="0">
                <a:solidFill>
                  <a:schemeClr val="tx1">
                    <a:lumMod val="85000"/>
                    <a:lumOff val="15000"/>
                  </a:schemeClr>
                </a:solidFill>
                <a:latin typeface="Calibri" pitchFamily="34" charset="0"/>
                <a:cs typeface="Calibri" pitchFamily="34" charset="0"/>
              </a:rPr>
              <a:t>Horizon temporel</a:t>
            </a:r>
          </a:p>
        </p:txBody>
      </p:sp>
      <p:sp>
        <p:nvSpPr>
          <p:cNvPr id="64" name="TextBox 63"/>
          <p:cNvSpPr txBox="1"/>
          <p:nvPr/>
        </p:nvSpPr>
        <p:spPr bwMode="auto">
          <a:xfrm>
            <a:off x="332105" y="1412720"/>
            <a:ext cx="1116155" cy="1089529"/>
          </a:xfrm>
          <a:prstGeom prst="rect">
            <a:avLst/>
          </a:prstGeom>
          <a:noFill/>
          <a:ln w="9525">
            <a:noFill/>
            <a:miter lim="800000"/>
            <a:headEnd/>
            <a:tailEnd/>
          </a:ln>
        </p:spPr>
        <p:txBody>
          <a:bodyPr wrap="square" rtlCol="0">
            <a:spAutoFit/>
          </a:bodyPr>
          <a:lstStyle/>
          <a:p>
            <a:pPr algn="r">
              <a:lnSpc>
                <a:spcPct val="90000"/>
              </a:lnSpc>
            </a:pPr>
            <a:r>
              <a:rPr lang="fr-FR" sz="1200" b="1" dirty="0" smtClean="0">
                <a:solidFill>
                  <a:schemeClr val="tx1">
                    <a:lumMod val="85000"/>
                    <a:lumOff val="15000"/>
                  </a:schemeClr>
                </a:solidFill>
                <a:latin typeface="Calibri" pitchFamily="34" charset="0"/>
                <a:cs typeface="Calibri" pitchFamily="34" charset="0"/>
              </a:rPr>
              <a:t>Part de l’enveloppe financière du PIA pour la création de places </a:t>
            </a:r>
            <a:r>
              <a:rPr lang="fr-FR" sz="1200" b="1" baseline="30000" dirty="0" smtClean="0">
                <a:solidFill>
                  <a:schemeClr val="tx1">
                    <a:lumMod val="85000"/>
                    <a:lumOff val="15000"/>
                  </a:schemeClr>
                </a:solidFill>
                <a:latin typeface="Calibri" pitchFamily="34" charset="0"/>
                <a:cs typeface="Calibri" pitchFamily="34" charset="0"/>
              </a:rPr>
              <a:t>(1)</a:t>
            </a:r>
          </a:p>
        </p:txBody>
      </p:sp>
      <p:sp>
        <p:nvSpPr>
          <p:cNvPr id="65" name="TextBox 64"/>
          <p:cNvSpPr txBox="1"/>
          <p:nvPr/>
        </p:nvSpPr>
        <p:spPr bwMode="auto">
          <a:xfrm>
            <a:off x="632400" y="5006344"/>
            <a:ext cx="864120" cy="258532"/>
          </a:xfrm>
          <a:prstGeom prst="rect">
            <a:avLst/>
          </a:prstGeom>
          <a:noFill/>
          <a:ln w="9525">
            <a:noFill/>
            <a:miter lim="800000"/>
            <a:headEnd/>
            <a:tailEnd/>
          </a:ln>
        </p:spPr>
        <p:txBody>
          <a:bodyPr wrap="square" rtlCol="0">
            <a:spAutoFit/>
          </a:bodyPr>
          <a:lstStyle/>
          <a:p>
            <a:pPr algn="ctr">
              <a:lnSpc>
                <a:spcPct val="90000"/>
              </a:lnSpc>
            </a:pPr>
            <a:r>
              <a:rPr lang="fr-FR" sz="1200" b="1" dirty="0" smtClean="0">
                <a:solidFill>
                  <a:schemeClr val="tx1">
                    <a:lumMod val="85000"/>
                    <a:lumOff val="15000"/>
                  </a:schemeClr>
                </a:solidFill>
                <a:latin typeface="Calibri" pitchFamily="34" charset="0"/>
                <a:cs typeface="Calibri" pitchFamily="34" charset="0"/>
              </a:rPr>
              <a:t>35%</a:t>
            </a:r>
          </a:p>
        </p:txBody>
      </p:sp>
      <p:sp>
        <p:nvSpPr>
          <p:cNvPr id="66" name="TextBox 65"/>
          <p:cNvSpPr txBox="1"/>
          <p:nvPr/>
        </p:nvSpPr>
        <p:spPr bwMode="auto">
          <a:xfrm>
            <a:off x="632400" y="2708901"/>
            <a:ext cx="864120" cy="258532"/>
          </a:xfrm>
          <a:prstGeom prst="rect">
            <a:avLst/>
          </a:prstGeom>
          <a:noFill/>
          <a:ln w="9525">
            <a:noFill/>
            <a:miter lim="800000"/>
            <a:headEnd/>
            <a:tailEnd/>
          </a:ln>
        </p:spPr>
        <p:txBody>
          <a:bodyPr wrap="square" rtlCol="0">
            <a:spAutoFit/>
          </a:bodyPr>
          <a:lstStyle/>
          <a:p>
            <a:pPr algn="ctr">
              <a:lnSpc>
                <a:spcPct val="90000"/>
              </a:lnSpc>
            </a:pPr>
            <a:r>
              <a:rPr lang="fr-FR" sz="1200" b="1" dirty="0" smtClean="0">
                <a:solidFill>
                  <a:schemeClr val="tx1">
                    <a:lumMod val="85000"/>
                    <a:lumOff val="15000"/>
                  </a:schemeClr>
                </a:solidFill>
                <a:latin typeface="Calibri" pitchFamily="34" charset="0"/>
                <a:cs typeface="Calibri" pitchFamily="34" charset="0"/>
              </a:rPr>
              <a:t>65%</a:t>
            </a:r>
          </a:p>
        </p:txBody>
      </p:sp>
      <p:sp>
        <p:nvSpPr>
          <p:cNvPr id="71" name="Rectangle 70"/>
          <p:cNvSpPr/>
          <p:nvPr/>
        </p:nvSpPr>
        <p:spPr bwMode="auto">
          <a:xfrm>
            <a:off x="1928580" y="1701521"/>
            <a:ext cx="2268000" cy="360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chemeClr val="tx1"/>
                </a:solidFill>
                <a:cs typeface="+mn-cs"/>
              </a:rPr>
              <a:t>Vague 1</a:t>
            </a:r>
          </a:p>
        </p:txBody>
      </p:sp>
      <p:sp>
        <p:nvSpPr>
          <p:cNvPr id="72" name="Rectangle 71"/>
          <p:cNvSpPr/>
          <p:nvPr/>
        </p:nvSpPr>
        <p:spPr bwMode="auto">
          <a:xfrm>
            <a:off x="5875735" y="1701521"/>
            <a:ext cx="2268000" cy="360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chemeClr val="tx1"/>
                </a:solidFill>
                <a:cs typeface="+mn-cs"/>
              </a:rPr>
              <a:t>Vague 2</a:t>
            </a:r>
          </a:p>
        </p:txBody>
      </p:sp>
      <p:cxnSp>
        <p:nvCxnSpPr>
          <p:cNvPr id="74" name="Straight Connector 73"/>
          <p:cNvCxnSpPr/>
          <p:nvPr/>
        </p:nvCxnSpPr>
        <p:spPr>
          <a:xfrm>
            <a:off x="1496520" y="2826221"/>
            <a:ext cx="712800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496520" y="5157241"/>
            <a:ext cx="712800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244080" y="1844780"/>
            <a:ext cx="162000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bwMode="auto">
          <a:xfrm>
            <a:off x="4099513" y="1033825"/>
            <a:ext cx="2365697" cy="757130"/>
          </a:xfrm>
          <a:prstGeom prst="rect">
            <a:avLst/>
          </a:prstGeom>
          <a:noFill/>
          <a:ln w="9525">
            <a:noFill/>
            <a:miter lim="800000"/>
            <a:headEnd/>
            <a:tailEnd/>
          </a:ln>
        </p:spPr>
        <p:txBody>
          <a:bodyPr wrap="square" rtlCol="0">
            <a:spAutoFit/>
          </a:bodyPr>
          <a:lstStyle/>
          <a:p>
            <a:pPr marL="82550" indent="-82550" algn="just">
              <a:lnSpc>
                <a:spcPct val="90000"/>
              </a:lnSpc>
              <a:buFont typeface="Wingdings" pitchFamily="2" charset="2"/>
              <a:buChar char="§"/>
            </a:pPr>
            <a:r>
              <a:rPr lang="fr-FR" sz="800" dirty="0" smtClean="0">
                <a:solidFill>
                  <a:schemeClr val="tx1">
                    <a:lumMod val="85000"/>
                    <a:lumOff val="15000"/>
                  </a:schemeClr>
                </a:solidFill>
                <a:latin typeface="Calibri" pitchFamily="34" charset="0"/>
                <a:cs typeface="Calibri" pitchFamily="34" charset="0"/>
              </a:rPr>
              <a:t> Campagne de communication, s’appuyant notamment sur des exemples emblématiques d’internat en collège</a:t>
            </a:r>
          </a:p>
          <a:p>
            <a:pPr marL="82550" indent="-82550" algn="just">
              <a:lnSpc>
                <a:spcPct val="90000"/>
              </a:lnSpc>
              <a:buFont typeface="Wingdings" pitchFamily="2" charset="2"/>
              <a:buChar char="§"/>
            </a:pPr>
            <a:r>
              <a:rPr lang="fr-FR" sz="800" dirty="0" smtClean="0">
                <a:solidFill>
                  <a:schemeClr val="tx1">
                    <a:lumMod val="85000"/>
                    <a:lumOff val="15000"/>
                  </a:schemeClr>
                </a:solidFill>
                <a:latin typeface="Calibri" pitchFamily="34" charset="0"/>
                <a:cs typeface="Calibri" pitchFamily="34" charset="0"/>
              </a:rPr>
              <a:t> Ajustement du montant de l’enveloppe allouable et des priorités de la vague 2 au regard des réalisations de la vague 1</a:t>
            </a:r>
          </a:p>
        </p:txBody>
      </p:sp>
      <p:cxnSp>
        <p:nvCxnSpPr>
          <p:cNvPr id="81" name="Straight Connector 80"/>
          <p:cNvCxnSpPr>
            <a:stCxn id="61" idx="0"/>
            <a:endCxn id="71" idx="2"/>
          </p:cNvCxnSpPr>
          <p:nvPr/>
        </p:nvCxnSpPr>
        <p:spPr>
          <a:xfrm flipV="1">
            <a:off x="3062580" y="2061521"/>
            <a:ext cx="0" cy="417587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041290" y="2060810"/>
            <a:ext cx="0" cy="417587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304579" name="Picture 3"/>
          <p:cNvPicPr>
            <a:picLocks noChangeAspect="1" noChangeArrowheads="1"/>
          </p:cNvPicPr>
          <p:nvPr/>
        </p:nvPicPr>
        <p:blipFill>
          <a:blip r:embed="rId3" cstate="print"/>
          <a:srcRect/>
          <a:stretch>
            <a:fillRect/>
          </a:stretch>
        </p:blipFill>
        <p:spPr bwMode="auto">
          <a:xfrm>
            <a:off x="1951161" y="4362632"/>
            <a:ext cx="2161469" cy="1298679"/>
          </a:xfrm>
          <a:prstGeom prst="rect">
            <a:avLst/>
          </a:prstGeom>
          <a:noFill/>
          <a:ln w="9525">
            <a:noFill/>
            <a:miter lim="800000"/>
            <a:headEnd/>
            <a:tailEnd/>
          </a:ln>
          <a:effectLst/>
        </p:spPr>
      </p:pic>
      <p:pic>
        <p:nvPicPr>
          <p:cNvPr id="1304578" name="Picture 2"/>
          <p:cNvPicPr>
            <a:picLocks noChangeAspect="1" noChangeArrowheads="1"/>
          </p:cNvPicPr>
          <p:nvPr/>
        </p:nvPicPr>
        <p:blipFill>
          <a:blip r:embed="rId4" cstate="print"/>
          <a:srcRect/>
          <a:stretch>
            <a:fillRect/>
          </a:stretch>
        </p:blipFill>
        <p:spPr bwMode="auto">
          <a:xfrm>
            <a:off x="5313050" y="2060810"/>
            <a:ext cx="3379316" cy="2030400"/>
          </a:xfrm>
          <a:prstGeom prst="rect">
            <a:avLst/>
          </a:prstGeom>
          <a:noFill/>
          <a:ln w="9525">
            <a:noFill/>
            <a:miter lim="800000"/>
            <a:headEnd/>
            <a:tailEnd/>
          </a:ln>
          <a:effectLst/>
        </p:spPr>
      </p:pic>
      <p:sp>
        <p:nvSpPr>
          <p:cNvPr id="37" name="TextBox 36"/>
          <p:cNvSpPr txBox="1"/>
          <p:nvPr/>
        </p:nvSpPr>
        <p:spPr bwMode="auto">
          <a:xfrm>
            <a:off x="0" y="6716950"/>
            <a:ext cx="884154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(1) </a:t>
            </a:r>
            <a:r>
              <a:rPr lang="fr-FR" sz="700" dirty="0" smtClean="0">
                <a:latin typeface="Calibri" pitchFamily="34" charset="0"/>
                <a:cs typeface="Calibri" pitchFamily="34" charset="0"/>
              </a:rPr>
              <a:t>: il pourrait être envisagé d’en réserver une partie pour des actions de communication, pilotage général, etc.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2842317"/>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a:t>
            </a:fld>
            <a:endParaRPr lang="en-GB">
              <a:solidFill>
                <a:srgbClr val="85888B"/>
              </a:solidFill>
            </a:endParaRPr>
          </a:p>
        </p:txBody>
      </p:sp>
      <p:sp>
        <p:nvSpPr>
          <p:cNvPr id="13" name="Rectangle 12"/>
          <p:cNvSpPr/>
          <p:nvPr/>
        </p:nvSpPr>
        <p:spPr bwMode="auto">
          <a:xfrm>
            <a:off x="1856570" y="2308739"/>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b="1" dirty="0" smtClean="0">
                <a:solidFill>
                  <a:srgbClr val="000000">
                    <a:lumMod val="85000"/>
                    <a:lumOff val="15000"/>
                  </a:srgbClr>
                </a:solidFill>
              </a:rPr>
              <a:t>Etat des lieux de l’existant</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0. Synthèse et précautions méthodologiques </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1. Analyse de l’offre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2. Analyse des bénéficiaires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3. Focus </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Analyse du besoin (exprimé et potentiel)</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26862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78790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894310"/>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52500" y="116540"/>
            <a:ext cx="8553499" cy="765175"/>
          </a:xfrm>
        </p:spPr>
        <p:txBody>
          <a:bodyPr/>
          <a:lstStyle/>
          <a:p>
            <a:r>
              <a:rPr lang="fr-FR" b="1" dirty="0" smtClean="0"/>
              <a:t>2. Quels sont les territoires prioritaires au regard de cette cible ? (1/4)</a:t>
            </a:r>
            <a:br>
              <a:rPr lang="fr-FR" b="1" dirty="0" smtClean="0"/>
            </a:br>
            <a:r>
              <a:rPr lang="fr-FR" sz="1600" dirty="0" smtClean="0"/>
              <a:t>La vague 1 pourrait s’adresser aux 18 départements les plus prioritaires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50</a:t>
            </a:fld>
            <a:endParaRPr lang="en-GB">
              <a:solidFill>
                <a:srgbClr val="85888B"/>
              </a:solidFill>
            </a:endParaRPr>
          </a:p>
        </p:txBody>
      </p:sp>
      <p:grpSp>
        <p:nvGrpSpPr>
          <p:cNvPr id="2" name="Group 38"/>
          <p:cNvGrpSpPr/>
          <p:nvPr/>
        </p:nvGrpSpPr>
        <p:grpSpPr>
          <a:xfrm>
            <a:off x="216030" y="87062"/>
            <a:ext cx="992450" cy="847985"/>
            <a:chOff x="216030" y="87062"/>
            <a:chExt cx="992450" cy="847985"/>
          </a:xfrm>
        </p:grpSpPr>
        <p:sp>
          <p:nvSpPr>
            <p:cNvPr id="40" name="Isosceles Triangle 39"/>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41" name="Oval 40"/>
            <p:cNvSpPr/>
            <p:nvPr/>
          </p:nvSpPr>
          <p:spPr bwMode="auto">
            <a:xfrm>
              <a:off x="625898" y="224580"/>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2</a:t>
              </a:r>
              <a:endParaRPr lang="fr-FR" sz="800" b="1" dirty="0" smtClean="0">
                <a:solidFill>
                  <a:schemeClr val="bg1"/>
                </a:solidFill>
                <a:cs typeface="+mn-cs"/>
              </a:endParaRPr>
            </a:p>
          </p:txBody>
        </p:sp>
        <p:sp>
          <p:nvSpPr>
            <p:cNvPr id="42" name="Oval 41"/>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43" name="Oval 42"/>
            <p:cNvSpPr/>
            <p:nvPr/>
          </p:nvSpPr>
          <p:spPr bwMode="auto">
            <a:xfrm>
              <a:off x="664299" y="422117"/>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44" name="Oval 43"/>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45" name="Oval 44"/>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pic>
        <p:nvPicPr>
          <p:cNvPr id="1305603" name="Picture 3"/>
          <p:cNvPicPr>
            <a:picLocks noChangeAspect="1" noChangeArrowheads="1"/>
          </p:cNvPicPr>
          <p:nvPr/>
        </p:nvPicPr>
        <p:blipFill>
          <a:blip r:embed="rId3" cstate="print"/>
          <a:srcRect/>
          <a:stretch>
            <a:fillRect/>
          </a:stretch>
        </p:blipFill>
        <p:spPr bwMode="auto">
          <a:xfrm>
            <a:off x="582905" y="2174950"/>
            <a:ext cx="5164782" cy="4278470"/>
          </a:xfrm>
          <a:prstGeom prst="rect">
            <a:avLst/>
          </a:prstGeom>
          <a:noFill/>
          <a:ln w="9525">
            <a:noFill/>
            <a:miter lim="800000"/>
            <a:headEnd/>
            <a:tailEnd/>
          </a:ln>
          <a:effectLst/>
        </p:spPr>
      </p:pic>
      <p:sp>
        <p:nvSpPr>
          <p:cNvPr id="46" name="TextBox 45"/>
          <p:cNvSpPr txBox="1"/>
          <p:nvPr/>
        </p:nvSpPr>
        <p:spPr bwMode="auto">
          <a:xfrm>
            <a:off x="6257673" y="530126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a:t>
            </a:r>
          </a:p>
        </p:txBody>
      </p:sp>
      <p:sp>
        <p:nvSpPr>
          <p:cNvPr id="47" name="TextBox 46"/>
          <p:cNvSpPr txBox="1"/>
          <p:nvPr/>
        </p:nvSpPr>
        <p:spPr bwMode="auto">
          <a:xfrm>
            <a:off x="5817120" y="4941018"/>
            <a:ext cx="202477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18 départements prioritaires pour la vague 1</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50" name="Freeform 105"/>
          <p:cNvSpPr>
            <a:spLocks noChangeArrowheads="1"/>
          </p:cNvSpPr>
          <p:nvPr/>
        </p:nvSpPr>
        <p:spPr bwMode="auto">
          <a:xfrm>
            <a:off x="6105160" y="5337645"/>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53" name="Rectangle 52"/>
          <p:cNvSpPr/>
          <p:nvPr/>
        </p:nvSpPr>
        <p:spPr bwMode="auto">
          <a:xfrm>
            <a:off x="6291746" y="1700760"/>
            <a:ext cx="3053864" cy="295241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900" b="1" u="sng" dirty="0" smtClean="0">
                <a:solidFill>
                  <a:schemeClr val="tx1"/>
                </a:solidFill>
                <a:cs typeface="+mn-cs"/>
              </a:rPr>
              <a:t>Hypothèses</a:t>
            </a:r>
            <a:r>
              <a:rPr lang="fr-FR" sz="900" b="1" u="sng" dirty="0" smtClean="0">
                <a:solidFill>
                  <a:schemeClr val="bg1"/>
                </a:solidFill>
                <a:cs typeface="+mn-cs"/>
              </a:rPr>
              <a:t> </a:t>
            </a:r>
          </a:p>
          <a:p>
            <a:pPr algn="ctr" fontAlgn="auto">
              <a:lnSpc>
                <a:spcPct val="90000"/>
              </a:lnSpc>
              <a:spcBef>
                <a:spcPts val="400"/>
              </a:spcBef>
              <a:spcAft>
                <a:spcPts val="0"/>
              </a:spcAft>
            </a:pPr>
            <a:endParaRPr lang="fr-FR" sz="900" b="1" dirty="0" smtClean="0">
              <a:solidFill>
                <a:schemeClr val="bg1"/>
              </a:solidFill>
            </a:endParaRPr>
          </a:p>
          <a:p>
            <a:pPr marL="180975" indent="-180975" fontAlgn="auto">
              <a:lnSpc>
                <a:spcPct val="90000"/>
              </a:lnSpc>
              <a:spcBef>
                <a:spcPts val="400"/>
              </a:spcBef>
              <a:spcAft>
                <a:spcPts val="0"/>
              </a:spcAft>
              <a:buFont typeface="Wingdings" pitchFamily="2" charset="2"/>
              <a:buChar char="§"/>
            </a:pPr>
            <a:r>
              <a:rPr lang="fr-FR" sz="900" b="1" dirty="0" smtClean="0">
                <a:solidFill>
                  <a:schemeClr val="tx1"/>
                </a:solidFill>
              </a:rPr>
              <a:t>La détermination du nombre de départements prioritaires est issu du calcul suivant : </a:t>
            </a:r>
            <a:r>
              <a:rPr lang="fr-FR" sz="900" dirty="0" smtClean="0">
                <a:solidFill>
                  <a:schemeClr val="tx1"/>
                </a:solidFill>
              </a:rPr>
              <a:t>nb de places visées par la vague 1 / (nb de candidatures par département x nombre moyen de places par internat), avec : </a:t>
            </a:r>
          </a:p>
          <a:p>
            <a:pPr marL="446088" indent="-180975" fontAlgn="auto">
              <a:lnSpc>
                <a:spcPct val="90000"/>
              </a:lnSpc>
              <a:spcBef>
                <a:spcPts val="400"/>
              </a:spcBef>
              <a:spcAft>
                <a:spcPts val="0"/>
              </a:spcAft>
              <a:buFont typeface="Courier New" pitchFamily="49" charset="0"/>
              <a:buChar char="o"/>
            </a:pPr>
            <a:r>
              <a:rPr lang="fr-FR" sz="900" dirty="0" smtClean="0">
                <a:solidFill>
                  <a:schemeClr val="tx1"/>
                </a:solidFill>
                <a:cs typeface="+mn-cs"/>
              </a:rPr>
              <a:t>Nombre de places visées par la vague 1 : 35% de l’enveloppe financière pour la création de places (35% x 5 500 x 95%)</a:t>
            </a:r>
          </a:p>
          <a:p>
            <a:pPr marL="446088" indent="-180975" fontAlgn="auto">
              <a:lnSpc>
                <a:spcPct val="90000"/>
              </a:lnSpc>
              <a:spcBef>
                <a:spcPts val="400"/>
              </a:spcBef>
              <a:spcAft>
                <a:spcPts val="0"/>
              </a:spcAft>
              <a:buFont typeface="Courier New" pitchFamily="49" charset="0"/>
              <a:buChar char="o"/>
            </a:pPr>
            <a:r>
              <a:rPr lang="fr-FR" sz="900" dirty="0" smtClean="0">
                <a:solidFill>
                  <a:schemeClr val="tx1"/>
                </a:solidFill>
              </a:rPr>
              <a:t>Nb moyen de candidatures par département : 0,8</a:t>
            </a:r>
          </a:p>
          <a:p>
            <a:pPr marL="446088" indent="-180975" fontAlgn="auto">
              <a:lnSpc>
                <a:spcPct val="90000"/>
              </a:lnSpc>
              <a:spcBef>
                <a:spcPts val="400"/>
              </a:spcBef>
              <a:spcAft>
                <a:spcPts val="0"/>
              </a:spcAft>
              <a:buFont typeface="Courier New" pitchFamily="49" charset="0"/>
              <a:buChar char="o"/>
            </a:pPr>
            <a:r>
              <a:rPr lang="fr-FR" sz="900" dirty="0" smtClean="0">
                <a:solidFill>
                  <a:schemeClr val="tx1"/>
                </a:solidFill>
                <a:cs typeface="+mn-cs"/>
              </a:rPr>
              <a:t>Nb moyen d’élèves par internat : 130 </a:t>
            </a:r>
          </a:p>
          <a:p>
            <a:pPr marL="446088" indent="-180975" fontAlgn="auto">
              <a:lnSpc>
                <a:spcPct val="90000"/>
              </a:lnSpc>
              <a:spcBef>
                <a:spcPts val="400"/>
              </a:spcBef>
              <a:spcAft>
                <a:spcPts val="0"/>
              </a:spcAft>
            </a:pPr>
            <a:r>
              <a:rPr lang="fr-FR" sz="900" i="1" dirty="0" smtClean="0">
                <a:solidFill>
                  <a:schemeClr val="tx1"/>
                </a:solidFill>
              </a:rPr>
              <a:t>Soit 18 départements</a:t>
            </a:r>
          </a:p>
          <a:p>
            <a:pPr marL="180975" indent="-180975" fontAlgn="auto">
              <a:lnSpc>
                <a:spcPct val="90000"/>
              </a:lnSpc>
              <a:spcBef>
                <a:spcPts val="400"/>
              </a:spcBef>
              <a:spcAft>
                <a:spcPts val="0"/>
              </a:spcAft>
              <a:buFont typeface="Wingdings" pitchFamily="2" charset="2"/>
              <a:buChar char="§"/>
            </a:pPr>
            <a:endParaRPr lang="fr-FR" sz="900" b="1" dirty="0" smtClean="0">
              <a:solidFill>
                <a:schemeClr val="tx1"/>
              </a:solidFill>
            </a:endParaRPr>
          </a:p>
          <a:p>
            <a:pPr marL="180975" indent="-180975" fontAlgn="auto">
              <a:lnSpc>
                <a:spcPct val="90000"/>
              </a:lnSpc>
              <a:spcBef>
                <a:spcPts val="400"/>
              </a:spcBef>
              <a:spcAft>
                <a:spcPts val="0"/>
              </a:spcAft>
              <a:buFont typeface="Wingdings" pitchFamily="2" charset="2"/>
              <a:buChar char="§"/>
            </a:pPr>
            <a:r>
              <a:rPr lang="fr-FR" sz="900" b="1" dirty="0" smtClean="0">
                <a:solidFill>
                  <a:schemeClr val="tx1"/>
                </a:solidFill>
                <a:cs typeface="+mn-cs"/>
              </a:rPr>
              <a:t>Parmi les 18, 14 correspondent aux départements pr</a:t>
            </a:r>
            <a:r>
              <a:rPr lang="fr-FR" sz="900" b="1" dirty="0" smtClean="0">
                <a:solidFill>
                  <a:schemeClr val="tx1"/>
                </a:solidFill>
              </a:rPr>
              <a:t>ésentant le volume le plus important d’élèves dont la famille appartient aux PCS défavorisées et moyennes, dont la Réunion. Les 4 restants sont réservés aux autres DOM.</a:t>
            </a:r>
            <a:endParaRPr lang="fr-FR" sz="900" b="1" dirty="0" smtClean="0">
              <a:solidFill>
                <a:schemeClr val="tx1"/>
              </a:solidFill>
              <a:cs typeface="+mn-cs"/>
            </a:endParaRPr>
          </a:p>
        </p:txBody>
      </p:sp>
      <p:sp>
        <p:nvSpPr>
          <p:cNvPr id="54" name="Guyane"/>
          <p:cNvSpPr>
            <a:spLocks noChangeAspect="1"/>
          </p:cNvSpPr>
          <p:nvPr/>
        </p:nvSpPr>
        <p:spPr bwMode="auto">
          <a:xfrm>
            <a:off x="480896"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p>
        </p:txBody>
      </p:sp>
      <p:sp>
        <p:nvSpPr>
          <p:cNvPr id="55" name="Laréunion"/>
          <p:cNvSpPr>
            <a:spLocks noChangeAspect="1"/>
          </p:cNvSpPr>
          <p:nvPr/>
        </p:nvSpPr>
        <p:spPr bwMode="auto">
          <a:xfrm>
            <a:off x="480896"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p>
        </p:txBody>
      </p:sp>
      <p:sp>
        <p:nvSpPr>
          <p:cNvPr id="56" name="Martinique"/>
          <p:cNvSpPr>
            <a:spLocks noChangeAspect="1"/>
          </p:cNvSpPr>
          <p:nvPr/>
        </p:nvSpPr>
        <p:spPr bwMode="auto">
          <a:xfrm>
            <a:off x="525346"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p>
        </p:txBody>
      </p:sp>
      <p:sp>
        <p:nvSpPr>
          <p:cNvPr id="57" name="Rounded Rectangle 56"/>
          <p:cNvSpPr/>
          <p:nvPr/>
        </p:nvSpPr>
        <p:spPr bwMode="auto">
          <a:xfrm>
            <a:off x="572650"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58" name="TextBox 57"/>
          <p:cNvSpPr txBox="1"/>
          <p:nvPr/>
        </p:nvSpPr>
        <p:spPr bwMode="auto">
          <a:xfrm>
            <a:off x="739517"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chemeClr val="tx1">
                    <a:lumMod val="85000"/>
                    <a:lumOff val="15000"/>
                  </a:schemeClr>
                </a:solidFill>
                <a:latin typeface="Calibri" pitchFamily="34" charset="0"/>
                <a:cs typeface="Calibri" pitchFamily="34" charset="0"/>
              </a:rPr>
              <a:t>Guyane</a:t>
            </a:r>
          </a:p>
        </p:txBody>
      </p:sp>
      <p:sp>
        <p:nvSpPr>
          <p:cNvPr id="59" name="TextBox 58"/>
          <p:cNvSpPr txBox="1"/>
          <p:nvPr/>
        </p:nvSpPr>
        <p:spPr bwMode="auto">
          <a:xfrm>
            <a:off x="739517"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chemeClr val="tx1">
                    <a:lumMod val="85000"/>
                    <a:lumOff val="15000"/>
                  </a:schemeClr>
                </a:solidFill>
                <a:latin typeface="Calibri" pitchFamily="34" charset="0"/>
                <a:cs typeface="Calibri" pitchFamily="34" charset="0"/>
              </a:rPr>
              <a:t>Réunion</a:t>
            </a:r>
          </a:p>
        </p:txBody>
      </p:sp>
      <p:sp>
        <p:nvSpPr>
          <p:cNvPr id="60" name="TextBox 59"/>
          <p:cNvSpPr txBox="1"/>
          <p:nvPr/>
        </p:nvSpPr>
        <p:spPr bwMode="auto">
          <a:xfrm>
            <a:off x="739517"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chemeClr val="tx1">
                    <a:lumMod val="85000"/>
                    <a:lumOff val="15000"/>
                  </a:schemeClr>
                </a:solidFill>
                <a:latin typeface="Calibri" pitchFamily="34" charset="0"/>
                <a:cs typeface="Calibri" pitchFamily="34" charset="0"/>
              </a:rPr>
              <a:t>Martinique</a:t>
            </a:r>
          </a:p>
        </p:txBody>
      </p:sp>
      <p:sp>
        <p:nvSpPr>
          <p:cNvPr id="61" name="TextBox 60"/>
          <p:cNvSpPr txBox="1"/>
          <p:nvPr/>
        </p:nvSpPr>
        <p:spPr bwMode="auto">
          <a:xfrm>
            <a:off x="739517"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chemeClr val="tx1">
                    <a:lumMod val="85000"/>
                    <a:lumOff val="15000"/>
                  </a:schemeClr>
                </a:solidFill>
                <a:latin typeface="Calibri" pitchFamily="34" charset="0"/>
                <a:cs typeface="Calibri" pitchFamily="34" charset="0"/>
              </a:rPr>
              <a:t>Guadeloupe</a:t>
            </a:r>
          </a:p>
        </p:txBody>
      </p:sp>
      <p:grpSp>
        <p:nvGrpSpPr>
          <p:cNvPr id="3" name="Guadeloupe"/>
          <p:cNvGrpSpPr>
            <a:grpSpLocks noChangeAspect="1"/>
          </p:cNvGrpSpPr>
          <p:nvPr/>
        </p:nvGrpSpPr>
        <p:grpSpPr bwMode="auto">
          <a:xfrm>
            <a:off x="476927" y="5593235"/>
            <a:ext cx="293688" cy="215900"/>
            <a:chOff x="4003" y="2111"/>
            <a:chExt cx="261" cy="225"/>
          </a:xfrm>
          <a:solidFill>
            <a:schemeClr val="accent2">
              <a:lumMod val="50000"/>
            </a:schemeClr>
          </a:solidFill>
        </p:grpSpPr>
        <p:sp>
          <p:nvSpPr>
            <p:cNvPr id="63"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p>
          </p:txBody>
        </p:sp>
        <p:sp>
          <p:nvSpPr>
            <p:cNvPr id="64"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p>
          </p:txBody>
        </p:sp>
        <p:sp>
          <p:nvSpPr>
            <p:cNvPr id="65"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p>
          </p:txBody>
        </p:sp>
      </p:grpSp>
      <p:sp>
        <p:nvSpPr>
          <p:cNvPr id="66" name="TextBox 65"/>
          <p:cNvSpPr txBox="1"/>
          <p:nvPr/>
        </p:nvSpPr>
        <p:spPr bwMode="auto">
          <a:xfrm>
            <a:off x="739517"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chemeClr val="tx1">
                    <a:lumMod val="85000"/>
                    <a:lumOff val="15000"/>
                  </a:schemeClr>
                </a:solidFill>
                <a:latin typeface="Calibri" pitchFamily="34" charset="0"/>
                <a:cs typeface="Calibri" pitchFamily="34" charset="0"/>
              </a:rPr>
              <a:t>Mayotte</a:t>
            </a:r>
          </a:p>
        </p:txBody>
      </p:sp>
      <p:sp>
        <p:nvSpPr>
          <p:cNvPr id="71" name="TextBox 70"/>
          <p:cNvSpPr txBox="1"/>
          <p:nvPr/>
        </p:nvSpPr>
        <p:spPr bwMode="auto">
          <a:xfrm>
            <a:off x="6257673" y="551633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2" name="Freeform 105"/>
          <p:cNvSpPr>
            <a:spLocks noChangeArrowheads="1"/>
          </p:cNvSpPr>
          <p:nvPr/>
        </p:nvSpPr>
        <p:spPr bwMode="auto">
          <a:xfrm>
            <a:off x="6105160" y="5552723"/>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73" name="TextBox 72"/>
          <p:cNvSpPr txBox="1"/>
          <p:nvPr/>
        </p:nvSpPr>
        <p:spPr bwMode="auto">
          <a:xfrm>
            <a:off x="416370" y="1196690"/>
            <a:ext cx="6048840" cy="4801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Ces départements sont situés dans les académies de Paris, Créteil, Versailles, Lille, </a:t>
            </a:r>
            <a:r>
              <a:rPr lang="fr-FR" sz="1400" b="1" dirty="0" err="1" smtClean="0">
                <a:solidFill>
                  <a:srgbClr val="B10034">
                    <a:lumMod val="75000"/>
                  </a:srgbClr>
                </a:solidFill>
                <a:latin typeface="Calibri" pitchFamily="34" charset="0"/>
                <a:cs typeface="Calibri" pitchFamily="34" charset="0"/>
              </a:rPr>
              <a:t>Aix-Marseille</a:t>
            </a:r>
            <a:r>
              <a:rPr lang="fr-FR" sz="1400" b="1" dirty="0" smtClean="0">
                <a:solidFill>
                  <a:srgbClr val="B10034">
                    <a:lumMod val="75000"/>
                  </a:srgbClr>
                </a:solidFill>
                <a:latin typeface="Calibri" pitchFamily="34" charset="0"/>
                <a:cs typeface="Calibri" pitchFamily="34" charset="0"/>
              </a:rPr>
              <a:t>, Lyon, Bordeaux, Nantes, Rouen et les DOM</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6627" name="Picture 3"/>
          <p:cNvPicPr>
            <a:picLocks noChangeAspect="1" noChangeArrowheads="1"/>
          </p:cNvPicPr>
          <p:nvPr/>
        </p:nvPicPr>
        <p:blipFill>
          <a:blip r:embed="rId3" cstate="print"/>
          <a:srcRect/>
          <a:stretch>
            <a:fillRect/>
          </a:stretch>
        </p:blipFill>
        <p:spPr bwMode="auto">
          <a:xfrm>
            <a:off x="632400" y="2029000"/>
            <a:ext cx="5167112" cy="4280400"/>
          </a:xfrm>
          <a:prstGeom prst="rect">
            <a:avLst/>
          </a:prstGeom>
          <a:noFill/>
          <a:ln w="9525">
            <a:noFill/>
            <a:miter lim="800000"/>
            <a:headEnd/>
            <a:tailEnd/>
          </a:ln>
          <a:effectLst/>
        </p:spPr>
      </p:pic>
      <p:sp>
        <p:nvSpPr>
          <p:cNvPr id="32770" name="Title 1"/>
          <p:cNvSpPr>
            <a:spLocks noGrp="1"/>
          </p:cNvSpPr>
          <p:nvPr>
            <p:ph type="title"/>
          </p:nvPr>
        </p:nvSpPr>
        <p:spPr>
          <a:xfrm>
            <a:off x="1352500" y="116540"/>
            <a:ext cx="8553499" cy="765175"/>
          </a:xfrm>
        </p:spPr>
        <p:txBody>
          <a:bodyPr/>
          <a:lstStyle/>
          <a:p>
            <a:r>
              <a:rPr lang="fr-FR" b="1" dirty="0" smtClean="0"/>
              <a:t>2. Quels sont les territoires prioritaires au regard de cette cible ? (2/4)</a:t>
            </a:r>
            <a:br>
              <a:rPr lang="fr-FR" b="1" dirty="0" smtClean="0"/>
            </a:br>
            <a:r>
              <a:rPr lang="fr-FR" sz="1600" dirty="0" smtClean="0"/>
              <a:t>La vague 2 pourrait être étendue aux 26 départements les plus prioritaires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51</a:t>
            </a:fld>
            <a:endParaRPr lang="en-GB">
              <a:solidFill>
                <a:srgbClr val="85888B"/>
              </a:solidFill>
            </a:endParaRPr>
          </a:p>
        </p:txBody>
      </p:sp>
      <p:grpSp>
        <p:nvGrpSpPr>
          <p:cNvPr id="2" name="Group 38"/>
          <p:cNvGrpSpPr/>
          <p:nvPr/>
        </p:nvGrpSpPr>
        <p:grpSpPr>
          <a:xfrm>
            <a:off x="216030" y="87062"/>
            <a:ext cx="992450" cy="847985"/>
            <a:chOff x="216030" y="87062"/>
            <a:chExt cx="992450" cy="847985"/>
          </a:xfrm>
        </p:grpSpPr>
        <p:sp>
          <p:nvSpPr>
            <p:cNvPr id="40" name="Isosceles Triangle 39"/>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41" name="Oval 40"/>
            <p:cNvSpPr/>
            <p:nvPr/>
          </p:nvSpPr>
          <p:spPr bwMode="auto">
            <a:xfrm>
              <a:off x="625898" y="224580"/>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rgbClr val="FFFFFF"/>
                  </a:solidFill>
                </a:rPr>
                <a:t>2</a:t>
              </a:r>
              <a:endParaRPr lang="fr-FR" sz="800" b="1" dirty="0" smtClean="0">
                <a:solidFill>
                  <a:srgbClr val="FFFFFF"/>
                </a:solidFill>
              </a:endParaRPr>
            </a:p>
          </p:txBody>
        </p:sp>
        <p:sp>
          <p:nvSpPr>
            <p:cNvPr id="42" name="Oval 41"/>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rgbClr val="FFFFFF"/>
                  </a:solidFill>
                </a:rPr>
                <a:t>1</a:t>
              </a:r>
              <a:endParaRPr lang="fr-FR" sz="600" b="1" dirty="0" smtClean="0">
                <a:solidFill>
                  <a:srgbClr val="FFFFFF"/>
                </a:solidFill>
              </a:endParaRPr>
            </a:p>
          </p:txBody>
        </p:sp>
        <p:sp>
          <p:nvSpPr>
            <p:cNvPr id="43" name="Oval 42"/>
            <p:cNvSpPr/>
            <p:nvPr/>
          </p:nvSpPr>
          <p:spPr bwMode="auto">
            <a:xfrm>
              <a:off x="664299" y="422117"/>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rgbClr val="FFFFFF"/>
                  </a:solidFill>
                </a:rPr>
                <a:t>3</a:t>
              </a:r>
              <a:endParaRPr lang="fr-FR" sz="600" b="1" dirty="0" smtClean="0">
                <a:solidFill>
                  <a:srgbClr val="FFFFFF"/>
                </a:solidFill>
              </a:endParaRPr>
            </a:p>
          </p:txBody>
        </p:sp>
        <p:sp>
          <p:nvSpPr>
            <p:cNvPr id="44" name="Oval 43"/>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rgbClr val="FFFFFF"/>
                  </a:solidFill>
                </a:rPr>
                <a:t>4</a:t>
              </a:r>
              <a:endParaRPr lang="fr-FR" sz="600" b="1" dirty="0" smtClean="0">
                <a:solidFill>
                  <a:srgbClr val="FFFFFF"/>
                </a:solidFill>
              </a:endParaRPr>
            </a:p>
          </p:txBody>
        </p:sp>
        <p:sp>
          <p:nvSpPr>
            <p:cNvPr id="45" name="Oval 44"/>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rgbClr val="FFFFFF"/>
                  </a:solidFill>
                </a:rPr>
                <a:t>5</a:t>
              </a:r>
              <a:endParaRPr lang="fr-FR" sz="600" b="1" dirty="0" smtClean="0">
                <a:solidFill>
                  <a:srgbClr val="FFFFFF"/>
                </a:solidFill>
              </a:endParaRPr>
            </a:p>
          </p:txBody>
        </p:sp>
      </p:grpSp>
      <p:sp>
        <p:nvSpPr>
          <p:cNvPr id="17" name="TextBox 16"/>
          <p:cNvSpPr txBox="1"/>
          <p:nvPr/>
        </p:nvSpPr>
        <p:spPr bwMode="auto">
          <a:xfrm>
            <a:off x="6257673" y="530126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a:t>
            </a:r>
          </a:p>
        </p:txBody>
      </p:sp>
      <p:sp>
        <p:nvSpPr>
          <p:cNvPr id="18" name="TextBox 17"/>
          <p:cNvSpPr txBox="1"/>
          <p:nvPr/>
        </p:nvSpPr>
        <p:spPr bwMode="auto">
          <a:xfrm>
            <a:off x="5817120" y="4941018"/>
            <a:ext cx="202477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la vague 2</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19" name="Freeform 105"/>
          <p:cNvSpPr>
            <a:spLocks noChangeArrowheads="1"/>
          </p:cNvSpPr>
          <p:nvPr/>
        </p:nvSpPr>
        <p:spPr bwMode="auto">
          <a:xfrm>
            <a:off x="6105160" y="5337645"/>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0" name="Rectangle 19"/>
          <p:cNvSpPr/>
          <p:nvPr/>
        </p:nvSpPr>
        <p:spPr bwMode="auto">
          <a:xfrm>
            <a:off x="6291746" y="1700760"/>
            <a:ext cx="3053864" cy="295241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900" b="1" u="sng" dirty="0" smtClean="0">
                <a:solidFill>
                  <a:srgbClr val="000000"/>
                </a:solidFill>
              </a:rPr>
              <a:t>Hypothèses</a:t>
            </a:r>
            <a:r>
              <a:rPr lang="fr-FR" sz="900" b="1" u="sng" dirty="0" smtClean="0">
                <a:solidFill>
                  <a:srgbClr val="FFFFFF"/>
                </a:solidFill>
              </a:rPr>
              <a:t> </a:t>
            </a:r>
          </a:p>
          <a:p>
            <a:pPr algn="ctr" fontAlgn="auto">
              <a:lnSpc>
                <a:spcPct val="90000"/>
              </a:lnSpc>
              <a:spcBef>
                <a:spcPts val="400"/>
              </a:spcBef>
              <a:spcAft>
                <a:spcPts val="0"/>
              </a:spcAft>
            </a:pPr>
            <a:endParaRPr lang="fr-FR" sz="900" b="1" dirty="0" smtClean="0">
              <a:solidFill>
                <a:srgbClr val="FFFFFF"/>
              </a:solidFill>
            </a:endParaRPr>
          </a:p>
          <a:p>
            <a:pPr marL="180975" indent="-180975" fontAlgn="auto">
              <a:lnSpc>
                <a:spcPct val="90000"/>
              </a:lnSpc>
              <a:spcBef>
                <a:spcPts val="400"/>
              </a:spcBef>
              <a:spcAft>
                <a:spcPts val="0"/>
              </a:spcAft>
              <a:buFont typeface="Wingdings" pitchFamily="2" charset="2"/>
              <a:buChar char="§"/>
            </a:pPr>
            <a:r>
              <a:rPr lang="fr-FR" sz="900" b="1" dirty="0" smtClean="0">
                <a:solidFill>
                  <a:srgbClr val="000000"/>
                </a:solidFill>
              </a:rPr>
              <a:t>La détermination du nombre de départements prioritaires est issu du calcul suivant : </a:t>
            </a:r>
            <a:r>
              <a:rPr lang="fr-FR" sz="900" dirty="0" smtClean="0">
                <a:solidFill>
                  <a:srgbClr val="000000"/>
                </a:solidFill>
              </a:rPr>
              <a:t>nb de places visées par la vague 2 / (nb de candidatures par département x nombre moyen de places par internat), avec : </a:t>
            </a:r>
          </a:p>
          <a:p>
            <a:pPr marL="446088" indent="-180975" fontAlgn="auto">
              <a:lnSpc>
                <a:spcPct val="90000"/>
              </a:lnSpc>
              <a:spcBef>
                <a:spcPts val="400"/>
              </a:spcBef>
              <a:spcAft>
                <a:spcPts val="0"/>
              </a:spcAft>
              <a:buFont typeface="Courier New" pitchFamily="49" charset="0"/>
              <a:buChar char="o"/>
            </a:pPr>
            <a:r>
              <a:rPr lang="fr-FR" sz="900" dirty="0" smtClean="0">
                <a:solidFill>
                  <a:srgbClr val="000000"/>
                </a:solidFill>
              </a:rPr>
              <a:t>Nombre de places visées par la vague 2 : 65% de l’enveloppe financière pour la création de places (65% x 5 500 x 95%)</a:t>
            </a:r>
          </a:p>
          <a:p>
            <a:pPr marL="446088" indent="-180975" fontAlgn="auto">
              <a:lnSpc>
                <a:spcPct val="90000"/>
              </a:lnSpc>
              <a:spcBef>
                <a:spcPts val="400"/>
              </a:spcBef>
              <a:spcAft>
                <a:spcPts val="0"/>
              </a:spcAft>
              <a:buFont typeface="Courier New" pitchFamily="49" charset="0"/>
              <a:buChar char="o"/>
            </a:pPr>
            <a:r>
              <a:rPr lang="fr-FR" sz="900" dirty="0" smtClean="0">
                <a:solidFill>
                  <a:srgbClr val="000000"/>
                </a:solidFill>
              </a:rPr>
              <a:t>Nb moyen de candidatures par département : 1</a:t>
            </a:r>
          </a:p>
          <a:p>
            <a:pPr marL="446088" indent="-180975" fontAlgn="auto">
              <a:lnSpc>
                <a:spcPct val="90000"/>
              </a:lnSpc>
              <a:spcBef>
                <a:spcPts val="400"/>
              </a:spcBef>
              <a:spcAft>
                <a:spcPts val="0"/>
              </a:spcAft>
              <a:buFont typeface="Courier New" pitchFamily="49" charset="0"/>
              <a:buChar char="o"/>
            </a:pPr>
            <a:r>
              <a:rPr lang="fr-FR" sz="900" dirty="0" smtClean="0">
                <a:solidFill>
                  <a:srgbClr val="000000"/>
                </a:solidFill>
              </a:rPr>
              <a:t>Nb moyen d’élèves par internat : 130 </a:t>
            </a:r>
          </a:p>
          <a:p>
            <a:pPr marL="446088" indent="-180975" fontAlgn="auto">
              <a:lnSpc>
                <a:spcPct val="90000"/>
              </a:lnSpc>
              <a:spcBef>
                <a:spcPts val="400"/>
              </a:spcBef>
              <a:spcAft>
                <a:spcPts val="0"/>
              </a:spcAft>
            </a:pPr>
            <a:r>
              <a:rPr lang="fr-FR" sz="900" i="1" dirty="0" smtClean="0">
                <a:solidFill>
                  <a:srgbClr val="000000"/>
                </a:solidFill>
              </a:rPr>
              <a:t>Soit 26 départements</a:t>
            </a:r>
          </a:p>
          <a:p>
            <a:pPr marL="180975" indent="-180975" fontAlgn="auto">
              <a:lnSpc>
                <a:spcPct val="90000"/>
              </a:lnSpc>
              <a:spcBef>
                <a:spcPts val="400"/>
              </a:spcBef>
              <a:spcAft>
                <a:spcPts val="0"/>
              </a:spcAft>
              <a:buFont typeface="Wingdings" pitchFamily="2" charset="2"/>
              <a:buChar char="§"/>
            </a:pPr>
            <a:endParaRPr lang="fr-FR" sz="900" b="1" dirty="0" smtClean="0">
              <a:solidFill>
                <a:srgbClr val="000000"/>
              </a:solidFill>
            </a:endParaRPr>
          </a:p>
          <a:p>
            <a:pPr marL="180975" indent="-180975" fontAlgn="auto">
              <a:lnSpc>
                <a:spcPct val="90000"/>
              </a:lnSpc>
              <a:spcBef>
                <a:spcPts val="400"/>
              </a:spcBef>
              <a:spcAft>
                <a:spcPts val="0"/>
              </a:spcAft>
              <a:buFont typeface="Wingdings" pitchFamily="2" charset="2"/>
              <a:buChar char="§"/>
            </a:pPr>
            <a:r>
              <a:rPr lang="fr-FR" sz="900" b="1" dirty="0" smtClean="0">
                <a:solidFill>
                  <a:srgbClr val="000000"/>
                </a:solidFill>
              </a:rPr>
              <a:t>Parmi les 26, 22 correspondent aux départements présentant le volume le plus important d’élèves dont la famille appartient aux PCS défavorisées et moyennes, dont la Réunion. Les 4 restants sont réservés aux autres DOM.</a:t>
            </a:r>
          </a:p>
        </p:txBody>
      </p:sp>
      <p:sp>
        <p:nvSpPr>
          <p:cNvPr id="21" name="Guyane"/>
          <p:cNvSpPr>
            <a:spLocks noChangeAspect="1"/>
          </p:cNvSpPr>
          <p:nvPr/>
        </p:nvSpPr>
        <p:spPr bwMode="auto">
          <a:xfrm>
            <a:off x="480896"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22" name="Laréunion"/>
          <p:cNvSpPr>
            <a:spLocks noChangeAspect="1"/>
          </p:cNvSpPr>
          <p:nvPr/>
        </p:nvSpPr>
        <p:spPr bwMode="auto">
          <a:xfrm>
            <a:off x="480896"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23" name="Martinique"/>
          <p:cNvSpPr>
            <a:spLocks noChangeAspect="1"/>
          </p:cNvSpPr>
          <p:nvPr/>
        </p:nvSpPr>
        <p:spPr bwMode="auto">
          <a:xfrm>
            <a:off x="525346"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24" name="Rounded Rectangle 23"/>
          <p:cNvSpPr/>
          <p:nvPr/>
        </p:nvSpPr>
        <p:spPr bwMode="auto">
          <a:xfrm>
            <a:off x="572650"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25" name="TextBox 24"/>
          <p:cNvSpPr txBox="1"/>
          <p:nvPr/>
        </p:nvSpPr>
        <p:spPr bwMode="auto">
          <a:xfrm>
            <a:off x="739517"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26" name="TextBox 25"/>
          <p:cNvSpPr txBox="1"/>
          <p:nvPr/>
        </p:nvSpPr>
        <p:spPr bwMode="auto">
          <a:xfrm>
            <a:off x="739517"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27" name="TextBox 26"/>
          <p:cNvSpPr txBox="1"/>
          <p:nvPr/>
        </p:nvSpPr>
        <p:spPr bwMode="auto">
          <a:xfrm>
            <a:off x="739517"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28" name="TextBox 27"/>
          <p:cNvSpPr txBox="1"/>
          <p:nvPr/>
        </p:nvSpPr>
        <p:spPr bwMode="auto">
          <a:xfrm>
            <a:off x="739517"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3" name="Guadeloupe"/>
          <p:cNvGrpSpPr>
            <a:grpSpLocks noChangeAspect="1"/>
          </p:cNvGrpSpPr>
          <p:nvPr/>
        </p:nvGrpSpPr>
        <p:grpSpPr bwMode="auto">
          <a:xfrm>
            <a:off x="476927" y="5593235"/>
            <a:ext cx="293688" cy="215900"/>
            <a:chOff x="4003" y="2111"/>
            <a:chExt cx="261" cy="225"/>
          </a:xfrm>
          <a:solidFill>
            <a:schemeClr val="accent2">
              <a:lumMod val="50000"/>
            </a:schemeClr>
          </a:solidFill>
        </p:grpSpPr>
        <p:sp>
          <p:nvSpPr>
            <p:cNvPr id="30"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33"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35"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36" name="TextBox 35"/>
          <p:cNvSpPr txBox="1"/>
          <p:nvPr/>
        </p:nvSpPr>
        <p:spPr bwMode="auto">
          <a:xfrm>
            <a:off x="739517"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sp>
        <p:nvSpPr>
          <p:cNvPr id="37" name="TextBox 36"/>
          <p:cNvSpPr txBox="1"/>
          <p:nvPr/>
        </p:nvSpPr>
        <p:spPr bwMode="auto">
          <a:xfrm>
            <a:off x="6257673" y="551633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38" name="Freeform 105"/>
          <p:cNvSpPr>
            <a:spLocks noChangeArrowheads="1"/>
          </p:cNvSpPr>
          <p:nvPr/>
        </p:nvSpPr>
        <p:spPr bwMode="auto">
          <a:xfrm>
            <a:off x="6105160" y="5552723"/>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9" name="TextBox 38"/>
          <p:cNvSpPr txBox="1"/>
          <p:nvPr/>
        </p:nvSpPr>
        <p:spPr bwMode="auto">
          <a:xfrm>
            <a:off x="416370" y="1196690"/>
            <a:ext cx="5875376" cy="4801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La vague 2 s’étendrait, en complément des académies de la vague 1, aux académies de Nice, Nancy-Metz, Strasbourg, Grenoble, Montpellier</a:t>
            </a: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bwMode="auto">
          <a:xfrm>
            <a:off x="-5059" y="6404584"/>
            <a:ext cx="9900000" cy="468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tx1"/>
              </a:solidFill>
              <a:cs typeface="+mn-cs"/>
            </a:endParaRPr>
          </a:p>
        </p:txBody>
      </p:sp>
      <p:sp>
        <p:nvSpPr>
          <p:cNvPr id="126" name="Oval 125"/>
          <p:cNvSpPr/>
          <p:nvPr/>
        </p:nvSpPr>
        <p:spPr bwMode="auto">
          <a:xfrm>
            <a:off x="3080740" y="2064441"/>
            <a:ext cx="1343342" cy="645770"/>
          </a:xfrm>
          <a:prstGeom prst="ellipse">
            <a:avLst/>
          </a:prstGeom>
          <a:solidFill>
            <a:schemeClr val="accent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800" b="1" dirty="0" smtClean="0">
              <a:solidFill>
                <a:schemeClr val="tx2">
                  <a:lumMod val="75000"/>
                </a:schemeClr>
              </a:solidFill>
              <a:cs typeface="+mn-cs"/>
            </a:endParaRPr>
          </a:p>
        </p:txBody>
      </p:sp>
      <p:pic>
        <p:nvPicPr>
          <p:cNvPr id="7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4360" y="1913420"/>
            <a:ext cx="4176580" cy="3459850"/>
          </a:xfrm>
          <a:prstGeom prst="rect">
            <a:avLst/>
          </a:prstGeom>
          <a:noFill/>
          <a:ln w="9525">
            <a:noFill/>
            <a:miter lim="800000"/>
            <a:headEnd/>
            <a:tailEnd/>
          </a:ln>
          <a:effectLst/>
        </p:spPr>
      </p:pic>
      <p:sp>
        <p:nvSpPr>
          <p:cNvPr id="32770" name="Title 1"/>
          <p:cNvSpPr>
            <a:spLocks noGrp="1"/>
          </p:cNvSpPr>
          <p:nvPr>
            <p:ph type="title"/>
          </p:nvPr>
        </p:nvSpPr>
        <p:spPr>
          <a:xfrm>
            <a:off x="1352500" y="116540"/>
            <a:ext cx="8553499" cy="765175"/>
          </a:xfrm>
        </p:spPr>
        <p:txBody>
          <a:bodyPr/>
          <a:lstStyle/>
          <a:p>
            <a:r>
              <a:rPr lang="fr-FR" b="1" dirty="0" smtClean="0"/>
              <a:t>2. Quels sont les territoires prioritaires au regard de cette cible ? (3/4) </a:t>
            </a:r>
            <a:br>
              <a:rPr lang="fr-FR" b="1" dirty="0" smtClean="0"/>
            </a:br>
            <a:r>
              <a:rPr lang="fr-FR" sz="1600" dirty="0" smtClean="0"/>
              <a:t>Cette analyse doit être menée au regard de l’évolution de la population et de l’évolution capacitaire à horizon 2020, qui modifie peu les équilibres </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52</a:t>
            </a:fld>
            <a:endParaRPr lang="en-GB">
              <a:solidFill>
                <a:srgbClr val="85888B"/>
              </a:solidFill>
            </a:endParaRPr>
          </a:p>
        </p:txBody>
      </p:sp>
      <p:grpSp>
        <p:nvGrpSpPr>
          <p:cNvPr id="2" name="Group 7"/>
          <p:cNvGrpSpPr/>
          <p:nvPr/>
        </p:nvGrpSpPr>
        <p:grpSpPr>
          <a:xfrm>
            <a:off x="216030" y="87062"/>
            <a:ext cx="992450" cy="847985"/>
            <a:chOff x="216030" y="87062"/>
            <a:chExt cx="992450" cy="847985"/>
          </a:xfrm>
        </p:grpSpPr>
        <p:sp>
          <p:nvSpPr>
            <p:cNvPr id="11" name="Isosceles Triangle 10"/>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12" name="Oval 11"/>
            <p:cNvSpPr/>
            <p:nvPr/>
          </p:nvSpPr>
          <p:spPr bwMode="auto">
            <a:xfrm>
              <a:off x="625898" y="224580"/>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2</a:t>
              </a:r>
              <a:endParaRPr lang="fr-FR" sz="800" b="1" dirty="0" smtClean="0">
                <a:solidFill>
                  <a:schemeClr val="bg1"/>
                </a:solidFill>
                <a:cs typeface="+mn-cs"/>
              </a:endParaRPr>
            </a:p>
          </p:txBody>
        </p:sp>
        <p:sp>
          <p:nvSpPr>
            <p:cNvPr id="13" name="Oval 12"/>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14" name="Oval 13"/>
            <p:cNvSpPr/>
            <p:nvPr/>
          </p:nvSpPr>
          <p:spPr bwMode="auto">
            <a:xfrm>
              <a:off x="664299" y="422117"/>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15" name="Oval 14"/>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16" name="Oval 15"/>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sp>
        <p:nvSpPr>
          <p:cNvPr id="17" name="Rectangle 16"/>
          <p:cNvSpPr/>
          <p:nvPr/>
        </p:nvSpPr>
        <p:spPr bwMode="auto">
          <a:xfrm>
            <a:off x="1136470" y="6242997"/>
            <a:ext cx="8065120" cy="39600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Ces chiffres ont vocation à donner des ordres de grandeur, nécessaires à l’analyse. Ils doivent être appréhendés avec précaution. Les modalités de leur calcul sont exposées en annexe. </a:t>
            </a:r>
          </a:p>
        </p:txBody>
      </p:sp>
      <p:sp>
        <p:nvSpPr>
          <p:cNvPr id="72" name="TextBox 71"/>
          <p:cNvSpPr txBox="1"/>
          <p:nvPr/>
        </p:nvSpPr>
        <p:spPr bwMode="auto">
          <a:xfrm>
            <a:off x="416370" y="1350369"/>
            <a:ext cx="4392610" cy="5909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Les territoires de la vague 2 connaissent, globalement, les plus forts taux de croissance prévisionnels à horizon 2020</a:t>
            </a:r>
            <a:r>
              <a:rPr lang="fr-FR" sz="1200" b="1" baseline="30000" dirty="0" smtClean="0">
                <a:solidFill>
                  <a:srgbClr val="B10034">
                    <a:lumMod val="75000"/>
                  </a:srgbClr>
                </a:solidFill>
                <a:latin typeface="Calibri" pitchFamily="34" charset="0"/>
                <a:cs typeface="Calibri" pitchFamily="34" charset="0"/>
              </a:rPr>
              <a:t>(1)</a:t>
            </a:r>
            <a:r>
              <a:rPr lang="fr-FR" sz="1200" b="1" dirty="0" smtClean="0">
                <a:solidFill>
                  <a:srgbClr val="B10034">
                    <a:lumMod val="75000"/>
                  </a:srgbClr>
                </a:solidFill>
                <a:latin typeface="Calibri" pitchFamily="34" charset="0"/>
                <a:cs typeface="Calibri" pitchFamily="34" charset="0"/>
              </a:rPr>
              <a:t> (autour de 3%), à l’exception de Nancy-Metz</a:t>
            </a:r>
          </a:p>
        </p:txBody>
      </p:sp>
      <p:sp>
        <p:nvSpPr>
          <p:cNvPr id="73" name="TextBox 72"/>
          <p:cNvSpPr txBox="1"/>
          <p:nvPr/>
        </p:nvSpPr>
        <p:spPr bwMode="auto">
          <a:xfrm>
            <a:off x="5169030" y="1350369"/>
            <a:ext cx="4392610" cy="5909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200" b="1" dirty="0" smtClean="0">
                <a:solidFill>
                  <a:srgbClr val="B10034">
                    <a:lumMod val="75000"/>
                  </a:srgbClr>
                </a:solidFill>
                <a:latin typeface="Calibri" pitchFamily="34" charset="0"/>
                <a:cs typeface="Calibri" pitchFamily="34" charset="0"/>
              </a:rPr>
              <a:t>Les évolutions capacitaires à horizon 2020 liées au PIA 1 restantes, représentent moins de 1%</a:t>
            </a:r>
            <a:r>
              <a:rPr lang="fr-FR" sz="1200" b="1" baseline="30000" dirty="0" smtClean="0">
                <a:solidFill>
                  <a:srgbClr val="B10034">
                    <a:lumMod val="75000"/>
                  </a:srgbClr>
                </a:solidFill>
                <a:latin typeface="Calibri" pitchFamily="34" charset="0"/>
                <a:cs typeface="Calibri" pitchFamily="34" charset="0"/>
              </a:rPr>
              <a:t>(2)</a:t>
            </a:r>
            <a:r>
              <a:rPr lang="fr-FR" sz="1200" b="1" dirty="0" smtClean="0">
                <a:solidFill>
                  <a:srgbClr val="B10034">
                    <a:lumMod val="75000"/>
                  </a:srgbClr>
                </a:solidFill>
                <a:latin typeface="Calibri" pitchFamily="34" charset="0"/>
                <a:cs typeface="Calibri" pitchFamily="34" charset="0"/>
              </a:rPr>
              <a:t> de la population privilégiée et modifient donc peu les équilibres</a:t>
            </a:r>
          </a:p>
        </p:txBody>
      </p:sp>
      <p:sp>
        <p:nvSpPr>
          <p:cNvPr id="76" name="TextBox 75"/>
          <p:cNvSpPr txBox="1"/>
          <p:nvPr/>
        </p:nvSpPr>
        <p:spPr bwMode="auto">
          <a:xfrm>
            <a:off x="848430" y="1052670"/>
            <a:ext cx="302442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Evolution de la population élève à 2020</a:t>
            </a:r>
          </a:p>
        </p:txBody>
      </p:sp>
      <p:sp>
        <p:nvSpPr>
          <p:cNvPr id="77" name="TextBox 76"/>
          <p:cNvSpPr txBox="1"/>
          <p:nvPr/>
        </p:nvSpPr>
        <p:spPr bwMode="auto">
          <a:xfrm>
            <a:off x="5817120" y="1052670"/>
            <a:ext cx="302442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Evolution capacitaire (ex IE) à 2020</a:t>
            </a:r>
          </a:p>
        </p:txBody>
      </p:sp>
      <p:sp>
        <p:nvSpPr>
          <p:cNvPr id="78" name="Rectangle 77"/>
          <p:cNvSpPr/>
          <p:nvPr/>
        </p:nvSpPr>
        <p:spPr bwMode="auto">
          <a:xfrm>
            <a:off x="632400" y="5487812"/>
            <a:ext cx="3888540" cy="684000"/>
          </a:xfrm>
          <a:prstGeom prst="rect">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Les territoires de la vague 2 représentent les ¾ des académies présentant un taux de croissance prévisionnel supérieur à 3,4% (avec la Corse, Rennes et Toulouse). Il est néanmoins à noter que Nancy Metz se distingue par un taux de croissance négatif, cohérent avec le déclin démographique relevé par le correspondant académique et le CSAIO</a:t>
            </a:r>
          </a:p>
        </p:txBody>
      </p:sp>
      <p:grpSp>
        <p:nvGrpSpPr>
          <p:cNvPr id="3" name="Group 82"/>
          <p:cNvGrpSpPr/>
          <p:nvPr/>
        </p:nvGrpSpPr>
        <p:grpSpPr>
          <a:xfrm>
            <a:off x="2839762" y="4437140"/>
            <a:ext cx="889068" cy="295303"/>
            <a:chOff x="2695742" y="5005957"/>
            <a:chExt cx="889068" cy="295303"/>
          </a:xfrm>
        </p:grpSpPr>
        <p:sp>
          <p:nvSpPr>
            <p:cNvPr id="82" name="Rectangle 81"/>
            <p:cNvSpPr/>
            <p:nvPr/>
          </p:nvSpPr>
          <p:spPr bwMode="auto">
            <a:xfrm>
              <a:off x="2792700" y="5157240"/>
              <a:ext cx="79211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Aix Marseille</a:t>
              </a:r>
            </a:p>
          </p:txBody>
        </p:sp>
        <p:sp>
          <p:nvSpPr>
            <p:cNvPr id="80" name="Right Arrow 79"/>
            <p:cNvSpPr/>
            <p:nvPr/>
          </p:nvSpPr>
          <p:spPr bwMode="auto">
            <a:xfrm rot="18857366">
              <a:off x="2713742" y="4987957"/>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4" name="Group 83"/>
          <p:cNvGrpSpPr/>
          <p:nvPr/>
        </p:nvGrpSpPr>
        <p:grpSpPr>
          <a:xfrm>
            <a:off x="1064460" y="4293120"/>
            <a:ext cx="708958" cy="295303"/>
            <a:chOff x="2695742" y="5005957"/>
            <a:chExt cx="708958" cy="295303"/>
          </a:xfrm>
        </p:grpSpPr>
        <p:sp>
          <p:nvSpPr>
            <p:cNvPr id="85" name="Rectangle 84"/>
            <p:cNvSpPr/>
            <p:nvPr/>
          </p:nvSpPr>
          <p:spPr bwMode="auto">
            <a:xfrm>
              <a:off x="2792700" y="5157240"/>
              <a:ext cx="612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Bordeaux</a:t>
              </a:r>
            </a:p>
          </p:txBody>
        </p:sp>
        <p:sp>
          <p:nvSpPr>
            <p:cNvPr id="86" name="Right Arrow 85"/>
            <p:cNvSpPr/>
            <p:nvPr/>
          </p:nvSpPr>
          <p:spPr bwMode="auto">
            <a:xfrm rot="18857366">
              <a:off x="2713742" y="4987957"/>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5" name="Group 86"/>
          <p:cNvGrpSpPr/>
          <p:nvPr/>
        </p:nvGrpSpPr>
        <p:grpSpPr>
          <a:xfrm>
            <a:off x="2529508" y="2817082"/>
            <a:ext cx="648090" cy="295303"/>
            <a:chOff x="2742804" y="4854674"/>
            <a:chExt cx="648090" cy="295303"/>
          </a:xfrm>
        </p:grpSpPr>
        <p:sp>
          <p:nvSpPr>
            <p:cNvPr id="88" name="Rectangle 87"/>
            <p:cNvSpPr/>
            <p:nvPr/>
          </p:nvSpPr>
          <p:spPr bwMode="auto">
            <a:xfrm>
              <a:off x="2911772" y="5005957"/>
              <a:ext cx="479122"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Créteil</a:t>
              </a:r>
            </a:p>
          </p:txBody>
        </p:sp>
        <p:sp>
          <p:nvSpPr>
            <p:cNvPr id="89" name="Right Arrow 88"/>
            <p:cNvSpPr/>
            <p:nvPr/>
          </p:nvSpPr>
          <p:spPr bwMode="auto">
            <a:xfrm rot="18857366">
              <a:off x="2760804" y="4836674"/>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6" name="Group 89"/>
          <p:cNvGrpSpPr/>
          <p:nvPr/>
        </p:nvGrpSpPr>
        <p:grpSpPr>
          <a:xfrm>
            <a:off x="3296770" y="3925807"/>
            <a:ext cx="744968" cy="295303"/>
            <a:chOff x="2742804" y="4854674"/>
            <a:chExt cx="744968" cy="295303"/>
          </a:xfrm>
        </p:grpSpPr>
        <p:sp>
          <p:nvSpPr>
            <p:cNvPr id="91" name="Rectangle 90"/>
            <p:cNvSpPr/>
            <p:nvPr/>
          </p:nvSpPr>
          <p:spPr bwMode="auto">
            <a:xfrm>
              <a:off x="2911772" y="5005957"/>
              <a:ext cx="576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Grenoble</a:t>
              </a:r>
            </a:p>
          </p:txBody>
        </p:sp>
        <p:sp>
          <p:nvSpPr>
            <p:cNvPr id="92" name="Right Arrow 91"/>
            <p:cNvSpPr/>
            <p:nvPr/>
          </p:nvSpPr>
          <p:spPr bwMode="auto">
            <a:xfrm rot="18857366">
              <a:off x="2760804" y="4836674"/>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7" name="Group 92"/>
          <p:cNvGrpSpPr/>
          <p:nvPr/>
        </p:nvGrpSpPr>
        <p:grpSpPr>
          <a:xfrm>
            <a:off x="2792700" y="3573020"/>
            <a:ext cx="564968" cy="295303"/>
            <a:chOff x="2742804" y="4854674"/>
            <a:chExt cx="564968" cy="295303"/>
          </a:xfrm>
        </p:grpSpPr>
        <p:sp>
          <p:nvSpPr>
            <p:cNvPr id="94" name="Rectangle 93"/>
            <p:cNvSpPr/>
            <p:nvPr/>
          </p:nvSpPr>
          <p:spPr bwMode="auto">
            <a:xfrm>
              <a:off x="2911772" y="5005957"/>
              <a:ext cx="396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Lyon</a:t>
              </a:r>
            </a:p>
          </p:txBody>
        </p:sp>
        <p:sp>
          <p:nvSpPr>
            <p:cNvPr id="95" name="Right Arrow 94"/>
            <p:cNvSpPr/>
            <p:nvPr/>
          </p:nvSpPr>
          <p:spPr bwMode="auto">
            <a:xfrm rot="18857366">
              <a:off x="2760804" y="4836674"/>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8" name="Group 95"/>
          <p:cNvGrpSpPr/>
          <p:nvPr/>
        </p:nvGrpSpPr>
        <p:grpSpPr>
          <a:xfrm>
            <a:off x="2288630" y="4797190"/>
            <a:ext cx="888968" cy="295303"/>
            <a:chOff x="2742804" y="4854674"/>
            <a:chExt cx="888968" cy="295303"/>
          </a:xfrm>
        </p:grpSpPr>
        <p:sp>
          <p:nvSpPr>
            <p:cNvPr id="97" name="Rectangle 96"/>
            <p:cNvSpPr/>
            <p:nvPr/>
          </p:nvSpPr>
          <p:spPr bwMode="auto">
            <a:xfrm>
              <a:off x="2911772" y="5005957"/>
              <a:ext cx="72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Montpellier</a:t>
              </a:r>
            </a:p>
          </p:txBody>
        </p:sp>
        <p:sp>
          <p:nvSpPr>
            <p:cNvPr id="98" name="Right Arrow 97"/>
            <p:cNvSpPr/>
            <p:nvPr/>
          </p:nvSpPr>
          <p:spPr bwMode="auto">
            <a:xfrm rot="18857366">
              <a:off x="2760804" y="4836674"/>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18" name="Group 98"/>
          <p:cNvGrpSpPr/>
          <p:nvPr/>
        </p:nvGrpSpPr>
        <p:grpSpPr>
          <a:xfrm>
            <a:off x="1026360" y="3321152"/>
            <a:ext cx="708968" cy="295303"/>
            <a:chOff x="2742804" y="4854674"/>
            <a:chExt cx="708968" cy="295303"/>
          </a:xfrm>
        </p:grpSpPr>
        <p:sp>
          <p:nvSpPr>
            <p:cNvPr id="100" name="Rectangle 99"/>
            <p:cNvSpPr/>
            <p:nvPr/>
          </p:nvSpPr>
          <p:spPr bwMode="auto">
            <a:xfrm>
              <a:off x="2911772" y="5005957"/>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Nantes</a:t>
              </a:r>
            </a:p>
          </p:txBody>
        </p:sp>
        <p:sp>
          <p:nvSpPr>
            <p:cNvPr id="101" name="Right Arrow 100"/>
            <p:cNvSpPr/>
            <p:nvPr/>
          </p:nvSpPr>
          <p:spPr bwMode="auto">
            <a:xfrm rot="18857366">
              <a:off x="2760804" y="4836674"/>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19" name="Group 101"/>
          <p:cNvGrpSpPr/>
          <p:nvPr/>
        </p:nvGrpSpPr>
        <p:grpSpPr>
          <a:xfrm>
            <a:off x="1651672" y="2636890"/>
            <a:ext cx="780968" cy="295303"/>
            <a:chOff x="2742804" y="4854674"/>
            <a:chExt cx="780968" cy="295303"/>
          </a:xfrm>
        </p:grpSpPr>
        <p:sp>
          <p:nvSpPr>
            <p:cNvPr id="103" name="Rectangle 102"/>
            <p:cNvSpPr/>
            <p:nvPr/>
          </p:nvSpPr>
          <p:spPr bwMode="auto">
            <a:xfrm>
              <a:off x="2911772" y="5005957"/>
              <a:ext cx="612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Versailles</a:t>
              </a:r>
            </a:p>
          </p:txBody>
        </p:sp>
        <p:sp>
          <p:nvSpPr>
            <p:cNvPr id="104" name="Right Arrow 103"/>
            <p:cNvSpPr/>
            <p:nvPr/>
          </p:nvSpPr>
          <p:spPr bwMode="auto">
            <a:xfrm rot="18857366">
              <a:off x="2760804" y="4836674"/>
              <a:ext cx="252000" cy="288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20" name="Group 108"/>
          <p:cNvGrpSpPr/>
          <p:nvPr/>
        </p:nvGrpSpPr>
        <p:grpSpPr>
          <a:xfrm>
            <a:off x="2224763" y="1785947"/>
            <a:ext cx="639807" cy="288000"/>
            <a:chOff x="2224763" y="1857957"/>
            <a:chExt cx="639807" cy="288000"/>
          </a:xfrm>
        </p:grpSpPr>
        <p:sp>
          <p:nvSpPr>
            <p:cNvPr id="106" name="Rectangle 105"/>
            <p:cNvSpPr/>
            <p:nvPr/>
          </p:nvSpPr>
          <p:spPr bwMode="auto">
            <a:xfrm>
              <a:off x="2324570" y="1992431"/>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Lille</a:t>
              </a:r>
            </a:p>
          </p:txBody>
        </p:sp>
        <p:sp>
          <p:nvSpPr>
            <p:cNvPr id="108" name="Right Arrow 107"/>
            <p:cNvSpPr/>
            <p:nvPr/>
          </p:nvSpPr>
          <p:spPr bwMode="auto">
            <a:xfrm rot="20768572">
              <a:off x="2224763" y="1857957"/>
              <a:ext cx="252000" cy="288000"/>
            </a:xfrm>
            <a:prstGeom prst="rightArrow">
              <a:avLst/>
            </a:prstGeom>
            <a:solidFill>
              <a:schemeClr val="accent4">
                <a:lumMod val="60000"/>
                <a:lumOff val="40000"/>
              </a:schemeClr>
            </a:solidFill>
            <a:ln w="9525">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21" name="Group 109"/>
          <p:cNvGrpSpPr/>
          <p:nvPr/>
        </p:nvGrpSpPr>
        <p:grpSpPr>
          <a:xfrm>
            <a:off x="3800840" y="4437140"/>
            <a:ext cx="639807" cy="288000"/>
            <a:chOff x="2224763" y="1857957"/>
            <a:chExt cx="639807" cy="288000"/>
          </a:xfrm>
        </p:grpSpPr>
        <p:sp>
          <p:nvSpPr>
            <p:cNvPr id="111" name="Rectangle 110"/>
            <p:cNvSpPr/>
            <p:nvPr/>
          </p:nvSpPr>
          <p:spPr bwMode="auto">
            <a:xfrm>
              <a:off x="2324570" y="1992431"/>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Nice</a:t>
              </a:r>
            </a:p>
          </p:txBody>
        </p:sp>
        <p:sp>
          <p:nvSpPr>
            <p:cNvPr id="112" name="Right Arrow 111"/>
            <p:cNvSpPr/>
            <p:nvPr/>
          </p:nvSpPr>
          <p:spPr bwMode="auto">
            <a:xfrm rot="20768572">
              <a:off x="2224763" y="1857957"/>
              <a:ext cx="252000" cy="288000"/>
            </a:xfrm>
            <a:prstGeom prst="rightArrow">
              <a:avLst/>
            </a:prstGeom>
            <a:solidFill>
              <a:schemeClr val="accent4">
                <a:lumMod val="60000"/>
                <a:lumOff val="40000"/>
              </a:schemeClr>
            </a:solidFill>
            <a:ln w="9525">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22" name="Group 112"/>
          <p:cNvGrpSpPr/>
          <p:nvPr/>
        </p:nvGrpSpPr>
        <p:grpSpPr>
          <a:xfrm>
            <a:off x="2360640" y="2492910"/>
            <a:ext cx="639807" cy="288000"/>
            <a:chOff x="2224763" y="1857957"/>
            <a:chExt cx="639807" cy="288000"/>
          </a:xfrm>
        </p:grpSpPr>
        <p:sp>
          <p:nvSpPr>
            <p:cNvPr id="114" name="Rectangle 113"/>
            <p:cNvSpPr/>
            <p:nvPr/>
          </p:nvSpPr>
          <p:spPr bwMode="auto">
            <a:xfrm>
              <a:off x="2324570" y="1992431"/>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Paris</a:t>
              </a:r>
            </a:p>
          </p:txBody>
        </p:sp>
        <p:sp>
          <p:nvSpPr>
            <p:cNvPr id="115" name="Right Arrow 114"/>
            <p:cNvSpPr/>
            <p:nvPr/>
          </p:nvSpPr>
          <p:spPr bwMode="auto">
            <a:xfrm rot="20768572">
              <a:off x="2224763" y="1857957"/>
              <a:ext cx="252000" cy="288000"/>
            </a:xfrm>
            <a:prstGeom prst="rightArrow">
              <a:avLst/>
            </a:prstGeom>
            <a:solidFill>
              <a:schemeClr val="accent4">
                <a:lumMod val="60000"/>
                <a:lumOff val="40000"/>
              </a:schemeClr>
            </a:solidFill>
            <a:ln w="9525">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23" name="Group 115"/>
          <p:cNvGrpSpPr/>
          <p:nvPr/>
        </p:nvGrpSpPr>
        <p:grpSpPr>
          <a:xfrm>
            <a:off x="1640540" y="2132860"/>
            <a:ext cx="677907" cy="288000"/>
            <a:chOff x="2224763" y="1857957"/>
            <a:chExt cx="677907" cy="288000"/>
          </a:xfrm>
        </p:grpSpPr>
        <p:sp>
          <p:nvSpPr>
            <p:cNvPr id="117" name="Rectangle 116"/>
            <p:cNvSpPr/>
            <p:nvPr/>
          </p:nvSpPr>
          <p:spPr bwMode="auto">
            <a:xfrm>
              <a:off x="2362670" y="1992431"/>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Rouen</a:t>
              </a:r>
            </a:p>
          </p:txBody>
        </p:sp>
        <p:sp>
          <p:nvSpPr>
            <p:cNvPr id="118" name="Right Arrow 117"/>
            <p:cNvSpPr/>
            <p:nvPr/>
          </p:nvSpPr>
          <p:spPr bwMode="auto">
            <a:xfrm rot="20768572">
              <a:off x="2224763" y="1857957"/>
              <a:ext cx="252000" cy="288000"/>
            </a:xfrm>
            <a:prstGeom prst="rightArrow">
              <a:avLst/>
            </a:prstGeom>
            <a:solidFill>
              <a:schemeClr val="accent4">
                <a:lumMod val="60000"/>
                <a:lumOff val="40000"/>
              </a:schemeClr>
            </a:solidFill>
            <a:ln w="9525">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grpSp>
        <p:nvGrpSpPr>
          <p:cNvPr id="24" name="Group 118"/>
          <p:cNvGrpSpPr/>
          <p:nvPr/>
        </p:nvGrpSpPr>
        <p:grpSpPr>
          <a:xfrm>
            <a:off x="3800840" y="2852920"/>
            <a:ext cx="821907" cy="288000"/>
            <a:chOff x="2224763" y="1857957"/>
            <a:chExt cx="821907" cy="288000"/>
          </a:xfrm>
        </p:grpSpPr>
        <p:sp>
          <p:nvSpPr>
            <p:cNvPr id="120" name="Rectangle 119"/>
            <p:cNvSpPr/>
            <p:nvPr/>
          </p:nvSpPr>
          <p:spPr bwMode="auto">
            <a:xfrm>
              <a:off x="2362670" y="1992431"/>
              <a:ext cx="684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Strasbourg</a:t>
              </a:r>
            </a:p>
          </p:txBody>
        </p:sp>
        <p:sp>
          <p:nvSpPr>
            <p:cNvPr id="121" name="Right Arrow 120"/>
            <p:cNvSpPr/>
            <p:nvPr/>
          </p:nvSpPr>
          <p:spPr bwMode="auto">
            <a:xfrm rot="20768572">
              <a:off x="2224763" y="1857957"/>
              <a:ext cx="252000" cy="288000"/>
            </a:xfrm>
            <a:prstGeom prst="rightArrow">
              <a:avLst/>
            </a:prstGeom>
            <a:solidFill>
              <a:schemeClr val="accent4">
                <a:lumMod val="60000"/>
                <a:lumOff val="40000"/>
              </a:schemeClr>
            </a:solidFill>
            <a:ln w="9525">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grpSp>
      <p:sp>
        <p:nvSpPr>
          <p:cNvPr id="123" name="Rectangle 122"/>
          <p:cNvSpPr/>
          <p:nvPr/>
        </p:nvSpPr>
        <p:spPr bwMode="auto">
          <a:xfrm>
            <a:off x="3404880" y="2411354"/>
            <a:ext cx="756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Nancy-Metz</a:t>
            </a:r>
          </a:p>
        </p:txBody>
      </p:sp>
      <p:sp>
        <p:nvSpPr>
          <p:cNvPr id="125" name="Right Arrow 124"/>
          <p:cNvSpPr/>
          <p:nvPr/>
        </p:nvSpPr>
        <p:spPr bwMode="auto">
          <a:xfrm rot="653522">
            <a:off x="3231667" y="2382799"/>
            <a:ext cx="252000" cy="288000"/>
          </a:xfrm>
          <a:prstGeom prst="rightArrow">
            <a:avLst/>
          </a:prstGeom>
          <a:solidFill>
            <a:schemeClr val="accent1">
              <a:lumMod val="60000"/>
              <a:lumOff val="40000"/>
            </a:schemeClr>
          </a:solidFill>
          <a:ln w="95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pic>
        <p:nvPicPr>
          <p:cNvPr id="130" name="Picture 3"/>
          <p:cNvPicPr>
            <a:picLocks noChangeAspect="1" noChangeArrowheads="1"/>
          </p:cNvPicPr>
          <p:nvPr/>
        </p:nvPicPr>
        <p:blipFill>
          <a:blip r:embed="rId3" cstate="print"/>
          <a:srcRect/>
          <a:stretch>
            <a:fillRect/>
          </a:stretch>
        </p:blipFill>
        <p:spPr bwMode="auto">
          <a:xfrm>
            <a:off x="5385362" y="1967534"/>
            <a:ext cx="4176278" cy="3459600"/>
          </a:xfrm>
          <a:prstGeom prst="rect">
            <a:avLst/>
          </a:prstGeom>
          <a:noFill/>
          <a:ln w="9525">
            <a:noFill/>
            <a:miter lim="800000"/>
            <a:headEnd/>
            <a:tailEnd/>
          </a:ln>
          <a:effectLst/>
        </p:spPr>
      </p:pic>
      <p:sp>
        <p:nvSpPr>
          <p:cNvPr id="131" name="Rectangle 130"/>
          <p:cNvSpPr/>
          <p:nvPr/>
        </p:nvSpPr>
        <p:spPr bwMode="auto">
          <a:xfrm>
            <a:off x="5745110" y="5506657"/>
            <a:ext cx="3888540" cy="684000"/>
          </a:xfrm>
          <a:prstGeom prst="rect">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Certains des territoires proposés en vague 2 bénéficient déjà des investissements du PIA1, mais dans une proportion qui ne remet pas en cause leur caractère prioritaire</a:t>
            </a:r>
          </a:p>
        </p:txBody>
      </p:sp>
      <p:sp>
        <p:nvSpPr>
          <p:cNvPr id="133" name="Rectangle 132"/>
          <p:cNvSpPr/>
          <p:nvPr/>
        </p:nvSpPr>
        <p:spPr bwMode="auto">
          <a:xfrm>
            <a:off x="7401440" y="5020483"/>
            <a:ext cx="72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Montpellier</a:t>
            </a:r>
          </a:p>
        </p:txBody>
      </p:sp>
      <p:sp>
        <p:nvSpPr>
          <p:cNvPr id="136" name="Rectangle 135"/>
          <p:cNvSpPr/>
          <p:nvPr/>
        </p:nvSpPr>
        <p:spPr bwMode="auto">
          <a:xfrm>
            <a:off x="6274128" y="4545891"/>
            <a:ext cx="612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Bordeaux</a:t>
            </a:r>
          </a:p>
        </p:txBody>
      </p:sp>
      <p:sp>
        <p:nvSpPr>
          <p:cNvPr id="139" name="Rectangle 138"/>
          <p:cNvSpPr/>
          <p:nvPr/>
        </p:nvSpPr>
        <p:spPr bwMode="auto">
          <a:xfrm>
            <a:off x="6069230" y="3541121"/>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Nantes</a:t>
            </a:r>
          </a:p>
        </p:txBody>
      </p:sp>
      <p:sp>
        <p:nvSpPr>
          <p:cNvPr id="142" name="Rectangle 141"/>
          <p:cNvSpPr/>
          <p:nvPr/>
        </p:nvSpPr>
        <p:spPr bwMode="auto">
          <a:xfrm>
            <a:off x="6789340" y="2860183"/>
            <a:ext cx="612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Versailles</a:t>
            </a:r>
          </a:p>
        </p:txBody>
      </p:sp>
      <p:sp>
        <p:nvSpPr>
          <p:cNvPr id="148" name="Rectangle 147"/>
          <p:cNvSpPr/>
          <p:nvPr/>
        </p:nvSpPr>
        <p:spPr bwMode="auto">
          <a:xfrm>
            <a:off x="6861340" y="2267294"/>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Rouen</a:t>
            </a:r>
          </a:p>
        </p:txBody>
      </p:sp>
      <p:sp>
        <p:nvSpPr>
          <p:cNvPr id="151" name="Rectangle 150"/>
          <p:cNvSpPr/>
          <p:nvPr/>
        </p:nvSpPr>
        <p:spPr bwMode="auto">
          <a:xfrm>
            <a:off x="7285117" y="1979254"/>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Lille</a:t>
            </a:r>
          </a:p>
        </p:txBody>
      </p:sp>
      <p:sp>
        <p:nvSpPr>
          <p:cNvPr id="153" name="Rectangle 152"/>
          <p:cNvSpPr/>
          <p:nvPr/>
        </p:nvSpPr>
        <p:spPr bwMode="auto">
          <a:xfrm>
            <a:off x="8373580" y="2500133"/>
            <a:ext cx="756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Nancy-Metz</a:t>
            </a:r>
          </a:p>
        </p:txBody>
      </p:sp>
      <p:sp>
        <p:nvSpPr>
          <p:cNvPr id="155" name="Rectangle 154"/>
          <p:cNvSpPr/>
          <p:nvPr/>
        </p:nvSpPr>
        <p:spPr bwMode="auto">
          <a:xfrm>
            <a:off x="8877640" y="3059404"/>
            <a:ext cx="684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Strasbourg</a:t>
            </a:r>
          </a:p>
        </p:txBody>
      </p:sp>
      <p:sp>
        <p:nvSpPr>
          <p:cNvPr id="158" name="Rectangle 157"/>
          <p:cNvSpPr/>
          <p:nvPr/>
        </p:nvSpPr>
        <p:spPr bwMode="auto">
          <a:xfrm>
            <a:off x="8085490" y="3804525"/>
            <a:ext cx="396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Lyon</a:t>
            </a:r>
          </a:p>
        </p:txBody>
      </p:sp>
      <p:sp>
        <p:nvSpPr>
          <p:cNvPr id="161" name="Rectangle 160"/>
          <p:cNvSpPr/>
          <p:nvPr/>
        </p:nvSpPr>
        <p:spPr bwMode="auto">
          <a:xfrm>
            <a:off x="8481570" y="4156363"/>
            <a:ext cx="576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Grenoble</a:t>
            </a:r>
          </a:p>
        </p:txBody>
      </p:sp>
      <p:sp>
        <p:nvSpPr>
          <p:cNvPr id="164" name="Rectangle 163"/>
          <p:cNvSpPr/>
          <p:nvPr/>
        </p:nvSpPr>
        <p:spPr bwMode="auto">
          <a:xfrm>
            <a:off x="8877620" y="4643624"/>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Nice</a:t>
            </a:r>
          </a:p>
        </p:txBody>
      </p:sp>
      <p:sp>
        <p:nvSpPr>
          <p:cNvPr id="167" name="Rectangle 166"/>
          <p:cNvSpPr/>
          <p:nvPr/>
        </p:nvSpPr>
        <p:spPr bwMode="auto">
          <a:xfrm>
            <a:off x="7833400" y="4653170"/>
            <a:ext cx="79211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Aix Marseille</a:t>
            </a:r>
          </a:p>
        </p:txBody>
      </p:sp>
      <p:sp>
        <p:nvSpPr>
          <p:cNvPr id="169" name="Oval 168"/>
          <p:cNvSpPr/>
          <p:nvPr/>
        </p:nvSpPr>
        <p:spPr bwMode="auto">
          <a:xfrm>
            <a:off x="5473504" y="5167883"/>
            <a:ext cx="72000" cy="72000"/>
          </a:xfrm>
          <a:prstGeom prst="ellipse">
            <a:avLst/>
          </a:prstGeom>
          <a:solidFill>
            <a:schemeClr val="accent6">
              <a:lumMod val="40000"/>
              <a:lumOff val="60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0" name="Oval 169"/>
          <p:cNvSpPr/>
          <p:nvPr/>
        </p:nvSpPr>
        <p:spPr bwMode="auto">
          <a:xfrm>
            <a:off x="5433413" y="4897749"/>
            <a:ext cx="144000" cy="144000"/>
          </a:xfrm>
          <a:prstGeom prst="ellipse">
            <a:avLst/>
          </a:prstGeom>
          <a:solidFill>
            <a:srgbClr val="002060"/>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2" name="Rectangle 171"/>
          <p:cNvSpPr/>
          <p:nvPr/>
        </p:nvSpPr>
        <p:spPr bwMode="auto">
          <a:xfrm>
            <a:off x="7642318" y="2953637"/>
            <a:ext cx="479122"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Créteil</a:t>
            </a:r>
          </a:p>
        </p:txBody>
      </p:sp>
      <p:sp>
        <p:nvSpPr>
          <p:cNvPr id="173" name="Rectangle 172"/>
          <p:cNvSpPr/>
          <p:nvPr/>
        </p:nvSpPr>
        <p:spPr bwMode="auto">
          <a:xfrm>
            <a:off x="7689380" y="2708900"/>
            <a:ext cx="540000" cy="14402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800" b="1" dirty="0" smtClean="0">
                <a:solidFill>
                  <a:schemeClr val="tx2">
                    <a:lumMod val="75000"/>
                  </a:schemeClr>
                </a:solidFill>
                <a:cs typeface="+mn-cs"/>
              </a:rPr>
              <a:t>Paris</a:t>
            </a:r>
          </a:p>
        </p:txBody>
      </p:sp>
      <p:sp>
        <p:nvSpPr>
          <p:cNvPr id="171" name="Oval 170"/>
          <p:cNvSpPr/>
          <p:nvPr/>
        </p:nvSpPr>
        <p:spPr bwMode="auto">
          <a:xfrm>
            <a:off x="8049440" y="2968375"/>
            <a:ext cx="144000" cy="144000"/>
          </a:xfrm>
          <a:prstGeom prst="ellipse">
            <a:avLst/>
          </a:prstGeom>
          <a:solidFill>
            <a:srgbClr val="002060"/>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4" name="Oval 173"/>
          <p:cNvSpPr/>
          <p:nvPr/>
        </p:nvSpPr>
        <p:spPr bwMode="auto">
          <a:xfrm>
            <a:off x="8985580" y="4170564"/>
            <a:ext cx="144000" cy="144000"/>
          </a:xfrm>
          <a:prstGeom prst="ellipse">
            <a:avLst/>
          </a:prstGeom>
          <a:solidFill>
            <a:srgbClr val="002060"/>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5" name="Oval 174"/>
          <p:cNvSpPr/>
          <p:nvPr/>
        </p:nvSpPr>
        <p:spPr bwMode="auto">
          <a:xfrm>
            <a:off x="8121440" y="2699414"/>
            <a:ext cx="144000" cy="144000"/>
          </a:xfrm>
          <a:prstGeom prst="ellipse">
            <a:avLst/>
          </a:prstGeom>
          <a:solidFill>
            <a:srgbClr val="002060"/>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6" name="Oval 175"/>
          <p:cNvSpPr/>
          <p:nvPr/>
        </p:nvSpPr>
        <p:spPr bwMode="auto">
          <a:xfrm>
            <a:off x="7329350" y="2851814"/>
            <a:ext cx="144000" cy="144000"/>
          </a:xfrm>
          <a:prstGeom prst="ellipse">
            <a:avLst/>
          </a:prstGeom>
          <a:solidFill>
            <a:srgbClr val="002060"/>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7" name="Oval 176"/>
          <p:cNvSpPr/>
          <p:nvPr/>
        </p:nvSpPr>
        <p:spPr bwMode="auto">
          <a:xfrm>
            <a:off x="8545288" y="4674446"/>
            <a:ext cx="72000" cy="72000"/>
          </a:xfrm>
          <a:prstGeom prst="ellipse">
            <a:avLst/>
          </a:prstGeom>
          <a:solidFill>
            <a:schemeClr val="accent6">
              <a:lumMod val="40000"/>
              <a:lumOff val="60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8" name="Oval 177"/>
          <p:cNvSpPr/>
          <p:nvPr/>
        </p:nvSpPr>
        <p:spPr bwMode="auto">
          <a:xfrm>
            <a:off x="6825270" y="4570537"/>
            <a:ext cx="72000" cy="72000"/>
          </a:xfrm>
          <a:prstGeom prst="ellipse">
            <a:avLst/>
          </a:prstGeom>
          <a:solidFill>
            <a:schemeClr val="accent6">
              <a:lumMod val="40000"/>
              <a:lumOff val="60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79" name="Oval 178"/>
          <p:cNvSpPr/>
          <p:nvPr/>
        </p:nvSpPr>
        <p:spPr bwMode="auto">
          <a:xfrm>
            <a:off x="7689380" y="2031342"/>
            <a:ext cx="72000" cy="72000"/>
          </a:xfrm>
          <a:prstGeom prst="ellipse">
            <a:avLst/>
          </a:prstGeom>
          <a:solidFill>
            <a:schemeClr val="accent6">
              <a:lumMod val="40000"/>
              <a:lumOff val="60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80" name="Oval 179"/>
          <p:cNvSpPr/>
          <p:nvPr/>
        </p:nvSpPr>
        <p:spPr bwMode="auto">
          <a:xfrm>
            <a:off x="6537220" y="3573020"/>
            <a:ext cx="72000" cy="72000"/>
          </a:xfrm>
          <a:prstGeom prst="ellipse">
            <a:avLst/>
          </a:prstGeom>
          <a:solidFill>
            <a:schemeClr val="accent6">
              <a:lumMod val="40000"/>
              <a:lumOff val="60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81" name="Oval 180"/>
          <p:cNvSpPr/>
          <p:nvPr/>
        </p:nvSpPr>
        <p:spPr bwMode="auto">
          <a:xfrm>
            <a:off x="8409480" y="3829161"/>
            <a:ext cx="72000" cy="72000"/>
          </a:xfrm>
          <a:prstGeom prst="ellipse">
            <a:avLst/>
          </a:prstGeom>
          <a:solidFill>
            <a:schemeClr val="accent6">
              <a:lumMod val="40000"/>
              <a:lumOff val="60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82" name="TextBox 181"/>
          <p:cNvSpPr txBox="1"/>
          <p:nvPr/>
        </p:nvSpPr>
        <p:spPr bwMode="auto">
          <a:xfrm>
            <a:off x="-28744" y="4221110"/>
            <a:ext cx="1012387"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Taux de croissance prévisionnel à 2020 par académie </a:t>
            </a:r>
            <a:r>
              <a:rPr lang="fr-FR" sz="800" b="1" baseline="30000" dirty="0" smtClean="0">
                <a:solidFill>
                  <a:srgbClr val="000000">
                    <a:lumMod val="85000"/>
                    <a:lumOff val="15000"/>
                  </a:srgbClr>
                </a:solidFill>
                <a:latin typeface="Calibri" pitchFamily="34" charset="0"/>
                <a:cs typeface="Calibri" pitchFamily="34" charset="0"/>
              </a:rPr>
              <a:t>(1)</a:t>
            </a:r>
          </a:p>
        </p:txBody>
      </p:sp>
      <p:sp>
        <p:nvSpPr>
          <p:cNvPr id="183" name="Right Arrow 182"/>
          <p:cNvSpPr/>
          <p:nvPr/>
        </p:nvSpPr>
        <p:spPr bwMode="auto">
          <a:xfrm rot="18857366">
            <a:off x="76964" y="4677536"/>
            <a:ext cx="108000" cy="144000"/>
          </a:xfrm>
          <a:prstGeom prst="rightArrow">
            <a:avLst/>
          </a:prstGeom>
          <a:solidFill>
            <a:srgbClr val="006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84" name="Right Arrow 183"/>
          <p:cNvSpPr/>
          <p:nvPr/>
        </p:nvSpPr>
        <p:spPr bwMode="auto">
          <a:xfrm rot="20768572">
            <a:off x="76965" y="4876472"/>
            <a:ext cx="108000" cy="144000"/>
          </a:xfrm>
          <a:prstGeom prst="rightArrow">
            <a:avLst/>
          </a:prstGeom>
          <a:solidFill>
            <a:schemeClr val="accent4">
              <a:lumMod val="60000"/>
              <a:lumOff val="40000"/>
            </a:schemeClr>
          </a:solidFill>
          <a:ln w="9525">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85" name="Right Arrow 184"/>
          <p:cNvSpPr/>
          <p:nvPr/>
        </p:nvSpPr>
        <p:spPr bwMode="auto">
          <a:xfrm rot="653522">
            <a:off x="76964" y="5101399"/>
            <a:ext cx="108000" cy="144000"/>
          </a:xfrm>
          <a:prstGeom prst="rightArrow">
            <a:avLst/>
          </a:prstGeom>
          <a:solidFill>
            <a:schemeClr val="accent1">
              <a:lumMod val="60000"/>
              <a:lumOff val="40000"/>
            </a:schemeClr>
          </a:solidFill>
          <a:ln w="95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bg1"/>
              </a:solidFill>
              <a:cs typeface="+mn-cs"/>
            </a:endParaRPr>
          </a:p>
        </p:txBody>
      </p:sp>
      <p:sp>
        <p:nvSpPr>
          <p:cNvPr id="186" name="TextBox 185"/>
          <p:cNvSpPr txBox="1"/>
          <p:nvPr/>
        </p:nvSpPr>
        <p:spPr bwMode="auto">
          <a:xfrm>
            <a:off x="126207" y="4645218"/>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&gt; 3,4%</a:t>
            </a:r>
          </a:p>
        </p:txBody>
      </p:sp>
      <p:sp>
        <p:nvSpPr>
          <p:cNvPr id="187" name="TextBox 186"/>
          <p:cNvSpPr txBox="1"/>
          <p:nvPr/>
        </p:nvSpPr>
        <p:spPr bwMode="auto">
          <a:xfrm>
            <a:off x="134121" y="4846982"/>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0 et 3,4%</a:t>
            </a:r>
          </a:p>
        </p:txBody>
      </p:sp>
      <p:sp>
        <p:nvSpPr>
          <p:cNvPr id="188" name="TextBox 187"/>
          <p:cNvSpPr txBox="1"/>
          <p:nvPr/>
        </p:nvSpPr>
        <p:spPr bwMode="auto">
          <a:xfrm>
            <a:off x="125909" y="5052379"/>
            <a:ext cx="158422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&lt; 0%</a:t>
            </a:r>
          </a:p>
        </p:txBody>
      </p:sp>
      <p:sp>
        <p:nvSpPr>
          <p:cNvPr id="189" name="TextBox 188"/>
          <p:cNvSpPr txBox="1"/>
          <p:nvPr/>
        </p:nvSpPr>
        <p:spPr bwMode="auto">
          <a:xfrm>
            <a:off x="5306382" y="4149100"/>
            <a:ext cx="1012387" cy="757130"/>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Evolution capacitaire liée au PIA 1 à horizon 2020, ramenée à la population cible par académie</a:t>
            </a:r>
            <a:r>
              <a:rPr lang="fr-FR" sz="800" b="1" baseline="30000" dirty="0" smtClean="0">
                <a:solidFill>
                  <a:srgbClr val="000000">
                    <a:lumMod val="85000"/>
                    <a:lumOff val="15000"/>
                  </a:srgbClr>
                </a:solidFill>
                <a:latin typeface="Calibri" pitchFamily="34" charset="0"/>
                <a:cs typeface="Calibri" pitchFamily="34" charset="0"/>
              </a:rPr>
              <a:t>(2)</a:t>
            </a:r>
          </a:p>
        </p:txBody>
      </p:sp>
      <p:sp>
        <p:nvSpPr>
          <p:cNvPr id="190" name="TextBox 189"/>
          <p:cNvSpPr txBox="1"/>
          <p:nvPr/>
        </p:nvSpPr>
        <p:spPr bwMode="auto">
          <a:xfrm>
            <a:off x="5526659" y="4836349"/>
            <a:ext cx="781477" cy="313932"/>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Entre +0,25% et 0,60%</a:t>
            </a:r>
          </a:p>
        </p:txBody>
      </p:sp>
      <p:sp>
        <p:nvSpPr>
          <p:cNvPr id="191" name="TextBox 190"/>
          <p:cNvSpPr txBox="1"/>
          <p:nvPr/>
        </p:nvSpPr>
        <p:spPr bwMode="auto">
          <a:xfrm>
            <a:off x="5529080" y="5106496"/>
            <a:ext cx="781477"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Moins 0,25%</a:t>
            </a:r>
          </a:p>
        </p:txBody>
      </p:sp>
      <p:sp>
        <p:nvSpPr>
          <p:cNvPr id="192" name="TextBox 191"/>
          <p:cNvSpPr txBox="1"/>
          <p:nvPr/>
        </p:nvSpPr>
        <p:spPr bwMode="auto">
          <a:xfrm>
            <a:off x="1" y="6564102"/>
            <a:ext cx="9817100" cy="341632"/>
          </a:xfrm>
          <a:prstGeom prst="rect">
            <a:avLst/>
          </a:prstGeom>
          <a:noFill/>
          <a:ln w="9525">
            <a:noFill/>
            <a:miter lim="800000"/>
            <a:headEnd/>
            <a:tailEnd/>
          </a:ln>
        </p:spPr>
        <p:txBody>
          <a:bodyPr wrap="square" rtlCol="0">
            <a:spAutoFit/>
          </a:bodyPr>
          <a:lstStyle/>
          <a:p>
            <a:pPr>
              <a:lnSpc>
                <a:spcPct val="90000"/>
              </a:lnSpc>
            </a:pPr>
            <a:r>
              <a:rPr lang="fr-FR" sz="600" baseline="30000" dirty="0" smtClean="0">
                <a:latin typeface="Calibri" pitchFamily="34" charset="0"/>
                <a:cs typeface="Calibri" pitchFamily="34" charset="0"/>
              </a:rPr>
              <a:t>(1)</a:t>
            </a:r>
            <a:r>
              <a:rPr lang="fr-FR" sz="600" dirty="0" smtClean="0">
                <a:latin typeface="Calibri" pitchFamily="34" charset="0"/>
                <a:cs typeface="Calibri" pitchFamily="34" charset="0"/>
              </a:rPr>
              <a:t> Modalités de calcul exposées en annexe</a:t>
            </a:r>
            <a:endParaRPr lang="fr-FR" sz="600" cap="small" baseline="30000" dirty="0" smtClean="0">
              <a:latin typeface="Calibri" pitchFamily="34" charset="0"/>
              <a:cs typeface="Calibri" pitchFamily="34" charset="0"/>
            </a:endParaRPr>
          </a:p>
          <a:p>
            <a:pPr>
              <a:lnSpc>
                <a:spcPct val="90000"/>
              </a:lnSpc>
            </a:pPr>
            <a:r>
              <a:rPr lang="fr-FR" sz="600" cap="small" baseline="30000" dirty="0" smtClean="0">
                <a:latin typeface="Calibri" pitchFamily="34" charset="0"/>
                <a:cs typeface="Calibri" pitchFamily="34" charset="0"/>
              </a:rPr>
              <a:t>(2)</a:t>
            </a:r>
            <a:r>
              <a:rPr lang="fr-FR" sz="600" dirty="0" smtClean="0">
                <a:latin typeface="Calibri" pitchFamily="34" charset="0"/>
                <a:cs typeface="Calibri" pitchFamily="34" charset="0"/>
              </a:rPr>
              <a:t> Périmètre : investissements PIA 1, sur de la construction uniquement (application d’un ratio de 85% création / 15% réhabilitation sur les opérations pour lesquels la distinction n’est pas précisée, hors IDF, sur le périmètre MEN 2</a:t>
            </a:r>
            <a:r>
              <a:rPr lang="fr-FR" sz="600" baseline="30000" dirty="0" smtClean="0">
                <a:latin typeface="Calibri" pitchFamily="34" charset="0"/>
                <a:cs typeface="Calibri" pitchFamily="34" charset="0"/>
              </a:rPr>
              <a:t>nd</a:t>
            </a:r>
            <a:r>
              <a:rPr lang="fr-FR" sz="600" dirty="0" smtClean="0">
                <a:latin typeface="Calibri" pitchFamily="34" charset="0"/>
                <a:cs typeface="Calibri" pitchFamily="34" charset="0"/>
              </a:rPr>
              <a:t> degré uniquement, desquels ont été retranchés les internats ouverts d’après la DGESCO en 2013</a:t>
            </a: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bwMode="auto">
          <a:xfrm>
            <a:off x="-5059" y="6404584"/>
            <a:ext cx="9900000" cy="468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chemeClr val="tx1"/>
              </a:solidFill>
              <a:cs typeface="+mn-cs"/>
            </a:endParaRPr>
          </a:p>
        </p:txBody>
      </p:sp>
      <p:sp>
        <p:nvSpPr>
          <p:cNvPr id="32770" name="Title 1"/>
          <p:cNvSpPr>
            <a:spLocks noGrp="1"/>
          </p:cNvSpPr>
          <p:nvPr>
            <p:ph type="title"/>
          </p:nvPr>
        </p:nvSpPr>
        <p:spPr>
          <a:xfrm>
            <a:off x="1352500" y="116540"/>
            <a:ext cx="8553499" cy="765175"/>
          </a:xfrm>
        </p:spPr>
        <p:txBody>
          <a:bodyPr/>
          <a:lstStyle/>
          <a:p>
            <a:r>
              <a:rPr lang="fr-FR" b="1" dirty="0" smtClean="0"/>
              <a:t>2. Quels sont les territoires prioritaires au regard de cette cible ? (4/4) </a:t>
            </a:r>
            <a:br>
              <a:rPr lang="fr-FR" b="1" dirty="0" smtClean="0"/>
            </a:br>
            <a:r>
              <a:rPr lang="fr-FR" sz="1600" dirty="0" smtClean="0"/>
              <a:t>Un deuxième indicateur (taux d’internes parmi les PCS défavorisées) permet de prioriser le même noyau dur d’académies, avec quelques variations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53</a:t>
            </a:fld>
            <a:endParaRPr lang="en-GB">
              <a:solidFill>
                <a:srgbClr val="85888B"/>
              </a:solidFill>
            </a:endParaRPr>
          </a:p>
        </p:txBody>
      </p:sp>
      <p:grpSp>
        <p:nvGrpSpPr>
          <p:cNvPr id="2" name="Group 7"/>
          <p:cNvGrpSpPr/>
          <p:nvPr/>
        </p:nvGrpSpPr>
        <p:grpSpPr>
          <a:xfrm>
            <a:off x="216030" y="87062"/>
            <a:ext cx="992450" cy="847985"/>
            <a:chOff x="216030" y="87062"/>
            <a:chExt cx="992450" cy="847985"/>
          </a:xfrm>
        </p:grpSpPr>
        <p:sp>
          <p:nvSpPr>
            <p:cNvPr id="11" name="Isosceles Triangle 10"/>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12" name="Oval 11"/>
            <p:cNvSpPr/>
            <p:nvPr/>
          </p:nvSpPr>
          <p:spPr bwMode="auto">
            <a:xfrm>
              <a:off x="625898" y="224580"/>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cs typeface="+mn-cs"/>
                </a:rPr>
                <a:t>2</a:t>
              </a:r>
              <a:endParaRPr lang="fr-FR" sz="800" b="1" dirty="0" smtClean="0">
                <a:solidFill>
                  <a:schemeClr val="bg1"/>
                </a:solidFill>
                <a:cs typeface="+mn-cs"/>
              </a:endParaRPr>
            </a:p>
          </p:txBody>
        </p:sp>
        <p:sp>
          <p:nvSpPr>
            <p:cNvPr id="13" name="Oval 12"/>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14" name="Oval 13"/>
            <p:cNvSpPr/>
            <p:nvPr/>
          </p:nvSpPr>
          <p:spPr bwMode="auto">
            <a:xfrm>
              <a:off x="664299" y="422117"/>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15" name="Oval 14"/>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16" name="Oval 15"/>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sp>
        <p:nvSpPr>
          <p:cNvPr id="102" name="TextBox 101"/>
          <p:cNvSpPr txBox="1"/>
          <p:nvPr/>
        </p:nvSpPr>
        <p:spPr bwMode="auto">
          <a:xfrm>
            <a:off x="416370" y="1196690"/>
            <a:ext cx="4392610" cy="6740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La vague 1 comporterait les académies de Paris, Créteil, Versailles, Lille, </a:t>
            </a:r>
            <a:r>
              <a:rPr lang="fr-FR" sz="1400" b="1" dirty="0" err="1" smtClean="0">
                <a:solidFill>
                  <a:srgbClr val="B10034">
                    <a:lumMod val="75000"/>
                  </a:srgbClr>
                </a:solidFill>
                <a:latin typeface="Calibri" pitchFamily="34" charset="0"/>
                <a:cs typeface="Calibri" pitchFamily="34" charset="0"/>
              </a:rPr>
              <a:t>Aix-Marseille</a:t>
            </a:r>
            <a:r>
              <a:rPr lang="fr-FR" sz="1400" b="1" dirty="0" smtClean="0">
                <a:solidFill>
                  <a:srgbClr val="B10034">
                    <a:lumMod val="75000"/>
                  </a:srgbClr>
                </a:solidFill>
                <a:latin typeface="Calibri" pitchFamily="34" charset="0"/>
                <a:cs typeface="Calibri" pitchFamily="34" charset="0"/>
              </a:rPr>
              <a:t>, Strasbourg, Corse, Besançon et les DOM</a:t>
            </a:r>
          </a:p>
        </p:txBody>
      </p:sp>
      <p:pic>
        <p:nvPicPr>
          <p:cNvPr id="1315843" name="Picture 3"/>
          <p:cNvPicPr>
            <a:picLocks noChangeAspect="1" noChangeArrowheads="1"/>
          </p:cNvPicPr>
          <p:nvPr/>
        </p:nvPicPr>
        <p:blipFill>
          <a:blip r:embed="rId3" cstate="print"/>
          <a:srcRect/>
          <a:stretch>
            <a:fillRect/>
          </a:stretch>
        </p:blipFill>
        <p:spPr bwMode="auto">
          <a:xfrm>
            <a:off x="147790" y="1885724"/>
            <a:ext cx="4617690" cy="3897301"/>
          </a:xfrm>
          <a:prstGeom prst="rect">
            <a:avLst/>
          </a:prstGeom>
          <a:noFill/>
          <a:ln w="9525">
            <a:noFill/>
            <a:miter lim="800000"/>
            <a:headEnd/>
            <a:tailEnd/>
          </a:ln>
          <a:effectLst/>
        </p:spPr>
      </p:pic>
      <p:pic>
        <p:nvPicPr>
          <p:cNvPr id="1315844" name="Picture 4"/>
          <p:cNvPicPr>
            <a:picLocks noChangeAspect="1" noChangeArrowheads="1"/>
          </p:cNvPicPr>
          <p:nvPr/>
        </p:nvPicPr>
        <p:blipFill>
          <a:blip r:embed="rId4" cstate="print"/>
          <a:srcRect/>
          <a:stretch>
            <a:fillRect/>
          </a:stretch>
        </p:blipFill>
        <p:spPr bwMode="auto">
          <a:xfrm>
            <a:off x="5303468" y="1979589"/>
            <a:ext cx="4618222" cy="3897751"/>
          </a:xfrm>
          <a:prstGeom prst="rect">
            <a:avLst/>
          </a:prstGeom>
          <a:noFill/>
          <a:ln w="9525">
            <a:noFill/>
            <a:miter lim="800000"/>
            <a:headEnd/>
            <a:tailEnd/>
          </a:ln>
          <a:effectLst/>
        </p:spPr>
      </p:pic>
      <p:sp>
        <p:nvSpPr>
          <p:cNvPr id="109" name="TextBox 108"/>
          <p:cNvSpPr txBox="1"/>
          <p:nvPr/>
        </p:nvSpPr>
        <p:spPr bwMode="auto">
          <a:xfrm>
            <a:off x="5025010" y="1196690"/>
            <a:ext cx="4536630" cy="674031"/>
          </a:xfrm>
          <a:prstGeom prst="rect">
            <a:avLst/>
          </a:prstGeom>
          <a:noFill/>
          <a:ln w="9525">
            <a:noFill/>
            <a:miter lim="800000"/>
            <a:headEnd/>
            <a:tailEnd/>
          </a:ln>
        </p:spPr>
        <p:txBody>
          <a:bodyPr wrap="square" rtlCol="0">
            <a:spAutoFit/>
          </a:bodyPr>
          <a:lstStyle/>
          <a:p>
            <a:pPr marL="273050" indent="-27305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La vague 2 s’étendrait, en complément des académies de la vague 1, aux académies de Lyon, Grenoble, Nice, Rouen et Nancy-Metz</a:t>
            </a:r>
          </a:p>
        </p:txBody>
      </p:sp>
      <p:sp>
        <p:nvSpPr>
          <p:cNvPr id="110" name="Guyane"/>
          <p:cNvSpPr>
            <a:spLocks noChangeAspect="1"/>
          </p:cNvSpPr>
          <p:nvPr/>
        </p:nvSpPr>
        <p:spPr bwMode="auto">
          <a:xfrm>
            <a:off x="84799" y="4509150"/>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13" name="Laréunion"/>
          <p:cNvSpPr>
            <a:spLocks noChangeAspect="1"/>
          </p:cNvSpPr>
          <p:nvPr/>
        </p:nvSpPr>
        <p:spPr bwMode="auto">
          <a:xfrm>
            <a:off x="84799" y="4834641"/>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16" name="Martinique"/>
          <p:cNvSpPr>
            <a:spLocks noChangeAspect="1"/>
          </p:cNvSpPr>
          <p:nvPr/>
        </p:nvSpPr>
        <p:spPr bwMode="auto">
          <a:xfrm>
            <a:off x="129249" y="5435489"/>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19" name="Rounded Rectangle 118"/>
          <p:cNvSpPr/>
          <p:nvPr/>
        </p:nvSpPr>
        <p:spPr bwMode="auto">
          <a:xfrm>
            <a:off x="176553" y="5723271"/>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22" name="TextBox 121"/>
          <p:cNvSpPr txBox="1"/>
          <p:nvPr/>
        </p:nvSpPr>
        <p:spPr bwMode="auto">
          <a:xfrm>
            <a:off x="343420" y="4544775"/>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124" name="TextBox 123"/>
          <p:cNvSpPr txBox="1"/>
          <p:nvPr/>
        </p:nvSpPr>
        <p:spPr bwMode="auto">
          <a:xfrm>
            <a:off x="343420" y="4867033"/>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128" name="TextBox 127"/>
          <p:cNvSpPr txBox="1"/>
          <p:nvPr/>
        </p:nvSpPr>
        <p:spPr bwMode="auto">
          <a:xfrm>
            <a:off x="343420" y="5447062"/>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129" name="TextBox 128"/>
          <p:cNvSpPr txBox="1"/>
          <p:nvPr/>
        </p:nvSpPr>
        <p:spPr bwMode="auto">
          <a:xfrm>
            <a:off x="343420" y="5159022"/>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132" name="Guadeloupe"/>
          <p:cNvGrpSpPr>
            <a:grpSpLocks noChangeAspect="1"/>
          </p:cNvGrpSpPr>
          <p:nvPr/>
        </p:nvGrpSpPr>
        <p:grpSpPr bwMode="auto">
          <a:xfrm>
            <a:off x="80830" y="5112370"/>
            <a:ext cx="293688" cy="215900"/>
            <a:chOff x="4003" y="2111"/>
            <a:chExt cx="261" cy="225"/>
          </a:xfrm>
          <a:solidFill>
            <a:schemeClr val="accent2">
              <a:lumMod val="50000"/>
            </a:schemeClr>
          </a:solidFill>
        </p:grpSpPr>
        <p:sp>
          <p:nvSpPr>
            <p:cNvPr id="13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3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37"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138" name="TextBox 137"/>
          <p:cNvSpPr txBox="1"/>
          <p:nvPr/>
        </p:nvSpPr>
        <p:spPr bwMode="auto">
          <a:xfrm>
            <a:off x="343420" y="5718212"/>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sp>
        <p:nvSpPr>
          <p:cNvPr id="140" name="Guyane"/>
          <p:cNvSpPr>
            <a:spLocks noChangeAspect="1"/>
          </p:cNvSpPr>
          <p:nvPr/>
        </p:nvSpPr>
        <p:spPr bwMode="auto">
          <a:xfrm>
            <a:off x="5243142" y="4468206"/>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41" name="Laréunion"/>
          <p:cNvSpPr>
            <a:spLocks noChangeAspect="1"/>
          </p:cNvSpPr>
          <p:nvPr/>
        </p:nvSpPr>
        <p:spPr bwMode="auto">
          <a:xfrm>
            <a:off x="5243142" y="4793697"/>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43" name="Martinique"/>
          <p:cNvSpPr>
            <a:spLocks noChangeAspect="1"/>
          </p:cNvSpPr>
          <p:nvPr/>
        </p:nvSpPr>
        <p:spPr bwMode="auto">
          <a:xfrm>
            <a:off x="5287592" y="5394545"/>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44" name="Rounded Rectangle 143"/>
          <p:cNvSpPr/>
          <p:nvPr/>
        </p:nvSpPr>
        <p:spPr bwMode="auto">
          <a:xfrm>
            <a:off x="5334896" y="5682327"/>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5" name="TextBox 144"/>
          <p:cNvSpPr txBox="1"/>
          <p:nvPr/>
        </p:nvSpPr>
        <p:spPr bwMode="auto">
          <a:xfrm>
            <a:off x="5501763" y="4503831"/>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146" name="TextBox 145"/>
          <p:cNvSpPr txBox="1"/>
          <p:nvPr/>
        </p:nvSpPr>
        <p:spPr bwMode="auto">
          <a:xfrm>
            <a:off x="5501763" y="4826089"/>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147" name="TextBox 146"/>
          <p:cNvSpPr txBox="1"/>
          <p:nvPr/>
        </p:nvSpPr>
        <p:spPr bwMode="auto">
          <a:xfrm>
            <a:off x="5501763" y="5406118"/>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149" name="TextBox 148"/>
          <p:cNvSpPr txBox="1"/>
          <p:nvPr/>
        </p:nvSpPr>
        <p:spPr bwMode="auto">
          <a:xfrm>
            <a:off x="5501763" y="5118078"/>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150" name="Guadeloupe"/>
          <p:cNvGrpSpPr>
            <a:grpSpLocks noChangeAspect="1"/>
          </p:cNvGrpSpPr>
          <p:nvPr/>
        </p:nvGrpSpPr>
        <p:grpSpPr bwMode="auto">
          <a:xfrm>
            <a:off x="5239173" y="5071426"/>
            <a:ext cx="293688" cy="215900"/>
            <a:chOff x="4003" y="2111"/>
            <a:chExt cx="261" cy="225"/>
          </a:xfrm>
          <a:solidFill>
            <a:schemeClr val="accent2">
              <a:lumMod val="50000"/>
            </a:schemeClr>
          </a:solidFill>
        </p:grpSpPr>
        <p:sp>
          <p:nvSpPr>
            <p:cNvPr id="152"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54"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15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157" name="TextBox 156"/>
          <p:cNvSpPr txBox="1"/>
          <p:nvPr/>
        </p:nvSpPr>
        <p:spPr bwMode="auto">
          <a:xfrm>
            <a:off x="5501763" y="5677268"/>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sp>
        <p:nvSpPr>
          <p:cNvPr id="159" name="TextBox 158"/>
          <p:cNvSpPr txBox="1"/>
          <p:nvPr/>
        </p:nvSpPr>
        <p:spPr bwMode="auto">
          <a:xfrm>
            <a:off x="3571162" y="6268456"/>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a:t>
            </a:r>
          </a:p>
        </p:txBody>
      </p:sp>
      <p:sp>
        <p:nvSpPr>
          <p:cNvPr id="160" name="TextBox 159"/>
          <p:cNvSpPr txBox="1"/>
          <p:nvPr/>
        </p:nvSpPr>
        <p:spPr bwMode="auto">
          <a:xfrm>
            <a:off x="3144257" y="5877340"/>
            <a:ext cx="2024773"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18 départements présentant le taux d’internes parmi les PCS défavorisées le plus bas</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162" name="Freeform 105"/>
          <p:cNvSpPr>
            <a:spLocks noChangeArrowheads="1"/>
          </p:cNvSpPr>
          <p:nvPr/>
        </p:nvSpPr>
        <p:spPr bwMode="auto">
          <a:xfrm>
            <a:off x="3418649" y="6304841"/>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63" name="TextBox 162"/>
          <p:cNvSpPr txBox="1"/>
          <p:nvPr/>
        </p:nvSpPr>
        <p:spPr bwMode="auto">
          <a:xfrm>
            <a:off x="3571162" y="6483534"/>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165" name="Freeform 105"/>
          <p:cNvSpPr>
            <a:spLocks noChangeArrowheads="1"/>
          </p:cNvSpPr>
          <p:nvPr/>
        </p:nvSpPr>
        <p:spPr bwMode="auto">
          <a:xfrm>
            <a:off x="3418649" y="6519919"/>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68" name="TextBox 167"/>
          <p:cNvSpPr txBox="1"/>
          <p:nvPr/>
        </p:nvSpPr>
        <p:spPr bwMode="auto">
          <a:xfrm>
            <a:off x="8127723" y="627473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a:t>
            </a:r>
          </a:p>
        </p:txBody>
      </p:sp>
      <p:sp>
        <p:nvSpPr>
          <p:cNvPr id="193" name="TextBox 192"/>
          <p:cNvSpPr txBox="1"/>
          <p:nvPr/>
        </p:nvSpPr>
        <p:spPr bwMode="auto">
          <a:xfrm>
            <a:off x="7700818" y="5883619"/>
            <a:ext cx="2024773"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présentant le taux d’internes parmi les PCS défavorisées le plus bas</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194" name="Freeform 105"/>
          <p:cNvSpPr>
            <a:spLocks noChangeArrowheads="1"/>
          </p:cNvSpPr>
          <p:nvPr/>
        </p:nvSpPr>
        <p:spPr bwMode="auto">
          <a:xfrm>
            <a:off x="7975210" y="6311120"/>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95" name="TextBox 194"/>
          <p:cNvSpPr txBox="1"/>
          <p:nvPr/>
        </p:nvSpPr>
        <p:spPr bwMode="auto">
          <a:xfrm>
            <a:off x="8127723" y="6489813"/>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196" name="Freeform 105"/>
          <p:cNvSpPr>
            <a:spLocks noChangeArrowheads="1"/>
          </p:cNvSpPr>
          <p:nvPr/>
        </p:nvSpPr>
        <p:spPr bwMode="auto">
          <a:xfrm>
            <a:off x="7975210" y="6526198"/>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1352500" y="116540"/>
            <a:ext cx="8553499" cy="765175"/>
          </a:xfrm>
        </p:spPr>
        <p:txBody>
          <a:bodyPr/>
          <a:lstStyle/>
          <a:p>
            <a:r>
              <a:rPr lang="fr-FR" b="1" dirty="0" smtClean="0"/>
              <a:t>3. Sur ces territoires, faut-il construire ou revitaliser? (1/2) </a:t>
            </a:r>
            <a:br>
              <a:rPr lang="fr-FR" b="1" dirty="0" smtClean="0"/>
            </a:br>
            <a:r>
              <a:rPr lang="fr-FR" sz="1600" dirty="0" smtClean="0"/>
              <a:t>La revitalisation lourde et la construction poursuivent des objectifs stratégiques forts et différents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54</a:t>
            </a:fld>
            <a:endParaRPr lang="en-GB">
              <a:solidFill>
                <a:srgbClr val="85888B"/>
              </a:solidFill>
            </a:endParaRPr>
          </a:p>
        </p:txBody>
      </p:sp>
      <p:sp>
        <p:nvSpPr>
          <p:cNvPr id="11" name="Rectangle 10"/>
          <p:cNvSpPr/>
          <p:nvPr/>
        </p:nvSpPr>
        <p:spPr bwMode="auto">
          <a:xfrm>
            <a:off x="3296770" y="1052670"/>
            <a:ext cx="2592360" cy="720100"/>
          </a:xfrm>
          <a:prstGeom prst="rect">
            <a:avLst/>
          </a:prstGeom>
          <a:solidFill>
            <a:srgbClr val="002060"/>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Revitaliser</a:t>
            </a:r>
          </a:p>
          <a:p>
            <a:pPr algn="ctr" fontAlgn="auto">
              <a:lnSpc>
                <a:spcPct val="90000"/>
              </a:lnSpc>
              <a:spcBef>
                <a:spcPts val="400"/>
              </a:spcBef>
              <a:spcAft>
                <a:spcPts val="0"/>
              </a:spcAft>
            </a:pPr>
            <a:r>
              <a:rPr lang="fr-FR" sz="1100" i="1" dirty="0" smtClean="0">
                <a:solidFill>
                  <a:schemeClr val="bg1"/>
                </a:solidFill>
              </a:rPr>
              <a:t>Avec augmentation du nombre de places d’internat</a:t>
            </a:r>
            <a:endParaRPr lang="fr-FR" sz="1100" i="1" dirty="0" smtClean="0">
              <a:solidFill>
                <a:schemeClr val="bg1"/>
              </a:solidFill>
              <a:cs typeface="+mn-cs"/>
            </a:endParaRPr>
          </a:p>
        </p:txBody>
      </p:sp>
      <p:sp>
        <p:nvSpPr>
          <p:cNvPr id="14" name="Rectangle 13"/>
          <p:cNvSpPr/>
          <p:nvPr/>
        </p:nvSpPr>
        <p:spPr bwMode="auto">
          <a:xfrm>
            <a:off x="6443944" y="1052670"/>
            <a:ext cx="2592360" cy="720100"/>
          </a:xfrm>
          <a:prstGeom prst="rect">
            <a:avLst/>
          </a:prstGeom>
          <a:solidFill>
            <a:srgbClr val="002060"/>
          </a:solidFill>
          <a:ln w="9525">
            <a:solidFill>
              <a:schemeClr val="accent5"/>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Construire</a:t>
            </a:r>
          </a:p>
        </p:txBody>
      </p:sp>
      <p:sp>
        <p:nvSpPr>
          <p:cNvPr id="15" name="Rectangle 14"/>
          <p:cNvSpPr/>
          <p:nvPr/>
        </p:nvSpPr>
        <p:spPr bwMode="auto">
          <a:xfrm>
            <a:off x="704410" y="1849782"/>
            <a:ext cx="8425170" cy="1152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cxnSp>
        <p:nvCxnSpPr>
          <p:cNvPr id="17" name="Straight Connector 16"/>
          <p:cNvCxnSpPr/>
          <p:nvPr/>
        </p:nvCxnSpPr>
        <p:spPr>
          <a:xfrm>
            <a:off x="3080740" y="1852992"/>
            <a:ext cx="0" cy="4788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17281" y="1852992"/>
            <a:ext cx="0" cy="4788000"/>
          </a:xfrm>
          <a:prstGeom prst="line">
            <a:avLst/>
          </a:prstGeom>
          <a:ln w="158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848430" y="1911948"/>
            <a:ext cx="1872260" cy="1008140"/>
          </a:xfrm>
          <a:prstGeom prst="rect">
            <a:avLst/>
          </a:prstGeom>
          <a:solidFill>
            <a:schemeClr val="bg1">
              <a:lumMod val="6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chemeClr val="tx1">
                    <a:lumMod val="85000"/>
                    <a:lumOff val="15000"/>
                  </a:schemeClr>
                </a:solidFill>
                <a:cs typeface="+mn-cs"/>
              </a:rPr>
              <a:t>Objectifs stratégiques</a:t>
            </a:r>
          </a:p>
        </p:txBody>
      </p:sp>
      <p:sp>
        <p:nvSpPr>
          <p:cNvPr id="20" name="Rectangle 19"/>
          <p:cNvSpPr/>
          <p:nvPr/>
        </p:nvSpPr>
        <p:spPr bwMode="auto">
          <a:xfrm>
            <a:off x="848430" y="3115607"/>
            <a:ext cx="1872260" cy="828116"/>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chemeClr val="tx1">
                    <a:lumMod val="85000"/>
                    <a:lumOff val="15000"/>
                  </a:schemeClr>
                </a:solidFill>
                <a:cs typeface="+mn-cs"/>
              </a:rPr>
              <a:t>Impact en nombre de places créées</a:t>
            </a:r>
          </a:p>
        </p:txBody>
      </p:sp>
      <p:sp>
        <p:nvSpPr>
          <p:cNvPr id="21" name="Rectangle 20"/>
          <p:cNvSpPr/>
          <p:nvPr/>
        </p:nvSpPr>
        <p:spPr bwMode="auto">
          <a:xfrm>
            <a:off x="848430" y="4087741"/>
            <a:ext cx="1872260" cy="1142263"/>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chemeClr val="tx1">
                    <a:lumMod val="85000"/>
                    <a:lumOff val="15000"/>
                  </a:schemeClr>
                </a:solidFill>
                <a:cs typeface="+mn-cs"/>
              </a:rPr>
              <a:t>Impact en nombre de places concernées par l’opération</a:t>
            </a:r>
          </a:p>
        </p:txBody>
      </p:sp>
      <p:sp>
        <p:nvSpPr>
          <p:cNvPr id="22" name="Rectangle 21"/>
          <p:cNvSpPr/>
          <p:nvPr/>
        </p:nvSpPr>
        <p:spPr bwMode="auto">
          <a:xfrm>
            <a:off x="848430" y="5374024"/>
            <a:ext cx="1872260" cy="1052915"/>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chemeClr val="tx1">
                    <a:lumMod val="85000"/>
                    <a:lumOff val="15000"/>
                  </a:schemeClr>
                </a:solidFill>
              </a:rPr>
              <a:t>Potentiel d’adhésion des familles et élèves</a:t>
            </a:r>
            <a:endParaRPr lang="fr-FR" sz="1050" b="1" cap="small" dirty="0" smtClean="0">
              <a:solidFill>
                <a:schemeClr val="tx1">
                  <a:lumMod val="85000"/>
                  <a:lumOff val="15000"/>
                </a:schemeClr>
              </a:solidFill>
              <a:cs typeface="+mn-cs"/>
            </a:endParaRPr>
          </a:p>
        </p:txBody>
      </p:sp>
      <p:sp>
        <p:nvSpPr>
          <p:cNvPr id="23" name="Rectangle 22"/>
          <p:cNvSpPr/>
          <p:nvPr/>
        </p:nvSpPr>
        <p:spPr bwMode="auto">
          <a:xfrm>
            <a:off x="3358147" y="1906157"/>
            <a:ext cx="2520350" cy="1008140"/>
          </a:xfrm>
          <a:prstGeom prst="rect">
            <a:avLst/>
          </a:prstGeom>
          <a:solidFill>
            <a:schemeClr val="bg1">
              <a:lumMod val="6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Calibri" pitchFamily="34" charset="0"/>
              <a:buChar char="→"/>
            </a:pPr>
            <a:r>
              <a:rPr lang="fr-FR" sz="900" b="1" dirty="0" smtClean="0">
                <a:solidFill>
                  <a:schemeClr val="tx1">
                    <a:lumMod val="85000"/>
                    <a:lumOff val="15000"/>
                  </a:schemeClr>
                </a:solidFill>
              </a:rPr>
              <a:t>Maximiser le nombre de places concernées par l’enveloppe financière du PIA</a:t>
            </a:r>
            <a:endParaRPr lang="fr-FR" sz="900" b="1" dirty="0" smtClean="0">
              <a:solidFill>
                <a:schemeClr val="tx1">
                  <a:lumMod val="85000"/>
                  <a:lumOff val="15000"/>
                </a:schemeClr>
              </a:solidFill>
              <a:cs typeface="+mn-cs"/>
            </a:endParaRPr>
          </a:p>
          <a:p>
            <a:pPr marL="180975" indent="-180975" fontAlgn="auto">
              <a:lnSpc>
                <a:spcPct val="90000"/>
              </a:lnSpc>
              <a:spcBef>
                <a:spcPts val="400"/>
              </a:spcBef>
              <a:spcAft>
                <a:spcPts val="0"/>
              </a:spcAft>
              <a:buFont typeface="Calibri" pitchFamily="34" charset="0"/>
              <a:buChar char="→"/>
            </a:pPr>
            <a:r>
              <a:rPr lang="fr-FR" sz="900" b="1" dirty="0" smtClean="0">
                <a:solidFill>
                  <a:schemeClr val="tx1">
                    <a:lumMod val="85000"/>
                    <a:lumOff val="15000"/>
                  </a:schemeClr>
                </a:solidFill>
                <a:cs typeface="+mn-cs"/>
              </a:rPr>
              <a:t>Donner aux internats existants l’aménagement leur permettant d’incarner matériellement la nouvelle ambition pédagogique et éducativ</a:t>
            </a:r>
            <a:r>
              <a:rPr lang="fr-FR" sz="900" b="1" dirty="0" smtClean="0">
                <a:solidFill>
                  <a:schemeClr val="tx1">
                    <a:lumMod val="85000"/>
                    <a:lumOff val="15000"/>
                  </a:schemeClr>
                </a:solidFill>
              </a:rPr>
              <a:t>e donnée aux internats</a:t>
            </a:r>
          </a:p>
        </p:txBody>
      </p:sp>
      <p:sp>
        <p:nvSpPr>
          <p:cNvPr id="24" name="Rectangle 23"/>
          <p:cNvSpPr/>
          <p:nvPr/>
        </p:nvSpPr>
        <p:spPr bwMode="auto">
          <a:xfrm>
            <a:off x="6465210" y="1906157"/>
            <a:ext cx="2520350" cy="1008140"/>
          </a:xfrm>
          <a:prstGeom prst="rect">
            <a:avLst/>
          </a:prstGeom>
          <a:solidFill>
            <a:schemeClr val="bg1">
              <a:lumMod val="6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Calibri" pitchFamily="34" charset="0"/>
              <a:buChar char="→"/>
            </a:pPr>
            <a:r>
              <a:rPr lang="fr-FR" sz="900" b="1" dirty="0" smtClean="0">
                <a:solidFill>
                  <a:schemeClr val="tx1">
                    <a:lumMod val="85000"/>
                    <a:lumOff val="15000"/>
                  </a:schemeClr>
                </a:solidFill>
                <a:cs typeface="+mn-cs"/>
              </a:rPr>
              <a:t>Proposer une offre d’internat  de qualité à une population aujourd’hui écartée</a:t>
            </a:r>
          </a:p>
          <a:p>
            <a:pPr marL="180975" indent="-180975" fontAlgn="auto">
              <a:lnSpc>
                <a:spcPct val="90000"/>
              </a:lnSpc>
              <a:spcBef>
                <a:spcPts val="400"/>
              </a:spcBef>
              <a:spcAft>
                <a:spcPts val="0"/>
              </a:spcAft>
              <a:buFont typeface="Calibri" pitchFamily="34" charset="0"/>
              <a:buChar char="→"/>
            </a:pPr>
            <a:r>
              <a:rPr lang="fr-FR" sz="900" b="1" dirty="0" smtClean="0">
                <a:solidFill>
                  <a:schemeClr val="tx1">
                    <a:lumMod val="85000"/>
                    <a:lumOff val="15000"/>
                  </a:schemeClr>
                </a:solidFill>
              </a:rPr>
              <a:t>S’autoriser davantage l’exemplarité dans la conception et la construction, qui sont affranchies de contraintes liées à l’existant</a:t>
            </a:r>
          </a:p>
        </p:txBody>
      </p:sp>
      <p:sp>
        <p:nvSpPr>
          <p:cNvPr id="25" name="Rectangle 24"/>
          <p:cNvSpPr/>
          <p:nvPr/>
        </p:nvSpPr>
        <p:spPr bwMode="auto">
          <a:xfrm>
            <a:off x="3368780" y="3115607"/>
            <a:ext cx="2520350" cy="828116"/>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La revitalisation donne rarement lieu à de la création de places, mais en revanche parfois à de </a:t>
            </a:r>
            <a:r>
              <a:rPr lang="fr-FR" sz="900" dirty="0" smtClean="0">
                <a:solidFill>
                  <a:schemeClr val="tx1">
                    <a:lumMod val="85000"/>
                    <a:lumOff val="15000"/>
                  </a:schemeClr>
                </a:solidFill>
              </a:rPr>
              <a:t>la </a:t>
            </a:r>
            <a:r>
              <a:rPr lang="fr-FR" sz="900" dirty="0" smtClean="0">
                <a:solidFill>
                  <a:schemeClr val="tx1">
                    <a:lumMod val="85000"/>
                    <a:lumOff val="15000"/>
                  </a:schemeClr>
                </a:solidFill>
                <a:cs typeface="+mn-cs"/>
              </a:rPr>
              <a:t>suppression de places (par exemple, à surface constante, ajout de lieux de vie collectifs, salles d’études, etc.). </a:t>
            </a:r>
          </a:p>
        </p:txBody>
      </p:sp>
      <p:sp>
        <p:nvSpPr>
          <p:cNvPr id="26" name="Rectangle 25"/>
          <p:cNvSpPr/>
          <p:nvPr/>
        </p:nvSpPr>
        <p:spPr bwMode="auto">
          <a:xfrm>
            <a:off x="6465210" y="3113140"/>
            <a:ext cx="2520350" cy="828116"/>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La construction permet une évolution positive nette de l’offre capacitaire et donc de répondre aux besoins d’une population aujourd’hui écartée</a:t>
            </a:r>
            <a:endParaRPr lang="fr-FR" sz="900" dirty="0" smtClean="0">
              <a:solidFill>
                <a:schemeClr val="tx1">
                  <a:lumMod val="85000"/>
                  <a:lumOff val="15000"/>
                </a:schemeClr>
              </a:solidFill>
            </a:endParaRPr>
          </a:p>
        </p:txBody>
      </p:sp>
      <p:sp>
        <p:nvSpPr>
          <p:cNvPr id="27" name="Rectangle 26"/>
          <p:cNvSpPr/>
          <p:nvPr/>
        </p:nvSpPr>
        <p:spPr bwMode="auto">
          <a:xfrm>
            <a:off x="3368780" y="4087742"/>
            <a:ext cx="2520350" cy="1142263"/>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Le coût de la revitalisation d’une place est inférieur à celui de sa création. </a:t>
            </a:r>
            <a:r>
              <a:rPr lang="fr-FR" sz="900" dirty="0" smtClean="0">
                <a:solidFill>
                  <a:schemeClr val="tx1">
                    <a:lumMod val="85000"/>
                    <a:lumOff val="15000"/>
                  </a:schemeClr>
                </a:solidFill>
              </a:rPr>
              <a:t>Les chiffres fiables manquent pour en évaluer l’ampleur, mais convergent vers cette tendance</a:t>
            </a:r>
          </a:p>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Aussi, à enveloppe financière constante, la revitalisation permettrait de toucher un nombre plus important de places</a:t>
            </a:r>
          </a:p>
        </p:txBody>
      </p:sp>
      <p:sp>
        <p:nvSpPr>
          <p:cNvPr id="28" name="Rectangle 27"/>
          <p:cNvSpPr/>
          <p:nvPr/>
        </p:nvSpPr>
        <p:spPr bwMode="auto">
          <a:xfrm>
            <a:off x="6465210" y="4087742"/>
            <a:ext cx="2520350" cy="1142263"/>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Wingdings" pitchFamily="2" charset="2"/>
              <a:buChar char="§"/>
            </a:pPr>
            <a:r>
              <a:rPr lang="fr-FR" sz="900" dirty="0" smtClean="0">
                <a:solidFill>
                  <a:schemeClr val="tx1"/>
                </a:solidFill>
              </a:rPr>
              <a:t>Le coût de création d’une place est supérieur à celui de sa revitalisation. Les chiffres fiables manquent pour en évaluer l’ampleur, mais convergent vers cette tendance</a:t>
            </a:r>
          </a:p>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Aussi, à enveloppe financière constante, la construction permettrait de toucher un nombre moins important de places</a:t>
            </a:r>
          </a:p>
        </p:txBody>
      </p:sp>
      <p:sp>
        <p:nvSpPr>
          <p:cNvPr id="29" name="Rectangle 28"/>
          <p:cNvSpPr/>
          <p:nvPr/>
        </p:nvSpPr>
        <p:spPr bwMode="auto">
          <a:xfrm>
            <a:off x="3368780" y="5374025"/>
            <a:ext cx="2520350" cy="10548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Les places réhabilitées jouissent d’une connaissance a priori par les familles de leur existence </a:t>
            </a:r>
          </a:p>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Leur réputation doit en revanche composer en partie avec la réputation (positive ou négative) de l’internat avant sa revitalisation</a:t>
            </a:r>
          </a:p>
        </p:txBody>
      </p:sp>
      <p:sp>
        <p:nvSpPr>
          <p:cNvPr id="30" name="Rectangle 29"/>
          <p:cNvSpPr/>
          <p:nvPr/>
        </p:nvSpPr>
        <p:spPr bwMode="auto">
          <a:xfrm>
            <a:off x="6465210" y="5374025"/>
            <a:ext cx="2520350" cy="10548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Les familles doivent être informées des nouvelles places </a:t>
            </a:r>
          </a:p>
          <a:p>
            <a:pPr marL="180975" indent="-18097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La réputation de l’internat est a priori également à construire</a:t>
            </a:r>
            <a:endParaRPr lang="fr-FR" sz="900" dirty="0" smtClean="0">
              <a:solidFill>
                <a:schemeClr val="tx1">
                  <a:lumMod val="85000"/>
                  <a:lumOff val="15000"/>
                </a:schemeClr>
              </a:solidFill>
              <a:cs typeface="+mn-cs"/>
            </a:endParaRPr>
          </a:p>
        </p:txBody>
      </p:sp>
      <p:sp>
        <p:nvSpPr>
          <p:cNvPr id="33" name="TextBox 32"/>
          <p:cNvSpPr txBox="1"/>
          <p:nvPr/>
        </p:nvSpPr>
        <p:spPr bwMode="auto">
          <a:xfrm rot="16200000">
            <a:off x="41567" y="2291594"/>
            <a:ext cx="86412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Objectifs</a:t>
            </a:r>
          </a:p>
        </p:txBody>
      </p:sp>
      <p:sp>
        <p:nvSpPr>
          <p:cNvPr id="35" name="TextBox 34"/>
          <p:cNvSpPr txBox="1"/>
          <p:nvPr/>
        </p:nvSpPr>
        <p:spPr bwMode="auto">
          <a:xfrm rot="16200000">
            <a:off x="-642528" y="4559909"/>
            <a:ext cx="223231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Dimensions d’analyse</a:t>
            </a:r>
          </a:p>
        </p:txBody>
      </p:sp>
      <p:sp>
        <p:nvSpPr>
          <p:cNvPr id="36" name="Left Brace 35"/>
          <p:cNvSpPr/>
          <p:nvPr/>
        </p:nvSpPr>
        <p:spPr>
          <a:xfrm>
            <a:off x="602893" y="3115607"/>
            <a:ext cx="173527" cy="3313218"/>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 name="Group 36"/>
          <p:cNvGrpSpPr/>
          <p:nvPr/>
        </p:nvGrpSpPr>
        <p:grpSpPr>
          <a:xfrm>
            <a:off x="216030" y="87062"/>
            <a:ext cx="992450" cy="847985"/>
            <a:chOff x="216030" y="87062"/>
            <a:chExt cx="992450" cy="847985"/>
          </a:xfrm>
        </p:grpSpPr>
        <p:sp>
          <p:nvSpPr>
            <p:cNvPr id="39" name="Isosceles Triangle 38"/>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40" name="Oval 39"/>
            <p:cNvSpPr/>
            <p:nvPr/>
          </p:nvSpPr>
          <p:spPr bwMode="auto">
            <a:xfrm>
              <a:off x="628319" y="357967"/>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rPr>
                <a:t>3</a:t>
              </a:r>
              <a:endParaRPr lang="fr-FR" sz="800" b="1" dirty="0" smtClean="0">
                <a:solidFill>
                  <a:schemeClr val="bg1"/>
                </a:solidFill>
                <a:cs typeface="+mn-cs"/>
              </a:endParaRPr>
            </a:p>
          </p:txBody>
        </p:sp>
        <p:sp>
          <p:nvSpPr>
            <p:cNvPr id="41" name="Oval 40"/>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42" name="Oval 41"/>
            <p:cNvSpPr/>
            <p:nvPr/>
          </p:nvSpPr>
          <p:spPr bwMode="auto">
            <a:xfrm>
              <a:off x="664299" y="23108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2</a:t>
              </a:r>
              <a:endParaRPr lang="fr-FR" sz="600" b="1" dirty="0" smtClean="0">
                <a:solidFill>
                  <a:schemeClr val="bg1"/>
                </a:solidFill>
                <a:cs typeface="+mn-cs"/>
              </a:endParaRPr>
            </a:p>
          </p:txBody>
        </p:sp>
        <p:sp>
          <p:nvSpPr>
            <p:cNvPr id="43" name="Oval 42"/>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44" name="Oval 43"/>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1352500" y="116540"/>
            <a:ext cx="8553499" cy="765175"/>
          </a:xfrm>
        </p:spPr>
        <p:txBody>
          <a:bodyPr/>
          <a:lstStyle/>
          <a:p>
            <a:r>
              <a:rPr lang="fr-FR" b="1" dirty="0" smtClean="0"/>
              <a:t>3. Sur ces territoires, faut-il construire ou revitaliser ? (2/2) </a:t>
            </a:r>
            <a:br>
              <a:rPr lang="fr-FR" b="1" dirty="0" smtClean="0"/>
            </a:br>
            <a:r>
              <a:rPr lang="fr-FR" sz="1600" dirty="0" smtClean="0"/>
              <a:t>L’une et l’autre peuvent être mobilisées différemment lors des vagues de priorisation</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55</a:t>
            </a:fld>
            <a:endParaRPr lang="en-GB">
              <a:solidFill>
                <a:srgbClr val="85888B"/>
              </a:solidFill>
            </a:endParaRPr>
          </a:p>
        </p:txBody>
      </p:sp>
      <p:sp>
        <p:nvSpPr>
          <p:cNvPr id="36" name="Rectangle 35"/>
          <p:cNvSpPr/>
          <p:nvPr/>
        </p:nvSpPr>
        <p:spPr bwMode="auto">
          <a:xfrm>
            <a:off x="776420" y="2276840"/>
            <a:ext cx="1728240" cy="936130"/>
          </a:xfrm>
          <a:prstGeom prst="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Scénario 1</a:t>
            </a:r>
          </a:p>
          <a:p>
            <a:pPr algn="ctr" fontAlgn="auto">
              <a:lnSpc>
                <a:spcPct val="90000"/>
              </a:lnSpc>
              <a:spcBef>
                <a:spcPts val="400"/>
              </a:spcBef>
              <a:spcAft>
                <a:spcPts val="0"/>
              </a:spcAft>
            </a:pPr>
            <a:r>
              <a:rPr lang="fr-FR" sz="1200" dirty="0" smtClean="0">
                <a:solidFill>
                  <a:schemeClr val="bg1"/>
                </a:solidFill>
              </a:rPr>
              <a:t>A dominante « Revitalisation lourde »</a:t>
            </a:r>
            <a:r>
              <a:rPr lang="fr-FR" sz="1200" baseline="30000" dirty="0" smtClean="0">
                <a:solidFill>
                  <a:schemeClr val="bg1"/>
                </a:solidFill>
              </a:rPr>
              <a:t>(1)</a:t>
            </a:r>
            <a:endParaRPr lang="fr-FR" sz="1200" baseline="30000" dirty="0" smtClean="0">
              <a:solidFill>
                <a:schemeClr val="bg1"/>
              </a:solidFill>
              <a:cs typeface="+mn-cs"/>
            </a:endParaRPr>
          </a:p>
        </p:txBody>
      </p:sp>
      <p:sp>
        <p:nvSpPr>
          <p:cNvPr id="39" name="Rectangle 38"/>
          <p:cNvSpPr/>
          <p:nvPr/>
        </p:nvSpPr>
        <p:spPr bwMode="auto">
          <a:xfrm>
            <a:off x="776420" y="3573020"/>
            <a:ext cx="1728240" cy="936130"/>
          </a:xfrm>
          <a:prstGeom prst="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Scénario 2</a:t>
            </a:r>
          </a:p>
          <a:p>
            <a:pPr algn="ctr" fontAlgn="auto">
              <a:lnSpc>
                <a:spcPct val="90000"/>
              </a:lnSpc>
              <a:spcBef>
                <a:spcPts val="400"/>
              </a:spcBef>
              <a:spcAft>
                <a:spcPts val="0"/>
              </a:spcAft>
            </a:pPr>
            <a:r>
              <a:rPr lang="fr-FR" sz="1200" dirty="0" smtClean="0">
                <a:solidFill>
                  <a:schemeClr val="bg1"/>
                </a:solidFill>
              </a:rPr>
              <a:t>Construction</a:t>
            </a:r>
            <a:endParaRPr lang="fr-FR" sz="1200" dirty="0" smtClean="0">
              <a:solidFill>
                <a:schemeClr val="bg1"/>
              </a:solidFill>
              <a:cs typeface="+mn-cs"/>
            </a:endParaRPr>
          </a:p>
        </p:txBody>
      </p:sp>
      <p:sp>
        <p:nvSpPr>
          <p:cNvPr id="40" name="Rectangle 39"/>
          <p:cNvSpPr/>
          <p:nvPr/>
        </p:nvSpPr>
        <p:spPr bwMode="auto">
          <a:xfrm>
            <a:off x="776420" y="4941210"/>
            <a:ext cx="1728240" cy="936130"/>
          </a:xfrm>
          <a:prstGeom prst="rect">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400" b="1" cap="small" dirty="0" smtClean="0">
                <a:solidFill>
                  <a:schemeClr val="bg1"/>
                </a:solidFill>
                <a:cs typeface="+mn-cs"/>
              </a:rPr>
              <a:t>Scénario 3</a:t>
            </a:r>
          </a:p>
          <a:p>
            <a:pPr algn="ctr" fontAlgn="auto">
              <a:lnSpc>
                <a:spcPct val="90000"/>
              </a:lnSpc>
              <a:spcBef>
                <a:spcPts val="400"/>
              </a:spcBef>
              <a:spcAft>
                <a:spcPts val="0"/>
              </a:spcAft>
            </a:pPr>
            <a:r>
              <a:rPr lang="fr-FR" sz="1200" dirty="0" smtClean="0">
                <a:solidFill>
                  <a:schemeClr val="bg1"/>
                </a:solidFill>
              </a:rPr>
              <a:t>Par opportunité</a:t>
            </a:r>
            <a:endParaRPr lang="fr-FR" sz="1200" dirty="0" smtClean="0">
              <a:solidFill>
                <a:schemeClr val="bg1"/>
              </a:solidFill>
              <a:cs typeface="+mn-cs"/>
            </a:endParaRPr>
          </a:p>
        </p:txBody>
      </p:sp>
      <p:sp>
        <p:nvSpPr>
          <p:cNvPr id="41" name="Rectangle 40"/>
          <p:cNvSpPr/>
          <p:nvPr/>
        </p:nvSpPr>
        <p:spPr bwMode="auto">
          <a:xfrm>
            <a:off x="2936720" y="1340710"/>
            <a:ext cx="2520350" cy="684000"/>
          </a:xfrm>
          <a:prstGeom prst="rect">
            <a:avLst/>
          </a:prstGeom>
          <a:solidFill>
            <a:schemeClr val="bg1">
              <a:lumMod val="65000"/>
            </a:schemeClr>
          </a:solidFill>
          <a:ln w="9525">
            <a:solidFill>
              <a:schemeClr val="accent5"/>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Vague 1</a:t>
            </a:r>
            <a:endParaRPr lang="fr-FR" sz="900" dirty="0" smtClean="0">
              <a:solidFill>
                <a:schemeClr val="tx1">
                  <a:lumMod val="85000"/>
                  <a:lumOff val="15000"/>
                </a:schemeClr>
              </a:solidFill>
            </a:endParaRPr>
          </a:p>
        </p:txBody>
      </p:sp>
      <p:sp>
        <p:nvSpPr>
          <p:cNvPr id="42" name="Rectangle 41"/>
          <p:cNvSpPr/>
          <p:nvPr/>
        </p:nvSpPr>
        <p:spPr bwMode="auto">
          <a:xfrm>
            <a:off x="5817120" y="1340710"/>
            <a:ext cx="2520000" cy="684000"/>
          </a:xfrm>
          <a:prstGeom prst="rect">
            <a:avLst/>
          </a:prstGeom>
          <a:solidFill>
            <a:schemeClr val="bg1">
              <a:lumMod val="65000"/>
            </a:schemeClr>
          </a:solidFill>
          <a:ln w="9525">
            <a:solidFill>
              <a:schemeClr val="accent5"/>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Vague 2</a:t>
            </a:r>
            <a:endParaRPr lang="fr-FR" sz="900" dirty="0" smtClean="0">
              <a:solidFill>
                <a:schemeClr val="tx1">
                  <a:lumMod val="85000"/>
                  <a:lumOff val="15000"/>
                </a:schemeClr>
              </a:solidFill>
            </a:endParaRPr>
          </a:p>
        </p:txBody>
      </p:sp>
      <p:sp>
        <p:nvSpPr>
          <p:cNvPr id="44" name="Rectangle 43"/>
          <p:cNvSpPr/>
          <p:nvPr/>
        </p:nvSpPr>
        <p:spPr bwMode="auto">
          <a:xfrm>
            <a:off x="5817120" y="2266207"/>
            <a:ext cx="2520350" cy="442693"/>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2060"/>
                </a:solidFill>
              </a:rPr>
              <a:t>Revitalisation lourde</a:t>
            </a:r>
          </a:p>
        </p:txBody>
      </p:sp>
      <p:sp>
        <p:nvSpPr>
          <p:cNvPr id="45" name="Rectangle 44"/>
          <p:cNvSpPr/>
          <p:nvPr/>
        </p:nvSpPr>
        <p:spPr bwMode="auto">
          <a:xfrm>
            <a:off x="2936720" y="2276840"/>
            <a:ext cx="2520350" cy="936130"/>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2060"/>
                </a:solidFill>
                <a:cs typeface="+mn-cs"/>
              </a:rPr>
              <a:t>Revitalisation lourde</a:t>
            </a:r>
          </a:p>
        </p:txBody>
      </p:sp>
      <p:sp>
        <p:nvSpPr>
          <p:cNvPr id="47" name="Rectangle 46"/>
          <p:cNvSpPr/>
          <p:nvPr/>
        </p:nvSpPr>
        <p:spPr bwMode="auto">
          <a:xfrm>
            <a:off x="5817120" y="2770277"/>
            <a:ext cx="2520350" cy="442693"/>
          </a:xfrm>
          <a:prstGeom prst="rect">
            <a:avLst/>
          </a:prstGeom>
          <a:solidFill>
            <a:schemeClr val="bg1"/>
          </a:solidFill>
          <a:ln w="1905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6600"/>
                </a:solidFill>
              </a:rPr>
              <a:t>Construction</a:t>
            </a:r>
            <a:r>
              <a:rPr lang="fr-FR" sz="1000" b="1" baseline="30000" dirty="0" smtClean="0">
                <a:solidFill>
                  <a:srgbClr val="006600"/>
                </a:solidFill>
              </a:rPr>
              <a:t>(1)</a:t>
            </a:r>
          </a:p>
        </p:txBody>
      </p:sp>
      <p:sp>
        <p:nvSpPr>
          <p:cNvPr id="48" name="Rectangle 47"/>
          <p:cNvSpPr/>
          <p:nvPr/>
        </p:nvSpPr>
        <p:spPr bwMode="auto">
          <a:xfrm>
            <a:off x="2936720" y="3573019"/>
            <a:ext cx="2520350" cy="936000"/>
          </a:xfrm>
          <a:prstGeom prst="rect">
            <a:avLst/>
          </a:prstGeom>
          <a:solidFill>
            <a:schemeClr val="bg1"/>
          </a:solidFill>
          <a:ln w="1905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6600"/>
                </a:solidFill>
              </a:rPr>
              <a:t>Construction</a:t>
            </a:r>
          </a:p>
        </p:txBody>
      </p:sp>
      <p:sp>
        <p:nvSpPr>
          <p:cNvPr id="49" name="Rectangle 48"/>
          <p:cNvSpPr/>
          <p:nvPr/>
        </p:nvSpPr>
        <p:spPr bwMode="auto">
          <a:xfrm>
            <a:off x="5817120" y="3573020"/>
            <a:ext cx="2520350" cy="936000"/>
          </a:xfrm>
          <a:prstGeom prst="rect">
            <a:avLst/>
          </a:prstGeom>
          <a:solidFill>
            <a:schemeClr val="bg1"/>
          </a:solidFill>
          <a:ln w="1905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6600"/>
                </a:solidFill>
              </a:rPr>
              <a:t>Construction</a:t>
            </a:r>
          </a:p>
        </p:txBody>
      </p:sp>
      <p:sp>
        <p:nvSpPr>
          <p:cNvPr id="51" name="Rectangle 50"/>
          <p:cNvSpPr/>
          <p:nvPr/>
        </p:nvSpPr>
        <p:spPr bwMode="auto">
          <a:xfrm>
            <a:off x="2936720" y="4949422"/>
            <a:ext cx="2520350" cy="442693"/>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2060"/>
                </a:solidFill>
              </a:rPr>
              <a:t>Revitalisation lourde</a:t>
            </a:r>
          </a:p>
        </p:txBody>
      </p:sp>
      <p:sp>
        <p:nvSpPr>
          <p:cNvPr id="52" name="Rectangle 51"/>
          <p:cNvSpPr/>
          <p:nvPr/>
        </p:nvSpPr>
        <p:spPr bwMode="auto">
          <a:xfrm>
            <a:off x="2936720" y="5453492"/>
            <a:ext cx="2520350" cy="442693"/>
          </a:xfrm>
          <a:prstGeom prst="rect">
            <a:avLst/>
          </a:prstGeom>
          <a:solidFill>
            <a:schemeClr val="bg1"/>
          </a:solidFill>
          <a:ln w="1905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6600"/>
                </a:solidFill>
              </a:rPr>
              <a:t>Construction</a:t>
            </a:r>
          </a:p>
        </p:txBody>
      </p:sp>
      <p:sp>
        <p:nvSpPr>
          <p:cNvPr id="53" name="Rectangle 52"/>
          <p:cNvSpPr/>
          <p:nvPr/>
        </p:nvSpPr>
        <p:spPr bwMode="auto">
          <a:xfrm>
            <a:off x="5817120" y="4941210"/>
            <a:ext cx="2520350" cy="442693"/>
          </a:xfrm>
          <a:prstGeom prst="rect">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2060"/>
                </a:solidFill>
              </a:rPr>
              <a:t>Revitalisation lourde</a:t>
            </a:r>
          </a:p>
        </p:txBody>
      </p:sp>
      <p:sp>
        <p:nvSpPr>
          <p:cNvPr id="54" name="Rectangle 53"/>
          <p:cNvSpPr/>
          <p:nvPr/>
        </p:nvSpPr>
        <p:spPr bwMode="auto">
          <a:xfrm>
            <a:off x="5817120" y="5445280"/>
            <a:ext cx="2520350" cy="442693"/>
          </a:xfrm>
          <a:prstGeom prst="rect">
            <a:avLst/>
          </a:prstGeom>
          <a:solidFill>
            <a:schemeClr val="bg1"/>
          </a:solidFill>
          <a:ln w="1905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00" b="1" dirty="0" smtClean="0">
                <a:solidFill>
                  <a:srgbClr val="006600"/>
                </a:solidFill>
              </a:rPr>
              <a:t>Construction</a:t>
            </a:r>
          </a:p>
        </p:txBody>
      </p:sp>
      <p:cxnSp>
        <p:nvCxnSpPr>
          <p:cNvPr id="56" name="Straight Connector 55"/>
          <p:cNvCxnSpPr/>
          <p:nvPr/>
        </p:nvCxnSpPr>
        <p:spPr>
          <a:xfrm>
            <a:off x="776420" y="3356990"/>
            <a:ext cx="756105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76420" y="4725180"/>
            <a:ext cx="756105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30568" y="1340710"/>
            <a:ext cx="0" cy="453663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6420" y="2132820"/>
            <a:ext cx="7561050" cy="0"/>
          </a:xfrm>
          <a:prstGeom prst="line">
            <a:avLst/>
          </a:prstGeom>
          <a:ln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31323" y="1340710"/>
            <a:ext cx="0" cy="4536630"/>
          </a:xfrm>
          <a:prstGeom prst="line">
            <a:avLst/>
          </a:prstGeom>
          <a:ln>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bwMode="auto">
          <a:xfrm>
            <a:off x="-15690" y="6583346"/>
            <a:ext cx="9817100" cy="286232"/>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Parmi les 26 départements de la vague 2 (dominante collège), donnés à titre illustratif, 15 disposent d’un seul internat public de collège, voire aucun, ce qui réduit le périmètre des opportunités d’une revitalisation. Source : EPI, hors ensembles immobiliers déclarant plusieurs composantes. </a:t>
            </a:r>
          </a:p>
        </p:txBody>
      </p:sp>
      <p:grpSp>
        <p:nvGrpSpPr>
          <p:cNvPr id="2" name="Group 66"/>
          <p:cNvGrpSpPr/>
          <p:nvPr/>
        </p:nvGrpSpPr>
        <p:grpSpPr>
          <a:xfrm>
            <a:off x="216030" y="87062"/>
            <a:ext cx="992450" cy="847985"/>
            <a:chOff x="216030" y="87062"/>
            <a:chExt cx="992450" cy="847985"/>
          </a:xfrm>
        </p:grpSpPr>
        <p:sp>
          <p:nvSpPr>
            <p:cNvPr id="68" name="Isosceles Triangle 67"/>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69" name="Oval 68"/>
            <p:cNvSpPr/>
            <p:nvPr/>
          </p:nvSpPr>
          <p:spPr bwMode="auto">
            <a:xfrm>
              <a:off x="628319" y="357967"/>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rPr>
                <a:t>3</a:t>
              </a:r>
              <a:endParaRPr lang="fr-FR" sz="800" b="1" dirty="0" smtClean="0">
                <a:solidFill>
                  <a:schemeClr val="bg1"/>
                </a:solidFill>
                <a:cs typeface="+mn-cs"/>
              </a:endParaRPr>
            </a:p>
          </p:txBody>
        </p:sp>
        <p:sp>
          <p:nvSpPr>
            <p:cNvPr id="70" name="Oval 69"/>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71" name="Oval 70"/>
            <p:cNvSpPr/>
            <p:nvPr/>
          </p:nvSpPr>
          <p:spPr bwMode="auto">
            <a:xfrm>
              <a:off x="664299" y="23108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2</a:t>
              </a:r>
              <a:endParaRPr lang="fr-FR" sz="600" b="1" dirty="0" smtClean="0">
                <a:solidFill>
                  <a:schemeClr val="bg1"/>
                </a:solidFill>
                <a:cs typeface="+mn-cs"/>
              </a:endParaRPr>
            </a:p>
          </p:txBody>
        </p:sp>
        <p:sp>
          <p:nvSpPr>
            <p:cNvPr id="72" name="Oval 71"/>
            <p:cNvSpPr/>
            <p:nvPr/>
          </p:nvSpPr>
          <p:spPr bwMode="auto">
            <a:xfrm>
              <a:off x="664299" y="56482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sp>
          <p:nvSpPr>
            <p:cNvPr id="73" name="Oval 72"/>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59" name="Rectangle 58"/>
          <p:cNvSpPr/>
          <p:nvPr/>
        </p:nvSpPr>
        <p:spPr bwMode="auto">
          <a:xfrm>
            <a:off x="6897270" y="1918990"/>
            <a:ext cx="2703900" cy="4606437"/>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1352500" y="116540"/>
            <a:ext cx="8553499" cy="765175"/>
          </a:xfrm>
        </p:spPr>
        <p:txBody>
          <a:bodyPr/>
          <a:lstStyle/>
          <a:p>
            <a:r>
              <a:rPr lang="fr-FR" b="1" dirty="0" smtClean="0"/>
              <a:t>4. Au sein de ces territoires, y a-t-il déjà des réponses complémentaires mobilisables ?</a:t>
            </a:r>
            <a:br>
              <a:rPr lang="fr-FR" b="1" dirty="0" smtClean="0"/>
            </a:br>
            <a:r>
              <a:rPr lang="fr-FR" sz="1600" dirty="0" smtClean="0"/>
              <a:t>Une mobilisation optimale de l’ensemble des offres sur le territoire doit être recherchée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56</a:t>
            </a:fld>
            <a:endParaRPr lang="en-GB">
              <a:solidFill>
                <a:srgbClr val="85888B"/>
              </a:solidFill>
            </a:endParaRPr>
          </a:p>
        </p:txBody>
      </p:sp>
      <p:sp>
        <p:nvSpPr>
          <p:cNvPr id="28" name="TextBox 27"/>
          <p:cNvSpPr txBox="1"/>
          <p:nvPr/>
        </p:nvSpPr>
        <p:spPr bwMode="auto">
          <a:xfrm>
            <a:off x="200371" y="1114047"/>
            <a:ext cx="3744490" cy="646331"/>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Certains territoires peuvent déjà proposer des offres rejoignant totalement ou en partie les missions de l’internat pour le public visé</a:t>
            </a:r>
          </a:p>
        </p:txBody>
      </p:sp>
      <p:cxnSp>
        <p:nvCxnSpPr>
          <p:cNvPr id="29" name="Straight Connector 28"/>
          <p:cNvCxnSpPr/>
          <p:nvPr/>
        </p:nvCxnSpPr>
        <p:spPr>
          <a:xfrm>
            <a:off x="128330" y="1772770"/>
            <a:ext cx="3780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4548861" y="1206380"/>
            <a:ext cx="4980840"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Le cahier des charges de l’appel à projet doit donc sécuriser la mobilisation optimale de l’ensemble des dispositifs</a:t>
            </a:r>
          </a:p>
        </p:txBody>
      </p:sp>
      <p:cxnSp>
        <p:nvCxnSpPr>
          <p:cNvPr id="32" name="Straight Connector 31"/>
          <p:cNvCxnSpPr/>
          <p:nvPr/>
        </p:nvCxnSpPr>
        <p:spPr>
          <a:xfrm>
            <a:off x="4557600" y="1772770"/>
            <a:ext cx="500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bwMode="auto">
          <a:xfrm>
            <a:off x="5097020" y="1988800"/>
            <a:ext cx="158422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chemeClr val="tx1">
                    <a:lumMod val="85000"/>
                    <a:lumOff val="15000"/>
                  </a:schemeClr>
                </a:solidFill>
                <a:latin typeface="Calibri" pitchFamily="34" charset="0"/>
                <a:cs typeface="Calibri" pitchFamily="34" charset="0"/>
              </a:rPr>
              <a:t>Objectifs du PIA 2</a:t>
            </a:r>
          </a:p>
        </p:txBody>
      </p:sp>
      <p:sp>
        <p:nvSpPr>
          <p:cNvPr id="43" name="TextBox 42"/>
          <p:cNvSpPr txBox="1"/>
          <p:nvPr/>
        </p:nvSpPr>
        <p:spPr bwMode="auto">
          <a:xfrm>
            <a:off x="6922801" y="1895072"/>
            <a:ext cx="260690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à prévoir dans le cahier des charges</a:t>
            </a:r>
          </a:p>
        </p:txBody>
      </p:sp>
      <p:sp>
        <p:nvSpPr>
          <p:cNvPr id="60" name="Rectangle 59"/>
          <p:cNvSpPr/>
          <p:nvPr/>
        </p:nvSpPr>
        <p:spPr bwMode="auto">
          <a:xfrm>
            <a:off x="4592950" y="2290235"/>
            <a:ext cx="2159645" cy="1693095"/>
          </a:xfrm>
          <a:prstGeom prst="rect">
            <a:avLst/>
          </a:prstGeom>
          <a:solidFill>
            <a:schemeClr val="bg1"/>
          </a:solidFill>
          <a:ln w="9525">
            <a:solidFill>
              <a:schemeClr val="bg1">
                <a:lumMod val="75000"/>
              </a:schemeClr>
            </a:solid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52000" rtlCol="0" anchor="ctr" anchorCtr="0"/>
          <a:lstStyle/>
          <a:p>
            <a:pPr marL="180975" algn="just">
              <a:lnSpc>
                <a:spcPct val="90000"/>
              </a:lnSpc>
            </a:pPr>
            <a:r>
              <a:rPr lang="fr-FR" sz="1200" b="1" cap="small" dirty="0" smtClean="0">
                <a:solidFill>
                  <a:schemeClr val="tx1">
                    <a:lumMod val="85000"/>
                    <a:lumOff val="15000"/>
                  </a:schemeClr>
                </a:solidFill>
                <a:latin typeface="Calibri" pitchFamily="34" charset="0"/>
                <a:cs typeface="Calibri" pitchFamily="34" charset="0"/>
              </a:rPr>
              <a:t>Sécuriser l’optimisation des moyens existants avant d’investir</a:t>
            </a:r>
          </a:p>
        </p:txBody>
      </p:sp>
      <p:sp>
        <p:nvSpPr>
          <p:cNvPr id="61" name="Rectangle 60"/>
          <p:cNvSpPr/>
          <p:nvPr/>
        </p:nvSpPr>
        <p:spPr bwMode="auto">
          <a:xfrm>
            <a:off x="4592950" y="4685069"/>
            <a:ext cx="2159645" cy="1624331"/>
          </a:xfrm>
          <a:prstGeom prst="rect">
            <a:avLst/>
          </a:prstGeom>
          <a:solidFill>
            <a:schemeClr val="bg1"/>
          </a:solidFill>
          <a:ln w="9525">
            <a:solidFill>
              <a:schemeClr val="bg1">
                <a:lumMod val="75000"/>
              </a:schemeClr>
            </a:solid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52000" rtlCol="0" anchor="ctr" anchorCtr="0"/>
          <a:lstStyle/>
          <a:p>
            <a:pPr marL="180975" algn="just">
              <a:lnSpc>
                <a:spcPct val="90000"/>
              </a:lnSpc>
            </a:pPr>
            <a:r>
              <a:rPr lang="fr-FR" sz="1200" b="1" cap="small" dirty="0" smtClean="0">
                <a:solidFill>
                  <a:schemeClr val="tx1">
                    <a:lumMod val="85000"/>
                    <a:lumOff val="15000"/>
                  </a:schemeClr>
                </a:solidFill>
                <a:latin typeface="Calibri" pitchFamily="34" charset="0"/>
                <a:cs typeface="Calibri" pitchFamily="34" charset="0"/>
              </a:rPr>
              <a:t>Favoriser la mise en œuvre d’une offre en cohérence avec les dispositifs existants</a:t>
            </a:r>
          </a:p>
        </p:txBody>
      </p:sp>
      <p:sp>
        <p:nvSpPr>
          <p:cNvPr id="62" name="TextBox 61"/>
          <p:cNvSpPr txBox="1"/>
          <p:nvPr/>
        </p:nvSpPr>
        <p:spPr bwMode="auto">
          <a:xfrm>
            <a:off x="200340" y="1988800"/>
            <a:ext cx="3456480" cy="4245778"/>
          </a:xfrm>
          <a:prstGeom prst="rect">
            <a:avLst/>
          </a:prstGeom>
          <a:noFill/>
          <a:ln w="9525">
            <a:noFill/>
            <a:miter lim="800000"/>
            <a:headEnd/>
            <a:tailEnd/>
          </a:ln>
        </p:spPr>
        <p:txBody>
          <a:bodyPr wrap="square" rtlCol="0">
            <a:spAutoFit/>
          </a:bodyPr>
          <a:lstStyle/>
          <a:p>
            <a:pPr marL="180975" indent="-180975" algn="just">
              <a:lnSpc>
                <a:spcPct val="90000"/>
              </a:lnSpc>
              <a:spcBef>
                <a:spcPts val="600"/>
              </a:spcBef>
              <a:buFont typeface="Wingdings" pitchFamily="2" charset="2"/>
              <a:buChar char="§"/>
            </a:pPr>
            <a:r>
              <a:rPr lang="fr-FR" sz="1200" b="1" dirty="0" smtClean="0">
                <a:solidFill>
                  <a:schemeClr val="tx1">
                    <a:lumMod val="85000"/>
                    <a:lumOff val="15000"/>
                  </a:schemeClr>
                </a:solidFill>
                <a:latin typeface="Calibri" pitchFamily="34" charset="0"/>
                <a:cs typeface="Calibri" pitchFamily="34" charset="0"/>
              </a:rPr>
              <a:t>Le territoire peut comporter d’autres internats pour le niveau scolaire considéré</a:t>
            </a:r>
          </a:p>
          <a:p>
            <a:pPr marL="638175" lvl="1" indent="-180975" algn="just">
              <a:lnSpc>
                <a:spcPct val="90000"/>
              </a:lnSpc>
              <a:spcBef>
                <a:spcPts val="600"/>
              </a:spcBef>
              <a:buFont typeface="Wingdings" pitchFamily="2" charset="2"/>
              <a:buChar char="§"/>
            </a:pPr>
            <a:r>
              <a:rPr lang="fr-FR" sz="1050" b="1" dirty="0" smtClean="0">
                <a:solidFill>
                  <a:schemeClr val="tx1">
                    <a:lumMod val="85000"/>
                    <a:lumOff val="15000"/>
                  </a:schemeClr>
                </a:solidFill>
                <a:latin typeface="Calibri" pitchFamily="34" charset="0"/>
                <a:cs typeface="Calibri" pitchFamily="34" charset="0"/>
              </a:rPr>
              <a:t>Le territoire peut d’ores et déjà comporter des internats pour le niveau scolaire considéré. </a:t>
            </a:r>
            <a:r>
              <a:rPr lang="fr-FR" sz="1050" dirty="0" smtClean="0">
                <a:solidFill>
                  <a:schemeClr val="tx1">
                    <a:lumMod val="85000"/>
                    <a:lumOff val="15000"/>
                  </a:schemeClr>
                </a:solidFill>
                <a:latin typeface="Calibri" pitchFamily="34" charset="0"/>
                <a:cs typeface="Calibri" pitchFamily="34" charset="0"/>
              </a:rPr>
              <a:t>Une attention particulière doit alors porter sur le taux d’occupation. </a:t>
            </a:r>
          </a:p>
          <a:p>
            <a:pPr marL="638175" lvl="1" indent="-180975" algn="just">
              <a:lnSpc>
                <a:spcPct val="90000"/>
              </a:lnSpc>
              <a:spcBef>
                <a:spcPts val="600"/>
              </a:spcBef>
              <a:buFont typeface="Wingdings" pitchFamily="2" charset="2"/>
              <a:buChar char="§"/>
            </a:pPr>
            <a:r>
              <a:rPr lang="fr-FR" sz="1050" b="1" dirty="0" smtClean="0">
                <a:solidFill>
                  <a:schemeClr val="tx1">
                    <a:lumMod val="85000"/>
                    <a:lumOff val="15000"/>
                  </a:schemeClr>
                </a:solidFill>
                <a:latin typeface="Calibri" pitchFamily="34" charset="0"/>
                <a:cs typeface="Calibri" pitchFamily="34" charset="0"/>
              </a:rPr>
              <a:t>Dans ce cadre, une attention particulière devra également être portée aux « internats relais », présents au sein de certaines académies, ainsi qu’aux projets en cours dans le cadre du PIA1</a:t>
            </a:r>
          </a:p>
          <a:p>
            <a:pPr marL="180975" indent="-180975" algn="just">
              <a:lnSpc>
                <a:spcPct val="90000"/>
              </a:lnSpc>
              <a:spcBef>
                <a:spcPts val="600"/>
              </a:spcBef>
              <a:buFont typeface="Wingdings" pitchFamily="2" charset="2"/>
              <a:buChar char="§"/>
            </a:pPr>
            <a:endParaRPr lang="fr-FR" sz="1200" b="1"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spcBef>
                <a:spcPts val="600"/>
              </a:spcBef>
              <a:buFont typeface="Wingdings" pitchFamily="2" charset="2"/>
              <a:buChar char="§"/>
            </a:pPr>
            <a:r>
              <a:rPr lang="fr-FR" sz="1200" b="1" dirty="0" smtClean="0">
                <a:solidFill>
                  <a:schemeClr val="tx1">
                    <a:lumMod val="85000"/>
                    <a:lumOff val="15000"/>
                  </a:schemeClr>
                </a:solidFill>
                <a:latin typeface="Calibri" pitchFamily="34" charset="0"/>
                <a:cs typeface="Calibri" pitchFamily="34" charset="0"/>
              </a:rPr>
              <a:t>Le territoire peut avoir mis en place des dispositifs d’accompagnement sur le champs scolaire, périscolaire et extrascolaire. </a:t>
            </a:r>
            <a:r>
              <a:rPr lang="fr-FR" sz="1050" dirty="0" smtClean="0">
                <a:solidFill>
                  <a:schemeClr val="tx1">
                    <a:lumMod val="85000"/>
                    <a:lumOff val="15000"/>
                  </a:schemeClr>
                </a:solidFill>
                <a:latin typeface="Calibri" pitchFamily="34" charset="0"/>
                <a:cs typeface="Calibri" pitchFamily="34" charset="0"/>
              </a:rPr>
              <a:t>Par exemple (liste non exhaustive) :</a:t>
            </a:r>
          </a:p>
          <a:p>
            <a:pPr marL="638175" lvl="1" indent="-180975" algn="just">
              <a:lnSpc>
                <a:spcPct val="90000"/>
              </a:lnSpc>
              <a:spcBef>
                <a:spcPts val="600"/>
              </a:spcBef>
              <a:buFont typeface="Wingdings" pitchFamily="2" charset="2"/>
              <a:buChar char="§"/>
            </a:pPr>
            <a:r>
              <a:rPr lang="fr-FR" sz="1050" b="1" dirty="0" smtClean="0">
                <a:solidFill>
                  <a:schemeClr val="tx1">
                    <a:lumMod val="85000"/>
                    <a:lumOff val="15000"/>
                  </a:schemeClr>
                </a:solidFill>
                <a:latin typeface="Calibri" pitchFamily="34" charset="0"/>
                <a:cs typeface="Calibri" pitchFamily="34" charset="0"/>
              </a:rPr>
              <a:t>Le PRE </a:t>
            </a:r>
            <a:r>
              <a:rPr lang="fr-FR" sz="1050" dirty="0" smtClean="0">
                <a:solidFill>
                  <a:schemeClr val="tx1">
                    <a:lumMod val="85000"/>
                    <a:lumOff val="15000"/>
                  </a:schemeClr>
                </a:solidFill>
                <a:latin typeface="Calibri" pitchFamily="34" charset="0"/>
                <a:cs typeface="Calibri" pitchFamily="34" charset="0"/>
              </a:rPr>
              <a:t>vise à proposer aux enfants de 2 à 16 éligibles des solutions adaptées, via des actions de différentes natures (activités culturelles ou sportives, ateliers d’expression, suivi social, etc.)</a:t>
            </a:r>
          </a:p>
          <a:p>
            <a:pPr marL="638175" lvl="1" indent="-180975" algn="just">
              <a:lnSpc>
                <a:spcPct val="90000"/>
              </a:lnSpc>
              <a:spcBef>
                <a:spcPts val="600"/>
              </a:spcBef>
              <a:buFont typeface="Wingdings" pitchFamily="2" charset="2"/>
              <a:buChar char="§"/>
            </a:pPr>
            <a:r>
              <a:rPr lang="fr-FR" sz="1050" dirty="0" smtClean="0">
                <a:solidFill>
                  <a:schemeClr val="tx1">
                    <a:lumMod val="85000"/>
                    <a:lumOff val="15000"/>
                  </a:schemeClr>
                </a:solidFill>
                <a:latin typeface="Calibri" pitchFamily="34" charset="0"/>
                <a:cs typeface="Calibri" pitchFamily="34" charset="0"/>
              </a:rPr>
              <a:t>Le </a:t>
            </a:r>
            <a:r>
              <a:rPr lang="fr-FR" sz="1050" b="1" dirty="0" smtClean="0">
                <a:solidFill>
                  <a:schemeClr val="tx1">
                    <a:lumMod val="85000"/>
                    <a:lumOff val="15000"/>
                  </a:schemeClr>
                </a:solidFill>
                <a:latin typeface="Calibri" pitchFamily="34" charset="0"/>
                <a:cs typeface="Calibri" pitchFamily="34" charset="0"/>
              </a:rPr>
              <a:t>CLAS </a:t>
            </a:r>
            <a:r>
              <a:rPr lang="fr-FR" sz="1050" dirty="0" smtClean="0">
                <a:solidFill>
                  <a:schemeClr val="tx1">
                    <a:lumMod val="85000"/>
                    <a:lumOff val="15000"/>
                  </a:schemeClr>
                </a:solidFill>
                <a:latin typeface="Calibri" pitchFamily="34" charset="0"/>
                <a:cs typeface="Calibri" pitchFamily="34" charset="0"/>
              </a:rPr>
              <a:t>offre une aide aux devoirs et les apports culturels nécessaires à la réussite scolaire </a:t>
            </a:r>
          </a:p>
          <a:p>
            <a:pPr marL="638175" lvl="1" indent="-180975" algn="just">
              <a:lnSpc>
                <a:spcPct val="90000"/>
              </a:lnSpc>
              <a:spcBef>
                <a:spcPts val="600"/>
              </a:spcBef>
              <a:buFont typeface="Wingdings" pitchFamily="2" charset="2"/>
              <a:buChar char="§"/>
            </a:pPr>
            <a:r>
              <a:rPr lang="fr-FR" sz="1050" b="1" dirty="0" smtClean="0">
                <a:solidFill>
                  <a:schemeClr val="tx1">
                    <a:lumMod val="85000"/>
                    <a:lumOff val="15000"/>
                  </a:schemeClr>
                </a:solidFill>
                <a:latin typeface="Calibri" pitchFamily="34" charset="0"/>
                <a:cs typeface="Calibri" pitchFamily="34" charset="0"/>
              </a:rPr>
              <a:t>L’Accompagnement Educatif </a:t>
            </a:r>
            <a:r>
              <a:rPr lang="fr-FR" sz="1050" dirty="0" smtClean="0">
                <a:solidFill>
                  <a:schemeClr val="tx1">
                    <a:lumMod val="85000"/>
                    <a:lumOff val="15000"/>
                  </a:schemeClr>
                </a:solidFill>
                <a:latin typeface="Calibri" pitchFamily="34" charset="0"/>
                <a:cs typeface="Calibri" pitchFamily="34" charset="0"/>
              </a:rPr>
              <a:t>permet d’accueillir les élèves après leurs cours pour leur proposer une aide aux devoirs et leçons</a:t>
            </a:r>
            <a:endParaRPr lang="fr-FR" sz="1200" dirty="0" smtClean="0">
              <a:solidFill>
                <a:schemeClr val="tx1">
                  <a:lumMod val="85000"/>
                  <a:lumOff val="15000"/>
                </a:schemeClr>
              </a:solidFill>
              <a:latin typeface="Calibri" pitchFamily="34" charset="0"/>
              <a:cs typeface="Calibri" pitchFamily="34" charset="0"/>
            </a:endParaRPr>
          </a:p>
        </p:txBody>
      </p:sp>
      <p:sp>
        <p:nvSpPr>
          <p:cNvPr id="67" name="Isosceles Triangle 66"/>
          <p:cNvSpPr/>
          <p:nvPr/>
        </p:nvSpPr>
        <p:spPr bwMode="auto">
          <a:xfrm rot="5400000">
            <a:off x="3782575" y="2978675"/>
            <a:ext cx="684620" cy="216030"/>
          </a:xfrm>
          <a:prstGeom prst="triangle">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68" name="Isosceles Triangle 67"/>
          <p:cNvSpPr/>
          <p:nvPr/>
        </p:nvSpPr>
        <p:spPr bwMode="auto">
          <a:xfrm rot="5400000">
            <a:off x="3782575" y="5391535"/>
            <a:ext cx="684620" cy="216030"/>
          </a:xfrm>
          <a:prstGeom prst="triangle">
            <a:avLst/>
          </a:prstGeom>
          <a:solidFill>
            <a:schemeClr val="accent2">
              <a:lumMod val="75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69" name="Isosceles Triangle 68"/>
          <p:cNvSpPr/>
          <p:nvPr/>
        </p:nvSpPr>
        <p:spPr bwMode="auto">
          <a:xfrm rot="5400000">
            <a:off x="6591725" y="2993455"/>
            <a:ext cx="68462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70" name="Isosceles Triangle 69"/>
          <p:cNvSpPr/>
          <p:nvPr/>
        </p:nvSpPr>
        <p:spPr bwMode="auto">
          <a:xfrm rot="5400000">
            <a:off x="6591725" y="5391535"/>
            <a:ext cx="68462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71" name="TextBox 70"/>
          <p:cNvSpPr txBox="1"/>
          <p:nvPr/>
        </p:nvSpPr>
        <p:spPr bwMode="auto">
          <a:xfrm>
            <a:off x="6945530" y="2318696"/>
            <a:ext cx="2535370" cy="3530967"/>
          </a:xfrm>
          <a:prstGeom prst="rect">
            <a:avLst/>
          </a:prstGeom>
          <a:noFill/>
          <a:ln w="9525">
            <a:noFill/>
            <a:miter lim="800000"/>
            <a:headEnd/>
            <a:tailEnd/>
          </a:ln>
        </p:spPr>
        <p:txBody>
          <a:bodyPr wrap="square" rtlCol="0">
            <a:spAutoFit/>
          </a:bodyPr>
          <a:lstStyle/>
          <a:p>
            <a:pPr marL="180975" indent="-180975" algn="just">
              <a:lnSpc>
                <a:spcPct val="90000"/>
              </a:lnSpc>
              <a:spcBef>
                <a:spcPts val="600"/>
              </a:spcBef>
              <a:buFont typeface="Wingdings" pitchFamily="2" charset="2"/>
              <a:buChar char="§"/>
            </a:pPr>
            <a:r>
              <a:rPr lang="fr-FR" sz="1050" b="1" cap="small" dirty="0" smtClean="0">
                <a:solidFill>
                  <a:schemeClr val="tx1">
                    <a:lumMod val="85000"/>
                    <a:lumOff val="15000"/>
                  </a:schemeClr>
                </a:solidFill>
                <a:latin typeface="Calibri" pitchFamily="34" charset="0"/>
                <a:cs typeface="Calibri" pitchFamily="34" charset="0"/>
              </a:rPr>
              <a:t>Option 1 : </a:t>
            </a:r>
            <a:r>
              <a:rPr lang="fr-FR" sz="1050" b="1" dirty="0" smtClean="0">
                <a:solidFill>
                  <a:schemeClr val="tx1">
                    <a:lumMod val="85000"/>
                    <a:lumOff val="15000"/>
                  </a:schemeClr>
                </a:solidFill>
                <a:latin typeface="Calibri" pitchFamily="34" charset="0"/>
                <a:cs typeface="Calibri" pitchFamily="34" charset="0"/>
              </a:rPr>
              <a:t>Circonscrire </a:t>
            </a:r>
            <a:r>
              <a:rPr lang="fr-FR" sz="1050" dirty="0" smtClean="0">
                <a:solidFill>
                  <a:schemeClr val="tx1">
                    <a:lumMod val="85000"/>
                    <a:lumOff val="15000"/>
                  </a:schemeClr>
                </a:solidFill>
                <a:latin typeface="Calibri" pitchFamily="34" charset="0"/>
                <a:cs typeface="Calibri" pitchFamily="34" charset="0"/>
              </a:rPr>
              <a:t>les territoires éligibles à l’appel à projets </a:t>
            </a:r>
            <a:r>
              <a:rPr lang="fr-FR" sz="1050" b="1" dirty="0" smtClean="0">
                <a:solidFill>
                  <a:schemeClr val="tx1">
                    <a:lumMod val="85000"/>
                    <a:lumOff val="15000"/>
                  </a:schemeClr>
                </a:solidFill>
                <a:latin typeface="Calibri" pitchFamily="34" charset="0"/>
                <a:cs typeface="Calibri" pitchFamily="34" charset="0"/>
              </a:rPr>
              <a:t>à ceux présentant un taux d’occupation de leurs internats, pour le niveau scolaire considéré, supérieur à un seuil à définir</a:t>
            </a:r>
            <a:r>
              <a:rPr lang="fr-FR" sz="1050" dirty="0" smtClean="0">
                <a:solidFill>
                  <a:schemeClr val="tx1">
                    <a:lumMod val="85000"/>
                    <a:lumOff val="15000"/>
                  </a:schemeClr>
                </a:solidFill>
                <a:latin typeface="Calibri" pitchFamily="34" charset="0"/>
                <a:cs typeface="Calibri" pitchFamily="34" charset="0"/>
              </a:rPr>
              <a:t> </a:t>
            </a:r>
            <a:r>
              <a:rPr lang="fr-FR" sz="1050" i="1" dirty="0" smtClean="0">
                <a:solidFill>
                  <a:schemeClr val="tx1">
                    <a:lumMod val="85000"/>
                    <a:lumOff val="15000"/>
                  </a:schemeClr>
                </a:solidFill>
                <a:latin typeface="Calibri" pitchFamily="34" charset="0"/>
                <a:cs typeface="Calibri" pitchFamily="34" charset="0"/>
              </a:rPr>
              <a:t>(par exemple, moyenne nationale, tous niveaux confondus), </a:t>
            </a:r>
            <a:r>
              <a:rPr lang="fr-FR" sz="1050" b="1" dirty="0" smtClean="0">
                <a:solidFill>
                  <a:schemeClr val="tx1">
                    <a:lumMod val="85000"/>
                    <a:lumOff val="15000"/>
                  </a:schemeClr>
                </a:solidFill>
                <a:latin typeface="Calibri" pitchFamily="34" charset="0"/>
                <a:cs typeface="Calibri" pitchFamily="34" charset="0"/>
              </a:rPr>
              <a:t>en cas de construction</a:t>
            </a:r>
          </a:p>
          <a:p>
            <a:pPr marL="180975" indent="-180975" algn="just">
              <a:lnSpc>
                <a:spcPct val="90000"/>
              </a:lnSpc>
              <a:spcBef>
                <a:spcPts val="600"/>
              </a:spcBef>
              <a:buFont typeface="Wingdings" pitchFamily="2" charset="2"/>
              <a:buChar char="§"/>
            </a:pPr>
            <a:r>
              <a:rPr lang="fr-FR" sz="1050" b="1" cap="small" dirty="0" smtClean="0">
                <a:solidFill>
                  <a:schemeClr val="tx1">
                    <a:lumMod val="85000"/>
                    <a:lumOff val="15000"/>
                  </a:schemeClr>
                </a:solidFill>
                <a:latin typeface="Calibri" pitchFamily="34" charset="0"/>
                <a:cs typeface="Calibri" pitchFamily="34" charset="0"/>
              </a:rPr>
              <a:t>Option 2 : </a:t>
            </a:r>
            <a:r>
              <a:rPr lang="fr-FR" sz="1050" dirty="0" smtClean="0">
                <a:solidFill>
                  <a:schemeClr val="tx1">
                    <a:lumMod val="85000"/>
                    <a:lumOff val="15000"/>
                  </a:schemeClr>
                </a:solidFill>
                <a:latin typeface="Calibri" pitchFamily="34" charset="0"/>
                <a:cs typeface="Calibri" pitchFamily="34" charset="0"/>
              </a:rPr>
              <a:t>Demander à ce que soient détaillés les </a:t>
            </a:r>
            <a:r>
              <a:rPr lang="fr-FR" sz="1050" b="1" dirty="0" smtClean="0">
                <a:solidFill>
                  <a:schemeClr val="tx1">
                    <a:lumMod val="85000"/>
                    <a:lumOff val="15000"/>
                  </a:schemeClr>
                </a:solidFill>
                <a:latin typeface="Calibri" pitchFamily="34" charset="0"/>
                <a:cs typeface="Calibri" pitchFamily="34" charset="0"/>
              </a:rPr>
              <a:t>moyens prévus ou mis en œuvre pour améliorer le taux d’occupation des internats du niveau considéré</a:t>
            </a:r>
          </a:p>
          <a:p>
            <a:pPr marL="180975" indent="-180975" algn="just">
              <a:lnSpc>
                <a:spcPct val="90000"/>
              </a:lnSpc>
              <a:spcBef>
                <a:spcPts val="600"/>
              </a:spcBef>
              <a:buFont typeface="Wingdings" pitchFamily="2" charset="2"/>
              <a:buChar char="§"/>
            </a:pPr>
            <a:r>
              <a:rPr lang="fr-FR" sz="1050" b="1" dirty="0" smtClean="0">
                <a:solidFill>
                  <a:schemeClr val="tx1">
                    <a:lumMod val="85000"/>
                    <a:lumOff val="15000"/>
                  </a:schemeClr>
                </a:solidFill>
                <a:latin typeface="Calibri" pitchFamily="34" charset="0"/>
                <a:cs typeface="Calibri" pitchFamily="34" charset="0"/>
              </a:rPr>
              <a:t>Demander à ce que soit détaillé le niveau d’avancement des éventuelles opérations PIA1 en cours</a:t>
            </a:r>
          </a:p>
          <a:p>
            <a:pPr marL="180975" indent="-180975" algn="just">
              <a:lnSpc>
                <a:spcPct val="90000"/>
              </a:lnSpc>
              <a:spcBef>
                <a:spcPts val="600"/>
              </a:spcBef>
              <a:buFont typeface="Wingdings" pitchFamily="2" charset="2"/>
              <a:buChar char="§"/>
            </a:pPr>
            <a:endParaRPr lang="fr-FR" sz="1050" b="1"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spcBef>
                <a:spcPts val="600"/>
              </a:spcBef>
              <a:buFont typeface="Wingdings" pitchFamily="2" charset="2"/>
              <a:buChar char="§"/>
            </a:pPr>
            <a:endParaRPr lang="fr-FR" sz="1050" b="1" dirty="0" smtClean="0">
              <a:solidFill>
                <a:schemeClr val="tx1">
                  <a:lumMod val="85000"/>
                  <a:lumOff val="15000"/>
                </a:schemeClr>
              </a:solidFill>
              <a:latin typeface="Calibri" pitchFamily="34" charset="0"/>
              <a:cs typeface="Calibri" pitchFamily="34" charset="0"/>
            </a:endParaRPr>
          </a:p>
          <a:p>
            <a:pPr marL="180975" indent="-180975" algn="just">
              <a:lnSpc>
                <a:spcPct val="90000"/>
              </a:lnSpc>
              <a:spcBef>
                <a:spcPts val="600"/>
              </a:spcBef>
              <a:buFont typeface="Wingdings" pitchFamily="2" charset="2"/>
              <a:buChar char="§"/>
            </a:pPr>
            <a:r>
              <a:rPr lang="fr-FR" sz="1050" b="1" dirty="0" smtClean="0">
                <a:solidFill>
                  <a:schemeClr val="tx1">
                    <a:lumMod val="85000"/>
                    <a:lumOff val="15000"/>
                  </a:schemeClr>
                </a:solidFill>
                <a:latin typeface="Calibri" pitchFamily="34" charset="0"/>
                <a:cs typeface="Calibri" pitchFamily="34" charset="0"/>
              </a:rPr>
              <a:t>Demander à ce que soient détaillées les modalités d’articulation prévues avec les autres dispositifs existants</a:t>
            </a:r>
          </a:p>
        </p:txBody>
      </p:sp>
      <p:sp>
        <p:nvSpPr>
          <p:cNvPr id="72" name="Oval 71"/>
          <p:cNvSpPr/>
          <p:nvPr/>
        </p:nvSpPr>
        <p:spPr bwMode="auto">
          <a:xfrm>
            <a:off x="9473382" y="3212970"/>
            <a:ext cx="376298" cy="324570"/>
          </a:xfrm>
          <a:prstGeom prst="ellipse">
            <a:avLst/>
          </a:prstGeom>
          <a:solidFill>
            <a:schemeClr val="accent1">
              <a:lumMod val="20000"/>
              <a:lumOff val="80000"/>
            </a:schemeClr>
          </a:solidFill>
          <a:ln w="952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1050" b="1" dirty="0" smtClean="0">
                <a:solidFill>
                  <a:schemeClr val="accent2">
                    <a:lumMod val="75000"/>
                  </a:schemeClr>
                </a:solidFill>
              </a:rPr>
              <a:t>Ou</a:t>
            </a:r>
            <a:endParaRPr lang="fr-FR" sz="1050" b="1" dirty="0" smtClean="0">
              <a:solidFill>
                <a:schemeClr val="accent2">
                  <a:lumMod val="75000"/>
                </a:schemeClr>
              </a:solidFill>
              <a:cs typeface="+mn-cs"/>
            </a:endParaRPr>
          </a:p>
        </p:txBody>
      </p:sp>
      <p:grpSp>
        <p:nvGrpSpPr>
          <p:cNvPr id="2" name="Group 72"/>
          <p:cNvGrpSpPr/>
          <p:nvPr/>
        </p:nvGrpSpPr>
        <p:grpSpPr>
          <a:xfrm>
            <a:off x="216030" y="87062"/>
            <a:ext cx="992450" cy="847985"/>
            <a:chOff x="216030" y="87062"/>
            <a:chExt cx="992450" cy="847985"/>
          </a:xfrm>
        </p:grpSpPr>
        <p:sp>
          <p:nvSpPr>
            <p:cNvPr id="74" name="Isosceles Triangle 73"/>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75" name="Oval 74"/>
            <p:cNvSpPr/>
            <p:nvPr/>
          </p:nvSpPr>
          <p:spPr bwMode="auto">
            <a:xfrm>
              <a:off x="625898" y="501987"/>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rPr>
                <a:t>4</a:t>
              </a:r>
              <a:endParaRPr lang="fr-FR" sz="800" b="1" dirty="0" smtClean="0">
                <a:solidFill>
                  <a:schemeClr val="bg1"/>
                </a:solidFill>
                <a:cs typeface="+mn-cs"/>
              </a:endParaRPr>
            </a:p>
          </p:txBody>
        </p:sp>
        <p:sp>
          <p:nvSpPr>
            <p:cNvPr id="76" name="Oval 75"/>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77" name="Oval 76"/>
            <p:cNvSpPr/>
            <p:nvPr/>
          </p:nvSpPr>
          <p:spPr bwMode="auto">
            <a:xfrm>
              <a:off x="664299" y="23108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2</a:t>
              </a:r>
              <a:endParaRPr lang="fr-FR" sz="600" b="1" dirty="0" smtClean="0">
                <a:solidFill>
                  <a:schemeClr val="bg1"/>
                </a:solidFill>
                <a:cs typeface="+mn-cs"/>
              </a:endParaRPr>
            </a:p>
          </p:txBody>
        </p:sp>
        <p:sp>
          <p:nvSpPr>
            <p:cNvPr id="78" name="Oval 77"/>
            <p:cNvSpPr/>
            <p:nvPr/>
          </p:nvSpPr>
          <p:spPr bwMode="auto">
            <a:xfrm>
              <a:off x="664299" y="362048"/>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79" name="Oval 78"/>
            <p:cNvSpPr/>
            <p:nvPr/>
          </p:nvSpPr>
          <p:spPr bwMode="auto">
            <a:xfrm>
              <a:off x="664299" y="70754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5</a:t>
              </a:r>
              <a:endParaRPr lang="fr-FR" sz="600" b="1" dirty="0" smtClean="0">
                <a:solidFill>
                  <a:schemeClr val="bg1"/>
                </a:solidFill>
                <a:cs typeface="+mn-cs"/>
              </a:endParaRPr>
            </a:p>
          </p:txBody>
        </p:sp>
      </p:gr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1352500" y="159072"/>
            <a:ext cx="8553499" cy="765175"/>
          </a:xfrm>
        </p:spPr>
        <p:txBody>
          <a:bodyPr/>
          <a:lstStyle/>
          <a:p>
            <a:r>
              <a:rPr lang="fr-FR" b="1" dirty="0" smtClean="0"/>
              <a:t>5. Le projet proposé garantit-il la réponse à leurs besoins ? (1/2)</a:t>
            </a:r>
            <a:br>
              <a:rPr lang="fr-FR" b="1" dirty="0" smtClean="0"/>
            </a:br>
            <a:r>
              <a:rPr lang="fr-FR" sz="1600" dirty="0" smtClean="0"/>
              <a:t>Enfin, le cahier des charges de l’appel à projet doit permettre de garantir l’accueil du </a:t>
            </a:r>
            <a:br>
              <a:rPr lang="fr-FR" sz="1600" dirty="0" smtClean="0"/>
            </a:br>
            <a:r>
              <a:rPr lang="fr-FR" sz="1600" dirty="0" smtClean="0"/>
              <a:t>public prioritaire …</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57</a:t>
            </a:fld>
            <a:endParaRPr lang="en-GB">
              <a:solidFill>
                <a:srgbClr val="85888B"/>
              </a:solidFill>
            </a:endParaRPr>
          </a:p>
        </p:txBody>
      </p:sp>
      <p:sp>
        <p:nvSpPr>
          <p:cNvPr id="25" name="Rectangle 24"/>
          <p:cNvSpPr/>
          <p:nvPr/>
        </p:nvSpPr>
        <p:spPr bwMode="auto">
          <a:xfrm>
            <a:off x="488380" y="6207912"/>
            <a:ext cx="9073260" cy="47456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Par ailleurs, afin de s’assurer du respect de ces critères </a:t>
            </a:r>
            <a:r>
              <a:rPr lang="fr-FR" sz="1100" b="1" dirty="0" smtClean="0">
                <a:solidFill>
                  <a:schemeClr val="tx1">
                    <a:lumMod val="85000"/>
                    <a:lumOff val="15000"/>
                  </a:schemeClr>
                </a:solidFill>
              </a:rPr>
              <a:t>de recrutement dans la durée, </a:t>
            </a:r>
            <a:r>
              <a:rPr lang="fr-FR" sz="1100" b="1" dirty="0" smtClean="0">
                <a:solidFill>
                  <a:schemeClr val="tx1">
                    <a:lumMod val="85000"/>
                    <a:lumOff val="15000"/>
                  </a:schemeClr>
                </a:solidFill>
                <a:cs typeface="+mn-cs"/>
              </a:rPr>
              <a:t>le cahier des charges doit prévoir la mise en place d’un suivi et contrôle du respect des critères sur lesquels se seront engagés les candidats</a:t>
            </a:r>
          </a:p>
        </p:txBody>
      </p:sp>
      <p:sp>
        <p:nvSpPr>
          <p:cNvPr id="26" name="Rectangle 25"/>
          <p:cNvSpPr/>
          <p:nvPr/>
        </p:nvSpPr>
        <p:spPr bwMode="auto">
          <a:xfrm>
            <a:off x="992450" y="1124680"/>
            <a:ext cx="8065120" cy="50400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100" b="1" dirty="0" smtClean="0">
                <a:solidFill>
                  <a:schemeClr val="tx1">
                    <a:lumMod val="85000"/>
                    <a:lumOff val="15000"/>
                  </a:schemeClr>
                </a:solidFill>
                <a:cs typeface="+mn-cs"/>
              </a:rPr>
              <a:t>Le cahier des charges doit permettre de s’assurer que le public ciblé est effectivement accueilli (via des seuils minimums), tout en garantissant une nécessaire mixité (via des seuils maximums)</a:t>
            </a:r>
          </a:p>
        </p:txBody>
      </p:sp>
      <p:sp>
        <p:nvSpPr>
          <p:cNvPr id="27" name="TextBox 26"/>
          <p:cNvSpPr txBox="1"/>
          <p:nvPr/>
        </p:nvSpPr>
        <p:spPr bwMode="auto">
          <a:xfrm>
            <a:off x="200371" y="1636962"/>
            <a:ext cx="3744490"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Pour chaque vague et quelque soit le niveau scolaire, les publics suivants doivent être privilégiés …</a:t>
            </a:r>
          </a:p>
        </p:txBody>
      </p:sp>
      <p:cxnSp>
        <p:nvCxnSpPr>
          <p:cNvPr id="31" name="Straight Connector 30"/>
          <p:cNvCxnSpPr/>
          <p:nvPr/>
        </p:nvCxnSpPr>
        <p:spPr>
          <a:xfrm>
            <a:off x="128330" y="2170637"/>
            <a:ext cx="3780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4548861" y="1749618"/>
            <a:ext cx="4980840" cy="276999"/>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 grâce à la définition de seuils inscrits dans le cahier des charges</a:t>
            </a:r>
          </a:p>
        </p:txBody>
      </p:sp>
      <p:cxnSp>
        <p:nvCxnSpPr>
          <p:cNvPr id="35" name="Straight Connector 34"/>
          <p:cNvCxnSpPr/>
          <p:nvPr/>
        </p:nvCxnSpPr>
        <p:spPr>
          <a:xfrm>
            <a:off x="4557600" y="2170637"/>
            <a:ext cx="500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920440" y="2674707"/>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Elèves issus de PCS défavorisées et moyennes</a:t>
            </a:r>
          </a:p>
        </p:txBody>
      </p:sp>
      <p:sp>
        <p:nvSpPr>
          <p:cNvPr id="39" name="Rectangle 38"/>
          <p:cNvSpPr/>
          <p:nvPr/>
        </p:nvSpPr>
        <p:spPr bwMode="auto">
          <a:xfrm>
            <a:off x="920440" y="3502857"/>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Elèves issus de la Politique de la Ville</a:t>
            </a:r>
          </a:p>
        </p:txBody>
      </p:sp>
      <p:sp>
        <p:nvSpPr>
          <p:cNvPr id="40" name="Rectangle 39"/>
          <p:cNvSpPr/>
          <p:nvPr/>
        </p:nvSpPr>
        <p:spPr bwMode="auto">
          <a:xfrm>
            <a:off x="920440" y="4331007"/>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Elèves issus de l’Education Prioritaire </a:t>
            </a:r>
          </a:p>
          <a:p>
            <a:pPr algn="ctr" fontAlgn="auto">
              <a:lnSpc>
                <a:spcPct val="90000"/>
              </a:lnSpc>
              <a:spcBef>
                <a:spcPts val="400"/>
              </a:spcBef>
              <a:spcAft>
                <a:spcPts val="0"/>
              </a:spcAft>
            </a:pPr>
            <a:r>
              <a:rPr lang="fr-FR" sz="1050" dirty="0" smtClean="0">
                <a:solidFill>
                  <a:schemeClr val="tx1">
                    <a:lumMod val="85000"/>
                    <a:lumOff val="15000"/>
                  </a:schemeClr>
                </a:solidFill>
                <a:cs typeface="+mn-cs"/>
              </a:rPr>
              <a:t>(pour le niveau collège)</a:t>
            </a:r>
          </a:p>
        </p:txBody>
      </p:sp>
      <p:sp>
        <p:nvSpPr>
          <p:cNvPr id="41" name="Rectangle 40"/>
          <p:cNvSpPr/>
          <p:nvPr/>
        </p:nvSpPr>
        <p:spPr bwMode="auto">
          <a:xfrm>
            <a:off x="920440" y="5159157"/>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Elèves de sexe féminin</a:t>
            </a:r>
          </a:p>
        </p:txBody>
      </p:sp>
      <p:sp>
        <p:nvSpPr>
          <p:cNvPr id="42" name="Rectangle 41"/>
          <p:cNvSpPr/>
          <p:nvPr/>
        </p:nvSpPr>
        <p:spPr bwMode="auto">
          <a:xfrm>
            <a:off x="4592949" y="2272125"/>
            <a:ext cx="4936751" cy="3708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44" name="TextBox 43"/>
          <p:cNvSpPr txBox="1"/>
          <p:nvPr/>
        </p:nvSpPr>
        <p:spPr bwMode="auto">
          <a:xfrm>
            <a:off x="4808980" y="2258187"/>
            <a:ext cx="172824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Critères à prévoir</a:t>
            </a:r>
          </a:p>
        </p:txBody>
      </p:sp>
      <p:sp>
        <p:nvSpPr>
          <p:cNvPr id="50" name="Rectangle 49"/>
          <p:cNvSpPr/>
          <p:nvPr/>
        </p:nvSpPr>
        <p:spPr bwMode="auto">
          <a:xfrm>
            <a:off x="4808980" y="2674707"/>
            <a:ext cx="172824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1050" dirty="0" smtClean="0">
                <a:solidFill>
                  <a:schemeClr val="tx1">
                    <a:lumMod val="85000"/>
                    <a:lumOff val="15000"/>
                  </a:schemeClr>
                </a:solidFill>
                <a:cs typeface="+mn-cs"/>
              </a:rPr>
              <a:t>Seuils minimal et maximal de % d’internes issus de PCS défavorisées et moyennes à définir</a:t>
            </a:r>
          </a:p>
        </p:txBody>
      </p:sp>
      <p:sp>
        <p:nvSpPr>
          <p:cNvPr id="51" name="Rectangle 50"/>
          <p:cNvSpPr/>
          <p:nvPr/>
        </p:nvSpPr>
        <p:spPr bwMode="auto">
          <a:xfrm>
            <a:off x="4808980" y="3502857"/>
            <a:ext cx="172824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1050" dirty="0" smtClean="0">
                <a:solidFill>
                  <a:schemeClr val="tx1">
                    <a:lumMod val="85000"/>
                    <a:lumOff val="15000"/>
                  </a:schemeClr>
                </a:solidFill>
              </a:rPr>
              <a:t>Seuils minimal et maximal de % d’internes issus de la Politique de la Ville et moyennes à définir</a:t>
            </a:r>
          </a:p>
        </p:txBody>
      </p:sp>
      <p:sp>
        <p:nvSpPr>
          <p:cNvPr id="52" name="Rectangle 51"/>
          <p:cNvSpPr/>
          <p:nvPr/>
        </p:nvSpPr>
        <p:spPr bwMode="auto">
          <a:xfrm>
            <a:off x="4808980" y="4331007"/>
            <a:ext cx="172824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1050" dirty="0" smtClean="0">
                <a:solidFill>
                  <a:schemeClr val="tx1">
                    <a:lumMod val="85000"/>
                    <a:lumOff val="15000"/>
                  </a:schemeClr>
                </a:solidFill>
              </a:rPr>
              <a:t>Seuils minimal et maximal de % d’internes issus de l’EP à définir</a:t>
            </a:r>
          </a:p>
        </p:txBody>
      </p:sp>
      <p:sp>
        <p:nvSpPr>
          <p:cNvPr id="53" name="Rectangle 52"/>
          <p:cNvSpPr/>
          <p:nvPr/>
        </p:nvSpPr>
        <p:spPr bwMode="auto">
          <a:xfrm>
            <a:off x="4808980" y="5159157"/>
            <a:ext cx="172824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1050" dirty="0" smtClean="0">
                <a:solidFill>
                  <a:schemeClr val="tx1">
                    <a:lumMod val="85000"/>
                    <a:lumOff val="15000"/>
                  </a:schemeClr>
                </a:solidFill>
              </a:rPr>
              <a:t>Seuils minimal et maximal de % d’internes de sexe féminins à définir</a:t>
            </a:r>
          </a:p>
        </p:txBody>
      </p:sp>
      <p:sp>
        <p:nvSpPr>
          <p:cNvPr id="54" name="Rectangle 53"/>
          <p:cNvSpPr/>
          <p:nvPr/>
        </p:nvSpPr>
        <p:spPr bwMode="auto">
          <a:xfrm>
            <a:off x="6681240" y="2674707"/>
            <a:ext cx="266437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lnSpc>
                <a:spcPct val="90000"/>
              </a:lnSpc>
              <a:spcBef>
                <a:spcPts val="400"/>
              </a:spcBef>
              <a:spcAft>
                <a:spcPts val="0"/>
              </a:spcAft>
            </a:pPr>
            <a:r>
              <a:rPr lang="fr-FR" sz="900" i="1" dirty="0" smtClean="0">
                <a:solidFill>
                  <a:schemeClr val="tx1">
                    <a:lumMod val="85000"/>
                    <a:lumOff val="15000"/>
                  </a:schemeClr>
                </a:solidFill>
                <a:cs typeface="+mn-cs"/>
              </a:rPr>
              <a:t>Pour mémoire, </a:t>
            </a:r>
            <a:r>
              <a:rPr lang="fr-FR" sz="900" i="1" dirty="0" smtClean="0">
                <a:solidFill>
                  <a:schemeClr val="tx1">
                    <a:lumMod val="85000"/>
                    <a:lumOff val="15000"/>
                  </a:schemeClr>
                </a:solidFill>
              </a:rPr>
              <a:t>le Bleu Budgétaire fixe les cibles suivantes : le pourcentage d’internes appartenant aux PCS défavorisés doit être de 36,5% en 2015 et pourrait être de 37,5% en 2017</a:t>
            </a:r>
            <a:endParaRPr lang="fr-FR" sz="900" i="1" dirty="0" smtClean="0">
              <a:solidFill>
                <a:schemeClr val="tx1">
                  <a:lumMod val="85000"/>
                  <a:lumOff val="15000"/>
                </a:schemeClr>
              </a:solidFill>
              <a:cs typeface="+mn-cs"/>
            </a:endParaRPr>
          </a:p>
        </p:txBody>
      </p:sp>
      <p:sp>
        <p:nvSpPr>
          <p:cNvPr id="55" name="Rectangle 54"/>
          <p:cNvSpPr/>
          <p:nvPr/>
        </p:nvSpPr>
        <p:spPr bwMode="auto">
          <a:xfrm>
            <a:off x="6681240" y="3502857"/>
            <a:ext cx="2664370" cy="158415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lnSpc>
                <a:spcPct val="90000"/>
              </a:lnSpc>
              <a:spcBef>
                <a:spcPts val="400"/>
              </a:spcBef>
              <a:spcAft>
                <a:spcPts val="0"/>
              </a:spcAft>
            </a:pPr>
            <a:r>
              <a:rPr lang="fr-FR" sz="900" i="1" dirty="0" smtClean="0">
                <a:solidFill>
                  <a:schemeClr val="tx1">
                    <a:lumMod val="85000"/>
                    <a:lumOff val="15000"/>
                  </a:schemeClr>
                </a:solidFill>
              </a:rPr>
              <a:t>Pour mémoire, le Bleu Budgétaire fixe les cibles suivantes : le pourcentage d’internes issus de la politique de la ville ou de l’éducation prioritaire doit être de 4,7% en 2015 et pourrait être de 5% en 2017</a:t>
            </a:r>
          </a:p>
        </p:txBody>
      </p:sp>
      <p:sp>
        <p:nvSpPr>
          <p:cNvPr id="57" name="Rectangle 56"/>
          <p:cNvSpPr/>
          <p:nvPr/>
        </p:nvSpPr>
        <p:spPr bwMode="auto">
          <a:xfrm>
            <a:off x="6681240" y="5159157"/>
            <a:ext cx="266437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lnSpc>
                <a:spcPct val="90000"/>
              </a:lnSpc>
              <a:spcBef>
                <a:spcPts val="400"/>
              </a:spcBef>
              <a:spcAft>
                <a:spcPts val="0"/>
              </a:spcAft>
            </a:pPr>
            <a:r>
              <a:rPr lang="fr-FR" sz="900" i="1" dirty="0" smtClean="0">
                <a:solidFill>
                  <a:schemeClr val="tx1">
                    <a:lumMod val="85000"/>
                    <a:lumOff val="15000"/>
                  </a:schemeClr>
                </a:solidFill>
              </a:rPr>
              <a:t>Pour mémoire, le Bleu Budgétaire fixe les cibles suivantes : le pourcentage de filles parmi les internes doit être de 46,5% en 2015 et pourrait être e 48% en 2017</a:t>
            </a:r>
          </a:p>
        </p:txBody>
      </p:sp>
      <p:sp>
        <p:nvSpPr>
          <p:cNvPr id="58" name="TextBox 57"/>
          <p:cNvSpPr txBox="1"/>
          <p:nvPr/>
        </p:nvSpPr>
        <p:spPr bwMode="auto">
          <a:xfrm>
            <a:off x="-15690" y="6696197"/>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(1)</a:t>
            </a:r>
            <a:r>
              <a:rPr lang="fr-FR" sz="700" dirty="0" smtClean="0">
                <a:latin typeface="Calibri" pitchFamily="34" charset="0"/>
                <a:cs typeface="Calibri" pitchFamily="34" charset="0"/>
              </a:rPr>
              <a:t> Source : Bleu Budgétaire, version du 01/10/2013 à 16:02:37, p.4</a:t>
            </a:r>
          </a:p>
        </p:txBody>
      </p:sp>
      <p:sp>
        <p:nvSpPr>
          <p:cNvPr id="63" name="Isosceles Triangle 62"/>
          <p:cNvSpPr/>
          <p:nvPr/>
        </p:nvSpPr>
        <p:spPr bwMode="auto">
          <a:xfrm rot="5400000">
            <a:off x="3854885" y="2944692"/>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64" name="Isosceles Triangle 63"/>
          <p:cNvSpPr/>
          <p:nvPr/>
        </p:nvSpPr>
        <p:spPr bwMode="auto">
          <a:xfrm rot="5400000">
            <a:off x="3854885" y="3772842"/>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65" name="Isosceles Triangle 64"/>
          <p:cNvSpPr/>
          <p:nvPr/>
        </p:nvSpPr>
        <p:spPr bwMode="auto">
          <a:xfrm rot="5400000">
            <a:off x="3854885" y="4600992"/>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73" name="Isosceles Triangle 72"/>
          <p:cNvSpPr/>
          <p:nvPr/>
        </p:nvSpPr>
        <p:spPr bwMode="auto">
          <a:xfrm rot="5400000">
            <a:off x="3854885" y="5429142"/>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74" name="TextBox 73"/>
          <p:cNvSpPr txBox="1"/>
          <p:nvPr/>
        </p:nvSpPr>
        <p:spPr bwMode="auto">
          <a:xfrm>
            <a:off x="992450" y="2258187"/>
            <a:ext cx="194427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Public prioritaire</a:t>
            </a:r>
          </a:p>
        </p:txBody>
      </p:sp>
      <p:sp>
        <p:nvSpPr>
          <p:cNvPr id="75" name="TextBox 74"/>
          <p:cNvSpPr txBox="1"/>
          <p:nvPr/>
        </p:nvSpPr>
        <p:spPr bwMode="auto">
          <a:xfrm>
            <a:off x="7113300" y="2253280"/>
            <a:ext cx="172824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Quelques repères</a:t>
            </a:r>
          </a:p>
        </p:txBody>
      </p:sp>
      <p:grpSp>
        <p:nvGrpSpPr>
          <p:cNvPr id="2" name="Group 75"/>
          <p:cNvGrpSpPr/>
          <p:nvPr/>
        </p:nvGrpSpPr>
        <p:grpSpPr>
          <a:xfrm>
            <a:off x="216030" y="87062"/>
            <a:ext cx="992450" cy="847985"/>
            <a:chOff x="216030" y="87062"/>
            <a:chExt cx="992450" cy="847985"/>
          </a:xfrm>
        </p:grpSpPr>
        <p:sp>
          <p:nvSpPr>
            <p:cNvPr id="77" name="Isosceles Triangle 76"/>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78" name="Oval 77"/>
            <p:cNvSpPr/>
            <p:nvPr/>
          </p:nvSpPr>
          <p:spPr bwMode="auto">
            <a:xfrm>
              <a:off x="632400" y="669694"/>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rPr>
                <a:t>5</a:t>
              </a:r>
              <a:endParaRPr lang="fr-FR" sz="800" b="1" dirty="0" smtClean="0">
                <a:solidFill>
                  <a:schemeClr val="bg1"/>
                </a:solidFill>
                <a:cs typeface="+mn-cs"/>
              </a:endParaRPr>
            </a:p>
          </p:txBody>
        </p:sp>
        <p:sp>
          <p:nvSpPr>
            <p:cNvPr id="79" name="Oval 78"/>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80" name="Oval 79"/>
            <p:cNvSpPr/>
            <p:nvPr/>
          </p:nvSpPr>
          <p:spPr bwMode="auto">
            <a:xfrm>
              <a:off x="664299" y="23108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2</a:t>
              </a:r>
              <a:endParaRPr lang="fr-FR" sz="600" b="1" dirty="0" smtClean="0">
                <a:solidFill>
                  <a:schemeClr val="bg1"/>
                </a:solidFill>
                <a:cs typeface="+mn-cs"/>
              </a:endParaRPr>
            </a:p>
          </p:txBody>
        </p:sp>
        <p:sp>
          <p:nvSpPr>
            <p:cNvPr id="81" name="Oval 80"/>
            <p:cNvSpPr/>
            <p:nvPr/>
          </p:nvSpPr>
          <p:spPr bwMode="auto">
            <a:xfrm>
              <a:off x="664299" y="362048"/>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82" name="Oval 81"/>
            <p:cNvSpPr/>
            <p:nvPr/>
          </p:nvSpPr>
          <p:spPr bwMode="auto">
            <a:xfrm>
              <a:off x="664299" y="50848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gr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1352500" y="116540"/>
            <a:ext cx="8553499" cy="765175"/>
          </a:xfrm>
        </p:spPr>
        <p:txBody>
          <a:bodyPr/>
          <a:lstStyle/>
          <a:p>
            <a:r>
              <a:rPr lang="fr-FR" b="1" dirty="0" smtClean="0"/>
              <a:t>5. Le projet proposé garantit-il la réponse à leurs besoins ? (2/2)</a:t>
            </a:r>
            <a:br>
              <a:rPr lang="fr-FR" b="1" dirty="0" smtClean="0"/>
            </a:br>
            <a:r>
              <a:rPr lang="fr-FR" sz="1600" dirty="0" smtClean="0"/>
              <a:t>… ainsi que la qualité de l’offre proposée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58</a:t>
            </a:fld>
            <a:endParaRPr lang="en-GB">
              <a:solidFill>
                <a:srgbClr val="85888B"/>
              </a:solidFill>
            </a:endParaRPr>
          </a:p>
        </p:txBody>
      </p:sp>
      <p:sp>
        <p:nvSpPr>
          <p:cNvPr id="11" name="TextBox 10"/>
          <p:cNvSpPr txBox="1"/>
          <p:nvPr/>
        </p:nvSpPr>
        <p:spPr bwMode="auto">
          <a:xfrm>
            <a:off x="200371" y="1196690"/>
            <a:ext cx="3744490" cy="461665"/>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Pour chaque vague et quelque soit le niveau scolaire visé, la qualité de l’offre doit être analysée …</a:t>
            </a:r>
          </a:p>
        </p:txBody>
      </p:sp>
      <p:cxnSp>
        <p:nvCxnSpPr>
          <p:cNvPr id="12" name="Straight Connector 11"/>
          <p:cNvCxnSpPr/>
          <p:nvPr/>
        </p:nvCxnSpPr>
        <p:spPr>
          <a:xfrm>
            <a:off x="128330" y="1730365"/>
            <a:ext cx="3780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4548861" y="1309346"/>
            <a:ext cx="4980840" cy="276999"/>
          </a:xfrm>
          <a:prstGeom prst="rect">
            <a:avLst/>
          </a:prstGeom>
          <a:noFill/>
          <a:ln w="9525">
            <a:noFill/>
            <a:miter lim="800000"/>
            <a:headEnd/>
            <a:tailEnd/>
          </a:ln>
        </p:spPr>
        <p:txBody>
          <a:bodyPr wrap="square">
            <a:spAutoFit/>
          </a:bodyPr>
          <a:lstStyle/>
          <a:p>
            <a:pPr algn="just">
              <a:buClr>
                <a:srgbClr val="501331"/>
              </a:buClr>
            </a:pPr>
            <a:r>
              <a:rPr lang="fr-FR" sz="1200" b="1" dirty="0" smtClean="0">
                <a:solidFill>
                  <a:schemeClr val="tx2">
                    <a:lumMod val="75000"/>
                  </a:schemeClr>
                </a:solidFill>
                <a:latin typeface="Calibri" pitchFamily="34" charset="0"/>
              </a:rPr>
              <a:t>… grâce au cahier des charges </a:t>
            </a:r>
          </a:p>
        </p:txBody>
      </p:sp>
      <p:cxnSp>
        <p:nvCxnSpPr>
          <p:cNvPr id="14" name="Straight Connector 13"/>
          <p:cNvCxnSpPr/>
          <p:nvPr/>
        </p:nvCxnSpPr>
        <p:spPr>
          <a:xfrm>
            <a:off x="4557600" y="1730365"/>
            <a:ext cx="500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776420" y="2333310"/>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Qualité de l’offre pédagogique et éducative </a:t>
            </a:r>
          </a:p>
        </p:txBody>
      </p:sp>
      <p:sp>
        <p:nvSpPr>
          <p:cNvPr id="16" name="Rectangle 15"/>
          <p:cNvSpPr/>
          <p:nvPr/>
        </p:nvSpPr>
        <p:spPr bwMode="auto">
          <a:xfrm>
            <a:off x="776420" y="3334663"/>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Moyens mis en œuvre </a:t>
            </a:r>
          </a:p>
        </p:txBody>
      </p:sp>
      <p:sp>
        <p:nvSpPr>
          <p:cNvPr id="17" name="Rectangle 16"/>
          <p:cNvSpPr/>
          <p:nvPr/>
        </p:nvSpPr>
        <p:spPr bwMode="auto">
          <a:xfrm>
            <a:off x="776420" y="4336016"/>
            <a:ext cx="2232310" cy="75600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Accessibilité de l’internat</a:t>
            </a:r>
            <a:endParaRPr lang="fr-FR" sz="1050" dirty="0" smtClean="0">
              <a:solidFill>
                <a:schemeClr val="tx1">
                  <a:lumMod val="85000"/>
                  <a:lumOff val="15000"/>
                </a:schemeClr>
              </a:solidFill>
              <a:cs typeface="+mn-cs"/>
            </a:endParaRPr>
          </a:p>
        </p:txBody>
      </p:sp>
      <p:sp>
        <p:nvSpPr>
          <p:cNvPr id="18" name="Rectangle 17"/>
          <p:cNvSpPr/>
          <p:nvPr/>
        </p:nvSpPr>
        <p:spPr bwMode="auto">
          <a:xfrm>
            <a:off x="776420" y="5342212"/>
            <a:ext cx="2232310" cy="972030"/>
          </a:xfrm>
          <a:prstGeom prst="rect">
            <a:avLst/>
          </a:prstGeom>
          <a:solidFill>
            <a:schemeClr val="bg1"/>
          </a:solidFill>
          <a:ln w="9525">
            <a:solidFill>
              <a:schemeClr val="bg1">
                <a:lumMod val="65000"/>
              </a:schemeClr>
            </a:solid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Attractivité de l’implantation</a:t>
            </a:r>
          </a:p>
        </p:txBody>
      </p:sp>
      <p:sp>
        <p:nvSpPr>
          <p:cNvPr id="19" name="Rectangle 18"/>
          <p:cNvSpPr/>
          <p:nvPr/>
        </p:nvSpPr>
        <p:spPr bwMode="auto">
          <a:xfrm>
            <a:off x="4592949" y="1930727"/>
            <a:ext cx="4936751" cy="4581897"/>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21" name="Rectangle 20"/>
          <p:cNvSpPr/>
          <p:nvPr/>
        </p:nvSpPr>
        <p:spPr bwMode="auto">
          <a:xfrm>
            <a:off x="4808980" y="2333310"/>
            <a:ext cx="180025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Détail de l’offre pédagogique et éducative proposée</a:t>
            </a:r>
          </a:p>
        </p:txBody>
      </p:sp>
      <p:sp>
        <p:nvSpPr>
          <p:cNvPr id="22" name="Rectangle 21"/>
          <p:cNvSpPr/>
          <p:nvPr/>
        </p:nvSpPr>
        <p:spPr bwMode="auto">
          <a:xfrm>
            <a:off x="4808980" y="3393030"/>
            <a:ext cx="180025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Détail des moyens humains, architecturaux et de fonctionnement </a:t>
            </a:r>
          </a:p>
        </p:txBody>
      </p:sp>
      <p:sp>
        <p:nvSpPr>
          <p:cNvPr id="23" name="Rectangle 22"/>
          <p:cNvSpPr/>
          <p:nvPr/>
        </p:nvSpPr>
        <p:spPr bwMode="auto">
          <a:xfrm>
            <a:off x="4808980" y="4336016"/>
            <a:ext cx="180025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Détail des aides financières aux familles, ainsi que les modalités de desserte de l’internat et ses horaires d’ouverture/fermeture</a:t>
            </a:r>
          </a:p>
        </p:txBody>
      </p:sp>
      <p:sp>
        <p:nvSpPr>
          <p:cNvPr id="24" name="Rectangle 23"/>
          <p:cNvSpPr/>
          <p:nvPr/>
        </p:nvSpPr>
        <p:spPr bwMode="auto">
          <a:xfrm>
            <a:off x="4808980" y="5342212"/>
            <a:ext cx="1800250" cy="97203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Détail sur l’offre de formation / réputation de(s) établissement(s) scolaire(s) de rattachement </a:t>
            </a:r>
          </a:p>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Détail des équipements (culturels, sportifs, etc.) autour de la zone d’implantation</a:t>
            </a:r>
          </a:p>
        </p:txBody>
      </p:sp>
      <p:sp>
        <p:nvSpPr>
          <p:cNvPr id="26" name="Rectangle 25"/>
          <p:cNvSpPr/>
          <p:nvPr/>
        </p:nvSpPr>
        <p:spPr bwMode="auto">
          <a:xfrm>
            <a:off x="6753250" y="2333310"/>
            <a:ext cx="252035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cs typeface="+mn-cs"/>
              </a:rPr>
              <a:t>Contrôle de cohérence avec la charte des internats</a:t>
            </a:r>
          </a:p>
        </p:txBody>
      </p:sp>
      <p:sp>
        <p:nvSpPr>
          <p:cNvPr id="28" name="Rectangle 27"/>
          <p:cNvSpPr/>
          <p:nvPr/>
        </p:nvSpPr>
        <p:spPr bwMode="auto">
          <a:xfrm>
            <a:off x="6753250" y="4336016"/>
            <a:ext cx="252035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a:t>
            </a:r>
          </a:p>
        </p:txBody>
      </p:sp>
      <p:sp>
        <p:nvSpPr>
          <p:cNvPr id="29" name="Isosceles Triangle 28"/>
          <p:cNvSpPr/>
          <p:nvPr/>
        </p:nvSpPr>
        <p:spPr bwMode="auto">
          <a:xfrm rot="5400000">
            <a:off x="3854885" y="2603295"/>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0" name="Isosceles Triangle 29"/>
          <p:cNvSpPr/>
          <p:nvPr/>
        </p:nvSpPr>
        <p:spPr bwMode="auto">
          <a:xfrm rot="5400000">
            <a:off x="3854885" y="3604648"/>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1" name="Isosceles Triangle 30"/>
          <p:cNvSpPr/>
          <p:nvPr/>
        </p:nvSpPr>
        <p:spPr bwMode="auto">
          <a:xfrm rot="5400000">
            <a:off x="3854885" y="4606001"/>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 name="Isosceles Triangle 31"/>
          <p:cNvSpPr/>
          <p:nvPr/>
        </p:nvSpPr>
        <p:spPr bwMode="auto">
          <a:xfrm rot="5400000">
            <a:off x="3854885" y="5607355"/>
            <a:ext cx="540000" cy="216030"/>
          </a:xfrm>
          <a:prstGeom prst="triangle">
            <a:avLst/>
          </a:prstGeom>
          <a:solidFill>
            <a:schemeClr val="bg1"/>
          </a:solidFill>
          <a:ln w="9525">
            <a:solidFill>
              <a:schemeClr val="bg1">
                <a:lumMod val="65000"/>
              </a:schemeClr>
            </a:solid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3" name="TextBox 32"/>
          <p:cNvSpPr txBox="1"/>
          <p:nvPr/>
        </p:nvSpPr>
        <p:spPr bwMode="auto">
          <a:xfrm>
            <a:off x="1208480" y="1916790"/>
            <a:ext cx="1944270" cy="258532"/>
          </a:xfrm>
          <a:prstGeom prst="rect">
            <a:avLst/>
          </a:prstGeom>
          <a:noFill/>
          <a:ln w="9525">
            <a:noFill/>
            <a:miter lim="800000"/>
            <a:headEnd/>
            <a:tailEnd/>
          </a:ln>
        </p:spPr>
        <p:txBody>
          <a:bodyPr wrap="square" rtlCol="0">
            <a:spAutoFit/>
          </a:bodyPr>
          <a:lstStyle/>
          <a:p>
            <a:pPr>
              <a:lnSpc>
                <a:spcPct val="90000"/>
              </a:lnSpc>
            </a:pPr>
            <a:r>
              <a:rPr lang="fr-FR" sz="1200" b="1" cap="small" dirty="0" smtClean="0">
                <a:solidFill>
                  <a:schemeClr val="tx1">
                    <a:lumMod val="85000"/>
                    <a:lumOff val="15000"/>
                  </a:schemeClr>
                </a:solidFill>
                <a:latin typeface="Calibri" pitchFamily="34" charset="0"/>
                <a:cs typeface="Calibri" pitchFamily="34" charset="0"/>
              </a:rPr>
              <a:t>Dimensions d’analyse</a:t>
            </a:r>
          </a:p>
        </p:txBody>
      </p:sp>
      <p:sp>
        <p:nvSpPr>
          <p:cNvPr id="35" name="TextBox 34"/>
          <p:cNvSpPr txBox="1"/>
          <p:nvPr/>
        </p:nvSpPr>
        <p:spPr bwMode="auto">
          <a:xfrm>
            <a:off x="4808980" y="1946298"/>
            <a:ext cx="172824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Demandes à prévoir</a:t>
            </a:r>
          </a:p>
        </p:txBody>
      </p:sp>
      <p:sp>
        <p:nvSpPr>
          <p:cNvPr id="36" name="TextBox 35"/>
          <p:cNvSpPr txBox="1"/>
          <p:nvPr/>
        </p:nvSpPr>
        <p:spPr bwMode="auto">
          <a:xfrm>
            <a:off x="6897270" y="1941391"/>
            <a:ext cx="216030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Quelques repères d’analyse</a:t>
            </a:r>
          </a:p>
        </p:txBody>
      </p:sp>
      <p:sp>
        <p:nvSpPr>
          <p:cNvPr id="37" name="Rectangle 36"/>
          <p:cNvSpPr/>
          <p:nvPr/>
        </p:nvSpPr>
        <p:spPr bwMode="auto">
          <a:xfrm>
            <a:off x="6753250" y="3393030"/>
            <a:ext cx="2520350" cy="756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Analyse consolidée de plusieurs réponses à appel à projets afin d’établir des ratios de référence à partir desquels analyser et comparer les moyens prévus</a:t>
            </a:r>
          </a:p>
        </p:txBody>
      </p:sp>
      <p:sp>
        <p:nvSpPr>
          <p:cNvPr id="39" name="Rectangle 38"/>
          <p:cNvSpPr/>
          <p:nvPr/>
        </p:nvSpPr>
        <p:spPr bwMode="auto">
          <a:xfrm>
            <a:off x="6753250" y="5342212"/>
            <a:ext cx="2520350" cy="97203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fontAlgn="auto">
              <a:lnSpc>
                <a:spcPct val="90000"/>
              </a:lnSpc>
              <a:spcBef>
                <a:spcPts val="400"/>
              </a:spcBef>
              <a:spcAft>
                <a:spcPts val="0"/>
              </a:spcAft>
              <a:buFont typeface="Wingdings" pitchFamily="2" charset="2"/>
              <a:buChar char="§"/>
            </a:pPr>
            <a:r>
              <a:rPr lang="fr-FR" sz="900" dirty="0" smtClean="0">
                <a:solidFill>
                  <a:schemeClr val="tx1">
                    <a:lumMod val="85000"/>
                    <a:lumOff val="15000"/>
                  </a:schemeClr>
                </a:solidFill>
              </a:rPr>
              <a:t>/</a:t>
            </a:r>
          </a:p>
        </p:txBody>
      </p:sp>
      <p:grpSp>
        <p:nvGrpSpPr>
          <p:cNvPr id="2" name="Group 39"/>
          <p:cNvGrpSpPr/>
          <p:nvPr/>
        </p:nvGrpSpPr>
        <p:grpSpPr>
          <a:xfrm>
            <a:off x="216030" y="87062"/>
            <a:ext cx="992450" cy="847985"/>
            <a:chOff x="216030" y="87062"/>
            <a:chExt cx="992450" cy="847985"/>
          </a:xfrm>
        </p:grpSpPr>
        <p:sp>
          <p:nvSpPr>
            <p:cNvPr id="41" name="Isosceles Triangle 40"/>
            <p:cNvSpPr/>
            <p:nvPr/>
          </p:nvSpPr>
          <p:spPr bwMode="auto">
            <a:xfrm rot="10800000">
              <a:off x="216030" y="87062"/>
              <a:ext cx="992450" cy="847985"/>
            </a:xfrm>
            <a:prstGeom prst="triangl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42" name="Oval 41"/>
            <p:cNvSpPr/>
            <p:nvPr/>
          </p:nvSpPr>
          <p:spPr bwMode="auto">
            <a:xfrm>
              <a:off x="632400" y="669694"/>
              <a:ext cx="180000" cy="180000"/>
            </a:xfrm>
            <a:prstGeom prst="ellipse">
              <a:avLst/>
            </a:prstGeom>
            <a:solidFill>
              <a:schemeClr val="accent2">
                <a:lumMod val="75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bg1"/>
                  </a:solidFill>
                </a:rPr>
                <a:t>5</a:t>
              </a:r>
              <a:endParaRPr lang="fr-FR" sz="800" b="1" dirty="0" smtClean="0">
                <a:solidFill>
                  <a:schemeClr val="bg1"/>
                </a:solidFill>
                <a:cs typeface="+mn-cs"/>
              </a:endParaRPr>
            </a:p>
          </p:txBody>
        </p:sp>
        <p:sp>
          <p:nvSpPr>
            <p:cNvPr id="43" name="Oval 42"/>
            <p:cNvSpPr/>
            <p:nvPr/>
          </p:nvSpPr>
          <p:spPr bwMode="auto">
            <a:xfrm>
              <a:off x="661878" y="95274"/>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cs typeface="+mn-cs"/>
                </a:rPr>
                <a:t>1</a:t>
              </a:r>
              <a:endParaRPr lang="fr-FR" sz="600" b="1" dirty="0" smtClean="0">
                <a:solidFill>
                  <a:schemeClr val="bg1"/>
                </a:solidFill>
                <a:cs typeface="+mn-cs"/>
              </a:endParaRPr>
            </a:p>
          </p:txBody>
        </p:sp>
        <p:sp>
          <p:nvSpPr>
            <p:cNvPr id="44" name="Oval 43"/>
            <p:cNvSpPr/>
            <p:nvPr/>
          </p:nvSpPr>
          <p:spPr bwMode="auto">
            <a:xfrm>
              <a:off x="664299" y="231082"/>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2</a:t>
              </a:r>
              <a:endParaRPr lang="fr-FR" sz="600" b="1" dirty="0" smtClean="0">
                <a:solidFill>
                  <a:schemeClr val="bg1"/>
                </a:solidFill>
                <a:cs typeface="+mn-cs"/>
              </a:endParaRPr>
            </a:p>
          </p:txBody>
        </p:sp>
        <p:sp>
          <p:nvSpPr>
            <p:cNvPr id="45" name="Oval 44"/>
            <p:cNvSpPr/>
            <p:nvPr/>
          </p:nvSpPr>
          <p:spPr bwMode="auto">
            <a:xfrm>
              <a:off x="664299" y="362048"/>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3</a:t>
              </a:r>
              <a:endParaRPr lang="fr-FR" sz="600" b="1" dirty="0" smtClean="0">
                <a:solidFill>
                  <a:schemeClr val="bg1"/>
                </a:solidFill>
                <a:cs typeface="+mn-cs"/>
              </a:endParaRPr>
            </a:p>
          </p:txBody>
        </p:sp>
        <p:sp>
          <p:nvSpPr>
            <p:cNvPr id="46" name="Oval 45"/>
            <p:cNvSpPr/>
            <p:nvPr/>
          </p:nvSpPr>
          <p:spPr bwMode="auto">
            <a:xfrm>
              <a:off x="664299" y="508489"/>
              <a:ext cx="108000" cy="108000"/>
            </a:xfrm>
            <a:prstGeom prst="ellipse">
              <a:avLst/>
            </a:prstGeom>
            <a:solidFill>
              <a:schemeClr val="bg1">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b="1" dirty="0" smtClean="0">
                  <a:solidFill>
                    <a:schemeClr val="bg1"/>
                  </a:solidFill>
                </a:rPr>
                <a:t>4</a:t>
              </a:r>
              <a:endParaRPr lang="fr-FR" sz="600" b="1" dirty="0" smtClean="0">
                <a:solidFill>
                  <a:schemeClr val="bg1"/>
                </a:solidFill>
                <a:cs typeface="+mn-cs"/>
              </a:endParaRPr>
            </a:p>
          </p:txBody>
        </p:sp>
      </p:gr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cstate="print"/>
          <a:srcRect/>
          <a:stretch>
            <a:fillRect/>
          </a:stretch>
        </p:blipFill>
        <p:spPr bwMode="auto">
          <a:xfrm>
            <a:off x="200340" y="1484730"/>
            <a:ext cx="7241485" cy="4176000"/>
          </a:xfrm>
          <a:prstGeom prst="rect">
            <a:avLst/>
          </a:prstGeom>
          <a:noFill/>
          <a:ln w="9525">
            <a:noFill/>
            <a:miter lim="800000"/>
            <a:headEnd/>
            <a:tailEnd/>
          </a:ln>
          <a:effectLst/>
        </p:spPr>
      </p:pic>
      <p:sp>
        <p:nvSpPr>
          <p:cNvPr id="66" name="Rectangle 65"/>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44360" y="116540"/>
            <a:ext cx="9561639" cy="765175"/>
          </a:xfrm>
        </p:spPr>
        <p:txBody>
          <a:bodyPr/>
          <a:lstStyle/>
          <a:p>
            <a:r>
              <a:rPr lang="fr-FR" b="1" dirty="0" smtClean="0"/>
              <a:t>Aussi, le PIA 2 pourrait être réparti de la manière suivante : </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59</a:t>
            </a:fld>
            <a:endParaRPr lang="en-GB">
              <a:solidFill>
                <a:srgbClr val="85888B"/>
              </a:solidFill>
            </a:endParaRPr>
          </a:p>
        </p:txBody>
      </p:sp>
      <p:sp>
        <p:nvSpPr>
          <p:cNvPr id="11" name="TextBox 10"/>
          <p:cNvSpPr txBox="1"/>
          <p:nvPr/>
        </p:nvSpPr>
        <p:spPr bwMode="auto">
          <a:xfrm>
            <a:off x="344360" y="1052670"/>
            <a:ext cx="9145270" cy="2585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tx1">
                    <a:lumMod val="85000"/>
                    <a:lumOff val="15000"/>
                  </a:schemeClr>
                </a:solidFill>
                <a:latin typeface="Calibri" pitchFamily="34" charset="0"/>
                <a:cs typeface="Calibri" pitchFamily="34" charset="0"/>
              </a:rPr>
              <a:t>Sous réserve d’une concertation avec les acteurs locaux, l’allocation de l’enveloppe PIA 2 pourrait être priorisée de la manière suivante</a:t>
            </a:r>
            <a:r>
              <a:rPr lang="fr-FR" sz="1200" b="1" baseline="30000" dirty="0" smtClean="0">
                <a:solidFill>
                  <a:schemeClr val="tx1">
                    <a:lumMod val="85000"/>
                    <a:lumOff val="15000"/>
                  </a:schemeClr>
                </a:solidFill>
                <a:latin typeface="Calibri" pitchFamily="34" charset="0"/>
                <a:cs typeface="Calibri" pitchFamily="34" charset="0"/>
              </a:rPr>
              <a:t>(1)</a:t>
            </a:r>
            <a:r>
              <a:rPr lang="fr-FR" sz="1200" b="1" dirty="0" smtClean="0">
                <a:solidFill>
                  <a:schemeClr val="tx1">
                    <a:lumMod val="85000"/>
                    <a:lumOff val="15000"/>
                  </a:schemeClr>
                </a:solidFill>
                <a:latin typeface="Calibri" pitchFamily="34" charset="0"/>
                <a:cs typeface="Calibri" pitchFamily="34" charset="0"/>
              </a:rPr>
              <a:t> : </a:t>
            </a:r>
          </a:p>
        </p:txBody>
      </p:sp>
      <p:sp>
        <p:nvSpPr>
          <p:cNvPr id="12" name="Rectangle 11"/>
          <p:cNvSpPr/>
          <p:nvPr/>
        </p:nvSpPr>
        <p:spPr bwMode="auto">
          <a:xfrm>
            <a:off x="776420" y="6093370"/>
            <a:ext cx="8569190" cy="54657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En particulier le maintien de l’académie de Nancy-Metz au sein des académies prioritaires doit être interrogé, au regard du relatif déclin démographique caractérisant l’acad</a:t>
            </a:r>
            <a:r>
              <a:rPr lang="fr-FR" sz="1050" b="1" dirty="0" smtClean="0">
                <a:solidFill>
                  <a:schemeClr val="tx1">
                    <a:lumMod val="85000"/>
                    <a:lumOff val="15000"/>
                  </a:schemeClr>
                </a:solidFill>
              </a:rPr>
              <a:t>émie et des premières remontées du correspondant académies et </a:t>
            </a:r>
            <a:r>
              <a:rPr lang="fr-FR" sz="1050" b="1" dirty="0" err="1" smtClean="0">
                <a:solidFill>
                  <a:schemeClr val="tx1">
                    <a:lumMod val="85000"/>
                    <a:lumOff val="15000"/>
                  </a:schemeClr>
                </a:solidFill>
              </a:rPr>
              <a:t>CSAIOs</a:t>
            </a:r>
            <a:r>
              <a:rPr lang="fr-FR" sz="1050" b="1" dirty="0" smtClean="0">
                <a:solidFill>
                  <a:schemeClr val="tx1">
                    <a:lumMod val="85000"/>
                    <a:lumOff val="15000"/>
                  </a:schemeClr>
                </a:solidFill>
              </a:rPr>
              <a:t> peu favorables à la création de nouveaux internats.</a:t>
            </a:r>
            <a:endParaRPr lang="fr-FR" sz="1050" b="1" dirty="0" smtClean="0">
              <a:solidFill>
                <a:schemeClr val="tx1">
                  <a:lumMod val="85000"/>
                  <a:lumOff val="15000"/>
                </a:schemeClr>
              </a:solidFill>
              <a:cs typeface="+mn-cs"/>
            </a:endParaRPr>
          </a:p>
        </p:txBody>
      </p:sp>
      <p:cxnSp>
        <p:nvCxnSpPr>
          <p:cNvPr id="14" name="Straight Connector 13"/>
          <p:cNvCxnSpPr/>
          <p:nvPr/>
        </p:nvCxnSpPr>
        <p:spPr>
          <a:xfrm>
            <a:off x="6969280" y="1844780"/>
            <a:ext cx="0" cy="3708000"/>
          </a:xfrm>
          <a:prstGeom prst="line">
            <a:avLst/>
          </a:prstGeom>
          <a:ln w="22225"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7113300" y="2239518"/>
            <a:ext cx="2376330" cy="291772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accent2">
                    <a:lumMod val="75000"/>
                  </a:schemeClr>
                </a:solidFill>
                <a:latin typeface="Calibri" pitchFamily="34" charset="0"/>
                <a:cs typeface="Calibri" pitchFamily="34" charset="0"/>
              </a:rPr>
              <a:t>L’allocation de l’enveloppe financière du PIA 2 nécessitera en effet que soient consacrés 5% au : </a:t>
            </a:r>
          </a:p>
          <a:p>
            <a:pPr marL="180975" indent="-180975">
              <a:lnSpc>
                <a:spcPct val="90000"/>
              </a:lnSpc>
              <a:buFont typeface="Wingdings" pitchFamily="2" charset="2"/>
              <a:buChar char="§"/>
            </a:pPr>
            <a:endParaRPr lang="fr-FR" sz="1200" dirty="0" smtClean="0">
              <a:solidFill>
                <a:schemeClr val="tx1">
                  <a:lumMod val="85000"/>
                  <a:lumOff val="15000"/>
                </a:schemeClr>
              </a:solidFill>
              <a:latin typeface="Calibri" pitchFamily="34" charset="0"/>
              <a:cs typeface="Calibri" pitchFamily="34" charset="0"/>
            </a:endParaRPr>
          </a:p>
          <a:p>
            <a:pPr marL="180975"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Renforcement du </a:t>
            </a:r>
            <a:r>
              <a:rPr lang="fr-FR" sz="1200" b="1" dirty="0" smtClean="0">
                <a:solidFill>
                  <a:schemeClr val="tx1">
                    <a:lumMod val="85000"/>
                    <a:lumOff val="15000"/>
                  </a:schemeClr>
                </a:solidFill>
                <a:latin typeface="Calibri" pitchFamily="34" charset="0"/>
                <a:cs typeface="Calibri" pitchFamily="34" charset="0"/>
              </a:rPr>
              <a:t>pilotage de la mise en œuvre du programme </a:t>
            </a:r>
            <a:r>
              <a:rPr lang="fr-FR" sz="1200" dirty="0" smtClean="0">
                <a:solidFill>
                  <a:schemeClr val="tx1">
                    <a:lumMod val="85000"/>
                    <a:lumOff val="15000"/>
                  </a:schemeClr>
                </a:solidFill>
                <a:latin typeface="Calibri" pitchFamily="34" charset="0"/>
                <a:cs typeface="Calibri" pitchFamily="34" charset="0"/>
              </a:rPr>
              <a:t>;</a:t>
            </a:r>
          </a:p>
          <a:p>
            <a:pPr marL="180975" indent="-180975">
              <a:lnSpc>
                <a:spcPct val="90000"/>
              </a:lnSpc>
              <a:buFont typeface="Wingdings" pitchFamily="2" charset="2"/>
              <a:buChar char="§"/>
            </a:pPr>
            <a:endParaRPr lang="fr-FR" sz="1200" dirty="0" smtClean="0">
              <a:solidFill>
                <a:schemeClr val="tx1">
                  <a:lumMod val="85000"/>
                  <a:lumOff val="15000"/>
                </a:schemeClr>
              </a:solidFill>
              <a:latin typeface="Calibri" pitchFamily="34" charset="0"/>
              <a:cs typeface="Calibri" pitchFamily="34" charset="0"/>
            </a:endParaRPr>
          </a:p>
          <a:p>
            <a:pPr marL="180975"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Renforcement de la </a:t>
            </a:r>
            <a:r>
              <a:rPr lang="fr-FR" sz="1200" b="1" dirty="0" smtClean="0">
                <a:solidFill>
                  <a:schemeClr val="tx1">
                    <a:lumMod val="85000"/>
                    <a:lumOff val="15000"/>
                  </a:schemeClr>
                </a:solidFill>
                <a:latin typeface="Calibri" pitchFamily="34" charset="0"/>
                <a:cs typeface="Calibri" pitchFamily="34" charset="0"/>
              </a:rPr>
              <a:t>visibilité de l’offre d’internat </a:t>
            </a:r>
            <a:r>
              <a:rPr lang="fr-FR" sz="1200" dirty="0" smtClean="0">
                <a:solidFill>
                  <a:schemeClr val="tx1">
                    <a:lumMod val="85000"/>
                    <a:lumOff val="15000"/>
                  </a:schemeClr>
                </a:solidFill>
                <a:latin typeface="Calibri" pitchFamily="34" charset="0"/>
                <a:cs typeface="Calibri" pitchFamily="34" charset="0"/>
              </a:rPr>
              <a:t>auprès des familles et des agents de l’Education Nationale (proviseurs, corps professoral, etc.) ;</a:t>
            </a:r>
          </a:p>
          <a:p>
            <a:pPr marL="180975" indent="-180975">
              <a:lnSpc>
                <a:spcPct val="90000"/>
              </a:lnSpc>
              <a:buFont typeface="Wingdings" pitchFamily="2" charset="2"/>
              <a:buChar char="§"/>
            </a:pPr>
            <a:endParaRPr lang="fr-FR" sz="1200" dirty="0" smtClean="0">
              <a:solidFill>
                <a:schemeClr val="tx1">
                  <a:lumMod val="85000"/>
                  <a:lumOff val="15000"/>
                </a:schemeClr>
              </a:solidFill>
              <a:latin typeface="Calibri" pitchFamily="34" charset="0"/>
              <a:cs typeface="Calibri" pitchFamily="34" charset="0"/>
            </a:endParaRPr>
          </a:p>
          <a:p>
            <a:pPr marL="180975"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Renforcement de la </a:t>
            </a:r>
            <a:r>
              <a:rPr lang="fr-FR" sz="1200" b="1" dirty="0" smtClean="0">
                <a:solidFill>
                  <a:schemeClr val="tx1">
                    <a:lumMod val="85000"/>
                    <a:lumOff val="15000"/>
                  </a:schemeClr>
                </a:solidFill>
                <a:latin typeface="Calibri" pitchFamily="34" charset="0"/>
                <a:cs typeface="Calibri" pitchFamily="34" charset="0"/>
              </a:rPr>
              <a:t>formation des équipes</a:t>
            </a:r>
            <a:r>
              <a:rPr lang="fr-FR" sz="1200" dirty="0" smtClean="0">
                <a:solidFill>
                  <a:schemeClr val="tx1">
                    <a:lumMod val="85000"/>
                    <a:lumOff val="15000"/>
                  </a:schemeClr>
                </a:solidFill>
                <a:latin typeface="Calibri" pitchFamily="34" charset="0"/>
                <a:cs typeface="Calibri" pitchFamily="34" charset="0"/>
              </a:rPr>
              <a:t>, sur le plan éducatif notamment</a:t>
            </a:r>
          </a:p>
        </p:txBody>
      </p:sp>
      <p:sp>
        <p:nvSpPr>
          <p:cNvPr id="16" name="TextBox 15"/>
          <p:cNvSpPr txBox="1"/>
          <p:nvPr/>
        </p:nvSpPr>
        <p:spPr bwMode="auto">
          <a:xfrm>
            <a:off x="0" y="6687440"/>
            <a:ext cx="804943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chemeClr val="tx1">
                    <a:lumMod val="85000"/>
                    <a:lumOff val="15000"/>
                  </a:schemeClr>
                </a:solidFill>
                <a:latin typeface="Calibri" pitchFamily="34" charset="0"/>
                <a:cs typeface="Calibri" pitchFamily="34" charset="0"/>
              </a:rPr>
              <a:t>(1) </a:t>
            </a:r>
            <a:r>
              <a:rPr lang="fr-FR" sz="700" dirty="0" smtClean="0">
                <a:solidFill>
                  <a:schemeClr val="tx1">
                    <a:lumMod val="85000"/>
                    <a:lumOff val="15000"/>
                  </a:schemeClr>
                </a:solidFill>
                <a:latin typeface="Calibri" pitchFamily="34" charset="0"/>
                <a:cs typeface="Calibri" pitchFamily="34" charset="0"/>
              </a:rPr>
              <a:t>: hypothèses de calcul exposées en pages 50 et 51.</a:t>
            </a:r>
          </a:p>
        </p:txBody>
      </p:sp>
      <p:sp>
        <p:nvSpPr>
          <p:cNvPr id="17" name="TextBox 16"/>
          <p:cNvSpPr txBox="1"/>
          <p:nvPr/>
        </p:nvSpPr>
        <p:spPr bwMode="auto">
          <a:xfrm>
            <a:off x="56320" y="5157240"/>
            <a:ext cx="2024773" cy="757130"/>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de l’enveloppe financière du PIA2 </a:t>
            </a:r>
          </a:p>
          <a:p>
            <a:pPr>
              <a:lnSpc>
                <a:spcPct val="90000"/>
              </a:lnSpc>
            </a:pPr>
            <a:r>
              <a:rPr lang="fr-FR" sz="800" i="1" dirty="0" smtClean="0">
                <a:solidFill>
                  <a:srgbClr val="000000">
                    <a:lumMod val="85000"/>
                    <a:lumOff val="15000"/>
                  </a:srgbClr>
                </a:solidFill>
                <a:latin typeface="Calibri" pitchFamily="34" charset="0"/>
                <a:cs typeface="Calibri" pitchFamily="34" charset="0"/>
              </a:rPr>
              <a:t>Hypothèses (page 50 et 51) : 0,8 internats de 130 places par département de la vague 1, et un internat de 130 places par département de la vague 2. </a:t>
            </a:r>
            <a:endParaRPr lang="fr-FR" sz="800" i="1" baseline="30000" dirty="0" smtClean="0">
              <a:solidFill>
                <a:srgbClr val="000000">
                  <a:lumMod val="85000"/>
                  <a:lumOff val="15000"/>
                </a:srgbClr>
              </a:solidFill>
              <a:latin typeface="Calibri" pitchFamily="34" charset="0"/>
              <a:cs typeface="Calibri" pitchFamily="34" charset="0"/>
            </a:endParaRPr>
          </a:p>
        </p:txBody>
      </p:sp>
      <p:pic>
        <p:nvPicPr>
          <p:cNvPr id="1315846" name="Picture 6" descr="D:\Users\MLOUFRAN\Desktop\Outils\Banque Microsoft\j0433829.png"/>
          <p:cNvPicPr>
            <a:picLocks noChangeAspect="1" noChangeArrowheads="1"/>
          </p:cNvPicPr>
          <p:nvPr/>
        </p:nvPicPr>
        <p:blipFill>
          <a:blip r:embed="rId4" cstate="print"/>
          <a:srcRect/>
          <a:stretch>
            <a:fillRect/>
          </a:stretch>
        </p:blipFill>
        <p:spPr bwMode="auto">
          <a:xfrm>
            <a:off x="5385060" y="2060810"/>
            <a:ext cx="288040" cy="288040"/>
          </a:xfrm>
          <a:prstGeom prst="rect">
            <a:avLst/>
          </a:prstGeom>
          <a:noFill/>
        </p:spPr>
      </p:pic>
      <p:pic>
        <p:nvPicPr>
          <p:cNvPr id="20" name="Picture 6" descr="D:\Users\MLOUFRAN\Desktop\Outils\Banque Microsoft\j0433829.png"/>
          <p:cNvPicPr>
            <a:picLocks noChangeAspect="1" noChangeArrowheads="1"/>
          </p:cNvPicPr>
          <p:nvPr/>
        </p:nvPicPr>
        <p:blipFill>
          <a:blip r:embed="rId4" cstate="print"/>
          <a:srcRect/>
          <a:stretch>
            <a:fillRect/>
          </a:stretch>
        </p:blipFill>
        <p:spPr bwMode="auto">
          <a:xfrm>
            <a:off x="7041290" y="2060810"/>
            <a:ext cx="288040" cy="28804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bwMode="auto">
          <a:xfrm>
            <a:off x="-9215" y="6397176"/>
            <a:ext cx="8058645" cy="47642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481341" y="116540"/>
            <a:ext cx="9424658" cy="765175"/>
          </a:xfrm>
        </p:spPr>
        <p:txBody>
          <a:bodyPr/>
          <a:lstStyle/>
          <a:p>
            <a:r>
              <a:rPr lang="fr-FR" dirty="0" smtClean="0"/>
              <a:t>En métropole, un peu moins de 1 500 internats publics </a:t>
            </a:r>
            <a:r>
              <a:rPr lang="fr-FR" baseline="30000" dirty="0" smtClean="0"/>
              <a:t>(1)</a:t>
            </a:r>
            <a:r>
              <a:rPr lang="fr-FR" dirty="0" smtClean="0"/>
              <a:t> peuvent accueillir près de </a:t>
            </a:r>
            <a:br>
              <a:rPr lang="fr-FR" dirty="0" smtClean="0"/>
            </a:br>
            <a:r>
              <a:rPr lang="fr-FR" dirty="0" smtClean="0"/>
              <a:t>200 000 élèves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a:t>
            </a:fld>
            <a:endParaRPr lang="en-GB">
              <a:solidFill>
                <a:srgbClr val="85888B"/>
              </a:solidFill>
            </a:endParaRPr>
          </a:p>
        </p:txBody>
      </p:sp>
      <p:sp>
        <p:nvSpPr>
          <p:cNvPr id="43" name="Rectangle 42"/>
          <p:cNvSpPr/>
          <p:nvPr/>
        </p:nvSpPr>
        <p:spPr bwMode="auto">
          <a:xfrm>
            <a:off x="6850861" y="1412720"/>
            <a:ext cx="2854799" cy="1656000"/>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Ramenée au nombre d’élèves scolarisés dans le 2</a:t>
            </a:r>
            <a:r>
              <a:rPr lang="fr-FR" sz="1000" baseline="30000" dirty="0" smtClean="0">
                <a:solidFill>
                  <a:srgbClr val="000000">
                    <a:lumMod val="85000"/>
                    <a:lumOff val="15000"/>
                  </a:srgbClr>
                </a:solidFill>
              </a:rPr>
              <a:t>nd</a:t>
            </a:r>
            <a:r>
              <a:rPr lang="fr-FR" sz="1000" dirty="0" smtClean="0">
                <a:solidFill>
                  <a:srgbClr val="000000">
                    <a:lumMod val="85000"/>
                    <a:lumOff val="15000"/>
                  </a:srgbClr>
                </a:solidFill>
              </a:rPr>
              <a:t> degré public, la capacité d’accueil des internats est de 4,9% en métropole</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Pour autant, à l’intérieur d’un internat, la capacité d’accueil est importante, de l’ordre de 5 classes environ </a:t>
            </a:r>
            <a:r>
              <a:rPr lang="fr-FR" sz="1000" baseline="30000" dirty="0" smtClean="0">
                <a:solidFill>
                  <a:srgbClr val="000000">
                    <a:lumMod val="85000"/>
                    <a:lumOff val="15000"/>
                  </a:srgbClr>
                </a:solidFill>
              </a:rPr>
              <a:t>(2)</a:t>
            </a:r>
          </a:p>
          <a:p>
            <a:pPr marL="355600" indent="-17780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Environ 11% de ces ensembles immobiliers comportent à la fois un collège et un lycée</a:t>
            </a:r>
          </a:p>
        </p:txBody>
      </p:sp>
      <p:sp>
        <p:nvSpPr>
          <p:cNvPr id="44" name="Rectangle 43"/>
          <p:cNvSpPr/>
          <p:nvPr/>
        </p:nvSpPr>
        <p:spPr bwMode="auto">
          <a:xfrm>
            <a:off x="6850861" y="3717109"/>
            <a:ext cx="2854799" cy="2376261"/>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La carte ci-contre présente le nombre d’internats sur le territoire. Celui-ci doit être mis en perspective du volume de population élève</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Pour autant, il est à noter le faible nombre d’internats pour l’Ile de France, pourtant densément peuplée.</a:t>
            </a:r>
          </a:p>
        </p:txBody>
      </p:sp>
      <p:sp>
        <p:nvSpPr>
          <p:cNvPr id="47" name="Rounded Rectangle 46"/>
          <p:cNvSpPr/>
          <p:nvPr/>
        </p:nvSpPr>
        <p:spPr bwMode="auto">
          <a:xfrm>
            <a:off x="4310410" y="1525209"/>
            <a:ext cx="2464106" cy="1199966"/>
          </a:xfrm>
          <a:prstGeom prst="round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Précautions méthodologiques</a:t>
            </a:r>
          </a:p>
          <a:p>
            <a:pPr algn="ctr" fontAlgn="auto">
              <a:lnSpc>
                <a:spcPct val="90000"/>
              </a:lnSpc>
              <a:spcBef>
                <a:spcPts val="400"/>
              </a:spcBef>
              <a:spcAft>
                <a:spcPts val="0"/>
              </a:spcAft>
            </a:pPr>
            <a:endParaRPr lang="fr-FR" sz="1000" dirty="0" smtClean="0">
              <a:solidFill>
                <a:srgbClr val="000000">
                  <a:lumMod val="85000"/>
                  <a:lumOff val="15000"/>
                </a:srgbClr>
              </a:solidFill>
            </a:endParaRPr>
          </a:p>
          <a:p>
            <a:pPr algn="ctr" fontAlgn="auto">
              <a:lnSpc>
                <a:spcPct val="90000"/>
              </a:lnSpc>
              <a:spcBef>
                <a:spcPts val="400"/>
              </a:spcBef>
              <a:spcAft>
                <a:spcPts val="0"/>
              </a:spcAft>
            </a:pPr>
            <a:r>
              <a:rPr lang="fr-FR" sz="1000" dirty="0" smtClean="0">
                <a:solidFill>
                  <a:srgbClr val="000000">
                    <a:lumMod val="85000"/>
                    <a:lumOff val="15000"/>
                  </a:srgbClr>
                </a:solidFill>
              </a:rPr>
              <a:t>L’unité de mesure est « l’ensemble immobilier ». Celui-ci peut comporter un ou plusieurs établissements scolaires, voire un ou plusieurs internats.</a:t>
            </a:r>
          </a:p>
        </p:txBody>
      </p:sp>
      <p:sp>
        <p:nvSpPr>
          <p:cNvPr id="49" name="Rectangle 48"/>
          <p:cNvSpPr/>
          <p:nvPr/>
        </p:nvSpPr>
        <p:spPr bwMode="auto">
          <a:xfrm rot="16200000">
            <a:off x="-365960" y="2050512"/>
            <a:ext cx="1548215"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national</a:t>
            </a:r>
          </a:p>
        </p:txBody>
      </p:sp>
      <p:sp>
        <p:nvSpPr>
          <p:cNvPr id="50" name="Rectangle 49"/>
          <p:cNvSpPr/>
          <p:nvPr/>
        </p:nvSpPr>
        <p:spPr bwMode="auto">
          <a:xfrm rot="16200000">
            <a:off x="-1175853" y="4761546"/>
            <a:ext cx="3168000" cy="271592"/>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b="1" cap="small" dirty="0" smtClean="0">
                <a:solidFill>
                  <a:srgbClr val="000000">
                    <a:lumMod val="85000"/>
                    <a:lumOff val="15000"/>
                  </a:srgbClr>
                </a:solidFill>
              </a:rPr>
              <a:t>Niveau territorial</a:t>
            </a:r>
          </a:p>
        </p:txBody>
      </p:sp>
      <p:sp>
        <p:nvSpPr>
          <p:cNvPr id="51" name="TextBox 50"/>
          <p:cNvSpPr txBox="1"/>
          <p:nvPr/>
        </p:nvSpPr>
        <p:spPr bwMode="auto">
          <a:xfrm>
            <a:off x="585103" y="1412720"/>
            <a:ext cx="108015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1 466</a:t>
            </a:r>
          </a:p>
        </p:txBody>
      </p:sp>
      <p:sp>
        <p:nvSpPr>
          <p:cNvPr id="52" name="TextBox 51"/>
          <p:cNvSpPr txBox="1"/>
          <p:nvPr/>
        </p:nvSpPr>
        <p:spPr bwMode="auto">
          <a:xfrm>
            <a:off x="1692992" y="1412720"/>
            <a:ext cx="2755938" cy="590931"/>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ensembles immobiliers publics déclarent comporter un internat accueillant des élèves du 2</a:t>
            </a:r>
            <a:r>
              <a:rPr lang="fr-FR" sz="1200" baseline="30000" dirty="0" smtClean="0">
                <a:solidFill>
                  <a:srgbClr val="000000">
                    <a:lumMod val="85000"/>
                    <a:lumOff val="15000"/>
                  </a:srgbClr>
                </a:solidFill>
                <a:latin typeface="Calibri" pitchFamily="34" charset="0"/>
                <a:cs typeface="Calibri" pitchFamily="34" charset="0"/>
              </a:rPr>
              <a:t>nd</a:t>
            </a:r>
            <a:r>
              <a:rPr lang="fr-FR" sz="1200" dirty="0" smtClean="0">
                <a:solidFill>
                  <a:srgbClr val="000000">
                    <a:lumMod val="85000"/>
                    <a:lumOff val="15000"/>
                  </a:srgbClr>
                </a:solidFill>
                <a:latin typeface="Calibri" pitchFamily="34" charset="0"/>
                <a:cs typeface="Calibri" pitchFamily="34" charset="0"/>
              </a:rPr>
              <a:t> degré </a:t>
            </a:r>
            <a:r>
              <a:rPr lang="fr-FR" sz="1200" baseline="30000" dirty="0" smtClean="0">
                <a:solidFill>
                  <a:srgbClr val="000000">
                    <a:lumMod val="85000"/>
                    <a:lumOff val="15000"/>
                  </a:srgbClr>
                </a:solidFill>
                <a:latin typeface="Calibri" pitchFamily="34" charset="0"/>
                <a:cs typeface="Calibri" pitchFamily="34" charset="0"/>
              </a:rPr>
              <a:t>(1) </a:t>
            </a:r>
          </a:p>
        </p:txBody>
      </p:sp>
      <p:sp>
        <p:nvSpPr>
          <p:cNvPr id="53" name="TextBox 52"/>
          <p:cNvSpPr txBox="1"/>
          <p:nvPr/>
        </p:nvSpPr>
        <p:spPr bwMode="auto">
          <a:xfrm>
            <a:off x="1089172" y="2636890"/>
            <a:ext cx="57608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136</a:t>
            </a:r>
          </a:p>
        </p:txBody>
      </p:sp>
      <p:sp>
        <p:nvSpPr>
          <p:cNvPr id="54" name="TextBox 53"/>
          <p:cNvSpPr txBox="1"/>
          <p:nvPr/>
        </p:nvSpPr>
        <p:spPr bwMode="auto">
          <a:xfrm>
            <a:off x="1692992" y="2682672"/>
            <a:ext cx="2755938"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lits par internat en moyenne </a:t>
            </a:r>
            <a:r>
              <a:rPr lang="fr-FR" sz="1200" baseline="30000" dirty="0" smtClean="0">
                <a:solidFill>
                  <a:srgbClr val="000000">
                    <a:lumMod val="85000"/>
                    <a:lumOff val="15000"/>
                  </a:srgbClr>
                </a:solidFill>
                <a:latin typeface="Calibri" pitchFamily="34" charset="0"/>
                <a:cs typeface="Calibri" pitchFamily="34" charset="0"/>
              </a:rPr>
              <a:t>(1)</a:t>
            </a:r>
          </a:p>
        </p:txBody>
      </p:sp>
      <p:sp>
        <p:nvSpPr>
          <p:cNvPr id="57" name="TextBox 56"/>
          <p:cNvSpPr txBox="1"/>
          <p:nvPr/>
        </p:nvSpPr>
        <p:spPr bwMode="auto">
          <a:xfrm>
            <a:off x="585102" y="2079228"/>
            <a:ext cx="1080150" cy="341632"/>
          </a:xfrm>
          <a:prstGeom prst="rect">
            <a:avLst/>
          </a:prstGeom>
          <a:noFill/>
          <a:ln w="9525">
            <a:noFill/>
            <a:miter lim="800000"/>
            <a:headEnd/>
            <a:tailEnd/>
          </a:ln>
        </p:spPr>
        <p:txBody>
          <a:bodyPr wrap="square" rtlCol="0">
            <a:spAutoFit/>
          </a:bodyPr>
          <a:lstStyle/>
          <a:p>
            <a:pPr algn="r">
              <a:lnSpc>
                <a:spcPct val="90000"/>
              </a:lnSpc>
            </a:pPr>
            <a:r>
              <a:rPr lang="fr-FR" b="1" dirty="0" smtClean="0">
                <a:solidFill>
                  <a:srgbClr val="B10034">
                    <a:lumMod val="75000"/>
                  </a:srgbClr>
                </a:solidFill>
                <a:latin typeface="Calibri" pitchFamily="34" charset="0"/>
                <a:cs typeface="Calibri" pitchFamily="34" charset="0"/>
              </a:rPr>
              <a:t>199 251</a:t>
            </a:r>
          </a:p>
        </p:txBody>
      </p:sp>
      <p:sp>
        <p:nvSpPr>
          <p:cNvPr id="58" name="TextBox 57"/>
          <p:cNvSpPr txBox="1"/>
          <p:nvPr/>
        </p:nvSpPr>
        <p:spPr bwMode="auto">
          <a:xfrm>
            <a:off x="1692992" y="2128670"/>
            <a:ext cx="2755938" cy="258532"/>
          </a:xfrm>
          <a:prstGeom prst="rect">
            <a:avLst/>
          </a:prstGeom>
          <a:noFill/>
          <a:ln w="9525">
            <a:noFill/>
            <a:miter lim="800000"/>
            <a:headEnd/>
            <a:tailEnd/>
          </a:ln>
        </p:spPr>
        <p:txBody>
          <a:bodyPr wrap="square" rtlCol="0">
            <a:spAutoFit/>
          </a:bodyPr>
          <a:lstStyle/>
          <a:p>
            <a:pPr>
              <a:lnSpc>
                <a:spcPct val="90000"/>
              </a:lnSpc>
            </a:pPr>
            <a:r>
              <a:rPr lang="fr-FR" sz="1200" dirty="0" smtClean="0">
                <a:solidFill>
                  <a:srgbClr val="000000">
                    <a:lumMod val="85000"/>
                    <a:lumOff val="15000"/>
                  </a:srgbClr>
                </a:solidFill>
                <a:latin typeface="Calibri" pitchFamily="34" charset="0"/>
                <a:cs typeface="Calibri" pitchFamily="34" charset="0"/>
              </a:rPr>
              <a:t>lits  pour les élèves du 2</a:t>
            </a:r>
            <a:r>
              <a:rPr lang="fr-FR" sz="1200" baseline="30000" dirty="0" smtClean="0">
                <a:solidFill>
                  <a:srgbClr val="000000">
                    <a:lumMod val="85000"/>
                    <a:lumOff val="15000"/>
                  </a:srgbClr>
                </a:solidFill>
                <a:latin typeface="Calibri" pitchFamily="34" charset="0"/>
                <a:cs typeface="Calibri" pitchFamily="34" charset="0"/>
              </a:rPr>
              <a:t>nd</a:t>
            </a:r>
            <a:r>
              <a:rPr lang="fr-FR" sz="1200" dirty="0" smtClean="0">
                <a:solidFill>
                  <a:srgbClr val="000000">
                    <a:lumMod val="85000"/>
                    <a:lumOff val="15000"/>
                  </a:srgbClr>
                </a:solidFill>
                <a:latin typeface="Calibri" pitchFamily="34" charset="0"/>
                <a:cs typeface="Calibri" pitchFamily="34" charset="0"/>
              </a:rPr>
              <a:t> degré </a:t>
            </a:r>
            <a:r>
              <a:rPr lang="fr-FR" sz="1200" baseline="30000" dirty="0" smtClean="0">
                <a:solidFill>
                  <a:srgbClr val="000000">
                    <a:lumMod val="85000"/>
                    <a:lumOff val="15000"/>
                  </a:srgbClr>
                </a:solidFill>
                <a:latin typeface="Calibri" pitchFamily="34" charset="0"/>
                <a:cs typeface="Calibri" pitchFamily="34" charset="0"/>
              </a:rPr>
              <a:t>(1)</a:t>
            </a:r>
          </a:p>
        </p:txBody>
      </p:sp>
      <p:cxnSp>
        <p:nvCxnSpPr>
          <p:cNvPr id="60" name="Straight Connector 59"/>
          <p:cNvCxnSpPr/>
          <p:nvPr/>
        </p:nvCxnSpPr>
        <p:spPr>
          <a:xfrm>
            <a:off x="1691284" y="1446378"/>
            <a:ext cx="0" cy="15120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255429" name="Picture 5"/>
          <p:cNvPicPr>
            <a:picLocks noChangeAspect="1" noChangeArrowheads="1"/>
          </p:cNvPicPr>
          <p:nvPr/>
        </p:nvPicPr>
        <p:blipFill>
          <a:blip r:embed="rId3" cstate="print"/>
          <a:srcRect/>
          <a:stretch>
            <a:fillRect/>
          </a:stretch>
        </p:blipFill>
        <p:spPr bwMode="auto">
          <a:xfrm>
            <a:off x="873142" y="3532555"/>
            <a:ext cx="3394126" cy="2864621"/>
          </a:xfrm>
          <a:prstGeom prst="rect">
            <a:avLst/>
          </a:prstGeom>
          <a:noFill/>
          <a:ln w="9525">
            <a:noFill/>
            <a:miter lim="800000"/>
            <a:headEnd/>
            <a:tailEnd/>
          </a:ln>
          <a:effectLst/>
        </p:spPr>
      </p:pic>
      <p:sp>
        <p:nvSpPr>
          <p:cNvPr id="61" name="TextBox 60"/>
          <p:cNvSpPr txBox="1"/>
          <p:nvPr/>
        </p:nvSpPr>
        <p:spPr bwMode="auto">
          <a:xfrm>
            <a:off x="4520940" y="4638368"/>
            <a:ext cx="1584220" cy="216982"/>
          </a:xfrm>
          <a:prstGeom prst="rect">
            <a:avLst/>
          </a:prstGeom>
          <a:noFill/>
          <a:ln w="9525">
            <a:noFill/>
            <a:miter lim="800000"/>
            <a:headEnd/>
            <a:tailEnd/>
          </a:ln>
        </p:spPr>
        <p:txBody>
          <a:bodyPr wrap="square" rtlCol="0">
            <a:spAutoFit/>
          </a:bodyPr>
          <a:lstStyle/>
          <a:p>
            <a:pPr>
              <a:lnSpc>
                <a:spcPct val="90000"/>
              </a:lnSpc>
            </a:pPr>
            <a:r>
              <a:rPr lang="fr-FR" sz="900" b="1" dirty="0" smtClean="0">
                <a:solidFill>
                  <a:srgbClr val="000000">
                    <a:lumMod val="85000"/>
                    <a:lumOff val="15000"/>
                  </a:srgbClr>
                </a:solidFill>
                <a:latin typeface="Calibri" pitchFamily="34" charset="0"/>
                <a:cs typeface="Calibri" pitchFamily="34" charset="0"/>
              </a:rPr>
              <a:t>Légende</a:t>
            </a:r>
          </a:p>
        </p:txBody>
      </p:sp>
      <p:sp>
        <p:nvSpPr>
          <p:cNvPr id="67" name="Freeform 101"/>
          <p:cNvSpPr>
            <a:spLocks noChangeArrowheads="1"/>
          </p:cNvSpPr>
          <p:nvPr/>
        </p:nvSpPr>
        <p:spPr bwMode="auto">
          <a:xfrm>
            <a:off x="4592950" y="4869200"/>
            <a:ext cx="180000" cy="108000"/>
          </a:xfrm>
          <a:prstGeom prst="rect">
            <a:avLst/>
          </a:prstGeom>
          <a:solidFill>
            <a:schemeClr val="bg1">
              <a:lumMod val="95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8" name="Freeform 103"/>
          <p:cNvSpPr>
            <a:spLocks noChangeArrowheads="1"/>
          </p:cNvSpPr>
          <p:nvPr/>
        </p:nvSpPr>
        <p:spPr bwMode="auto">
          <a:xfrm>
            <a:off x="4592950" y="5301260"/>
            <a:ext cx="180000" cy="108000"/>
          </a:xfrm>
          <a:prstGeom prst="rect">
            <a:avLst/>
          </a:prstGeom>
          <a:solidFill>
            <a:srgbClr val="85888B">
              <a:lumMod val="75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9" name="Freeform 105"/>
          <p:cNvSpPr>
            <a:spLocks noChangeArrowheads="1"/>
          </p:cNvSpPr>
          <p:nvPr/>
        </p:nvSpPr>
        <p:spPr bwMode="auto">
          <a:xfrm>
            <a:off x="4592950" y="5733320"/>
            <a:ext cx="180000" cy="108000"/>
          </a:xfrm>
          <a:prstGeom prst="rect">
            <a:avLst/>
          </a:prstGeom>
          <a:solidFill>
            <a:sysClr val="windowText" lastClr="000000">
              <a:lumMod val="85000"/>
              <a:lumOff val="15000"/>
            </a:sys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0" name="Freeform 102"/>
          <p:cNvSpPr>
            <a:spLocks noChangeArrowheads="1"/>
          </p:cNvSpPr>
          <p:nvPr/>
        </p:nvSpPr>
        <p:spPr bwMode="auto">
          <a:xfrm>
            <a:off x="4592950" y="5085230"/>
            <a:ext cx="180000" cy="108000"/>
          </a:xfrm>
          <a:prstGeom prst="rect">
            <a:avLst/>
          </a:prstGeom>
          <a:solidFill>
            <a:srgbClr val="85888B">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1" name="Freeform 104"/>
          <p:cNvSpPr>
            <a:spLocks noChangeArrowheads="1"/>
          </p:cNvSpPr>
          <p:nvPr/>
        </p:nvSpPr>
        <p:spPr bwMode="auto">
          <a:xfrm>
            <a:off x="4592950" y="5517290"/>
            <a:ext cx="180000" cy="108000"/>
          </a:xfrm>
          <a:prstGeom prst="rect">
            <a:avLst/>
          </a:prstGeom>
          <a:solidFill>
            <a:srgbClr val="85888B">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2" name="TextBox 71"/>
          <p:cNvSpPr txBox="1"/>
          <p:nvPr/>
        </p:nvSpPr>
        <p:spPr bwMode="auto">
          <a:xfrm>
            <a:off x="4725652" y="480800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8</a:t>
            </a:r>
          </a:p>
        </p:txBody>
      </p:sp>
      <p:sp>
        <p:nvSpPr>
          <p:cNvPr id="73" name="TextBox 72"/>
          <p:cNvSpPr txBox="1"/>
          <p:nvPr/>
        </p:nvSpPr>
        <p:spPr bwMode="auto">
          <a:xfrm>
            <a:off x="4736970" y="503698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 et 12</a:t>
            </a:r>
          </a:p>
        </p:txBody>
      </p:sp>
      <p:sp>
        <p:nvSpPr>
          <p:cNvPr id="74" name="TextBox 73"/>
          <p:cNvSpPr txBox="1"/>
          <p:nvPr/>
        </p:nvSpPr>
        <p:spPr bwMode="auto">
          <a:xfrm>
            <a:off x="4736970" y="5244064"/>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12 et 15</a:t>
            </a:r>
          </a:p>
        </p:txBody>
      </p:sp>
      <p:sp>
        <p:nvSpPr>
          <p:cNvPr id="75" name="TextBox 74"/>
          <p:cNvSpPr txBox="1"/>
          <p:nvPr/>
        </p:nvSpPr>
        <p:spPr bwMode="auto">
          <a:xfrm>
            <a:off x="4736970" y="546904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15 et 20</a:t>
            </a:r>
          </a:p>
        </p:txBody>
      </p:sp>
      <p:sp>
        <p:nvSpPr>
          <p:cNvPr id="76" name="TextBox 75"/>
          <p:cNvSpPr txBox="1"/>
          <p:nvPr/>
        </p:nvSpPr>
        <p:spPr bwMode="auto">
          <a:xfrm>
            <a:off x="4736970" y="570027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20</a:t>
            </a:r>
          </a:p>
        </p:txBody>
      </p:sp>
      <p:sp>
        <p:nvSpPr>
          <p:cNvPr id="77" name="TextBox 76"/>
          <p:cNvSpPr txBox="1"/>
          <p:nvPr/>
        </p:nvSpPr>
        <p:spPr bwMode="auto">
          <a:xfrm>
            <a:off x="4423400" y="4149100"/>
            <a:ext cx="2401860" cy="507831"/>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Nombre d’ensembles immobiliers publics déclarant disposer d’internat(s) par département </a:t>
            </a:r>
            <a:r>
              <a:rPr lang="fr-FR" sz="1000" b="1" baseline="30000" dirty="0" smtClean="0">
                <a:solidFill>
                  <a:srgbClr val="000000">
                    <a:lumMod val="85000"/>
                    <a:lumOff val="15000"/>
                  </a:srgbClr>
                </a:solidFill>
                <a:latin typeface="Calibri" pitchFamily="34" charset="0"/>
                <a:cs typeface="Calibri" pitchFamily="34" charset="0"/>
              </a:rPr>
              <a:t>(1)</a:t>
            </a:r>
          </a:p>
        </p:txBody>
      </p:sp>
      <p:sp>
        <p:nvSpPr>
          <p:cNvPr id="78" name="TextBox 77"/>
          <p:cNvSpPr txBox="1"/>
          <p:nvPr/>
        </p:nvSpPr>
        <p:spPr bwMode="auto">
          <a:xfrm>
            <a:off x="-9215" y="6523103"/>
            <a:ext cx="9282815" cy="383182"/>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Source : Requête EPI sur les ensembles immobiliers déclarant disposer d’un internat, année scolaire 2013-2014, public, hors EREA, hors internats accueillant uniquement des post-bacs, sous tutelle du ministère de l’éducation nationale uniquement, hors ensembles immobiliers déclarant disposer d’un internat mais ne déclarant aucun lit</a:t>
            </a:r>
            <a:endParaRPr lang="fr-FR" sz="700" baseline="30000" dirty="0" smtClean="0">
              <a:solidFill>
                <a:srgbClr val="000000">
                  <a:lumMod val="85000"/>
                  <a:lumOff val="15000"/>
                </a:srgbClr>
              </a:solidFill>
              <a:latin typeface="Calibri" pitchFamily="34" charset="0"/>
              <a:cs typeface="Calibri" pitchFamily="34" charset="0"/>
            </a:endParaRP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 </a:t>
            </a:r>
            <a:r>
              <a:rPr lang="fr-FR" sz="700" dirty="0" smtClean="0">
                <a:solidFill>
                  <a:srgbClr val="000000">
                    <a:lumMod val="85000"/>
                    <a:lumOff val="15000"/>
                  </a:srgbClr>
                </a:solidFill>
                <a:latin typeface="Calibri" pitchFamily="34" charset="0"/>
                <a:cs typeface="Calibri" pitchFamily="34" charset="0"/>
              </a:rPr>
              <a:t>Source : d’après le livret « Repères et références statistiques 2014 », le nombre moyen d’élèves par classe en collège public est de 24,2 en 2013 er de 27,8 en LEGT public en 2013.</a:t>
            </a:r>
          </a:p>
        </p:txBody>
      </p:sp>
      <p:grpSp>
        <p:nvGrpSpPr>
          <p:cNvPr id="39" name="Group 38"/>
          <p:cNvGrpSpPr/>
          <p:nvPr/>
        </p:nvGrpSpPr>
        <p:grpSpPr>
          <a:xfrm>
            <a:off x="5981971" y="764680"/>
            <a:ext cx="1737780" cy="360000"/>
            <a:chOff x="5303510" y="116540"/>
            <a:chExt cx="1737780" cy="360000"/>
          </a:xfrm>
        </p:grpSpPr>
        <p:sp>
          <p:nvSpPr>
            <p:cNvPr id="38" name="Rectangle 37"/>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37" name="Picture 36"/>
            <p:cNvPicPr/>
            <p:nvPr/>
          </p:nvPicPr>
          <p:blipFill>
            <a:blip r:embed="rId4" cstate="print"/>
            <a:srcRect/>
            <a:stretch>
              <a:fillRect/>
            </a:stretch>
          </p:blipFill>
          <p:spPr bwMode="auto">
            <a:xfrm>
              <a:off x="5303510" y="116540"/>
              <a:ext cx="396000" cy="360000"/>
            </a:xfrm>
            <a:prstGeom prst="rect">
              <a:avLst/>
            </a:prstGeom>
            <a:noFill/>
            <a:ln w="9525">
              <a:noFill/>
              <a:miter lim="800000"/>
              <a:headEnd/>
              <a:tailEnd/>
            </a:ln>
          </p:spPr>
        </p:pic>
      </p:grpSp>
      <p:sp>
        <p:nvSpPr>
          <p:cNvPr id="40" name="TextBox 39"/>
          <p:cNvSpPr txBox="1"/>
          <p:nvPr/>
        </p:nvSpPr>
        <p:spPr bwMode="auto">
          <a:xfrm>
            <a:off x="7257320" y="1124680"/>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41" name="TextBox 40"/>
          <p:cNvSpPr txBox="1"/>
          <p:nvPr/>
        </p:nvSpPr>
        <p:spPr bwMode="auto">
          <a:xfrm>
            <a:off x="592467" y="3286788"/>
            <a:ext cx="9329223" cy="2862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L’Ile de France est particulièrement peu dotée en internats publics</a:t>
            </a: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7892" name="Picture 4"/>
          <p:cNvPicPr>
            <a:picLocks noChangeAspect="1" noChangeArrowheads="1"/>
          </p:cNvPicPr>
          <p:nvPr/>
        </p:nvPicPr>
        <p:blipFill>
          <a:blip r:embed="rId3" cstate="print"/>
          <a:srcRect/>
          <a:stretch>
            <a:fillRect/>
          </a:stretch>
        </p:blipFill>
        <p:spPr bwMode="auto">
          <a:xfrm>
            <a:off x="327745" y="1628750"/>
            <a:ext cx="7241485" cy="4176000"/>
          </a:xfrm>
          <a:prstGeom prst="rect">
            <a:avLst/>
          </a:prstGeom>
          <a:noFill/>
          <a:ln w="9525">
            <a:noFill/>
            <a:miter lim="800000"/>
            <a:headEnd/>
            <a:tailEnd/>
          </a:ln>
          <a:effectLst/>
        </p:spPr>
      </p:pic>
      <p:sp>
        <p:nvSpPr>
          <p:cNvPr id="66" name="Rectangle 65"/>
          <p:cNvSpPr/>
          <p:nvPr/>
        </p:nvSpPr>
        <p:spPr bwMode="auto">
          <a:xfrm>
            <a:off x="0" y="6512625"/>
            <a:ext cx="9906000" cy="3453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44360" y="116540"/>
            <a:ext cx="9561639" cy="765175"/>
          </a:xfrm>
        </p:spPr>
        <p:txBody>
          <a:bodyPr/>
          <a:lstStyle/>
          <a:p>
            <a:r>
              <a:rPr lang="fr-FR" b="1" dirty="0" smtClean="0"/>
              <a:t>Aussi, le PIA 2 pourrait être réparti de la manière suivante : </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60</a:t>
            </a:fld>
            <a:endParaRPr lang="en-GB">
              <a:solidFill>
                <a:srgbClr val="85888B"/>
              </a:solidFill>
            </a:endParaRPr>
          </a:p>
        </p:txBody>
      </p:sp>
      <p:sp>
        <p:nvSpPr>
          <p:cNvPr id="11" name="TextBox 10"/>
          <p:cNvSpPr txBox="1"/>
          <p:nvPr/>
        </p:nvSpPr>
        <p:spPr bwMode="auto">
          <a:xfrm>
            <a:off x="344360" y="1052670"/>
            <a:ext cx="9145270" cy="25853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tx1">
                    <a:lumMod val="85000"/>
                    <a:lumOff val="15000"/>
                  </a:schemeClr>
                </a:solidFill>
                <a:latin typeface="Calibri" pitchFamily="34" charset="0"/>
                <a:cs typeface="Calibri" pitchFamily="34" charset="0"/>
              </a:rPr>
              <a:t>Sous réserve d’une concertation avec les acteurs locaux, l’allocation de l’enveloppe PIA 2 pourrait être priorisée de la manière suivante</a:t>
            </a:r>
            <a:r>
              <a:rPr lang="fr-FR" sz="1200" b="1" baseline="30000" dirty="0" smtClean="0">
                <a:solidFill>
                  <a:schemeClr val="tx1">
                    <a:lumMod val="85000"/>
                    <a:lumOff val="15000"/>
                  </a:schemeClr>
                </a:solidFill>
                <a:latin typeface="Calibri" pitchFamily="34" charset="0"/>
                <a:cs typeface="Calibri" pitchFamily="34" charset="0"/>
              </a:rPr>
              <a:t>(1)</a:t>
            </a:r>
            <a:r>
              <a:rPr lang="fr-FR" sz="1200" b="1" dirty="0" smtClean="0">
                <a:solidFill>
                  <a:schemeClr val="tx1">
                    <a:lumMod val="85000"/>
                    <a:lumOff val="15000"/>
                  </a:schemeClr>
                </a:solidFill>
                <a:latin typeface="Calibri" pitchFamily="34" charset="0"/>
                <a:cs typeface="Calibri" pitchFamily="34" charset="0"/>
              </a:rPr>
              <a:t> : </a:t>
            </a:r>
          </a:p>
        </p:txBody>
      </p:sp>
      <p:sp>
        <p:nvSpPr>
          <p:cNvPr id="12" name="Rectangle 11"/>
          <p:cNvSpPr/>
          <p:nvPr/>
        </p:nvSpPr>
        <p:spPr bwMode="auto">
          <a:xfrm>
            <a:off x="776420" y="6093370"/>
            <a:ext cx="8569190" cy="54657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050" b="1" dirty="0" smtClean="0">
                <a:solidFill>
                  <a:schemeClr val="tx1">
                    <a:lumMod val="85000"/>
                    <a:lumOff val="15000"/>
                  </a:schemeClr>
                </a:solidFill>
                <a:cs typeface="+mn-cs"/>
              </a:rPr>
              <a:t>En particulier le maintien des académies de Besançon et Nancy-Metz au sein des académies prioritaires doit être interrogé, au regard du relatif déclin démographique les caractérisant </a:t>
            </a:r>
            <a:r>
              <a:rPr lang="fr-FR" sz="1050" b="1" dirty="0" smtClean="0">
                <a:solidFill>
                  <a:schemeClr val="tx1">
                    <a:lumMod val="85000"/>
                    <a:lumOff val="15000"/>
                  </a:schemeClr>
                </a:solidFill>
              </a:rPr>
              <a:t>et des premières remontées du correspondant académies et </a:t>
            </a:r>
            <a:r>
              <a:rPr lang="fr-FR" sz="1050" b="1" dirty="0" err="1" smtClean="0">
                <a:solidFill>
                  <a:schemeClr val="tx1">
                    <a:lumMod val="85000"/>
                    <a:lumOff val="15000"/>
                  </a:schemeClr>
                </a:solidFill>
              </a:rPr>
              <a:t>CSAIOs</a:t>
            </a:r>
            <a:r>
              <a:rPr lang="fr-FR" sz="1050" b="1" dirty="0" smtClean="0">
                <a:solidFill>
                  <a:schemeClr val="tx1">
                    <a:lumMod val="85000"/>
                    <a:lumOff val="15000"/>
                  </a:schemeClr>
                </a:solidFill>
              </a:rPr>
              <a:t> de </a:t>
            </a:r>
            <a:r>
              <a:rPr lang="fr-FR" sz="1050" b="1" dirty="0" err="1" smtClean="0">
                <a:solidFill>
                  <a:schemeClr val="tx1">
                    <a:lumMod val="85000"/>
                    <a:lumOff val="15000"/>
                  </a:schemeClr>
                </a:solidFill>
              </a:rPr>
              <a:t>nancy</a:t>
            </a:r>
            <a:r>
              <a:rPr lang="fr-FR" sz="1050" b="1" dirty="0" smtClean="0">
                <a:solidFill>
                  <a:schemeClr val="tx1">
                    <a:lumMod val="85000"/>
                    <a:lumOff val="15000"/>
                  </a:schemeClr>
                </a:solidFill>
              </a:rPr>
              <a:t>-Metz, peu favorables à la création de nouveaux internats.</a:t>
            </a:r>
            <a:endParaRPr lang="fr-FR" sz="1050" b="1" dirty="0" smtClean="0">
              <a:solidFill>
                <a:schemeClr val="tx1">
                  <a:lumMod val="85000"/>
                  <a:lumOff val="15000"/>
                </a:schemeClr>
              </a:solidFill>
              <a:cs typeface="+mn-cs"/>
            </a:endParaRPr>
          </a:p>
        </p:txBody>
      </p:sp>
      <p:sp>
        <p:nvSpPr>
          <p:cNvPr id="16" name="TextBox 15"/>
          <p:cNvSpPr txBox="1"/>
          <p:nvPr/>
        </p:nvSpPr>
        <p:spPr bwMode="auto">
          <a:xfrm>
            <a:off x="0" y="6687440"/>
            <a:ext cx="804943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solidFill>
                  <a:schemeClr val="tx1">
                    <a:lumMod val="85000"/>
                    <a:lumOff val="15000"/>
                  </a:schemeClr>
                </a:solidFill>
                <a:latin typeface="Calibri" pitchFamily="34" charset="0"/>
                <a:cs typeface="Calibri" pitchFamily="34" charset="0"/>
              </a:rPr>
              <a:t>(1) </a:t>
            </a:r>
            <a:r>
              <a:rPr lang="fr-FR" sz="700" dirty="0" smtClean="0">
                <a:solidFill>
                  <a:schemeClr val="tx1">
                    <a:lumMod val="85000"/>
                    <a:lumOff val="15000"/>
                  </a:schemeClr>
                </a:solidFill>
                <a:latin typeface="Calibri" pitchFamily="34" charset="0"/>
                <a:cs typeface="Calibri" pitchFamily="34" charset="0"/>
              </a:rPr>
              <a:t>: hypothèses de calcul exposées en pages 50 et 51.</a:t>
            </a:r>
          </a:p>
        </p:txBody>
      </p:sp>
      <p:sp>
        <p:nvSpPr>
          <p:cNvPr id="17" name="TextBox 16"/>
          <p:cNvSpPr txBox="1"/>
          <p:nvPr/>
        </p:nvSpPr>
        <p:spPr bwMode="auto">
          <a:xfrm>
            <a:off x="56320" y="5157240"/>
            <a:ext cx="2024773" cy="757130"/>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de l’enveloppe financière du PIA2 </a:t>
            </a:r>
          </a:p>
          <a:p>
            <a:pPr>
              <a:lnSpc>
                <a:spcPct val="90000"/>
              </a:lnSpc>
            </a:pPr>
            <a:r>
              <a:rPr lang="fr-FR" sz="800" i="1" dirty="0" smtClean="0">
                <a:solidFill>
                  <a:srgbClr val="000000">
                    <a:lumMod val="85000"/>
                    <a:lumOff val="15000"/>
                  </a:srgbClr>
                </a:solidFill>
                <a:latin typeface="Calibri" pitchFamily="34" charset="0"/>
                <a:cs typeface="Calibri" pitchFamily="34" charset="0"/>
              </a:rPr>
              <a:t>Hypothèses (page 50 et 51) : 0,8 internats de 130 places par département de la vague 1, et un internat de 130 places par département de la vague 2. </a:t>
            </a:r>
            <a:endParaRPr lang="fr-FR" sz="800" i="1" baseline="30000" dirty="0" smtClean="0">
              <a:solidFill>
                <a:srgbClr val="000000">
                  <a:lumMod val="85000"/>
                  <a:lumOff val="15000"/>
                </a:srgbClr>
              </a:solidFill>
              <a:latin typeface="Calibri" pitchFamily="34" charset="0"/>
              <a:cs typeface="Calibri" pitchFamily="34" charset="0"/>
            </a:endParaRPr>
          </a:p>
        </p:txBody>
      </p:sp>
      <p:cxnSp>
        <p:nvCxnSpPr>
          <p:cNvPr id="19" name="Straight Connector 18"/>
          <p:cNvCxnSpPr/>
          <p:nvPr/>
        </p:nvCxnSpPr>
        <p:spPr>
          <a:xfrm>
            <a:off x="6969280" y="1844780"/>
            <a:ext cx="0" cy="3708000"/>
          </a:xfrm>
          <a:prstGeom prst="line">
            <a:avLst/>
          </a:prstGeom>
          <a:ln w="22225"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auto">
          <a:xfrm>
            <a:off x="7113300" y="2239518"/>
            <a:ext cx="2376330" cy="2917722"/>
          </a:xfrm>
          <a:prstGeom prst="rect">
            <a:avLst/>
          </a:prstGeom>
          <a:noFill/>
          <a:ln w="9525">
            <a:noFill/>
            <a:miter lim="800000"/>
            <a:headEnd/>
            <a:tailEnd/>
          </a:ln>
        </p:spPr>
        <p:txBody>
          <a:bodyPr wrap="square" rtlCol="0">
            <a:spAutoFit/>
          </a:bodyPr>
          <a:lstStyle/>
          <a:p>
            <a:pPr>
              <a:lnSpc>
                <a:spcPct val="90000"/>
              </a:lnSpc>
            </a:pPr>
            <a:r>
              <a:rPr lang="fr-FR" sz="1200" b="1" dirty="0" smtClean="0">
                <a:solidFill>
                  <a:schemeClr val="accent2">
                    <a:lumMod val="75000"/>
                  </a:schemeClr>
                </a:solidFill>
                <a:latin typeface="Calibri" pitchFamily="34" charset="0"/>
                <a:cs typeface="Calibri" pitchFamily="34" charset="0"/>
              </a:rPr>
              <a:t>L’allocation de l’enveloppe financière du PIA 2 nécessitera en effet que soient consacrés 5% au : </a:t>
            </a:r>
          </a:p>
          <a:p>
            <a:pPr marL="180975" indent="-180975">
              <a:lnSpc>
                <a:spcPct val="90000"/>
              </a:lnSpc>
              <a:buFont typeface="Wingdings" pitchFamily="2" charset="2"/>
              <a:buChar char="§"/>
            </a:pPr>
            <a:endParaRPr lang="fr-FR" sz="1200" dirty="0" smtClean="0">
              <a:solidFill>
                <a:schemeClr val="tx1">
                  <a:lumMod val="85000"/>
                  <a:lumOff val="15000"/>
                </a:schemeClr>
              </a:solidFill>
              <a:latin typeface="Calibri" pitchFamily="34" charset="0"/>
              <a:cs typeface="Calibri" pitchFamily="34" charset="0"/>
            </a:endParaRPr>
          </a:p>
          <a:p>
            <a:pPr marL="180975"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Renforcement du </a:t>
            </a:r>
            <a:r>
              <a:rPr lang="fr-FR" sz="1200" b="1" dirty="0" smtClean="0">
                <a:solidFill>
                  <a:schemeClr val="tx1">
                    <a:lumMod val="85000"/>
                    <a:lumOff val="15000"/>
                  </a:schemeClr>
                </a:solidFill>
                <a:latin typeface="Calibri" pitchFamily="34" charset="0"/>
                <a:cs typeface="Calibri" pitchFamily="34" charset="0"/>
              </a:rPr>
              <a:t>pilotage de la mise en œuvre du programme </a:t>
            </a:r>
            <a:r>
              <a:rPr lang="fr-FR" sz="1200" dirty="0" smtClean="0">
                <a:solidFill>
                  <a:schemeClr val="tx1">
                    <a:lumMod val="85000"/>
                    <a:lumOff val="15000"/>
                  </a:schemeClr>
                </a:solidFill>
                <a:latin typeface="Calibri" pitchFamily="34" charset="0"/>
                <a:cs typeface="Calibri" pitchFamily="34" charset="0"/>
              </a:rPr>
              <a:t>;</a:t>
            </a:r>
          </a:p>
          <a:p>
            <a:pPr marL="180975" indent="-180975">
              <a:lnSpc>
                <a:spcPct val="90000"/>
              </a:lnSpc>
              <a:buFont typeface="Wingdings" pitchFamily="2" charset="2"/>
              <a:buChar char="§"/>
            </a:pPr>
            <a:endParaRPr lang="fr-FR" sz="1200" dirty="0" smtClean="0">
              <a:solidFill>
                <a:schemeClr val="tx1">
                  <a:lumMod val="85000"/>
                  <a:lumOff val="15000"/>
                </a:schemeClr>
              </a:solidFill>
              <a:latin typeface="Calibri" pitchFamily="34" charset="0"/>
              <a:cs typeface="Calibri" pitchFamily="34" charset="0"/>
            </a:endParaRPr>
          </a:p>
          <a:p>
            <a:pPr marL="180975"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Renforcement de la </a:t>
            </a:r>
            <a:r>
              <a:rPr lang="fr-FR" sz="1200" b="1" dirty="0" smtClean="0">
                <a:solidFill>
                  <a:schemeClr val="tx1">
                    <a:lumMod val="85000"/>
                    <a:lumOff val="15000"/>
                  </a:schemeClr>
                </a:solidFill>
                <a:latin typeface="Calibri" pitchFamily="34" charset="0"/>
                <a:cs typeface="Calibri" pitchFamily="34" charset="0"/>
              </a:rPr>
              <a:t>visibilité de l’offre d’internat </a:t>
            </a:r>
            <a:r>
              <a:rPr lang="fr-FR" sz="1200" dirty="0" smtClean="0">
                <a:solidFill>
                  <a:schemeClr val="tx1">
                    <a:lumMod val="85000"/>
                    <a:lumOff val="15000"/>
                  </a:schemeClr>
                </a:solidFill>
                <a:latin typeface="Calibri" pitchFamily="34" charset="0"/>
                <a:cs typeface="Calibri" pitchFamily="34" charset="0"/>
              </a:rPr>
              <a:t>auprès des familles et des agents de l’Education Nationale (proviseurs, corps professoral, etc.) ;</a:t>
            </a:r>
          </a:p>
          <a:p>
            <a:pPr marL="180975" indent="-180975">
              <a:lnSpc>
                <a:spcPct val="90000"/>
              </a:lnSpc>
              <a:buFont typeface="Wingdings" pitchFamily="2" charset="2"/>
              <a:buChar char="§"/>
            </a:pPr>
            <a:endParaRPr lang="fr-FR" sz="1200" dirty="0" smtClean="0">
              <a:solidFill>
                <a:schemeClr val="tx1">
                  <a:lumMod val="85000"/>
                  <a:lumOff val="15000"/>
                </a:schemeClr>
              </a:solidFill>
              <a:latin typeface="Calibri" pitchFamily="34" charset="0"/>
              <a:cs typeface="Calibri" pitchFamily="34" charset="0"/>
            </a:endParaRPr>
          </a:p>
          <a:p>
            <a:pPr marL="180975" indent="-180975">
              <a:lnSpc>
                <a:spcPct val="90000"/>
              </a:lnSpc>
              <a:buFont typeface="Wingdings" pitchFamily="2" charset="2"/>
              <a:buChar char="§"/>
            </a:pPr>
            <a:r>
              <a:rPr lang="fr-FR" sz="1200" dirty="0" smtClean="0">
                <a:solidFill>
                  <a:schemeClr val="tx1">
                    <a:lumMod val="85000"/>
                    <a:lumOff val="15000"/>
                  </a:schemeClr>
                </a:solidFill>
                <a:latin typeface="Calibri" pitchFamily="34" charset="0"/>
                <a:cs typeface="Calibri" pitchFamily="34" charset="0"/>
              </a:rPr>
              <a:t>Renforcement de la </a:t>
            </a:r>
            <a:r>
              <a:rPr lang="fr-FR" sz="1200" b="1" dirty="0" smtClean="0">
                <a:solidFill>
                  <a:schemeClr val="tx1">
                    <a:lumMod val="85000"/>
                    <a:lumOff val="15000"/>
                  </a:schemeClr>
                </a:solidFill>
                <a:latin typeface="Calibri" pitchFamily="34" charset="0"/>
                <a:cs typeface="Calibri" pitchFamily="34" charset="0"/>
              </a:rPr>
              <a:t>formation des équipes</a:t>
            </a:r>
            <a:r>
              <a:rPr lang="fr-FR" sz="1200" dirty="0" smtClean="0">
                <a:solidFill>
                  <a:schemeClr val="tx1">
                    <a:lumMod val="85000"/>
                    <a:lumOff val="15000"/>
                  </a:schemeClr>
                </a:solidFill>
                <a:latin typeface="Calibri" pitchFamily="34" charset="0"/>
                <a:cs typeface="Calibri" pitchFamily="34" charset="0"/>
              </a:rPr>
              <a:t>, sur le plan éducatif notamment</a:t>
            </a:r>
          </a:p>
        </p:txBody>
      </p:sp>
      <p:pic>
        <p:nvPicPr>
          <p:cNvPr id="21" name="Picture 6" descr="D:\Users\MLOUFRAN\Desktop\Outils\Banque Microsoft\j0433829.png"/>
          <p:cNvPicPr>
            <a:picLocks noChangeAspect="1" noChangeArrowheads="1"/>
          </p:cNvPicPr>
          <p:nvPr/>
        </p:nvPicPr>
        <p:blipFill>
          <a:blip r:embed="rId4" cstate="print"/>
          <a:srcRect/>
          <a:stretch>
            <a:fillRect/>
          </a:stretch>
        </p:blipFill>
        <p:spPr bwMode="auto">
          <a:xfrm>
            <a:off x="7041290" y="2060810"/>
            <a:ext cx="288040" cy="288040"/>
          </a:xfrm>
          <a:prstGeom prst="rect">
            <a:avLst/>
          </a:prstGeom>
          <a:noFill/>
        </p:spPr>
      </p:pic>
      <p:pic>
        <p:nvPicPr>
          <p:cNvPr id="22" name="Picture 6" descr="D:\Users\MLOUFRAN\Desktop\Outils\Banque Microsoft\j0433829.png"/>
          <p:cNvPicPr>
            <a:picLocks noChangeAspect="1" noChangeArrowheads="1"/>
          </p:cNvPicPr>
          <p:nvPr/>
        </p:nvPicPr>
        <p:blipFill>
          <a:blip r:embed="rId4" cstate="print"/>
          <a:srcRect/>
          <a:stretch>
            <a:fillRect/>
          </a:stretch>
        </p:blipFill>
        <p:spPr bwMode="auto">
          <a:xfrm>
            <a:off x="5529080" y="2132820"/>
            <a:ext cx="288040" cy="288040"/>
          </a:xfrm>
          <a:prstGeom prst="rect">
            <a:avLst/>
          </a:prstGeom>
          <a:noFill/>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61</a:t>
            </a:fld>
            <a:endParaRPr lang="en-GB">
              <a:solidFill>
                <a:srgbClr val="85888B"/>
              </a:solidFill>
            </a:endParaRPr>
          </a:p>
        </p:txBody>
      </p:sp>
      <p:sp>
        <p:nvSpPr>
          <p:cNvPr id="12" name="TextBox 11"/>
          <p:cNvSpPr txBox="1"/>
          <p:nvPr/>
        </p:nvSpPr>
        <p:spPr bwMode="auto">
          <a:xfrm>
            <a:off x="2000590" y="2815890"/>
            <a:ext cx="5688790" cy="2751522"/>
          </a:xfrm>
          <a:prstGeom prst="rect">
            <a:avLst/>
          </a:prstGeom>
          <a:noFill/>
          <a:ln w="9525">
            <a:noFill/>
            <a:miter lim="800000"/>
            <a:headEnd/>
            <a:tailEnd/>
          </a:ln>
        </p:spPr>
        <p:txBody>
          <a:bodyPr wrap="square" rtlCol="0">
            <a:spAutoFit/>
          </a:bodyPr>
          <a:lstStyle/>
          <a:p>
            <a:pPr algn="ctr">
              <a:lnSpc>
                <a:spcPct val="90000"/>
              </a:lnSpc>
            </a:pPr>
            <a:r>
              <a:rPr lang="fr-FR" sz="4800" b="1" dirty="0" smtClean="0">
                <a:solidFill>
                  <a:schemeClr val="accent2">
                    <a:lumMod val="75000"/>
                  </a:schemeClr>
                </a:solidFill>
                <a:latin typeface="Calibri" pitchFamily="34" charset="0"/>
                <a:cs typeface="Calibri" pitchFamily="34" charset="0"/>
              </a:rPr>
              <a:t>Annexes</a:t>
            </a:r>
          </a:p>
          <a:p>
            <a:pPr marL="712788" indent="-350838" algn="just">
              <a:lnSpc>
                <a:spcPct val="90000"/>
              </a:lnSpc>
              <a:buAutoNum type="arabicPeriod"/>
            </a:pPr>
            <a:r>
              <a:rPr lang="fr-FR" sz="1200" dirty="0" smtClean="0">
                <a:latin typeface="Calibri" pitchFamily="34" charset="0"/>
                <a:cs typeface="Calibri" pitchFamily="34" charset="0"/>
              </a:rPr>
              <a:t>Nomenclature de la catégorisation en 4 grands groupes de PCS</a:t>
            </a:r>
          </a:p>
          <a:p>
            <a:pPr marL="712788" indent="-350838" algn="just">
              <a:lnSpc>
                <a:spcPct val="90000"/>
              </a:lnSpc>
              <a:buAutoNum type="arabicPeriod"/>
            </a:pPr>
            <a:r>
              <a:rPr lang="fr-FR" sz="1200" dirty="0" smtClean="0">
                <a:latin typeface="Calibri" pitchFamily="34" charset="0"/>
                <a:cs typeface="Calibri" pitchFamily="34" charset="0"/>
              </a:rPr>
              <a:t>Zoom sur le nombre de familles monoparentales par département (2011)</a:t>
            </a:r>
          </a:p>
          <a:p>
            <a:pPr marL="712788" indent="-350838" algn="just">
              <a:lnSpc>
                <a:spcPct val="90000"/>
              </a:lnSpc>
              <a:buAutoNum type="arabicPeriod"/>
            </a:pPr>
            <a:r>
              <a:rPr lang="fr-FR" sz="1200" dirty="0" smtClean="0">
                <a:latin typeface="Calibri" pitchFamily="34" charset="0"/>
                <a:cs typeface="Calibri" pitchFamily="34" charset="0"/>
              </a:rPr>
              <a:t>Zoom sur le nombre de familles de 4 enfants et plus de moins de 25 ans par département (2011)</a:t>
            </a:r>
          </a:p>
          <a:p>
            <a:pPr marL="712788" indent="-350838" algn="just">
              <a:lnSpc>
                <a:spcPct val="90000"/>
              </a:lnSpc>
              <a:buAutoNum type="arabicPeriod"/>
            </a:pPr>
            <a:r>
              <a:rPr lang="fr-FR" sz="1200" dirty="0" smtClean="0">
                <a:latin typeface="Calibri" pitchFamily="34" charset="0"/>
                <a:cs typeface="Calibri" pitchFamily="34" charset="0"/>
              </a:rPr>
              <a:t>Liste des interlocuteurs rencontrés au niveau national</a:t>
            </a:r>
          </a:p>
          <a:p>
            <a:pPr marL="712788" indent="-350838" algn="just">
              <a:lnSpc>
                <a:spcPct val="90000"/>
              </a:lnSpc>
              <a:buAutoNum type="arabicPeriod"/>
            </a:pPr>
            <a:r>
              <a:rPr lang="fr-FR" sz="1200" dirty="0" smtClean="0">
                <a:latin typeface="Calibri" pitchFamily="34" charset="0"/>
                <a:cs typeface="Calibri" pitchFamily="34" charset="0"/>
              </a:rPr>
              <a:t>Liste des interlocuteurs rencontrés au sein des académies</a:t>
            </a:r>
          </a:p>
          <a:p>
            <a:pPr marL="712788" indent="-350838" algn="just">
              <a:lnSpc>
                <a:spcPct val="90000"/>
              </a:lnSpc>
              <a:buAutoNum type="arabicPeriod"/>
            </a:pPr>
            <a:r>
              <a:rPr lang="fr-FR" sz="1200" dirty="0" smtClean="0">
                <a:latin typeface="Calibri" pitchFamily="34" charset="0"/>
                <a:cs typeface="Calibri" pitchFamily="34" charset="0"/>
              </a:rPr>
              <a:t>Modalités de calcul de la projection de la population élève</a:t>
            </a:r>
          </a:p>
          <a:p>
            <a:pPr marL="712788" indent="-350838" algn="just">
              <a:lnSpc>
                <a:spcPct val="90000"/>
              </a:lnSpc>
              <a:buAutoNum type="arabicPeriod"/>
            </a:pPr>
            <a:r>
              <a:rPr lang="fr-FR" sz="1200" dirty="0" smtClean="0">
                <a:latin typeface="Calibri" pitchFamily="34" charset="0"/>
                <a:cs typeface="Calibri" pitchFamily="34" charset="0"/>
              </a:rPr>
              <a:t>Extrait de la « Contribution à l’étude prospective : Cartographie des besoins</a:t>
            </a:r>
            <a:br>
              <a:rPr lang="fr-FR" sz="1200" dirty="0" smtClean="0">
                <a:latin typeface="Calibri" pitchFamily="34" charset="0"/>
                <a:cs typeface="Calibri" pitchFamily="34" charset="0"/>
              </a:rPr>
            </a:br>
            <a:r>
              <a:rPr lang="fr-FR" sz="1200" dirty="0" smtClean="0">
                <a:latin typeface="Calibri" pitchFamily="34" charset="0"/>
                <a:cs typeface="Calibri" pitchFamily="34" charset="0"/>
              </a:rPr>
              <a:t>en places d’internat au sein du Mouvement MFR », UNMFREO </a:t>
            </a:r>
          </a:p>
          <a:p>
            <a:pPr marL="712788" indent="-350838" algn="just">
              <a:lnSpc>
                <a:spcPct val="90000"/>
              </a:lnSpc>
              <a:buAutoNum type="arabicPeriod"/>
            </a:pPr>
            <a:r>
              <a:rPr lang="fr-FR" sz="1200" dirty="0" smtClean="0">
                <a:latin typeface="Calibri" pitchFamily="34" charset="0"/>
                <a:cs typeface="Calibri" pitchFamily="34" charset="0"/>
              </a:rPr>
              <a:t>Extrait des chiffres d’état des lieux communiqué par le Secrétariat Général à l’Enseignement Catholique</a:t>
            </a:r>
          </a:p>
          <a:p>
            <a:pPr marL="712788" indent="-350838" algn="just">
              <a:lnSpc>
                <a:spcPct val="90000"/>
              </a:lnSpc>
              <a:buAutoNum type="arabicPeriod"/>
            </a:pPr>
            <a:r>
              <a:rPr lang="fr-FR" sz="1200" dirty="0" smtClean="0">
                <a:latin typeface="Calibri" pitchFamily="34" charset="0"/>
                <a:cs typeface="Calibri" pitchFamily="34" charset="0"/>
              </a:rPr>
              <a:t>Fiches par académies</a:t>
            </a:r>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6021360"/>
            <a:ext cx="9905999" cy="83664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chemeClr val="tx1">
                  <a:lumMod val="85000"/>
                  <a:lumOff val="15000"/>
                </a:schemeClr>
              </a:solidFill>
              <a:cs typeface="+mn-cs"/>
            </a:endParaRPr>
          </a:p>
        </p:txBody>
      </p:sp>
      <p:sp>
        <p:nvSpPr>
          <p:cNvPr id="32770" name="Title 1"/>
          <p:cNvSpPr>
            <a:spLocks noGrp="1"/>
          </p:cNvSpPr>
          <p:nvPr>
            <p:ph type="title"/>
          </p:nvPr>
        </p:nvSpPr>
        <p:spPr>
          <a:xfrm>
            <a:off x="350836" y="107850"/>
            <a:ext cx="9555163" cy="765175"/>
          </a:xfrm>
        </p:spPr>
        <p:txBody>
          <a:bodyPr/>
          <a:lstStyle/>
          <a:p>
            <a:r>
              <a:rPr lang="fr-FR" b="1" dirty="0" smtClean="0"/>
              <a:t>1. Nomenclature des PCS</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62</a:t>
            </a:fld>
            <a:endParaRPr lang="en-GB">
              <a:solidFill>
                <a:srgbClr val="85888B"/>
              </a:solidFill>
            </a:endParaRPr>
          </a:p>
        </p:txBody>
      </p:sp>
      <p:graphicFrame>
        <p:nvGraphicFramePr>
          <p:cNvPr id="27" name="Table 26"/>
          <p:cNvGraphicFramePr>
            <a:graphicFrameLocks noGrp="1"/>
          </p:cNvGraphicFramePr>
          <p:nvPr/>
        </p:nvGraphicFramePr>
        <p:xfrm>
          <a:off x="992450" y="2348850"/>
          <a:ext cx="8353160" cy="4422739"/>
        </p:xfrm>
        <a:graphic>
          <a:graphicData uri="http://schemas.openxmlformats.org/drawingml/2006/table">
            <a:tbl>
              <a:tblPr firstRow="1" bandRow="1">
                <a:tableStyleId>{5C22544A-7EE6-4342-B048-85BDC9FD1C3A}</a:tableStyleId>
              </a:tblPr>
              <a:tblGrid>
                <a:gridCol w="2010946"/>
                <a:gridCol w="6342214"/>
              </a:tblGrid>
              <a:tr h="435272">
                <a:tc>
                  <a:txBody>
                    <a:bodyPr/>
                    <a:lstStyle/>
                    <a:p>
                      <a:r>
                        <a:rPr lang="fr-FR" sz="1200" dirty="0" smtClean="0"/>
                        <a:t>Regroupement</a:t>
                      </a:r>
                      <a:r>
                        <a:rPr lang="fr-FR" sz="1200" baseline="0" dirty="0" smtClean="0"/>
                        <a:t> en 4 groupes</a:t>
                      </a:r>
                      <a:endParaRPr lang="fr-FR" sz="1200" dirty="0"/>
                    </a:p>
                  </a:txBody>
                  <a:tcPr anchor="ctr">
                    <a:lnL w="9525" cmpd="sng">
                      <a:solidFill>
                        <a:schemeClr val="lt1"/>
                      </a:solidFill>
                    </a:lnL>
                    <a:lnR w="9525" cmpd="sng">
                      <a:solidFill>
                        <a:schemeClr val="lt1"/>
                      </a:solidFill>
                    </a:lnR>
                    <a:lnT w="9525" cmpd="sng">
                      <a:solidFill>
                        <a:schemeClr val="lt1"/>
                      </a:solidFill>
                    </a:lnT>
                    <a:lnB w="9525" cap="flat" cmpd="sng" algn="ctr">
                      <a:solidFill>
                        <a:schemeClr val="bg1">
                          <a:lumMod val="50000"/>
                        </a:schemeClr>
                      </a:solidFill>
                      <a:prstDash val="solid"/>
                      <a:round/>
                      <a:headEnd type="none" w="med" len="med"/>
                      <a:tailEnd type="none" w="med" len="med"/>
                    </a:lnB>
                    <a:solidFill>
                      <a:schemeClr val="accent2">
                        <a:lumMod val="75000"/>
                      </a:schemeClr>
                    </a:solidFill>
                  </a:tcPr>
                </a:tc>
                <a:tc>
                  <a:txBody>
                    <a:bodyPr/>
                    <a:lstStyle/>
                    <a:p>
                      <a:r>
                        <a:rPr lang="fr-FR" sz="1200" dirty="0" smtClean="0"/>
                        <a:t>Intitulé de l’origine sociale détaillée</a:t>
                      </a:r>
                      <a:endParaRPr lang="fr-FR" sz="1200" dirty="0"/>
                    </a:p>
                  </a:txBody>
                  <a:tcPr>
                    <a:lnL w="9525" cmpd="sng">
                      <a:solidFill>
                        <a:schemeClr val="lt1"/>
                      </a:solidFill>
                    </a:lnL>
                    <a:lnR w="9525" cmpd="sng">
                      <a:solidFill>
                        <a:schemeClr val="lt1"/>
                      </a:solidFill>
                    </a:lnR>
                    <a:lnT w="9525" cmpd="sng">
                      <a:solidFill>
                        <a:schemeClr val="lt1"/>
                      </a:solidFill>
                    </a:lnT>
                    <a:lnB w="9525" cap="flat" cmpd="sng" algn="ctr">
                      <a:solidFill>
                        <a:schemeClr val="bg1">
                          <a:lumMod val="50000"/>
                        </a:schemeClr>
                      </a:solidFill>
                      <a:prstDash val="solid"/>
                      <a:round/>
                      <a:headEnd type="none" w="med" len="med"/>
                      <a:tailEnd type="none" w="med" len="med"/>
                    </a:lnB>
                    <a:solidFill>
                      <a:schemeClr val="accent2">
                        <a:lumMod val="75000"/>
                      </a:schemeClr>
                    </a:solidFill>
                  </a:tcPr>
                </a:tc>
              </a:tr>
              <a:tr h="1026477">
                <a:tc>
                  <a:txBody>
                    <a:bodyPr/>
                    <a:lstStyle/>
                    <a:p>
                      <a:r>
                        <a:rPr lang="fr-FR" sz="1200" dirty="0" smtClean="0"/>
                        <a:t>Très favorisée</a:t>
                      </a:r>
                      <a:endParaRPr lang="fr-FR" sz="1200" dirty="0"/>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3038" indent="-173038">
                        <a:lnSpc>
                          <a:spcPts val="900"/>
                        </a:lnSpc>
                        <a:buFont typeface="Wingdings" pitchFamily="2" charset="2"/>
                        <a:buChar char="§"/>
                      </a:pPr>
                      <a:r>
                        <a:rPr lang="fr-FR" sz="900" dirty="0" smtClean="0"/>
                        <a:t>Chefs d'entreprise de dix salariés ou plus</a:t>
                      </a:r>
                    </a:p>
                    <a:p>
                      <a:pPr marL="173038" indent="-173038">
                        <a:lnSpc>
                          <a:spcPts val="900"/>
                        </a:lnSpc>
                        <a:buFont typeface="Wingdings" pitchFamily="2" charset="2"/>
                        <a:buChar char="§"/>
                      </a:pPr>
                      <a:r>
                        <a:rPr lang="fr-FR" sz="900" dirty="0" smtClean="0"/>
                        <a:t>Professions libérales</a:t>
                      </a:r>
                    </a:p>
                    <a:p>
                      <a:pPr marL="173038" indent="-173038">
                        <a:lnSpc>
                          <a:spcPts val="900"/>
                        </a:lnSpc>
                        <a:buFont typeface="Wingdings" pitchFamily="2" charset="2"/>
                        <a:buChar char="§"/>
                      </a:pPr>
                      <a:r>
                        <a:rPr lang="fr-FR" sz="900" dirty="0" smtClean="0"/>
                        <a:t>Cadres de la fonction publique</a:t>
                      </a:r>
                    </a:p>
                    <a:p>
                      <a:pPr marL="173038" indent="-173038">
                        <a:lnSpc>
                          <a:spcPts val="900"/>
                        </a:lnSpc>
                        <a:buFont typeface="Wingdings" pitchFamily="2" charset="2"/>
                        <a:buChar char="§"/>
                      </a:pPr>
                      <a:r>
                        <a:rPr lang="fr-FR" sz="900" dirty="0" smtClean="0"/>
                        <a:t>Professeurs et assimilés</a:t>
                      </a:r>
                    </a:p>
                    <a:p>
                      <a:pPr marL="173038" indent="-173038">
                        <a:lnSpc>
                          <a:spcPts val="900"/>
                        </a:lnSpc>
                        <a:buFont typeface="Wingdings" pitchFamily="2" charset="2"/>
                        <a:buChar char="§"/>
                      </a:pPr>
                      <a:r>
                        <a:rPr lang="fr-FR" sz="900" dirty="0" smtClean="0"/>
                        <a:t>Professions de l'information, des arts et du spectacle</a:t>
                      </a:r>
                    </a:p>
                    <a:p>
                      <a:pPr marL="173038" indent="-173038">
                        <a:lnSpc>
                          <a:spcPts val="900"/>
                        </a:lnSpc>
                        <a:buFont typeface="Wingdings" pitchFamily="2" charset="2"/>
                        <a:buChar char="§"/>
                      </a:pPr>
                      <a:r>
                        <a:rPr lang="fr-FR" sz="900" dirty="0" smtClean="0"/>
                        <a:t>Cadres administratifs et commerciaux d'entreprise</a:t>
                      </a:r>
                    </a:p>
                    <a:p>
                      <a:pPr marL="173038" indent="-173038">
                        <a:lnSpc>
                          <a:spcPts val="900"/>
                        </a:lnSpc>
                        <a:buFont typeface="Wingdings" pitchFamily="2" charset="2"/>
                        <a:buChar char="§"/>
                      </a:pPr>
                      <a:r>
                        <a:rPr lang="fr-FR" sz="900" dirty="0" smtClean="0"/>
                        <a:t>Ingénieurs ,cadres techniques d'entreprise</a:t>
                      </a:r>
                    </a:p>
                    <a:p>
                      <a:pPr marL="173038" indent="-173038">
                        <a:lnSpc>
                          <a:spcPts val="900"/>
                        </a:lnSpc>
                        <a:buFont typeface="Wingdings" pitchFamily="2" charset="2"/>
                        <a:buChar char="§"/>
                      </a:pPr>
                      <a:r>
                        <a:rPr lang="fr-FR" sz="900" dirty="0" smtClean="0"/>
                        <a:t>Instituteur et assimilés</a:t>
                      </a:r>
                      <a:endParaRPr lang="fr-FR" sz="900" dirty="0"/>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8037">
                <a:tc>
                  <a:txBody>
                    <a:bodyPr/>
                    <a:lstStyle/>
                    <a:p>
                      <a:r>
                        <a:rPr lang="fr-FR" sz="1200" dirty="0" smtClean="0"/>
                        <a:t>Favorisée</a:t>
                      </a:r>
                      <a:endParaRPr lang="fr-FR" sz="1200" dirty="0"/>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Professions intermédiaires de la santé- et du travail social</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Clergé, religieux</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Profession intermédiaires administrative de la fonction publique</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Professions intermédiaires </a:t>
                      </a:r>
                      <a:r>
                        <a:rPr lang="fr-FR" sz="900" kern="1200" dirty="0" err="1" smtClean="0">
                          <a:solidFill>
                            <a:schemeClr val="dk1"/>
                          </a:solidFill>
                          <a:latin typeface="+mn-lt"/>
                          <a:ea typeface="+mn-ea"/>
                          <a:cs typeface="+mn-cs"/>
                        </a:rPr>
                        <a:t>adm</a:t>
                      </a:r>
                      <a:r>
                        <a:rPr lang="fr-FR" sz="900" kern="1200" dirty="0" smtClean="0">
                          <a:solidFill>
                            <a:schemeClr val="dk1"/>
                          </a:solidFill>
                          <a:latin typeface="+mn-lt"/>
                          <a:ea typeface="+mn-ea"/>
                          <a:cs typeface="+mn-cs"/>
                        </a:rPr>
                        <a:t> du commerce ou des entreprises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Technicien</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Contremaîtres, agents de maîtrise</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Retraités cadres ou professions intermédiaires</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63356">
                <a:tc>
                  <a:txBody>
                    <a:bodyPr/>
                    <a:lstStyle/>
                    <a:p>
                      <a:r>
                        <a:rPr lang="fr-FR" sz="1200" dirty="0" smtClean="0"/>
                        <a:t>Moyenne</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Agriculteurs exploitants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Artisans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Commerçants et assimilés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Employés civils, agents de service de la fonction publique</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Policiers et militaires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Employés administratifs d'entreprise</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Employés de commerce</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Personnels de service direct aux particuliers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Retraités agriculteurs exploitants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Retraités artisans, commerçants, chefs d'entreprise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89597">
                <a:tc>
                  <a:txBody>
                    <a:bodyPr/>
                    <a:lstStyle/>
                    <a:p>
                      <a:r>
                        <a:rPr lang="fr-FR" sz="1200" dirty="0" smtClean="0"/>
                        <a:t>Défavorisée</a:t>
                      </a:r>
                      <a:endParaRPr lang="fr-FR" sz="1200" dirty="0"/>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Ouvriers qualifiés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Ouvriers non qualifiés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Ouvriers agricoles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Retraités employés et ouvriers</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Chômeurs n'ayant jamais travaillé</a:t>
                      </a:r>
                    </a:p>
                    <a:p>
                      <a:pPr marL="173038" indent="-173038" algn="l" defTabSz="914400" rtl="0" eaLnBrk="1" latinLnBrk="0" hangingPunct="1">
                        <a:lnSpc>
                          <a:spcPts val="900"/>
                        </a:lnSpc>
                        <a:buFont typeface="Wingdings" pitchFamily="2" charset="2"/>
                        <a:buChar char="§"/>
                      </a:pPr>
                      <a:r>
                        <a:rPr lang="fr-FR" sz="900" kern="1200" dirty="0" smtClean="0">
                          <a:solidFill>
                            <a:schemeClr val="dk1"/>
                          </a:solidFill>
                          <a:latin typeface="+mn-lt"/>
                          <a:ea typeface="+mn-ea"/>
                          <a:cs typeface="+mn-cs"/>
                        </a:rPr>
                        <a:t>Personnes sans activité professionnelle</a:t>
                      </a: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8" name="TextBox 27"/>
          <p:cNvSpPr txBox="1"/>
          <p:nvPr/>
        </p:nvSpPr>
        <p:spPr bwMode="auto">
          <a:xfrm>
            <a:off x="350836" y="980660"/>
            <a:ext cx="9138794" cy="1338828"/>
          </a:xfrm>
          <a:prstGeom prst="rect">
            <a:avLst/>
          </a:prstGeom>
          <a:noFill/>
          <a:ln w="9525">
            <a:noFill/>
            <a:miter lim="800000"/>
            <a:headEnd/>
            <a:tailEnd/>
          </a:ln>
        </p:spPr>
        <p:txBody>
          <a:bodyPr wrap="square" rtlCol="0">
            <a:spAutoFit/>
          </a:bodyPr>
          <a:lstStyle/>
          <a:p>
            <a:pPr marL="180975" indent="-180975">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Le regroupement en 4 grandes catégories de CSP utilisé dans le présent rapport reprend le regroupement en 4 groupes proposés par la DEPP. </a:t>
            </a:r>
          </a:p>
          <a:p>
            <a:pPr marL="180975" indent="-180975">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Il s'agit de regroupements de la nomenclature des Professions et Catégories Sociales (PCS de l'INSEE) qui sert à recueillir la PCS de la personne de référence de l'élève, en général son père.</a:t>
            </a:r>
          </a:p>
          <a:p>
            <a:pPr marL="180975" indent="-180975">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Ces regroupements, élaborés par la DEP, sont utilisés notamment pour la publication des indicateurs IPES de résultats des lycées. Ils ont été établis en fonction de nombreuses données sur la réussite scolaire selon les catégories socioprofessionnelles. Il faut donc entendre « favorisée " ou " défavorisée ", par exemple, du seul point de vue de la réussite scolaire constatée de manière durable au niveau statistique.</a:t>
            </a:r>
          </a:p>
          <a:p>
            <a:pPr marL="180975" indent="-180975">
              <a:lnSpc>
                <a:spcPct val="90000"/>
              </a:lnSpc>
              <a:buFont typeface="Wingdings" pitchFamily="2" charset="2"/>
              <a:buChar char="§"/>
            </a:pPr>
            <a:r>
              <a:rPr lang="fr-FR" sz="1000" dirty="0" smtClean="0">
                <a:solidFill>
                  <a:schemeClr val="tx1">
                    <a:lumMod val="85000"/>
                    <a:lumOff val="15000"/>
                  </a:schemeClr>
                </a:solidFill>
                <a:latin typeface="Calibri" pitchFamily="34" charset="0"/>
                <a:cs typeface="Calibri" pitchFamily="34" charset="0"/>
              </a:rPr>
              <a:t>Remarques</a:t>
            </a:r>
          </a:p>
          <a:p>
            <a:pPr marL="180975" indent="-180975">
              <a:lnSpc>
                <a:spcPct val="90000"/>
              </a:lnSpc>
            </a:pPr>
            <a:r>
              <a:rPr lang="fr-FR" sz="1000" dirty="0" smtClean="0">
                <a:solidFill>
                  <a:schemeClr val="tx1">
                    <a:lumMod val="85000"/>
                    <a:lumOff val="15000"/>
                  </a:schemeClr>
                </a:solidFill>
                <a:latin typeface="Calibri" pitchFamily="34" charset="0"/>
                <a:cs typeface="Calibri" pitchFamily="34" charset="0"/>
              </a:rPr>
              <a:t>	- Le code '99' est affecté à la catégorie « </a:t>
            </a:r>
            <a:r>
              <a:rPr lang="fr-FR" sz="900" dirty="0" smtClean="0">
                <a:solidFill>
                  <a:schemeClr val="tx1">
                    <a:lumMod val="85000"/>
                    <a:lumOff val="15000"/>
                  </a:schemeClr>
                </a:solidFill>
                <a:latin typeface="Calibri" pitchFamily="34" charset="0"/>
                <a:cs typeface="Calibri" pitchFamily="34" charset="0"/>
              </a:rPr>
              <a:t>non</a:t>
            </a:r>
            <a:r>
              <a:rPr lang="fr-FR" sz="1000" dirty="0" smtClean="0">
                <a:solidFill>
                  <a:schemeClr val="tx1">
                    <a:lumMod val="85000"/>
                    <a:lumOff val="15000"/>
                  </a:schemeClr>
                </a:solidFill>
                <a:latin typeface="Calibri" pitchFamily="34" charset="0"/>
                <a:cs typeface="Calibri" pitchFamily="34" charset="0"/>
              </a:rPr>
              <a:t> renseignée » pour la source d'information SCOLARITE.</a:t>
            </a:r>
          </a:p>
          <a:p>
            <a:pPr marL="180975" indent="-180975">
              <a:lnSpc>
                <a:spcPct val="90000"/>
              </a:lnSpc>
            </a:pPr>
            <a:r>
              <a:rPr lang="fr-FR" sz="1000" dirty="0" smtClean="0">
                <a:solidFill>
                  <a:schemeClr val="tx1">
                    <a:lumMod val="85000"/>
                    <a:lumOff val="15000"/>
                  </a:schemeClr>
                </a:solidFill>
                <a:latin typeface="Calibri" pitchFamily="34" charset="0"/>
                <a:cs typeface="Calibri" pitchFamily="34" charset="0"/>
              </a:rPr>
              <a:t>	- L'origine sociale n'est pas recensée pour les élèves dont la source d'information est SCOLEGE ou l'enquête PAPIER.</a:t>
            </a: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b="1" dirty="0" smtClean="0"/>
              <a:t>2. ZOOM : Nombre de familles monoparentales par département en 2011</a:t>
            </a:r>
            <a:endParaRPr lang="fr-FR" b="1" i="1"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63</a:t>
            </a:fld>
            <a:endParaRPr lang="en-GB">
              <a:solidFill>
                <a:srgbClr val="85888B"/>
              </a:solidFill>
            </a:endParaRPr>
          </a:p>
        </p:txBody>
      </p:sp>
      <p:pic>
        <p:nvPicPr>
          <p:cNvPr id="1333249" name="Picture 1"/>
          <p:cNvPicPr>
            <a:picLocks noChangeAspect="1" noChangeArrowheads="1"/>
          </p:cNvPicPr>
          <p:nvPr/>
        </p:nvPicPr>
        <p:blipFill>
          <a:blip r:embed="rId3" cstate="print"/>
          <a:srcRect/>
          <a:stretch>
            <a:fillRect/>
          </a:stretch>
        </p:blipFill>
        <p:spPr bwMode="auto">
          <a:xfrm>
            <a:off x="216030" y="1772770"/>
            <a:ext cx="4953000" cy="4103031"/>
          </a:xfrm>
          <a:prstGeom prst="rect">
            <a:avLst/>
          </a:prstGeom>
          <a:noFill/>
          <a:ln w="9525">
            <a:noFill/>
            <a:miter lim="800000"/>
            <a:headEnd/>
            <a:tailEnd/>
          </a:ln>
          <a:effectLst/>
        </p:spPr>
      </p:pic>
      <p:sp>
        <p:nvSpPr>
          <p:cNvPr id="16" name="TextBox 15"/>
          <p:cNvSpPr txBox="1"/>
          <p:nvPr/>
        </p:nvSpPr>
        <p:spPr bwMode="auto">
          <a:xfrm>
            <a:off x="5427626" y="492459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17" name="TextBox 16"/>
          <p:cNvSpPr txBox="1"/>
          <p:nvPr/>
        </p:nvSpPr>
        <p:spPr bwMode="auto">
          <a:xfrm>
            <a:off x="5618297" y="517354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10 000</a:t>
            </a:r>
          </a:p>
        </p:txBody>
      </p:sp>
      <p:sp>
        <p:nvSpPr>
          <p:cNvPr id="21" name="TextBox 20"/>
          <p:cNvSpPr txBox="1"/>
          <p:nvPr/>
        </p:nvSpPr>
        <p:spPr bwMode="auto">
          <a:xfrm>
            <a:off x="5618317" y="534205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10 000 et 20 000</a:t>
            </a:r>
          </a:p>
        </p:txBody>
      </p:sp>
      <p:sp>
        <p:nvSpPr>
          <p:cNvPr id="22" name="TextBox 21"/>
          <p:cNvSpPr txBox="1"/>
          <p:nvPr/>
        </p:nvSpPr>
        <p:spPr bwMode="auto">
          <a:xfrm>
            <a:off x="5636987" y="553401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20 000 et 30 000</a:t>
            </a:r>
          </a:p>
        </p:txBody>
      </p:sp>
      <p:sp>
        <p:nvSpPr>
          <p:cNvPr id="24" name="TextBox 23"/>
          <p:cNvSpPr txBox="1"/>
          <p:nvPr/>
        </p:nvSpPr>
        <p:spPr bwMode="auto">
          <a:xfrm>
            <a:off x="5645613" y="570957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30 000 et 40 000</a:t>
            </a:r>
          </a:p>
        </p:txBody>
      </p:sp>
      <p:sp>
        <p:nvSpPr>
          <p:cNvPr id="25" name="TextBox 24"/>
          <p:cNvSpPr txBox="1"/>
          <p:nvPr/>
        </p:nvSpPr>
        <p:spPr bwMode="auto">
          <a:xfrm>
            <a:off x="5645613" y="590109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40 000</a:t>
            </a:r>
          </a:p>
        </p:txBody>
      </p:sp>
      <p:sp>
        <p:nvSpPr>
          <p:cNvPr id="26" name="TextBox 25"/>
          <p:cNvSpPr txBox="1"/>
          <p:nvPr/>
        </p:nvSpPr>
        <p:spPr bwMode="auto">
          <a:xfrm>
            <a:off x="4953000" y="4533660"/>
            <a:ext cx="1897861"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Nombre de familles monoparentales par départements en 2011 </a:t>
            </a:r>
            <a:r>
              <a:rPr lang="fr-FR" sz="800" b="1" baseline="30000" dirty="0" smtClean="0">
                <a:solidFill>
                  <a:srgbClr val="000000">
                    <a:lumMod val="85000"/>
                    <a:lumOff val="15000"/>
                  </a:srgbClr>
                </a:solidFill>
                <a:latin typeface="Calibri" pitchFamily="34" charset="0"/>
                <a:cs typeface="Calibri" pitchFamily="34" charset="0"/>
              </a:rPr>
              <a:t>(1)</a:t>
            </a:r>
          </a:p>
        </p:txBody>
      </p:sp>
      <p:sp>
        <p:nvSpPr>
          <p:cNvPr id="27" name="Freeform 101"/>
          <p:cNvSpPr>
            <a:spLocks noChangeArrowheads="1"/>
          </p:cNvSpPr>
          <p:nvPr/>
        </p:nvSpPr>
        <p:spPr bwMode="auto">
          <a:xfrm>
            <a:off x="5493100" y="5217770"/>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9" name="Freeform 103"/>
          <p:cNvSpPr>
            <a:spLocks noChangeArrowheads="1"/>
          </p:cNvSpPr>
          <p:nvPr/>
        </p:nvSpPr>
        <p:spPr bwMode="auto">
          <a:xfrm>
            <a:off x="5493100" y="5577622"/>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0" name="Freeform 105"/>
          <p:cNvSpPr>
            <a:spLocks noChangeArrowheads="1"/>
          </p:cNvSpPr>
          <p:nvPr/>
        </p:nvSpPr>
        <p:spPr bwMode="auto">
          <a:xfrm>
            <a:off x="5493100" y="5937475"/>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1" name="Freeform 102"/>
          <p:cNvSpPr>
            <a:spLocks noChangeArrowheads="1"/>
          </p:cNvSpPr>
          <p:nvPr/>
        </p:nvSpPr>
        <p:spPr bwMode="auto">
          <a:xfrm>
            <a:off x="5493100" y="5397696"/>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2" name="Freeform 104"/>
          <p:cNvSpPr>
            <a:spLocks noChangeArrowheads="1"/>
          </p:cNvSpPr>
          <p:nvPr/>
        </p:nvSpPr>
        <p:spPr bwMode="auto">
          <a:xfrm>
            <a:off x="5493100" y="5757548"/>
            <a:ext cx="180000" cy="108000"/>
          </a:xfrm>
          <a:prstGeom prst="rect">
            <a:avLst/>
          </a:prstGeom>
          <a:solidFill>
            <a:srgbClr val="B10034">
              <a:lumMod val="75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33" name="TextBox 32"/>
          <p:cNvSpPr txBox="1"/>
          <p:nvPr/>
        </p:nvSpPr>
        <p:spPr bwMode="auto">
          <a:xfrm>
            <a:off x="1" y="6705578"/>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Logiciel Analyser, exploitant des données issus du RP2011</a:t>
            </a:r>
          </a:p>
        </p:txBody>
      </p:sp>
      <p:sp>
        <p:nvSpPr>
          <p:cNvPr id="35" name="Rectangle 34"/>
          <p:cNvSpPr/>
          <p:nvPr/>
        </p:nvSpPr>
        <p:spPr bwMode="auto">
          <a:xfrm>
            <a:off x="7185310" y="1916790"/>
            <a:ext cx="2448340" cy="3888732"/>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20% des départements présentent plus de 40 000 familles monoparentales. Ils se concentrent dans les académies de l’Ile de France, du Nord et d’Aix Marseille principalement.</a:t>
            </a:r>
          </a:p>
          <a:p>
            <a:pPr marL="355600" indent="-177800" algn="just" fontAlgn="auto">
              <a:lnSpc>
                <a:spcPct val="90000"/>
              </a:lnSpc>
              <a:spcBef>
                <a:spcPts val="600"/>
              </a:spcBef>
              <a:spcAft>
                <a:spcPts val="0"/>
              </a:spcAft>
              <a:buFont typeface="Wingdings" pitchFamily="2" charset="2"/>
              <a:buChar char="§"/>
            </a:pPr>
            <a:endParaRPr lang="fr-FR" sz="1050" dirty="0" smtClean="0">
              <a:solidFill>
                <a:srgbClr val="000000">
                  <a:lumMod val="85000"/>
                  <a:lumOff val="15000"/>
                </a:srgbClr>
              </a:solidFill>
            </a:endParaRP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Au contraire, plus la moitié des départements comportent moins de 20 000 familles monoparentales</a:t>
            </a: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4578" name="Picture 2"/>
          <p:cNvPicPr>
            <a:picLocks noChangeAspect="1" noChangeArrowheads="1"/>
          </p:cNvPicPr>
          <p:nvPr/>
        </p:nvPicPr>
        <p:blipFill>
          <a:blip r:embed="rId3" cstate="print"/>
          <a:srcRect/>
          <a:stretch>
            <a:fillRect/>
          </a:stretch>
        </p:blipFill>
        <p:spPr bwMode="auto">
          <a:xfrm>
            <a:off x="263536" y="1989370"/>
            <a:ext cx="4954170" cy="4104000"/>
          </a:xfrm>
          <a:prstGeom prst="rect">
            <a:avLst/>
          </a:prstGeom>
          <a:noFill/>
          <a:ln w="9525">
            <a:noFill/>
            <a:miter lim="800000"/>
            <a:headEnd/>
            <a:tailEnd/>
          </a:ln>
          <a:effectLst/>
        </p:spPr>
      </p:pic>
      <p:sp>
        <p:nvSpPr>
          <p:cNvPr id="32770" name="Title 1"/>
          <p:cNvSpPr>
            <a:spLocks noGrp="1"/>
          </p:cNvSpPr>
          <p:nvPr>
            <p:ph type="title"/>
          </p:nvPr>
        </p:nvSpPr>
        <p:spPr>
          <a:xfrm>
            <a:off x="350836" y="116540"/>
            <a:ext cx="9555163" cy="765175"/>
          </a:xfrm>
        </p:spPr>
        <p:txBody>
          <a:bodyPr/>
          <a:lstStyle/>
          <a:p>
            <a:r>
              <a:rPr lang="fr-FR" b="1" dirty="0" smtClean="0"/>
              <a:t>3. ZOOM : Nombre de familles avec 4 enfants et plus de moins de 25 ans, en 2011</a:t>
            </a:r>
            <a:endParaRPr lang="fr-FR" b="1" i="1"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64</a:t>
            </a:fld>
            <a:endParaRPr lang="en-GB">
              <a:solidFill>
                <a:srgbClr val="85888B"/>
              </a:solidFill>
            </a:endParaRPr>
          </a:p>
        </p:txBody>
      </p:sp>
      <p:sp>
        <p:nvSpPr>
          <p:cNvPr id="7" name="TextBox 6"/>
          <p:cNvSpPr txBox="1"/>
          <p:nvPr/>
        </p:nvSpPr>
        <p:spPr bwMode="auto">
          <a:xfrm>
            <a:off x="5427626" y="4924599"/>
            <a:ext cx="15842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a:t>
            </a:r>
          </a:p>
        </p:txBody>
      </p:sp>
      <p:sp>
        <p:nvSpPr>
          <p:cNvPr id="8" name="TextBox 7"/>
          <p:cNvSpPr txBox="1"/>
          <p:nvPr/>
        </p:nvSpPr>
        <p:spPr bwMode="auto">
          <a:xfrm>
            <a:off x="5618297" y="517354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1 000</a:t>
            </a:r>
          </a:p>
        </p:txBody>
      </p:sp>
      <p:sp>
        <p:nvSpPr>
          <p:cNvPr id="11" name="TextBox 10"/>
          <p:cNvSpPr txBox="1"/>
          <p:nvPr/>
        </p:nvSpPr>
        <p:spPr bwMode="auto">
          <a:xfrm>
            <a:off x="5618317" y="534205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1 000 et 2 000</a:t>
            </a:r>
          </a:p>
        </p:txBody>
      </p:sp>
      <p:sp>
        <p:nvSpPr>
          <p:cNvPr id="12" name="TextBox 11"/>
          <p:cNvSpPr txBox="1"/>
          <p:nvPr/>
        </p:nvSpPr>
        <p:spPr bwMode="auto">
          <a:xfrm>
            <a:off x="5636987" y="553401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2 000 et 3 000</a:t>
            </a:r>
          </a:p>
        </p:txBody>
      </p:sp>
      <p:sp>
        <p:nvSpPr>
          <p:cNvPr id="13" name="TextBox 12"/>
          <p:cNvSpPr txBox="1"/>
          <p:nvPr/>
        </p:nvSpPr>
        <p:spPr bwMode="auto">
          <a:xfrm>
            <a:off x="5645613" y="570957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3 000 et 5 000</a:t>
            </a:r>
          </a:p>
        </p:txBody>
      </p:sp>
      <p:sp>
        <p:nvSpPr>
          <p:cNvPr id="14" name="TextBox 13"/>
          <p:cNvSpPr txBox="1"/>
          <p:nvPr/>
        </p:nvSpPr>
        <p:spPr bwMode="auto">
          <a:xfrm>
            <a:off x="5645613" y="590109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5 000</a:t>
            </a:r>
          </a:p>
        </p:txBody>
      </p:sp>
      <p:sp>
        <p:nvSpPr>
          <p:cNvPr id="15" name="TextBox 14"/>
          <p:cNvSpPr txBox="1"/>
          <p:nvPr/>
        </p:nvSpPr>
        <p:spPr bwMode="auto">
          <a:xfrm>
            <a:off x="4953000" y="4512394"/>
            <a:ext cx="1897861" cy="4247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Nombre de familles avec 4 enfants ou plus de moins de 25 ans, par départements en 2011 </a:t>
            </a:r>
            <a:r>
              <a:rPr lang="fr-FR" sz="800" b="1" baseline="30000" dirty="0" smtClean="0">
                <a:solidFill>
                  <a:srgbClr val="000000">
                    <a:lumMod val="85000"/>
                    <a:lumOff val="15000"/>
                  </a:srgbClr>
                </a:solidFill>
                <a:latin typeface="Calibri" pitchFamily="34" charset="0"/>
                <a:cs typeface="Calibri" pitchFamily="34" charset="0"/>
              </a:rPr>
              <a:t>(1)</a:t>
            </a:r>
          </a:p>
        </p:txBody>
      </p:sp>
      <p:sp>
        <p:nvSpPr>
          <p:cNvPr id="16" name="Freeform 101"/>
          <p:cNvSpPr>
            <a:spLocks noChangeArrowheads="1"/>
          </p:cNvSpPr>
          <p:nvPr/>
        </p:nvSpPr>
        <p:spPr bwMode="auto">
          <a:xfrm>
            <a:off x="5493100" y="5217770"/>
            <a:ext cx="180000" cy="108000"/>
          </a:xfrm>
          <a:prstGeom prst="rect">
            <a:avLst/>
          </a:prstGeom>
          <a:solidFill>
            <a:srgbClr val="774A39">
              <a:lumMod val="20000"/>
              <a:lumOff val="8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lang="fr-FR" sz="900" kern="0" dirty="0">
              <a:solidFill>
                <a:srgbClr val="000000"/>
              </a:solidFill>
              <a:latin typeface="Calibri" pitchFamily="34" charset="0"/>
              <a:cs typeface="Calibri" pitchFamily="34" charset="0"/>
            </a:endParaRPr>
          </a:p>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7" name="Freeform 103"/>
          <p:cNvSpPr>
            <a:spLocks noChangeArrowheads="1"/>
          </p:cNvSpPr>
          <p:nvPr/>
        </p:nvSpPr>
        <p:spPr bwMode="auto">
          <a:xfrm>
            <a:off x="5493100" y="5577622"/>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8" name="Freeform 105"/>
          <p:cNvSpPr>
            <a:spLocks noChangeArrowheads="1"/>
          </p:cNvSpPr>
          <p:nvPr/>
        </p:nvSpPr>
        <p:spPr bwMode="auto">
          <a:xfrm>
            <a:off x="5493100" y="5937475"/>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Freeform 102"/>
          <p:cNvSpPr>
            <a:spLocks noChangeArrowheads="1"/>
          </p:cNvSpPr>
          <p:nvPr/>
        </p:nvSpPr>
        <p:spPr bwMode="auto">
          <a:xfrm>
            <a:off x="5493100" y="5397696"/>
            <a:ext cx="180000" cy="108000"/>
          </a:xfrm>
          <a:prstGeom prst="rect">
            <a:avLst/>
          </a:prstGeom>
          <a:solidFill>
            <a:srgbClr val="774A39">
              <a:lumMod val="40000"/>
              <a:lumOff val="6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0" name="Freeform 104"/>
          <p:cNvSpPr>
            <a:spLocks noChangeArrowheads="1"/>
          </p:cNvSpPr>
          <p:nvPr/>
        </p:nvSpPr>
        <p:spPr bwMode="auto">
          <a:xfrm>
            <a:off x="5493100" y="5757548"/>
            <a:ext cx="180000" cy="108000"/>
          </a:xfrm>
          <a:prstGeom prst="rect">
            <a:avLst/>
          </a:prstGeom>
          <a:solidFill>
            <a:srgbClr val="B10034">
              <a:lumMod val="75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762000" eaLnBrk="1" fontAlgn="auto" latinLnBrk="0" hangingPunct="1">
              <a:lnSpc>
                <a:spcPct val="9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1" name="Rectangle 20"/>
          <p:cNvSpPr/>
          <p:nvPr/>
        </p:nvSpPr>
        <p:spPr bwMode="auto">
          <a:xfrm>
            <a:off x="7185310" y="1916790"/>
            <a:ext cx="2448340" cy="3888732"/>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216000" rtlCol="0" anchor="ctr" anchorCtr="0"/>
          <a:lstStyle/>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Plus de la moitié des départements présentent plus de 5 000 familles comptant 4 enfants ou plus de moins de 25 ans en 2011</a:t>
            </a:r>
          </a:p>
          <a:p>
            <a:pPr marL="355600" indent="-177800" algn="just" fontAlgn="auto">
              <a:lnSpc>
                <a:spcPct val="90000"/>
              </a:lnSpc>
              <a:spcBef>
                <a:spcPts val="600"/>
              </a:spcBef>
              <a:spcAft>
                <a:spcPts val="0"/>
              </a:spcAft>
              <a:buFont typeface="Wingdings" pitchFamily="2" charset="2"/>
              <a:buChar char="§"/>
            </a:pPr>
            <a:r>
              <a:rPr lang="fr-FR" sz="1050" dirty="0" smtClean="0">
                <a:solidFill>
                  <a:srgbClr val="000000">
                    <a:lumMod val="85000"/>
                    <a:lumOff val="15000"/>
                  </a:srgbClr>
                </a:solidFill>
              </a:rPr>
              <a:t>Ils sont également concentrés dans les académies d’ile de France, du Nord et d’Aix Marseille, mais également de Nancy-Metz et Nantes</a:t>
            </a:r>
          </a:p>
        </p:txBody>
      </p:sp>
      <p:sp>
        <p:nvSpPr>
          <p:cNvPr id="22" name="TextBox 21"/>
          <p:cNvSpPr txBox="1"/>
          <p:nvPr/>
        </p:nvSpPr>
        <p:spPr bwMode="auto">
          <a:xfrm>
            <a:off x="1" y="6705578"/>
            <a:ext cx="9817100" cy="189283"/>
          </a:xfrm>
          <a:prstGeom prst="rect">
            <a:avLst/>
          </a:prstGeom>
          <a:noFill/>
          <a:ln w="9525">
            <a:noFill/>
            <a:miter lim="800000"/>
            <a:headEnd/>
            <a:tailEnd/>
          </a:ln>
        </p:spPr>
        <p:txBody>
          <a:bodyPr wrap="square" rtlCol="0">
            <a:spAutoFit/>
          </a:bodyPr>
          <a:lstStyle/>
          <a:p>
            <a:pPr>
              <a:lnSpc>
                <a:spcPct val="90000"/>
              </a:lnSpc>
            </a:pPr>
            <a:r>
              <a:rPr lang="fr-FR" sz="700" baseline="30000" dirty="0" smtClean="0">
                <a:latin typeface="Calibri" pitchFamily="34" charset="0"/>
                <a:cs typeface="Calibri" pitchFamily="34" charset="0"/>
              </a:rPr>
              <a:t>(2)</a:t>
            </a:r>
            <a:r>
              <a:rPr lang="fr-FR" sz="700" dirty="0" smtClean="0">
                <a:latin typeface="Calibri" pitchFamily="34" charset="0"/>
                <a:cs typeface="Calibri" pitchFamily="34" charset="0"/>
              </a:rPr>
              <a:t> Source : Logiciel Analyser, exploitant des données issus du RP2011</a:t>
            </a: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07850"/>
            <a:ext cx="9555163" cy="765175"/>
          </a:xfrm>
        </p:spPr>
        <p:txBody>
          <a:bodyPr/>
          <a:lstStyle/>
          <a:p>
            <a:r>
              <a:rPr lang="fr-FR" b="1" dirty="0" smtClean="0"/>
              <a:t>4. Interlocuteurs rencontrés dans le cadre des entretiens focalisés </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65</a:t>
            </a:fld>
            <a:endParaRPr lang="en-GB">
              <a:solidFill>
                <a:srgbClr val="85888B"/>
              </a:solidFill>
            </a:endParaRPr>
          </a:p>
        </p:txBody>
      </p:sp>
      <p:graphicFrame>
        <p:nvGraphicFramePr>
          <p:cNvPr id="8" name="Table 7"/>
          <p:cNvGraphicFramePr>
            <a:graphicFrameLocks noGrp="1"/>
          </p:cNvGraphicFramePr>
          <p:nvPr/>
        </p:nvGraphicFramePr>
        <p:xfrm>
          <a:off x="1424510" y="1243752"/>
          <a:ext cx="7417030" cy="4904868"/>
        </p:xfrm>
        <a:graphic>
          <a:graphicData uri="http://schemas.openxmlformats.org/drawingml/2006/table">
            <a:tbl>
              <a:tblPr firstRow="1" bandRow="1">
                <a:tableStyleId>{5C22544A-7EE6-4342-B048-85BDC9FD1C3A}</a:tableStyleId>
              </a:tblPr>
              <a:tblGrid>
                <a:gridCol w="2191126"/>
                <a:gridCol w="4231833"/>
                <a:gridCol w="994071"/>
              </a:tblGrid>
              <a:tr h="504070">
                <a:tc>
                  <a:txBody>
                    <a:bodyPr/>
                    <a:lstStyle/>
                    <a:p>
                      <a:pPr algn="ctr"/>
                      <a:r>
                        <a:rPr lang="fr-FR" sz="1000" dirty="0" smtClean="0">
                          <a:solidFill>
                            <a:schemeClr val="bg1"/>
                          </a:solidFill>
                        </a:rPr>
                        <a:t>Direction /</a:t>
                      </a:r>
                      <a:r>
                        <a:rPr lang="fr-FR" sz="1000" baseline="0" dirty="0" smtClean="0">
                          <a:solidFill>
                            <a:schemeClr val="bg1"/>
                          </a:solidFill>
                        </a:rPr>
                        <a:t> structure</a:t>
                      </a:r>
                      <a:endParaRPr lang="fr-FR" sz="1000" dirty="0">
                        <a:solidFill>
                          <a:schemeClr val="bg1"/>
                        </a:solidFill>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algn="ctr"/>
                      <a:r>
                        <a:rPr lang="fr-FR" sz="1000" dirty="0" smtClean="0">
                          <a:solidFill>
                            <a:schemeClr val="bg1"/>
                          </a:solidFill>
                        </a:rPr>
                        <a:t>Interlocuteurs</a:t>
                      </a:r>
                      <a:endParaRPr lang="fr-FR" sz="1000" dirty="0">
                        <a:solidFill>
                          <a:schemeClr val="bg1"/>
                        </a:solidFill>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tx2">
                        <a:lumMod val="75000"/>
                      </a:schemeClr>
                    </a:solidFill>
                  </a:tcPr>
                </a:tc>
                <a:tc>
                  <a:txBody>
                    <a:bodyPr/>
                    <a:lstStyle/>
                    <a:p>
                      <a:pPr algn="ctr"/>
                      <a:r>
                        <a:rPr lang="fr-FR" sz="1000" dirty="0" smtClean="0">
                          <a:solidFill>
                            <a:schemeClr val="bg1"/>
                          </a:solidFill>
                        </a:rPr>
                        <a:t>Date</a:t>
                      </a:r>
                      <a:endParaRPr lang="fr-FR" sz="1000" dirty="0">
                        <a:solidFill>
                          <a:schemeClr val="bg1"/>
                        </a:solidFill>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tx2">
                        <a:lumMod val="75000"/>
                      </a:schemeClr>
                    </a:solidFill>
                  </a:tcPr>
                </a:tc>
              </a:tr>
              <a:tr h="265657">
                <a:tc>
                  <a:txBody>
                    <a:bodyPr/>
                    <a:lstStyle/>
                    <a:p>
                      <a:r>
                        <a:rPr lang="fr-FR" sz="1000" dirty="0" smtClean="0"/>
                        <a:t>ANRU</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Mathilde Gourbesville</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29/08</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MEN, DGESCO</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Marc</a:t>
                      </a:r>
                      <a:r>
                        <a:rPr lang="fr-FR" sz="1000" baseline="0" dirty="0" smtClean="0"/>
                        <a:t> </a:t>
                      </a:r>
                      <a:r>
                        <a:rPr lang="fr-FR" sz="1000" baseline="0" dirty="0" err="1" smtClean="0"/>
                        <a:t>Bablet</a:t>
                      </a:r>
                      <a:r>
                        <a:rPr lang="fr-FR" sz="1000" baseline="0" dirty="0" smtClean="0"/>
                        <a:t>, Fabienne </a:t>
                      </a:r>
                      <a:r>
                        <a:rPr lang="fr-FR" sz="1000" baseline="0" dirty="0" err="1" smtClean="0"/>
                        <a:t>Federini</a:t>
                      </a:r>
                      <a:r>
                        <a:rPr lang="fr-FR" sz="1000" baseline="0" dirty="0" smtClean="0"/>
                        <a:t>, Christophe Roux, Nadine </a:t>
                      </a:r>
                      <a:r>
                        <a:rPr lang="fr-FR" sz="1000" baseline="0" dirty="0" err="1" smtClean="0"/>
                        <a:t>Zygmunt</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29/08</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rowSpan="2">
                  <a:txBody>
                    <a:bodyPr/>
                    <a:lstStyle/>
                    <a:p>
                      <a:r>
                        <a:rPr lang="fr-FR" sz="1000" dirty="0" smtClean="0"/>
                        <a:t>MEN, IGEN</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Anne-Marie Romulus</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13/10</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vMerge="1">
                  <a:txBody>
                    <a:bodyPr/>
                    <a:lstStyle/>
                    <a:p>
                      <a:endParaRPr lang="fr-FR" sz="1000" dirty="0"/>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kern="1200" dirty="0" smtClean="0">
                          <a:solidFill>
                            <a:schemeClr val="dk1"/>
                          </a:solidFill>
                          <a:latin typeface="+mn-lt"/>
                          <a:ea typeface="+mn-ea"/>
                          <a:cs typeface="+mn-cs"/>
                        </a:rPr>
                        <a:t>Yves Poncelet</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kern="1200" dirty="0" smtClean="0">
                          <a:solidFill>
                            <a:schemeClr val="dk1"/>
                          </a:solidFill>
                          <a:latin typeface="+mn-lt"/>
                          <a:ea typeface="+mn-ea"/>
                          <a:cs typeface="+mn-cs"/>
                        </a:rPr>
                        <a:t>06/10</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MEN, DEPP</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Fabrice Murat</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07/10</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CGI</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Frédéric </a:t>
                      </a:r>
                      <a:r>
                        <a:rPr lang="fr-FR" sz="1000" dirty="0" err="1" smtClean="0"/>
                        <a:t>Bourthoumieu</a:t>
                      </a:r>
                      <a:endParaRPr lang="fr-FR" sz="1000" dirty="0" smtClean="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18/09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CGET</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Serge </a:t>
                      </a:r>
                      <a:r>
                        <a:rPr lang="fr-FR" sz="1000" dirty="0" err="1" smtClean="0"/>
                        <a:t>Fraysse</a:t>
                      </a:r>
                      <a:r>
                        <a:rPr lang="fr-FR" sz="1000" dirty="0" smtClean="0"/>
                        <a:t>,</a:t>
                      </a:r>
                      <a:r>
                        <a:rPr lang="fr-FR" sz="1000" baseline="0" dirty="0" smtClean="0"/>
                        <a:t> Fabienne </a:t>
                      </a:r>
                      <a:r>
                        <a:rPr lang="fr-FR" sz="1000" baseline="0" dirty="0" err="1" smtClean="0"/>
                        <a:t>Chambry</a:t>
                      </a:r>
                      <a:endParaRPr lang="fr-FR" sz="1000" dirty="0" smtClean="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12/09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ARF</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Jean </a:t>
                      </a:r>
                      <a:r>
                        <a:rPr lang="fr-FR" sz="1000" dirty="0" err="1" smtClean="0"/>
                        <a:t>Rainaud</a:t>
                      </a:r>
                      <a:endParaRPr lang="fr-FR" sz="1000" dirty="0" smtClean="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25/09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ADF</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Catherine Bertin</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17/09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rowSpan="2">
                  <a:txBody>
                    <a:bodyPr/>
                    <a:lstStyle/>
                    <a:p>
                      <a:r>
                        <a:rPr lang="fr-FR" sz="1000" dirty="0" smtClean="0"/>
                        <a:t>CG</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Christiane Mariette (CG 64)</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16/09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vMerge="1">
                  <a:txBody>
                    <a:bodyPr/>
                    <a:lstStyle/>
                    <a:p>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Pascal Ribaud  (CG 93)</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23/09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Secrétariat Général de l’enseignement</a:t>
                      </a:r>
                      <a:r>
                        <a:rPr lang="fr-FR" sz="1000" baseline="0" dirty="0" smtClean="0"/>
                        <a:t> Catholique</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M. </a:t>
                      </a:r>
                      <a:r>
                        <a:rPr lang="fr-FR" sz="1000" dirty="0" err="1" smtClean="0"/>
                        <a:t>Marsollier</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14/09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Ministère de l’Agriculture</a:t>
                      </a:r>
                      <a:r>
                        <a:rPr lang="fr-FR" sz="1000" baseline="0" dirty="0" smtClean="0"/>
                        <a:t> </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Emmanuel </a:t>
                      </a:r>
                      <a:r>
                        <a:rPr lang="fr-FR" sz="1000" dirty="0" err="1" smtClean="0"/>
                        <a:t>Hemery</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25/09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Union Nationale  des Maisons Rurales Familiales</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Brigitte </a:t>
                      </a:r>
                      <a:r>
                        <a:rPr lang="fr-FR" sz="1000" dirty="0" err="1" smtClean="0"/>
                        <a:t>Gehin</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07/10</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PEEP</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Valerie</a:t>
                      </a:r>
                      <a:r>
                        <a:rPr lang="fr-FR" sz="1000" baseline="0" dirty="0" smtClean="0"/>
                        <a:t> Marty et Bruno Jouvence</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18/09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Chercheurs</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r>
                        <a:rPr lang="fr-FR" sz="1000" dirty="0" smtClean="0"/>
                        <a:t>Dominique </a:t>
                      </a:r>
                      <a:r>
                        <a:rPr lang="fr-FR" sz="1000" dirty="0" err="1" smtClean="0"/>
                        <a:t>Glasman</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c>
                  <a:txBody>
                    <a:bodyPr/>
                    <a:lstStyle/>
                    <a:p>
                      <a:pPr algn="ctr"/>
                      <a:r>
                        <a:rPr lang="fr-FR" sz="1000" dirty="0" smtClean="0"/>
                        <a:t>11/09</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07850"/>
            <a:ext cx="9555163" cy="765175"/>
          </a:xfrm>
        </p:spPr>
        <p:txBody>
          <a:bodyPr/>
          <a:lstStyle/>
          <a:p>
            <a:r>
              <a:rPr lang="fr-FR" b="1" dirty="0" smtClean="0"/>
              <a:t>5. Liste des académies rencontrées dans le cadre d’un échange téléphonique</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66</a:t>
            </a:fld>
            <a:endParaRPr lang="en-GB">
              <a:solidFill>
                <a:srgbClr val="85888B"/>
              </a:solidFill>
            </a:endParaRPr>
          </a:p>
        </p:txBody>
      </p:sp>
      <p:graphicFrame>
        <p:nvGraphicFramePr>
          <p:cNvPr id="7" name="Table 6"/>
          <p:cNvGraphicFramePr>
            <a:graphicFrameLocks noGrp="1"/>
          </p:cNvGraphicFramePr>
          <p:nvPr/>
        </p:nvGraphicFramePr>
        <p:xfrm>
          <a:off x="3152750" y="1393276"/>
          <a:ext cx="3451184" cy="4754582"/>
        </p:xfrm>
        <a:graphic>
          <a:graphicData uri="http://schemas.openxmlformats.org/drawingml/2006/table">
            <a:tbl>
              <a:tblPr firstRow="1" bandRow="1">
                <a:tableStyleId>{5C22544A-7EE6-4342-B048-85BDC9FD1C3A}</a:tableStyleId>
              </a:tblPr>
              <a:tblGrid>
                <a:gridCol w="3451184"/>
              </a:tblGrid>
              <a:tr h="504070">
                <a:tc>
                  <a:txBody>
                    <a:bodyPr/>
                    <a:lstStyle/>
                    <a:p>
                      <a:pPr algn="ctr"/>
                      <a:r>
                        <a:rPr lang="fr-FR" sz="1000" dirty="0" smtClean="0">
                          <a:solidFill>
                            <a:schemeClr val="bg1"/>
                          </a:solidFill>
                        </a:rPr>
                        <a:t>Académies</a:t>
                      </a:r>
                      <a:endParaRPr lang="fr-FR" sz="1000" dirty="0">
                        <a:solidFill>
                          <a:schemeClr val="bg1"/>
                        </a:solidFill>
                      </a:endParaRPr>
                    </a:p>
                  </a:txBody>
                  <a:tcPr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tx2">
                        <a:lumMod val="75000"/>
                      </a:schemeClr>
                    </a:solidFill>
                  </a:tcPr>
                </a:tc>
              </a:tr>
              <a:tr h="265657">
                <a:tc>
                  <a:txBody>
                    <a:bodyPr/>
                    <a:lstStyle/>
                    <a:p>
                      <a:r>
                        <a:rPr lang="fr-FR" sz="1000" dirty="0" smtClean="0"/>
                        <a:t>Amiens</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Bourges</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Clermont</a:t>
                      </a:r>
                      <a:r>
                        <a:rPr lang="fr-FR" sz="1000" baseline="0" dirty="0" smtClean="0"/>
                        <a:t> Ferrand</a:t>
                      </a:r>
                      <a:endParaRPr lang="fr-FR" sz="1000" dirty="0" smtClean="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r>
                        <a:rPr lang="fr-FR" sz="1000" dirty="0" smtClean="0"/>
                        <a:t>Corse</a:t>
                      </a:r>
                      <a:endParaRPr lang="fr-FR" sz="1000" dirty="0"/>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Grenoble</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Guyane</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Limoges</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Lyon</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Martinique</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Montpellier</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Nantes</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Nancy Metz</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Nice</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Reims</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Strasbourg</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r h="265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Versailles</a:t>
                      </a:r>
                    </a:p>
                  </a:txBody>
                  <a:tcPr marL="90000" marR="90000" marT="18000" marB="18000" anchor="ctr">
                    <a:lnL w="9525" cap="flat" cmpd="sng" algn="ctr">
                      <a:solidFill>
                        <a:schemeClr val="tx2">
                          <a:lumMod val="75000"/>
                        </a:schemeClr>
                      </a:solidFill>
                      <a:prstDash val="solid"/>
                      <a:round/>
                      <a:headEnd type="none" w="med" len="med"/>
                      <a:tailEnd type="none" w="med" len="med"/>
                    </a:lnL>
                    <a:lnR w="9525" cap="flat" cmpd="sng" algn="ctr">
                      <a:solidFill>
                        <a:schemeClr val="tx2">
                          <a:lumMod val="75000"/>
                        </a:schemeClr>
                      </a:solidFill>
                      <a:prstDash val="solid"/>
                      <a:round/>
                      <a:headEnd type="none" w="med" len="med"/>
                      <a:tailEnd type="none" w="med" len="med"/>
                    </a:lnR>
                    <a:lnT w="9525" cap="flat" cmpd="sng" algn="ctr">
                      <a:solidFill>
                        <a:schemeClr val="tx2">
                          <a:lumMod val="75000"/>
                        </a:schemeClr>
                      </a:solidFill>
                      <a:prstDash val="solid"/>
                      <a:round/>
                      <a:headEnd type="none" w="med" len="med"/>
                      <a:tailEnd type="none" w="med" len="med"/>
                    </a:lnT>
                    <a:lnB w="9525" cap="flat" cmpd="sng" algn="ctr">
                      <a:solidFill>
                        <a:schemeClr val="tx2">
                          <a:lumMod val="75000"/>
                        </a:schemeClr>
                      </a:solidFill>
                      <a:prstDash val="solid"/>
                      <a:round/>
                      <a:headEnd type="none" w="med" len="med"/>
                      <a:tailEnd type="none" w="med" len="med"/>
                    </a:lnB>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07850"/>
            <a:ext cx="9555163" cy="765175"/>
          </a:xfrm>
        </p:spPr>
        <p:txBody>
          <a:bodyPr/>
          <a:lstStyle/>
          <a:p>
            <a:r>
              <a:rPr lang="fr-FR" b="1" dirty="0" smtClean="0"/>
              <a:t>6. Hypothèses et modalités de calcul pour la projection de la population élèves</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67</a:t>
            </a:fld>
            <a:endParaRPr lang="en-GB">
              <a:solidFill>
                <a:srgbClr val="85888B"/>
              </a:solidFill>
            </a:endParaRPr>
          </a:p>
        </p:txBody>
      </p:sp>
      <p:sp>
        <p:nvSpPr>
          <p:cNvPr id="7" name="Rectangle 6"/>
          <p:cNvSpPr/>
          <p:nvPr/>
        </p:nvSpPr>
        <p:spPr bwMode="auto">
          <a:xfrm>
            <a:off x="776420" y="1082148"/>
            <a:ext cx="8497180" cy="43206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En synthèse, la projection a été réalisée sur la base d’une projection de la population en CP grâce à l’historique 2009-2013, puis par glissement de chaque niveau scolaire vers le niveau scolaire suivant, avec application d’un coefficient rectificatif. </a:t>
            </a:r>
          </a:p>
        </p:txBody>
      </p:sp>
      <p:sp>
        <p:nvSpPr>
          <p:cNvPr id="8" name="TextBox 7"/>
          <p:cNvSpPr txBox="1"/>
          <p:nvPr/>
        </p:nvSpPr>
        <p:spPr bwMode="auto">
          <a:xfrm>
            <a:off x="920440" y="1556740"/>
            <a:ext cx="460864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Modalités de calcul</a:t>
            </a:r>
          </a:p>
        </p:txBody>
      </p:sp>
      <p:sp>
        <p:nvSpPr>
          <p:cNvPr id="11" name="TextBox 10"/>
          <p:cNvSpPr txBox="1"/>
          <p:nvPr/>
        </p:nvSpPr>
        <p:spPr bwMode="auto">
          <a:xfrm>
            <a:off x="6249180" y="1556740"/>
            <a:ext cx="298800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Hypothèses / points de vigilance</a:t>
            </a:r>
          </a:p>
        </p:txBody>
      </p:sp>
      <p:sp>
        <p:nvSpPr>
          <p:cNvPr id="12" name="Rectangle 11"/>
          <p:cNvSpPr/>
          <p:nvPr/>
        </p:nvSpPr>
        <p:spPr bwMode="auto">
          <a:xfrm>
            <a:off x="560390" y="1815271"/>
            <a:ext cx="1800250" cy="4697353"/>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050" b="1" dirty="0" smtClean="0">
                <a:solidFill>
                  <a:schemeClr val="tx1"/>
                </a:solidFill>
                <a:cs typeface="+mn-cs"/>
              </a:rPr>
              <a:t>Année scolaire</a:t>
            </a:r>
            <a:r>
              <a:rPr lang="fr-FR" sz="1050" b="1" dirty="0" smtClean="0">
                <a:solidFill>
                  <a:schemeClr val="tx1"/>
                </a:solidFill>
              </a:rPr>
              <a:t> N</a:t>
            </a:r>
            <a:endParaRPr lang="fr-FR" sz="1050" b="1" dirty="0" smtClean="0">
              <a:solidFill>
                <a:schemeClr val="tx1"/>
              </a:solidFill>
              <a:cs typeface="+mn-cs"/>
            </a:endParaRPr>
          </a:p>
        </p:txBody>
      </p:sp>
      <p:sp>
        <p:nvSpPr>
          <p:cNvPr id="14" name="Rectangle 13"/>
          <p:cNvSpPr/>
          <p:nvPr/>
        </p:nvSpPr>
        <p:spPr bwMode="auto">
          <a:xfrm>
            <a:off x="3800840" y="1815272"/>
            <a:ext cx="1800250" cy="4697352"/>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050" b="1" dirty="0" smtClean="0">
                <a:solidFill>
                  <a:schemeClr val="tx1"/>
                </a:solidFill>
                <a:cs typeface="+mn-cs"/>
              </a:rPr>
              <a:t>Année scolaire</a:t>
            </a:r>
            <a:r>
              <a:rPr lang="fr-FR" sz="1050" b="1" dirty="0" smtClean="0">
                <a:solidFill>
                  <a:schemeClr val="tx1"/>
                </a:solidFill>
              </a:rPr>
              <a:t> N+1</a:t>
            </a:r>
            <a:endParaRPr lang="fr-FR" sz="1050" b="1" dirty="0" smtClean="0">
              <a:solidFill>
                <a:schemeClr val="tx1"/>
              </a:solidFill>
              <a:cs typeface="+mn-cs"/>
            </a:endParaRPr>
          </a:p>
        </p:txBody>
      </p:sp>
      <p:sp>
        <p:nvSpPr>
          <p:cNvPr id="15" name="Rectangle 14"/>
          <p:cNvSpPr/>
          <p:nvPr/>
        </p:nvSpPr>
        <p:spPr bwMode="auto">
          <a:xfrm>
            <a:off x="1064460" y="2132820"/>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CP</a:t>
            </a:r>
          </a:p>
        </p:txBody>
      </p:sp>
      <p:sp>
        <p:nvSpPr>
          <p:cNvPr id="17" name="Rectangle 16"/>
          <p:cNvSpPr/>
          <p:nvPr/>
        </p:nvSpPr>
        <p:spPr bwMode="auto">
          <a:xfrm>
            <a:off x="1064460" y="2537888"/>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CE1</a:t>
            </a:r>
          </a:p>
        </p:txBody>
      </p:sp>
      <p:sp>
        <p:nvSpPr>
          <p:cNvPr id="18" name="Rectangle 17"/>
          <p:cNvSpPr/>
          <p:nvPr/>
        </p:nvSpPr>
        <p:spPr bwMode="auto">
          <a:xfrm>
            <a:off x="1064460" y="2942956"/>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CE2</a:t>
            </a:r>
          </a:p>
        </p:txBody>
      </p:sp>
      <p:sp>
        <p:nvSpPr>
          <p:cNvPr id="19" name="Rectangle 18"/>
          <p:cNvSpPr/>
          <p:nvPr/>
        </p:nvSpPr>
        <p:spPr bwMode="auto">
          <a:xfrm>
            <a:off x="1064460" y="3348023"/>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CM1</a:t>
            </a:r>
          </a:p>
        </p:txBody>
      </p:sp>
      <p:sp>
        <p:nvSpPr>
          <p:cNvPr id="21" name="Rectangle 20"/>
          <p:cNvSpPr/>
          <p:nvPr/>
        </p:nvSpPr>
        <p:spPr bwMode="auto">
          <a:xfrm>
            <a:off x="1064460" y="4221110"/>
            <a:ext cx="792110" cy="86412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collège</a:t>
            </a:r>
          </a:p>
        </p:txBody>
      </p:sp>
      <p:sp>
        <p:nvSpPr>
          <p:cNvPr id="23" name="Rectangle 22"/>
          <p:cNvSpPr/>
          <p:nvPr/>
        </p:nvSpPr>
        <p:spPr bwMode="auto">
          <a:xfrm>
            <a:off x="632400" y="5229250"/>
            <a:ext cx="792110" cy="86412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LGT</a:t>
            </a:r>
          </a:p>
        </p:txBody>
      </p:sp>
      <p:sp>
        <p:nvSpPr>
          <p:cNvPr id="24" name="Rectangle 23"/>
          <p:cNvSpPr/>
          <p:nvPr/>
        </p:nvSpPr>
        <p:spPr bwMode="auto">
          <a:xfrm>
            <a:off x="1496520" y="5229250"/>
            <a:ext cx="792110" cy="86412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LP</a:t>
            </a:r>
          </a:p>
        </p:txBody>
      </p:sp>
      <p:sp>
        <p:nvSpPr>
          <p:cNvPr id="25" name="Rectangle 24"/>
          <p:cNvSpPr/>
          <p:nvPr/>
        </p:nvSpPr>
        <p:spPr bwMode="auto">
          <a:xfrm>
            <a:off x="4315543" y="2132820"/>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CP</a:t>
            </a:r>
          </a:p>
        </p:txBody>
      </p:sp>
      <p:sp>
        <p:nvSpPr>
          <p:cNvPr id="26" name="Rectangle 25"/>
          <p:cNvSpPr/>
          <p:nvPr/>
        </p:nvSpPr>
        <p:spPr bwMode="auto">
          <a:xfrm>
            <a:off x="4315543" y="2537888"/>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CE1</a:t>
            </a:r>
          </a:p>
        </p:txBody>
      </p:sp>
      <p:sp>
        <p:nvSpPr>
          <p:cNvPr id="27" name="Rectangle 26"/>
          <p:cNvSpPr/>
          <p:nvPr/>
        </p:nvSpPr>
        <p:spPr bwMode="auto">
          <a:xfrm>
            <a:off x="4315543" y="2942956"/>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CE2</a:t>
            </a:r>
          </a:p>
        </p:txBody>
      </p:sp>
      <p:sp>
        <p:nvSpPr>
          <p:cNvPr id="28" name="Rectangle 27"/>
          <p:cNvSpPr/>
          <p:nvPr/>
        </p:nvSpPr>
        <p:spPr bwMode="auto">
          <a:xfrm>
            <a:off x="4315543" y="3348023"/>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CM1</a:t>
            </a:r>
          </a:p>
        </p:txBody>
      </p:sp>
      <p:sp>
        <p:nvSpPr>
          <p:cNvPr id="29" name="Rectangle 28"/>
          <p:cNvSpPr/>
          <p:nvPr/>
        </p:nvSpPr>
        <p:spPr bwMode="auto">
          <a:xfrm>
            <a:off x="4315543" y="3753090"/>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CM2</a:t>
            </a:r>
          </a:p>
        </p:txBody>
      </p:sp>
      <p:sp>
        <p:nvSpPr>
          <p:cNvPr id="31" name="Rectangle 30"/>
          <p:cNvSpPr/>
          <p:nvPr/>
        </p:nvSpPr>
        <p:spPr bwMode="auto">
          <a:xfrm>
            <a:off x="3883483" y="5229250"/>
            <a:ext cx="792110" cy="86412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LGT</a:t>
            </a:r>
          </a:p>
        </p:txBody>
      </p:sp>
      <p:sp>
        <p:nvSpPr>
          <p:cNvPr id="32" name="Rectangle 31"/>
          <p:cNvSpPr/>
          <p:nvPr/>
        </p:nvSpPr>
        <p:spPr bwMode="auto">
          <a:xfrm>
            <a:off x="4747603" y="5229250"/>
            <a:ext cx="792110" cy="86412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LP</a:t>
            </a:r>
          </a:p>
        </p:txBody>
      </p:sp>
      <p:cxnSp>
        <p:nvCxnSpPr>
          <p:cNvPr id="35" name="Straight Arrow Connector 34"/>
          <p:cNvCxnSpPr>
            <a:stCxn id="15" idx="3"/>
            <a:endCxn id="25" idx="1"/>
          </p:cNvCxnSpPr>
          <p:nvPr/>
        </p:nvCxnSpPr>
        <p:spPr>
          <a:xfrm>
            <a:off x="1856570" y="2294820"/>
            <a:ext cx="2458973" cy="0"/>
          </a:xfrm>
          <a:prstGeom prst="straightConnector1">
            <a:avLst/>
          </a:prstGeom>
          <a:ln w="15875">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5" idx="3"/>
            <a:endCxn id="26" idx="1"/>
          </p:cNvCxnSpPr>
          <p:nvPr/>
        </p:nvCxnSpPr>
        <p:spPr>
          <a:xfrm>
            <a:off x="1856570" y="2294820"/>
            <a:ext cx="2458973" cy="405068"/>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27" idx="1"/>
          </p:cNvCxnSpPr>
          <p:nvPr/>
        </p:nvCxnSpPr>
        <p:spPr>
          <a:xfrm>
            <a:off x="1856570" y="2699888"/>
            <a:ext cx="2458973" cy="405068"/>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3"/>
            <a:endCxn id="28" idx="1"/>
          </p:cNvCxnSpPr>
          <p:nvPr/>
        </p:nvCxnSpPr>
        <p:spPr>
          <a:xfrm>
            <a:off x="1856570" y="3104956"/>
            <a:ext cx="2458973" cy="405067"/>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9" idx="3"/>
            <a:endCxn id="29" idx="1"/>
          </p:cNvCxnSpPr>
          <p:nvPr/>
        </p:nvCxnSpPr>
        <p:spPr>
          <a:xfrm>
            <a:off x="1856570" y="3510023"/>
            <a:ext cx="2458973" cy="405067"/>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0" idx="3"/>
          </p:cNvCxnSpPr>
          <p:nvPr/>
        </p:nvCxnSpPr>
        <p:spPr>
          <a:xfrm>
            <a:off x="1856570" y="3915090"/>
            <a:ext cx="2458973" cy="450040"/>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50836" y="3915090"/>
            <a:ext cx="3964707" cy="738080"/>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56320" y="3738306"/>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CM2</a:t>
            </a:r>
          </a:p>
        </p:txBody>
      </p:sp>
      <p:sp>
        <p:nvSpPr>
          <p:cNvPr id="59" name="TextBox 58"/>
          <p:cNvSpPr txBox="1"/>
          <p:nvPr/>
        </p:nvSpPr>
        <p:spPr bwMode="auto">
          <a:xfrm>
            <a:off x="63798" y="3563188"/>
            <a:ext cx="920440" cy="244682"/>
          </a:xfrm>
          <a:prstGeom prst="rect">
            <a:avLst/>
          </a:prstGeom>
          <a:noFill/>
          <a:ln w="9525">
            <a:noFill/>
            <a:miter lim="800000"/>
            <a:headEnd/>
            <a:tailEnd/>
          </a:ln>
        </p:spPr>
        <p:txBody>
          <a:bodyPr wrap="square" rtlCol="0">
            <a:spAutoFit/>
          </a:bodyPr>
          <a:lstStyle/>
          <a:p>
            <a:pPr>
              <a:lnSpc>
                <a:spcPct val="90000"/>
              </a:lnSpc>
            </a:pPr>
            <a:r>
              <a:rPr lang="fr-FR" sz="1050" b="1" dirty="0" smtClean="0">
                <a:solidFill>
                  <a:schemeClr val="tx1">
                    <a:lumMod val="85000"/>
                    <a:lumOff val="15000"/>
                  </a:schemeClr>
                </a:solidFill>
                <a:latin typeface="Calibri" pitchFamily="34" charset="0"/>
                <a:cs typeface="Calibri" pitchFamily="34" charset="0"/>
              </a:rPr>
              <a:t>N-3 à N-1</a:t>
            </a:r>
          </a:p>
        </p:txBody>
      </p:sp>
      <p:cxnSp>
        <p:nvCxnSpPr>
          <p:cNvPr id="67" name="Straight Arrow Connector 66"/>
          <p:cNvCxnSpPr/>
          <p:nvPr/>
        </p:nvCxnSpPr>
        <p:spPr>
          <a:xfrm>
            <a:off x="1856570" y="4517530"/>
            <a:ext cx="2026913" cy="855740"/>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32" idx="0"/>
          </p:cNvCxnSpPr>
          <p:nvPr/>
        </p:nvCxnSpPr>
        <p:spPr>
          <a:xfrm>
            <a:off x="1856570" y="4517530"/>
            <a:ext cx="3287088" cy="711720"/>
          </a:xfrm>
          <a:prstGeom prst="straightConnector1">
            <a:avLst/>
          </a:prstGeom>
          <a:ln w="15875">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4315543" y="4221110"/>
            <a:ext cx="792110" cy="86412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collège</a:t>
            </a:r>
          </a:p>
        </p:txBody>
      </p:sp>
      <p:sp>
        <p:nvSpPr>
          <p:cNvPr id="20" name="Rectangle 19"/>
          <p:cNvSpPr/>
          <p:nvPr/>
        </p:nvSpPr>
        <p:spPr bwMode="auto">
          <a:xfrm>
            <a:off x="1064460" y="3753090"/>
            <a:ext cx="792110" cy="324000"/>
          </a:xfrm>
          <a:prstGeom prst="rect">
            <a:avLst/>
          </a:prstGeom>
          <a:solidFill>
            <a:schemeClr val="bg1"/>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900" dirty="0" smtClean="0">
                <a:solidFill>
                  <a:schemeClr val="tx1"/>
                </a:solidFill>
                <a:cs typeface="+mn-cs"/>
              </a:rPr>
              <a:t>Nb d’élèves en CM2</a:t>
            </a:r>
          </a:p>
        </p:txBody>
      </p:sp>
      <p:cxnSp>
        <p:nvCxnSpPr>
          <p:cNvPr id="75" name="Elbow Connector 74"/>
          <p:cNvCxnSpPr>
            <a:stCxn id="23" idx="2"/>
            <a:endCxn id="32" idx="2"/>
          </p:cNvCxnSpPr>
          <p:nvPr/>
        </p:nvCxnSpPr>
        <p:spPr>
          <a:xfrm rot="16200000" flipH="1">
            <a:off x="3086056" y="4035768"/>
            <a:ext cx="12700" cy="4115203"/>
          </a:xfrm>
          <a:prstGeom prst="bentConnector3">
            <a:avLst>
              <a:gd name="adj1" fmla="val 1800000"/>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24" idx="2"/>
            <a:endCxn id="31" idx="2"/>
          </p:cNvCxnSpPr>
          <p:nvPr/>
        </p:nvCxnSpPr>
        <p:spPr>
          <a:xfrm rot="16200000" flipH="1">
            <a:off x="3086056" y="4899888"/>
            <a:ext cx="12700" cy="2386963"/>
          </a:xfrm>
          <a:prstGeom prst="bentConnector3">
            <a:avLst>
              <a:gd name="adj1" fmla="val 104651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bwMode="auto">
          <a:xfrm>
            <a:off x="3224760" y="2132820"/>
            <a:ext cx="720000" cy="324000"/>
          </a:xfrm>
          <a:prstGeom prst="ellipse">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régression linéaire</a:t>
            </a:r>
          </a:p>
        </p:txBody>
      </p:sp>
      <p:sp>
        <p:nvSpPr>
          <p:cNvPr id="82" name="Oval 81"/>
          <p:cNvSpPr/>
          <p:nvPr/>
        </p:nvSpPr>
        <p:spPr bwMode="auto">
          <a:xfrm>
            <a:off x="3224760" y="2492870"/>
            <a:ext cx="720000" cy="324000"/>
          </a:xfrm>
          <a:prstGeom prst="ellipse">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correctif</a:t>
            </a:r>
          </a:p>
        </p:txBody>
      </p:sp>
      <p:sp>
        <p:nvSpPr>
          <p:cNvPr id="83" name="Oval 82"/>
          <p:cNvSpPr/>
          <p:nvPr/>
        </p:nvSpPr>
        <p:spPr bwMode="auto">
          <a:xfrm>
            <a:off x="3224760" y="2857071"/>
            <a:ext cx="720000" cy="324000"/>
          </a:xfrm>
          <a:prstGeom prst="ellipse">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correctif</a:t>
            </a:r>
          </a:p>
        </p:txBody>
      </p:sp>
      <p:sp>
        <p:nvSpPr>
          <p:cNvPr id="84" name="Oval 83"/>
          <p:cNvSpPr/>
          <p:nvPr/>
        </p:nvSpPr>
        <p:spPr bwMode="auto">
          <a:xfrm>
            <a:off x="3224760" y="3238387"/>
            <a:ext cx="720000" cy="324000"/>
          </a:xfrm>
          <a:prstGeom prst="ellipse">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correctif</a:t>
            </a:r>
          </a:p>
        </p:txBody>
      </p:sp>
      <p:sp>
        <p:nvSpPr>
          <p:cNvPr id="85" name="Oval 84"/>
          <p:cNvSpPr/>
          <p:nvPr/>
        </p:nvSpPr>
        <p:spPr bwMode="auto">
          <a:xfrm>
            <a:off x="3224760" y="3659814"/>
            <a:ext cx="720000" cy="324000"/>
          </a:xfrm>
          <a:prstGeom prst="ellipse">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correctif</a:t>
            </a:r>
          </a:p>
        </p:txBody>
      </p:sp>
      <p:sp>
        <p:nvSpPr>
          <p:cNvPr id="86" name="Oval 85"/>
          <p:cNvSpPr/>
          <p:nvPr/>
        </p:nvSpPr>
        <p:spPr bwMode="auto">
          <a:xfrm>
            <a:off x="3224760" y="4019864"/>
            <a:ext cx="720000" cy="324000"/>
          </a:xfrm>
          <a:prstGeom prst="ellipse">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correctif</a:t>
            </a:r>
          </a:p>
        </p:txBody>
      </p:sp>
      <p:sp>
        <p:nvSpPr>
          <p:cNvPr id="87" name="Oval 86"/>
          <p:cNvSpPr/>
          <p:nvPr/>
        </p:nvSpPr>
        <p:spPr bwMode="auto">
          <a:xfrm>
            <a:off x="3224760" y="4369281"/>
            <a:ext cx="720000" cy="324000"/>
          </a:xfrm>
          <a:prstGeom prst="ellipse">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coeff</a:t>
            </a:r>
            <a:r>
              <a:rPr lang="fr-FR" sz="800" dirty="0" smtClean="0">
                <a:solidFill>
                  <a:schemeClr val="tx1"/>
                </a:solidFill>
                <a:cs typeface="+mn-cs"/>
              </a:rPr>
              <a:t> correctif</a:t>
            </a:r>
          </a:p>
        </p:txBody>
      </p:sp>
      <p:sp>
        <p:nvSpPr>
          <p:cNvPr id="88" name="Oval 87"/>
          <p:cNvSpPr/>
          <p:nvPr/>
        </p:nvSpPr>
        <p:spPr bwMode="auto">
          <a:xfrm>
            <a:off x="3224760" y="4710486"/>
            <a:ext cx="720000" cy="324000"/>
          </a:xfrm>
          <a:prstGeom prst="ellipse">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tx</a:t>
            </a:r>
            <a:r>
              <a:rPr lang="fr-FR" sz="800" dirty="0" smtClean="0">
                <a:solidFill>
                  <a:schemeClr val="tx1"/>
                </a:solidFill>
                <a:cs typeface="+mn-cs"/>
              </a:rPr>
              <a:t> de passage</a:t>
            </a:r>
          </a:p>
        </p:txBody>
      </p:sp>
      <p:sp>
        <p:nvSpPr>
          <p:cNvPr id="89" name="Rounded Rectangle 88"/>
          <p:cNvSpPr/>
          <p:nvPr/>
        </p:nvSpPr>
        <p:spPr bwMode="auto">
          <a:xfrm>
            <a:off x="2688791" y="4610638"/>
            <a:ext cx="504070" cy="216030"/>
          </a:xfrm>
          <a:prstGeom prst="round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25%</a:t>
            </a:r>
          </a:p>
        </p:txBody>
      </p:sp>
      <p:sp>
        <p:nvSpPr>
          <p:cNvPr id="90" name="Rounded Rectangle 89"/>
          <p:cNvSpPr/>
          <p:nvPr/>
        </p:nvSpPr>
        <p:spPr bwMode="auto">
          <a:xfrm>
            <a:off x="2699424" y="4919944"/>
            <a:ext cx="504070" cy="216030"/>
          </a:xfrm>
          <a:prstGeom prst="round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25%</a:t>
            </a:r>
          </a:p>
        </p:txBody>
      </p:sp>
      <p:sp>
        <p:nvSpPr>
          <p:cNvPr id="91" name="Oval 90"/>
          <p:cNvSpPr/>
          <p:nvPr/>
        </p:nvSpPr>
        <p:spPr bwMode="auto">
          <a:xfrm>
            <a:off x="3224760" y="5085230"/>
            <a:ext cx="720000" cy="324000"/>
          </a:xfrm>
          <a:prstGeom prst="ellipse">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algn="ctr" fontAlgn="auto">
              <a:lnSpc>
                <a:spcPct val="90000"/>
              </a:lnSpc>
              <a:spcBef>
                <a:spcPts val="400"/>
              </a:spcBef>
              <a:spcAft>
                <a:spcPts val="0"/>
              </a:spcAft>
            </a:pPr>
            <a:r>
              <a:rPr lang="fr-FR" sz="800" dirty="0" smtClean="0">
                <a:solidFill>
                  <a:schemeClr val="tx1"/>
                </a:solidFill>
              </a:rPr>
              <a:t>x</a:t>
            </a:r>
            <a:r>
              <a:rPr lang="fr-FR" sz="800" dirty="0" smtClean="0">
                <a:solidFill>
                  <a:schemeClr val="tx1"/>
                </a:solidFill>
                <a:cs typeface="+mn-cs"/>
              </a:rPr>
              <a:t> </a:t>
            </a:r>
            <a:r>
              <a:rPr lang="fr-FR" sz="800" dirty="0" err="1" smtClean="0">
                <a:solidFill>
                  <a:schemeClr val="tx1"/>
                </a:solidFill>
                <a:cs typeface="+mn-cs"/>
              </a:rPr>
              <a:t>tx</a:t>
            </a:r>
            <a:r>
              <a:rPr lang="fr-FR" sz="800" dirty="0" smtClean="0">
                <a:solidFill>
                  <a:schemeClr val="tx1"/>
                </a:solidFill>
                <a:cs typeface="+mn-cs"/>
              </a:rPr>
              <a:t> de passage</a:t>
            </a:r>
          </a:p>
        </p:txBody>
      </p:sp>
      <p:sp>
        <p:nvSpPr>
          <p:cNvPr id="92" name="Rounded Rectangle 91"/>
          <p:cNvSpPr/>
          <p:nvPr/>
        </p:nvSpPr>
        <p:spPr bwMode="auto">
          <a:xfrm>
            <a:off x="2720690" y="6031993"/>
            <a:ext cx="504070" cy="216030"/>
          </a:xfrm>
          <a:prstGeom prst="round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68%</a:t>
            </a:r>
          </a:p>
        </p:txBody>
      </p:sp>
      <p:sp>
        <p:nvSpPr>
          <p:cNvPr id="93" name="Rounded Rectangle 92"/>
          <p:cNvSpPr/>
          <p:nvPr/>
        </p:nvSpPr>
        <p:spPr bwMode="auto">
          <a:xfrm>
            <a:off x="2720690" y="6269289"/>
            <a:ext cx="504070" cy="216030"/>
          </a:xfrm>
          <a:prstGeom prst="round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dirty="0" smtClean="0">
                <a:solidFill>
                  <a:schemeClr val="tx1"/>
                </a:solidFill>
                <a:cs typeface="+mn-cs"/>
              </a:rPr>
              <a:t>66%</a:t>
            </a:r>
          </a:p>
        </p:txBody>
      </p:sp>
      <p:sp>
        <p:nvSpPr>
          <p:cNvPr id="94" name="Right Brace 93"/>
          <p:cNvSpPr/>
          <p:nvPr/>
        </p:nvSpPr>
        <p:spPr>
          <a:xfrm>
            <a:off x="5745110" y="2060810"/>
            <a:ext cx="216030" cy="405068"/>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5" name="TextBox 94"/>
          <p:cNvSpPr txBox="1"/>
          <p:nvPr/>
        </p:nvSpPr>
        <p:spPr bwMode="auto">
          <a:xfrm>
            <a:off x="5961140" y="2060810"/>
            <a:ext cx="3672510" cy="369332"/>
          </a:xfrm>
          <a:prstGeom prst="rect">
            <a:avLst/>
          </a:prstGeom>
          <a:noFill/>
          <a:ln w="9525">
            <a:noFill/>
            <a:miter lim="800000"/>
            <a:headEnd/>
            <a:tailEnd/>
          </a:ln>
        </p:spPr>
        <p:txBody>
          <a:bodyPr wrap="square" rtlCol="0">
            <a:spAutoFit/>
          </a:bodyPr>
          <a:lstStyle/>
          <a:p>
            <a:pPr>
              <a:lnSpc>
                <a:spcPct val="90000"/>
              </a:lnSpc>
            </a:pPr>
            <a:r>
              <a:rPr lang="fr-FR" sz="1000" dirty="0" smtClean="0">
                <a:solidFill>
                  <a:schemeClr val="tx1">
                    <a:lumMod val="85000"/>
                    <a:lumOff val="15000"/>
                  </a:schemeClr>
                </a:solidFill>
                <a:latin typeface="Calibri" pitchFamily="34" charset="0"/>
                <a:cs typeface="Calibri" pitchFamily="34" charset="0"/>
              </a:rPr>
              <a:t>Hypothèse de régression linéaire, calculée sur un historique 2009 - 2013</a:t>
            </a:r>
          </a:p>
        </p:txBody>
      </p:sp>
      <p:sp>
        <p:nvSpPr>
          <p:cNvPr id="96" name="Right Brace 95"/>
          <p:cNvSpPr/>
          <p:nvPr/>
        </p:nvSpPr>
        <p:spPr>
          <a:xfrm>
            <a:off x="5745110" y="2541128"/>
            <a:ext cx="216030" cy="2112042"/>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 name="TextBox 96"/>
          <p:cNvSpPr txBox="1"/>
          <p:nvPr/>
        </p:nvSpPr>
        <p:spPr bwMode="auto">
          <a:xfrm>
            <a:off x="5961140" y="3419718"/>
            <a:ext cx="3672510" cy="507831"/>
          </a:xfrm>
          <a:prstGeom prst="rect">
            <a:avLst/>
          </a:prstGeom>
          <a:noFill/>
          <a:ln w="9525">
            <a:noFill/>
            <a:miter lim="800000"/>
            <a:headEnd/>
            <a:tailEnd/>
          </a:ln>
        </p:spPr>
        <p:txBody>
          <a:bodyPr wrap="square" rtlCol="0">
            <a:spAutoFit/>
          </a:bodyPr>
          <a:lstStyle/>
          <a:p>
            <a:pPr>
              <a:lnSpc>
                <a:spcPct val="90000"/>
              </a:lnSpc>
            </a:pPr>
            <a:r>
              <a:rPr lang="fr-FR" sz="1000" dirty="0" smtClean="0">
                <a:solidFill>
                  <a:schemeClr val="tx1">
                    <a:lumMod val="85000"/>
                    <a:lumOff val="15000"/>
                  </a:schemeClr>
                </a:solidFill>
                <a:latin typeface="Calibri" pitchFamily="34" charset="0"/>
                <a:cs typeface="Calibri" pitchFamily="34" charset="0"/>
              </a:rPr>
              <a:t>Evolution moyenne annuelle constatée entre le niveau scolaire Y en année N et le niveau scolaire  Y+1 en N+1, sur un historique 2009 - 2013</a:t>
            </a:r>
          </a:p>
        </p:txBody>
      </p:sp>
      <p:sp>
        <p:nvSpPr>
          <p:cNvPr id="98" name="Right Brace 97"/>
          <p:cNvSpPr/>
          <p:nvPr/>
        </p:nvSpPr>
        <p:spPr>
          <a:xfrm>
            <a:off x="5745110" y="4725180"/>
            <a:ext cx="216030" cy="504000"/>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9" name="TextBox 98"/>
          <p:cNvSpPr txBox="1"/>
          <p:nvPr/>
        </p:nvSpPr>
        <p:spPr bwMode="auto">
          <a:xfrm>
            <a:off x="5961140" y="4725180"/>
            <a:ext cx="3672510" cy="507831"/>
          </a:xfrm>
          <a:prstGeom prst="rect">
            <a:avLst/>
          </a:prstGeom>
          <a:noFill/>
          <a:ln w="9525">
            <a:noFill/>
            <a:miter lim="800000"/>
            <a:headEnd/>
            <a:tailEnd/>
          </a:ln>
        </p:spPr>
        <p:txBody>
          <a:bodyPr wrap="square" rtlCol="0">
            <a:spAutoFit/>
          </a:bodyPr>
          <a:lstStyle/>
          <a:p>
            <a:pPr>
              <a:lnSpc>
                <a:spcPct val="90000"/>
              </a:lnSpc>
            </a:pPr>
            <a:r>
              <a:rPr lang="fr-FR" sz="1000" dirty="0" smtClean="0">
                <a:solidFill>
                  <a:schemeClr val="tx1">
                    <a:lumMod val="85000"/>
                    <a:lumOff val="15000"/>
                  </a:schemeClr>
                </a:solidFill>
                <a:latin typeface="Calibri" pitchFamily="34" charset="0"/>
                <a:cs typeface="Calibri" pitchFamily="34" charset="0"/>
              </a:rPr>
              <a:t>En l’absence de données sur le nombre d’élèves pour chaque niveau (6</a:t>
            </a:r>
            <a:r>
              <a:rPr lang="fr-FR" sz="1000" baseline="30000" dirty="0" smtClean="0">
                <a:solidFill>
                  <a:schemeClr val="tx1">
                    <a:lumMod val="85000"/>
                    <a:lumOff val="15000"/>
                  </a:schemeClr>
                </a:solidFill>
                <a:latin typeface="Calibri" pitchFamily="34" charset="0"/>
                <a:cs typeface="Calibri" pitchFamily="34" charset="0"/>
              </a:rPr>
              <a:t>ème</a:t>
            </a:r>
            <a:r>
              <a:rPr lang="fr-FR" sz="1000" dirty="0" smtClean="0">
                <a:solidFill>
                  <a:schemeClr val="tx1">
                    <a:lumMod val="85000"/>
                    <a:lumOff val="15000"/>
                  </a:schemeClr>
                </a:solidFill>
                <a:latin typeface="Calibri" pitchFamily="34" charset="0"/>
                <a:cs typeface="Calibri" pitchFamily="34" charset="0"/>
              </a:rPr>
              <a:t>, 5</a:t>
            </a:r>
            <a:r>
              <a:rPr lang="fr-FR" sz="1000" baseline="30000" dirty="0" smtClean="0">
                <a:solidFill>
                  <a:schemeClr val="tx1">
                    <a:lumMod val="85000"/>
                    <a:lumOff val="15000"/>
                  </a:schemeClr>
                </a:solidFill>
                <a:latin typeface="Calibri" pitchFamily="34" charset="0"/>
                <a:cs typeface="Calibri" pitchFamily="34" charset="0"/>
              </a:rPr>
              <a:t>ème</a:t>
            </a:r>
            <a:r>
              <a:rPr lang="fr-FR" sz="1000" dirty="0" smtClean="0">
                <a:solidFill>
                  <a:schemeClr val="tx1">
                    <a:lumMod val="85000"/>
                    <a:lumOff val="15000"/>
                  </a:schemeClr>
                </a:solidFill>
                <a:latin typeface="Calibri" pitchFamily="34" charset="0"/>
                <a:cs typeface="Calibri" pitchFamily="34" charset="0"/>
              </a:rPr>
              <a:t>, 4</a:t>
            </a:r>
            <a:r>
              <a:rPr lang="fr-FR" sz="1000" baseline="30000" dirty="0" smtClean="0">
                <a:solidFill>
                  <a:schemeClr val="tx1">
                    <a:lumMod val="85000"/>
                    <a:lumOff val="15000"/>
                  </a:schemeClr>
                </a:solidFill>
                <a:latin typeface="Calibri" pitchFamily="34" charset="0"/>
                <a:cs typeface="Calibri" pitchFamily="34" charset="0"/>
              </a:rPr>
              <a:t>ème</a:t>
            </a:r>
            <a:r>
              <a:rPr lang="fr-FR" sz="1000" dirty="0" smtClean="0">
                <a:solidFill>
                  <a:schemeClr val="tx1">
                    <a:lumMod val="85000"/>
                    <a:lumOff val="15000"/>
                  </a:schemeClr>
                </a:solidFill>
                <a:latin typeface="Calibri" pitchFamily="34" charset="0"/>
                <a:cs typeface="Calibri" pitchFamily="34" charset="0"/>
              </a:rPr>
              <a:t>, 3</a:t>
            </a:r>
            <a:r>
              <a:rPr lang="fr-FR" sz="1000" baseline="30000" dirty="0" smtClean="0">
                <a:solidFill>
                  <a:schemeClr val="tx1">
                    <a:lumMod val="85000"/>
                    <a:lumOff val="15000"/>
                  </a:schemeClr>
                </a:solidFill>
                <a:latin typeface="Calibri" pitchFamily="34" charset="0"/>
                <a:cs typeface="Calibri" pitchFamily="34" charset="0"/>
              </a:rPr>
              <a:t>ème</a:t>
            </a:r>
            <a:r>
              <a:rPr lang="fr-FR" sz="1000" dirty="0" smtClean="0">
                <a:solidFill>
                  <a:schemeClr val="tx1">
                    <a:lumMod val="85000"/>
                    <a:lumOff val="15000"/>
                  </a:schemeClr>
                </a:solidFill>
                <a:latin typeface="Calibri" pitchFamily="34" charset="0"/>
                <a:cs typeface="Calibri" pitchFamily="34" charset="0"/>
              </a:rPr>
              <a:t>), estimation approchée en divisant le volume d’élèves par 4 (d’où le 25%). </a:t>
            </a:r>
          </a:p>
        </p:txBody>
      </p:sp>
      <p:sp>
        <p:nvSpPr>
          <p:cNvPr id="102" name="Right Brace 101"/>
          <p:cNvSpPr/>
          <p:nvPr/>
        </p:nvSpPr>
        <p:spPr>
          <a:xfrm>
            <a:off x="5745110" y="5297499"/>
            <a:ext cx="216030" cy="1008000"/>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TextBox 102"/>
          <p:cNvSpPr txBox="1"/>
          <p:nvPr/>
        </p:nvSpPr>
        <p:spPr bwMode="auto">
          <a:xfrm>
            <a:off x="5961140" y="5513529"/>
            <a:ext cx="3672510" cy="784830"/>
          </a:xfrm>
          <a:prstGeom prst="rect">
            <a:avLst/>
          </a:prstGeom>
          <a:noFill/>
          <a:ln w="9525">
            <a:noFill/>
            <a:miter lim="800000"/>
            <a:headEnd/>
            <a:tailEnd/>
          </a:ln>
        </p:spPr>
        <p:txBody>
          <a:bodyPr wrap="square" rtlCol="0">
            <a:spAutoFit/>
          </a:bodyPr>
          <a:lstStyle/>
          <a:p>
            <a:pPr>
              <a:lnSpc>
                <a:spcPct val="90000"/>
              </a:lnSpc>
            </a:pPr>
            <a:r>
              <a:rPr lang="fr-FR" sz="1000" dirty="0" smtClean="0">
                <a:solidFill>
                  <a:schemeClr val="tx1">
                    <a:lumMod val="85000"/>
                    <a:lumOff val="15000"/>
                  </a:schemeClr>
                </a:solidFill>
                <a:latin typeface="Calibri" pitchFamily="34" charset="0"/>
                <a:cs typeface="Calibri" pitchFamily="34" charset="0"/>
              </a:rPr>
              <a:t>En l’absence de données sur le nombre d’élèves pour chaque niveau (2</a:t>
            </a:r>
            <a:r>
              <a:rPr lang="fr-FR" sz="1000" baseline="30000" dirty="0" smtClean="0">
                <a:solidFill>
                  <a:schemeClr val="tx1">
                    <a:lumMod val="85000"/>
                    <a:lumOff val="15000"/>
                  </a:schemeClr>
                </a:solidFill>
                <a:latin typeface="Calibri" pitchFamily="34" charset="0"/>
                <a:cs typeface="Calibri" pitchFamily="34" charset="0"/>
              </a:rPr>
              <a:t>nde</a:t>
            </a:r>
            <a:r>
              <a:rPr lang="fr-FR" sz="1000" dirty="0" smtClean="0">
                <a:solidFill>
                  <a:schemeClr val="tx1">
                    <a:lumMod val="85000"/>
                    <a:lumOff val="15000"/>
                  </a:schemeClr>
                </a:solidFill>
                <a:latin typeface="Calibri" pitchFamily="34" charset="0"/>
                <a:cs typeface="Calibri" pitchFamily="34" charset="0"/>
              </a:rPr>
              <a:t>, 1</a:t>
            </a:r>
            <a:r>
              <a:rPr lang="fr-FR" sz="1000" baseline="30000" dirty="0" smtClean="0">
                <a:solidFill>
                  <a:schemeClr val="tx1">
                    <a:lumMod val="85000"/>
                    <a:lumOff val="15000"/>
                  </a:schemeClr>
                </a:solidFill>
                <a:latin typeface="Calibri" pitchFamily="34" charset="0"/>
                <a:cs typeface="Calibri" pitchFamily="34" charset="0"/>
              </a:rPr>
              <a:t>ère</a:t>
            </a:r>
            <a:r>
              <a:rPr lang="fr-FR" sz="1000" dirty="0" smtClean="0">
                <a:solidFill>
                  <a:schemeClr val="tx1">
                    <a:lumMod val="85000"/>
                    <a:lumOff val="15000"/>
                  </a:schemeClr>
                </a:solidFill>
                <a:latin typeface="Calibri" pitchFamily="34" charset="0"/>
                <a:cs typeface="Calibri" pitchFamily="34" charset="0"/>
              </a:rPr>
              <a:t>, terminale), estimation approchée en divisant le volume d’élèves par 3 pour le LP (d’où le 66%), ou en s’appuyant sur le volume d’élèves à chaque niveau en 2013 d’après « Repères et Statistiques » 2014 (p. 113) pour le LGT,(d’où le 68%). </a:t>
            </a: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07850"/>
            <a:ext cx="9555163" cy="765175"/>
          </a:xfrm>
        </p:spPr>
        <p:txBody>
          <a:bodyPr/>
          <a:lstStyle/>
          <a:p>
            <a:r>
              <a:rPr lang="fr-FR" b="1" dirty="0" smtClean="0"/>
              <a:t>7. Extrait de la « Contribution à l’étude prospective : Cartographie des besoins</a:t>
            </a:r>
            <a:br>
              <a:rPr lang="fr-FR" b="1" dirty="0" smtClean="0"/>
            </a:br>
            <a:r>
              <a:rPr lang="fr-FR" b="1" dirty="0" smtClean="0"/>
              <a:t>en places d’internat au sein du Mouvement MFR », UNMFREO (1/2)</a:t>
            </a:r>
            <a:br>
              <a:rPr lang="fr-FR" b="1" dirty="0" smtClean="0"/>
            </a:br>
            <a:r>
              <a:rPr lang="fr-FR" sz="1600" dirty="0" smtClean="0"/>
              <a:t>page 9</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68</a:t>
            </a:fld>
            <a:endParaRPr lang="en-GB">
              <a:solidFill>
                <a:srgbClr val="85888B"/>
              </a:solidFill>
            </a:endParaRPr>
          </a:p>
        </p:txBody>
      </p:sp>
      <p:pic>
        <p:nvPicPr>
          <p:cNvPr id="1318915" name="Picture 3"/>
          <p:cNvPicPr>
            <a:picLocks noChangeAspect="1" noChangeArrowheads="1"/>
          </p:cNvPicPr>
          <p:nvPr/>
        </p:nvPicPr>
        <p:blipFill>
          <a:blip r:embed="rId3" cstate="print"/>
          <a:srcRect l="36770" t="11258" r="30628" b="2119"/>
          <a:stretch>
            <a:fillRect/>
          </a:stretch>
        </p:blipFill>
        <p:spPr bwMode="auto">
          <a:xfrm rot="5400000">
            <a:off x="2530526" y="-62292"/>
            <a:ext cx="5055731" cy="7555803"/>
          </a:xfrm>
          <a:prstGeom prst="rect">
            <a:avLst/>
          </a:prstGeom>
          <a:noFill/>
          <a:ln w="9525">
            <a:solidFill>
              <a:schemeClr val="bg1">
                <a:lumMod val="75000"/>
              </a:schemeClr>
            </a:solidFill>
            <a:miter lim="800000"/>
            <a:headEnd/>
            <a:tailEnd/>
          </a:ln>
          <a:effectLst>
            <a:outerShdw blurRad="50800" dist="50800" dir="5400000" algn="ctr" rotWithShape="0">
              <a:schemeClr val="bg1">
                <a:lumMod val="75000"/>
              </a:schemeClr>
            </a:outerShdw>
          </a:effectLst>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07850"/>
            <a:ext cx="9555163" cy="765175"/>
          </a:xfrm>
        </p:spPr>
        <p:txBody>
          <a:bodyPr/>
          <a:lstStyle/>
          <a:p>
            <a:r>
              <a:rPr lang="fr-FR" b="1" dirty="0" smtClean="0"/>
              <a:t>7. Extrait de la « Contribution à l’étude prospective : Cartographie des besoins</a:t>
            </a:r>
            <a:br>
              <a:rPr lang="fr-FR" b="1" dirty="0" smtClean="0"/>
            </a:br>
            <a:r>
              <a:rPr lang="fr-FR" b="1" dirty="0" smtClean="0"/>
              <a:t>en places d’internat au sein du Mouvement MFR », UNMFREO (2/2)</a:t>
            </a:r>
            <a:br>
              <a:rPr lang="fr-FR" b="1" dirty="0" smtClean="0"/>
            </a:br>
            <a:r>
              <a:rPr lang="fr-FR" sz="1600" dirty="0" smtClean="0"/>
              <a:t>page 10</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69</a:t>
            </a:fld>
            <a:endParaRPr lang="en-GB">
              <a:solidFill>
                <a:srgbClr val="85888B"/>
              </a:solidFill>
            </a:endParaRPr>
          </a:p>
        </p:txBody>
      </p:sp>
      <p:pic>
        <p:nvPicPr>
          <p:cNvPr id="1319938" name="Picture 2"/>
          <p:cNvPicPr>
            <a:picLocks noChangeAspect="1" noChangeArrowheads="1"/>
          </p:cNvPicPr>
          <p:nvPr/>
        </p:nvPicPr>
        <p:blipFill>
          <a:blip r:embed="rId3" cstate="print"/>
          <a:srcRect l="35808" t="12280" r="29699" b="2879"/>
          <a:stretch>
            <a:fillRect/>
          </a:stretch>
        </p:blipFill>
        <p:spPr bwMode="auto">
          <a:xfrm rot="5400000">
            <a:off x="2360640" y="116540"/>
            <a:ext cx="5256730" cy="7273010"/>
          </a:xfrm>
          <a:prstGeom prst="rect">
            <a:avLst/>
          </a:prstGeom>
          <a:noFill/>
          <a:ln w="9525">
            <a:solidFill>
              <a:schemeClr val="bg1">
                <a:lumMod val="75000"/>
              </a:schemeClr>
            </a:solidFill>
            <a:miter lim="800000"/>
            <a:headEnd/>
            <a:tailEnd/>
          </a:ln>
          <a:effectLst>
            <a:outerShdw blurRad="50800" dist="50800" dir="5400000" algn="ctr" rotWithShape="0">
              <a:schemeClr val="bg1">
                <a:lumMod val="75000"/>
              </a:schemeClr>
            </a:outerShdw>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3997"/>
            <a:ext cx="9555163" cy="765175"/>
          </a:xfrm>
        </p:spPr>
        <p:txBody>
          <a:bodyPr/>
          <a:lstStyle/>
          <a:p>
            <a:r>
              <a:rPr lang="fr-FR" dirty="0" smtClean="0"/>
              <a:t>Le taux d’occupation dans le public de 80% permet d’identifier plus de 41 000 places vacantes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a:t>
            </a:fld>
            <a:endParaRPr lang="en-GB">
              <a:solidFill>
                <a:srgbClr val="85888B"/>
              </a:solidFill>
            </a:endParaRPr>
          </a:p>
        </p:txBody>
      </p:sp>
      <p:sp>
        <p:nvSpPr>
          <p:cNvPr id="8" name="Rectangle 7"/>
          <p:cNvSpPr/>
          <p:nvPr/>
        </p:nvSpPr>
        <p:spPr bwMode="auto">
          <a:xfrm>
            <a:off x="3635554" y="1770551"/>
            <a:ext cx="3744000" cy="3803884"/>
          </a:xfrm>
          <a:prstGeom prst="rect">
            <a:avLst/>
          </a:prstGeom>
          <a:solidFill>
            <a:schemeClr val="bg1">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1" name="TextBox 10"/>
          <p:cNvSpPr txBox="1"/>
          <p:nvPr/>
        </p:nvSpPr>
        <p:spPr bwMode="auto">
          <a:xfrm>
            <a:off x="-87700" y="2219886"/>
            <a:ext cx="2297844" cy="397032"/>
          </a:xfrm>
          <a:prstGeom prst="rect">
            <a:avLst/>
          </a:prstGeom>
          <a:noFill/>
          <a:ln w="9525">
            <a:noFill/>
            <a:miter lim="800000"/>
            <a:headEnd/>
            <a:tailEnd/>
          </a:ln>
        </p:spPr>
        <p:txBody>
          <a:bodyPr wrap="square" rtlCol="0">
            <a:spAutoFit/>
          </a:bodyPr>
          <a:lstStyle/>
          <a:p>
            <a:pPr algn="r">
              <a:lnSpc>
                <a:spcPct val="90000"/>
              </a:lnSpc>
            </a:pPr>
            <a:r>
              <a:rPr lang="fr-FR" sz="1100" dirty="0" smtClean="0">
                <a:solidFill>
                  <a:srgbClr val="000000">
                    <a:lumMod val="85000"/>
                    <a:lumOff val="15000"/>
                  </a:srgbClr>
                </a:solidFill>
                <a:latin typeface="Calibri" pitchFamily="34" charset="0"/>
                <a:cs typeface="Calibri" pitchFamily="34" charset="0"/>
              </a:rPr>
              <a:t>Nb d’internes du 2</a:t>
            </a:r>
            <a:r>
              <a:rPr lang="fr-FR" sz="1100" baseline="30000" dirty="0" smtClean="0">
                <a:solidFill>
                  <a:srgbClr val="000000">
                    <a:lumMod val="85000"/>
                    <a:lumOff val="15000"/>
                  </a:srgbClr>
                </a:solidFill>
                <a:latin typeface="Calibri" pitchFamily="34" charset="0"/>
                <a:cs typeface="Calibri" pitchFamily="34" charset="0"/>
              </a:rPr>
              <a:t>nd</a:t>
            </a:r>
            <a:r>
              <a:rPr lang="fr-FR" sz="1100" dirty="0" smtClean="0">
                <a:solidFill>
                  <a:srgbClr val="000000">
                    <a:lumMod val="85000"/>
                    <a:lumOff val="15000"/>
                  </a:srgbClr>
                </a:solidFill>
                <a:latin typeface="Calibri" pitchFamily="34" charset="0"/>
                <a:cs typeface="Calibri" pitchFamily="34" charset="0"/>
              </a:rPr>
              <a:t> degré public (hors DOM) / nb de places </a:t>
            </a:r>
            <a:r>
              <a:rPr lang="fr-FR" sz="1100" baseline="30000" dirty="0" smtClean="0">
                <a:solidFill>
                  <a:srgbClr val="000000">
                    <a:lumMod val="85000"/>
                    <a:lumOff val="15000"/>
                  </a:srgbClr>
                </a:solidFill>
                <a:latin typeface="Calibri" pitchFamily="34" charset="0"/>
                <a:cs typeface="Calibri" pitchFamily="34" charset="0"/>
              </a:rPr>
              <a:t>(2)</a:t>
            </a:r>
          </a:p>
        </p:txBody>
      </p:sp>
      <p:sp>
        <p:nvSpPr>
          <p:cNvPr id="12" name="TextBox 11"/>
          <p:cNvSpPr txBox="1"/>
          <p:nvPr/>
        </p:nvSpPr>
        <p:spPr bwMode="auto">
          <a:xfrm>
            <a:off x="3440790" y="1770551"/>
            <a:ext cx="4248590" cy="397032"/>
          </a:xfrm>
          <a:prstGeom prst="rect">
            <a:avLst/>
          </a:prstGeom>
          <a:noFill/>
          <a:ln w="9525">
            <a:noFill/>
            <a:miter lim="800000"/>
            <a:headEnd/>
            <a:tailEnd/>
          </a:ln>
        </p:spPr>
        <p:txBody>
          <a:bodyPr wrap="square" rtlCol="0">
            <a:spAutoFit/>
          </a:bodyPr>
          <a:lstStyle/>
          <a:p>
            <a:pPr algn="ctr">
              <a:lnSpc>
                <a:spcPct val="90000"/>
              </a:lnSpc>
            </a:pPr>
            <a:r>
              <a:rPr lang="fr-FR" sz="1100" b="1" cap="small" dirty="0" smtClean="0">
                <a:solidFill>
                  <a:srgbClr val="000000">
                    <a:lumMod val="85000"/>
                    <a:lumOff val="15000"/>
                  </a:srgbClr>
                </a:solidFill>
                <a:latin typeface="Calibri" pitchFamily="34" charset="0"/>
                <a:cs typeface="Calibri" pitchFamily="34" charset="0"/>
              </a:rPr>
              <a:t>Comparaison avec les données issues d’EPI</a:t>
            </a:r>
          </a:p>
          <a:p>
            <a:pPr algn="ctr">
              <a:lnSpc>
                <a:spcPct val="90000"/>
              </a:lnSpc>
            </a:pPr>
            <a:r>
              <a:rPr lang="fr-FR" sz="1100" b="1" i="1" cap="small" dirty="0" smtClean="0">
                <a:solidFill>
                  <a:srgbClr val="000000">
                    <a:lumMod val="85000"/>
                    <a:lumOff val="15000"/>
                  </a:srgbClr>
                </a:solidFill>
                <a:latin typeface="Calibri" pitchFamily="34" charset="0"/>
                <a:cs typeface="Calibri" pitchFamily="34" charset="0"/>
              </a:rPr>
              <a:t>(nb de lits occupés EPI / nb de places EPI par département)</a:t>
            </a:r>
          </a:p>
        </p:txBody>
      </p:sp>
      <p:sp>
        <p:nvSpPr>
          <p:cNvPr id="13" name="TextBox 12"/>
          <p:cNvSpPr txBox="1"/>
          <p:nvPr/>
        </p:nvSpPr>
        <p:spPr bwMode="auto">
          <a:xfrm>
            <a:off x="128330" y="1786942"/>
            <a:ext cx="3456480" cy="397032"/>
          </a:xfrm>
          <a:prstGeom prst="rect">
            <a:avLst/>
          </a:prstGeom>
          <a:noFill/>
          <a:ln w="9525">
            <a:noFill/>
            <a:miter lim="800000"/>
            <a:headEnd/>
            <a:tailEnd/>
          </a:ln>
        </p:spPr>
        <p:txBody>
          <a:bodyPr wrap="square" rtlCol="0">
            <a:spAutoFit/>
          </a:bodyPr>
          <a:lstStyle/>
          <a:p>
            <a:pPr algn="ctr">
              <a:lnSpc>
                <a:spcPct val="90000"/>
              </a:lnSpc>
            </a:pPr>
            <a:r>
              <a:rPr lang="fr-FR" sz="1100" b="1" cap="small" dirty="0" smtClean="0">
                <a:solidFill>
                  <a:srgbClr val="000000">
                    <a:lumMod val="85000"/>
                    <a:lumOff val="15000"/>
                  </a:srgbClr>
                </a:solidFill>
                <a:latin typeface="Calibri" pitchFamily="34" charset="0"/>
                <a:cs typeface="Calibri" pitchFamily="34" charset="0"/>
              </a:rPr>
              <a:t>Nombre d’internes (BEA) / nombre de places (EPI) par département, pour le public</a:t>
            </a:r>
          </a:p>
        </p:txBody>
      </p:sp>
      <p:sp>
        <p:nvSpPr>
          <p:cNvPr id="14" name="Rectangle 13"/>
          <p:cNvSpPr/>
          <p:nvPr/>
        </p:nvSpPr>
        <p:spPr bwMode="auto">
          <a:xfrm>
            <a:off x="0" y="6368605"/>
            <a:ext cx="9905999" cy="48939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5" name="TextBox 14"/>
          <p:cNvSpPr txBox="1"/>
          <p:nvPr/>
        </p:nvSpPr>
        <p:spPr bwMode="auto">
          <a:xfrm rot="16200000">
            <a:off x="6167934" y="3137236"/>
            <a:ext cx="6922800" cy="577081"/>
          </a:xfrm>
          <a:prstGeom prst="rect">
            <a:avLst/>
          </a:prstGeom>
          <a:noFill/>
          <a:ln w="9525">
            <a:noFill/>
            <a:miter lim="800000"/>
            <a:headEnd/>
            <a:tailEnd/>
          </a:ln>
        </p:spPr>
        <p:txBody>
          <a:bodyPr wrap="square" rtlCol="0">
            <a:spAutoFit/>
          </a:bodyPr>
          <a:lstStyle/>
          <a:p>
            <a:pPr>
              <a:lnSpc>
                <a:spcPct val="90000"/>
              </a:lnSpc>
            </a:pPr>
            <a:r>
              <a:rPr lang="fr-FR" sz="1000" baseline="30000" dirty="0" smtClean="0">
                <a:solidFill>
                  <a:srgbClr val="000000">
                    <a:lumMod val="85000"/>
                    <a:lumOff val="15000"/>
                  </a:srgbClr>
                </a:solidFill>
                <a:latin typeface="Calibri" pitchFamily="34" charset="0"/>
                <a:cs typeface="Calibri" pitchFamily="34" charset="0"/>
              </a:rPr>
              <a:t>(1) </a:t>
            </a:r>
            <a:r>
              <a:rPr lang="fr-FR" sz="700" dirty="0" smtClean="0">
                <a:solidFill>
                  <a:srgbClr val="000000">
                    <a:lumMod val="85000"/>
                    <a:lumOff val="15000"/>
                  </a:srgbClr>
                </a:solidFill>
                <a:latin typeface="Calibri" pitchFamily="34" charset="0"/>
                <a:cs typeface="Calibri" pitchFamily="34" charset="0"/>
              </a:rPr>
              <a:t>Les données relatives au taux d’occupation dans le privé ne sont pas disponibles</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(2)</a:t>
            </a:r>
            <a:r>
              <a:rPr lang="fr-FR" sz="700" dirty="0" smtClean="0">
                <a:solidFill>
                  <a:srgbClr val="000000">
                    <a:lumMod val="85000"/>
                    <a:lumOff val="15000"/>
                  </a:srgbClr>
                </a:solidFill>
                <a:latin typeface="Calibri" pitchFamily="34" charset="0"/>
                <a:cs typeface="Calibri" pitchFamily="34" charset="0"/>
              </a:rPr>
              <a:t> Nb d’internes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dans  le public, hors DOM, d’après BEA / nb de lits publics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DOM d’après EPI</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(3)</a:t>
            </a:r>
            <a:r>
              <a:rPr lang="fr-FR" sz="700" dirty="0" smtClean="0">
                <a:solidFill>
                  <a:srgbClr val="000000">
                    <a:lumMod val="85000"/>
                    <a:lumOff val="15000"/>
                  </a:srgbClr>
                </a:solidFill>
                <a:latin typeface="Calibri" pitchFamily="34" charset="0"/>
                <a:cs typeface="Calibri" pitchFamily="34" charset="0"/>
              </a:rPr>
              <a:t> Nb d’internes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dans  le public, hors DOM, d’après BEA / nb de lits publics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DOM d’après EPI, par </a:t>
            </a:r>
            <a:r>
              <a:rPr lang="fr-FR" sz="700" dirty="0" err="1" smtClean="0">
                <a:solidFill>
                  <a:srgbClr val="000000">
                    <a:lumMod val="85000"/>
                    <a:lumOff val="15000"/>
                  </a:srgbClr>
                </a:solidFill>
                <a:latin typeface="Calibri" pitchFamily="34" charset="0"/>
                <a:cs typeface="Calibri" pitchFamily="34" charset="0"/>
              </a:rPr>
              <a:t>départemznt</a:t>
            </a:r>
            <a:endParaRPr lang="fr-FR" sz="700" dirty="0" smtClean="0">
              <a:solidFill>
                <a:srgbClr val="000000">
                  <a:lumMod val="85000"/>
                  <a:lumOff val="15000"/>
                </a:srgbClr>
              </a:solidFill>
              <a:latin typeface="Calibri" pitchFamily="34" charset="0"/>
              <a:cs typeface="Calibri" pitchFamily="34" charset="0"/>
            </a:endParaRP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((4)</a:t>
            </a:r>
            <a:r>
              <a:rPr lang="fr-FR" sz="700" dirty="0" smtClean="0">
                <a:solidFill>
                  <a:srgbClr val="000000">
                    <a:lumMod val="85000"/>
                    <a:lumOff val="15000"/>
                  </a:srgbClr>
                </a:solidFill>
                <a:latin typeface="Calibri" pitchFamily="34" charset="0"/>
                <a:cs typeface="Calibri" pitchFamily="34" charset="0"/>
              </a:rPr>
              <a:t> Nb de lits occupés par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dans  le public, hors DOM, d’après  EPI / nb de lits publics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DOM d’après EPI</a:t>
            </a:r>
          </a:p>
          <a:p>
            <a:pPr>
              <a:lnSpc>
                <a:spcPct val="90000"/>
              </a:lnSpc>
            </a:pPr>
            <a:r>
              <a:rPr lang="fr-FR" sz="700" baseline="30000" dirty="0" smtClean="0">
                <a:solidFill>
                  <a:srgbClr val="000000">
                    <a:lumMod val="85000"/>
                    <a:lumOff val="15000"/>
                  </a:srgbClr>
                </a:solidFill>
                <a:latin typeface="Calibri" pitchFamily="34" charset="0"/>
                <a:cs typeface="Calibri" pitchFamily="34" charset="0"/>
              </a:rPr>
              <a:t>(5)</a:t>
            </a:r>
            <a:r>
              <a:rPr lang="fr-FR" sz="700" dirty="0" smtClean="0">
                <a:solidFill>
                  <a:srgbClr val="000000">
                    <a:lumMod val="85000"/>
                    <a:lumOff val="15000"/>
                  </a:srgbClr>
                </a:solidFill>
                <a:latin typeface="Calibri" pitchFamily="34" charset="0"/>
                <a:cs typeface="Calibri" pitchFamily="34" charset="0"/>
              </a:rPr>
              <a:t> Nb de lits occupés par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dans  le public, hors DOM, d’après  EPI / nb de lits publics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DOM d’après EPI, par département</a:t>
            </a:r>
          </a:p>
        </p:txBody>
      </p:sp>
      <p:sp>
        <p:nvSpPr>
          <p:cNvPr id="18" name="Rectangle 17"/>
          <p:cNvSpPr/>
          <p:nvPr/>
        </p:nvSpPr>
        <p:spPr bwMode="auto">
          <a:xfrm>
            <a:off x="708873" y="6381470"/>
            <a:ext cx="7988647" cy="432000"/>
          </a:xfrm>
          <a:prstGeom prst="rect">
            <a:avLst/>
          </a:prstGeom>
          <a:solidFill>
            <a:schemeClr val="accent3">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r>
              <a:rPr lang="fr-FR" sz="1200" b="1" dirty="0" smtClean="0">
                <a:solidFill>
                  <a:srgbClr val="000000">
                    <a:lumMod val="85000"/>
                    <a:lumOff val="15000"/>
                  </a:srgbClr>
                </a:solidFill>
              </a:rPr>
              <a:t>Ces premiers résultats doivent être approfondis académie par académie grâce au renseignement du questionnaire, aux entretiens focalisés et aux visites terrain</a:t>
            </a:r>
          </a:p>
        </p:txBody>
      </p:sp>
      <p:sp>
        <p:nvSpPr>
          <p:cNvPr id="19" name="TextBox 18"/>
          <p:cNvSpPr txBox="1"/>
          <p:nvPr/>
        </p:nvSpPr>
        <p:spPr bwMode="auto">
          <a:xfrm>
            <a:off x="3620435" y="2219886"/>
            <a:ext cx="2297844" cy="397032"/>
          </a:xfrm>
          <a:prstGeom prst="rect">
            <a:avLst/>
          </a:prstGeom>
          <a:noFill/>
          <a:ln w="9525">
            <a:noFill/>
            <a:miter lim="800000"/>
            <a:headEnd/>
            <a:tailEnd/>
          </a:ln>
        </p:spPr>
        <p:txBody>
          <a:bodyPr wrap="square" rtlCol="0">
            <a:spAutoFit/>
          </a:bodyPr>
          <a:lstStyle/>
          <a:p>
            <a:pPr algn="r">
              <a:lnSpc>
                <a:spcPct val="90000"/>
              </a:lnSpc>
            </a:pPr>
            <a:r>
              <a:rPr lang="fr-FR" sz="1100" dirty="0" smtClean="0">
                <a:solidFill>
                  <a:srgbClr val="000000">
                    <a:lumMod val="85000"/>
                    <a:lumOff val="15000"/>
                  </a:srgbClr>
                </a:solidFill>
                <a:latin typeface="Calibri" pitchFamily="34" charset="0"/>
                <a:cs typeface="Calibri" pitchFamily="34" charset="0"/>
              </a:rPr>
              <a:t>Nb d’internes du 2</a:t>
            </a:r>
            <a:r>
              <a:rPr lang="fr-FR" sz="1100" baseline="30000" dirty="0" smtClean="0">
                <a:solidFill>
                  <a:srgbClr val="000000">
                    <a:lumMod val="85000"/>
                    <a:lumOff val="15000"/>
                  </a:srgbClr>
                </a:solidFill>
                <a:latin typeface="Calibri" pitchFamily="34" charset="0"/>
                <a:cs typeface="Calibri" pitchFamily="34" charset="0"/>
              </a:rPr>
              <a:t>nd</a:t>
            </a:r>
            <a:r>
              <a:rPr lang="fr-FR" sz="1100" dirty="0" smtClean="0">
                <a:solidFill>
                  <a:srgbClr val="000000">
                    <a:lumMod val="85000"/>
                    <a:lumOff val="15000"/>
                  </a:srgbClr>
                </a:solidFill>
                <a:latin typeface="Calibri" pitchFamily="34" charset="0"/>
                <a:cs typeface="Calibri" pitchFamily="34" charset="0"/>
              </a:rPr>
              <a:t> degré public (hors DOM) / nb de places </a:t>
            </a:r>
            <a:r>
              <a:rPr lang="fr-FR" sz="1100" baseline="30000" dirty="0" smtClean="0">
                <a:solidFill>
                  <a:srgbClr val="000000">
                    <a:lumMod val="85000"/>
                    <a:lumOff val="15000"/>
                  </a:srgbClr>
                </a:solidFill>
                <a:latin typeface="Calibri" pitchFamily="34" charset="0"/>
                <a:cs typeface="Calibri" pitchFamily="34" charset="0"/>
              </a:rPr>
              <a:t>(4)</a:t>
            </a:r>
          </a:p>
        </p:txBody>
      </p:sp>
      <p:sp>
        <p:nvSpPr>
          <p:cNvPr id="20" name="TextBox 19"/>
          <p:cNvSpPr txBox="1"/>
          <p:nvPr/>
        </p:nvSpPr>
        <p:spPr bwMode="auto">
          <a:xfrm>
            <a:off x="2216620" y="2219886"/>
            <a:ext cx="864120" cy="341632"/>
          </a:xfrm>
          <a:prstGeom prst="rect">
            <a:avLst/>
          </a:prstGeom>
          <a:noFill/>
          <a:ln w="9525">
            <a:noFill/>
            <a:miter lim="800000"/>
            <a:headEnd/>
            <a:tailEnd/>
          </a:ln>
        </p:spPr>
        <p:txBody>
          <a:bodyPr wrap="square" rtlCol="0">
            <a:spAutoFit/>
          </a:bodyPr>
          <a:lstStyle/>
          <a:p>
            <a:pPr>
              <a:lnSpc>
                <a:spcPct val="90000"/>
              </a:lnSpc>
            </a:pPr>
            <a:r>
              <a:rPr lang="fr-FR" b="1" dirty="0" smtClean="0">
                <a:solidFill>
                  <a:srgbClr val="B10034">
                    <a:lumMod val="75000"/>
                  </a:srgbClr>
                </a:solidFill>
                <a:latin typeface="Calibri" pitchFamily="34" charset="0"/>
                <a:cs typeface="Calibri" pitchFamily="34" charset="0"/>
              </a:rPr>
              <a:t>77%</a:t>
            </a:r>
          </a:p>
        </p:txBody>
      </p:sp>
      <p:sp>
        <p:nvSpPr>
          <p:cNvPr id="21" name="TextBox 20"/>
          <p:cNvSpPr txBox="1"/>
          <p:nvPr/>
        </p:nvSpPr>
        <p:spPr bwMode="auto">
          <a:xfrm>
            <a:off x="6033150" y="2220646"/>
            <a:ext cx="864120" cy="341632"/>
          </a:xfrm>
          <a:prstGeom prst="rect">
            <a:avLst/>
          </a:prstGeom>
          <a:noFill/>
          <a:ln w="9525">
            <a:noFill/>
            <a:miter lim="800000"/>
            <a:headEnd/>
            <a:tailEnd/>
          </a:ln>
        </p:spPr>
        <p:txBody>
          <a:bodyPr wrap="square" rtlCol="0">
            <a:spAutoFit/>
          </a:bodyPr>
          <a:lstStyle/>
          <a:p>
            <a:pPr>
              <a:lnSpc>
                <a:spcPct val="90000"/>
              </a:lnSpc>
            </a:pPr>
            <a:r>
              <a:rPr lang="fr-FR" b="1" dirty="0" smtClean="0">
                <a:solidFill>
                  <a:srgbClr val="B10034">
                    <a:lumMod val="75000"/>
                  </a:srgbClr>
                </a:solidFill>
                <a:latin typeface="Calibri" pitchFamily="34" charset="0"/>
                <a:cs typeface="Calibri" pitchFamily="34" charset="0"/>
              </a:rPr>
              <a:t>80%</a:t>
            </a:r>
          </a:p>
        </p:txBody>
      </p:sp>
      <p:cxnSp>
        <p:nvCxnSpPr>
          <p:cNvPr id="22" name="Straight Connector 21"/>
          <p:cNvCxnSpPr/>
          <p:nvPr/>
        </p:nvCxnSpPr>
        <p:spPr>
          <a:xfrm>
            <a:off x="2216620" y="2120587"/>
            <a:ext cx="0" cy="61200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72255" y="2120587"/>
            <a:ext cx="0" cy="61200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56320" y="5700837"/>
            <a:ext cx="360050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Nb d’internes 2</a:t>
            </a:r>
            <a:r>
              <a:rPr lang="fr-FR" sz="1000" b="1" baseline="30000" dirty="0" smtClean="0">
                <a:solidFill>
                  <a:srgbClr val="000000">
                    <a:lumMod val="85000"/>
                    <a:lumOff val="15000"/>
                  </a:srgbClr>
                </a:solidFill>
                <a:latin typeface="Calibri" pitchFamily="34" charset="0"/>
                <a:cs typeface="Calibri" pitchFamily="34" charset="0"/>
              </a:rPr>
              <a:t>nd</a:t>
            </a:r>
            <a:r>
              <a:rPr lang="fr-FR" sz="1000" b="1" dirty="0" smtClean="0">
                <a:solidFill>
                  <a:srgbClr val="000000">
                    <a:lumMod val="85000"/>
                    <a:lumOff val="15000"/>
                  </a:srgbClr>
                </a:solidFill>
                <a:latin typeface="Calibri" pitchFamily="34" charset="0"/>
                <a:cs typeface="Calibri" pitchFamily="34" charset="0"/>
              </a:rPr>
              <a:t> degré public / nb de places par département</a:t>
            </a:r>
            <a:r>
              <a:rPr lang="fr-FR" sz="1000" b="1" baseline="30000" dirty="0" smtClean="0">
                <a:solidFill>
                  <a:srgbClr val="000000">
                    <a:lumMod val="85000"/>
                    <a:lumOff val="15000"/>
                  </a:srgbClr>
                </a:solidFill>
                <a:latin typeface="Calibri" pitchFamily="34" charset="0"/>
                <a:cs typeface="Calibri" pitchFamily="34" charset="0"/>
              </a:rPr>
              <a:t>(3)</a:t>
            </a:r>
          </a:p>
        </p:txBody>
      </p:sp>
      <p:sp>
        <p:nvSpPr>
          <p:cNvPr id="25" name="Freeform 101"/>
          <p:cNvSpPr>
            <a:spLocks noChangeArrowheads="1"/>
          </p:cNvSpPr>
          <p:nvPr/>
        </p:nvSpPr>
        <p:spPr bwMode="auto">
          <a:xfrm>
            <a:off x="128330" y="593823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6" name="Freeform 105"/>
          <p:cNvSpPr>
            <a:spLocks noChangeArrowheads="1"/>
          </p:cNvSpPr>
          <p:nvPr/>
        </p:nvSpPr>
        <p:spPr bwMode="auto">
          <a:xfrm>
            <a:off x="1293885" y="6106521"/>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7" name="Freeform 102"/>
          <p:cNvSpPr>
            <a:spLocks noChangeArrowheads="1"/>
          </p:cNvSpPr>
          <p:nvPr/>
        </p:nvSpPr>
        <p:spPr bwMode="auto">
          <a:xfrm>
            <a:off x="128330" y="6100983"/>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8" name="Freeform 104"/>
          <p:cNvSpPr>
            <a:spLocks noChangeArrowheads="1"/>
          </p:cNvSpPr>
          <p:nvPr/>
        </p:nvSpPr>
        <p:spPr bwMode="auto">
          <a:xfrm>
            <a:off x="1293125" y="5950005"/>
            <a:ext cx="180000" cy="108000"/>
          </a:xfrm>
          <a:prstGeom prst="rect">
            <a:avLst/>
          </a:prstGeom>
          <a:solidFill>
            <a:srgbClr val="96ED7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9" name="Freeform 106"/>
          <p:cNvSpPr>
            <a:spLocks noChangeArrowheads="1"/>
          </p:cNvSpPr>
          <p:nvPr/>
        </p:nvSpPr>
        <p:spPr bwMode="auto">
          <a:xfrm>
            <a:off x="2432650" y="5960473"/>
            <a:ext cx="180000" cy="108000"/>
          </a:xfrm>
          <a:prstGeom prst="rect">
            <a:avLst/>
          </a:prstGeom>
          <a:solidFill>
            <a:srgbClr val="2F611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30" name="TextBox 29"/>
          <p:cNvSpPr txBox="1"/>
          <p:nvPr/>
        </p:nvSpPr>
        <p:spPr bwMode="auto">
          <a:xfrm>
            <a:off x="272350" y="587810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65%</a:t>
            </a:r>
          </a:p>
        </p:txBody>
      </p:sp>
      <p:sp>
        <p:nvSpPr>
          <p:cNvPr id="31" name="TextBox 30"/>
          <p:cNvSpPr txBox="1"/>
          <p:nvPr/>
        </p:nvSpPr>
        <p:spPr bwMode="auto">
          <a:xfrm>
            <a:off x="272350" y="604458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65% et 76%</a:t>
            </a:r>
          </a:p>
        </p:txBody>
      </p:sp>
      <p:sp>
        <p:nvSpPr>
          <p:cNvPr id="32" name="TextBox 31"/>
          <p:cNvSpPr txBox="1"/>
          <p:nvPr/>
        </p:nvSpPr>
        <p:spPr bwMode="auto">
          <a:xfrm>
            <a:off x="1437145" y="590109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76% et 82%</a:t>
            </a:r>
          </a:p>
        </p:txBody>
      </p:sp>
      <p:sp>
        <p:nvSpPr>
          <p:cNvPr id="33" name="TextBox 32"/>
          <p:cNvSpPr txBox="1"/>
          <p:nvPr/>
        </p:nvSpPr>
        <p:spPr bwMode="auto">
          <a:xfrm>
            <a:off x="1437905" y="606790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82% et 88%</a:t>
            </a:r>
          </a:p>
        </p:txBody>
      </p:sp>
      <p:sp>
        <p:nvSpPr>
          <p:cNvPr id="34" name="TextBox 33"/>
          <p:cNvSpPr txBox="1"/>
          <p:nvPr/>
        </p:nvSpPr>
        <p:spPr bwMode="auto">
          <a:xfrm>
            <a:off x="2576670" y="5925600"/>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88%</a:t>
            </a:r>
          </a:p>
        </p:txBody>
      </p:sp>
      <p:sp>
        <p:nvSpPr>
          <p:cNvPr id="35" name="Oval 34"/>
          <p:cNvSpPr/>
          <p:nvPr/>
        </p:nvSpPr>
        <p:spPr>
          <a:xfrm>
            <a:off x="4012326" y="5920650"/>
            <a:ext cx="76200" cy="76200"/>
          </a:xfrm>
          <a:prstGeom prst="ellipse">
            <a:avLst/>
          </a:prstGeom>
          <a:solidFill>
            <a:srgbClr val="1F497D">
              <a:lumMod val="20000"/>
              <a:lumOff val="80000"/>
            </a:srgbClr>
          </a:solidFill>
          <a:ln w="15875" cap="flat" cmpd="sng" algn="ctr">
            <a:solidFill>
              <a:srgbClr val="1F497D">
                <a:lumMod val="75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fr-FR" kern="0">
              <a:solidFill>
                <a:sysClr val="window" lastClr="FFFFFF"/>
              </a:solidFill>
            </a:endParaRPr>
          </a:p>
        </p:txBody>
      </p:sp>
      <p:sp>
        <p:nvSpPr>
          <p:cNvPr id="36" name="Oval 35"/>
          <p:cNvSpPr/>
          <p:nvPr/>
        </p:nvSpPr>
        <p:spPr>
          <a:xfrm>
            <a:off x="3980485" y="6072355"/>
            <a:ext cx="152400" cy="152400"/>
          </a:xfrm>
          <a:prstGeom prst="ellipse">
            <a:avLst/>
          </a:prstGeom>
          <a:solidFill>
            <a:srgbClr val="1F497D">
              <a:lumMod val="20000"/>
              <a:lumOff val="80000"/>
            </a:srgbClr>
          </a:solidFill>
          <a:ln w="15875" cap="flat" cmpd="sng" algn="ctr">
            <a:solidFill>
              <a:srgbClr val="1F497D">
                <a:lumMod val="75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fr-FR" kern="0">
              <a:solidFill>
                <a:sysClr val="window" lastClr="FFFFFF"/>
              </a:solidFill>
            </a:endParaRPr>
          </a:p>
        </p:txBody>
      </p:sp>
      <p:sp>
        <p:nvSpPr>
          <p:cNvPr id="37" name="Oval 36"/>
          <p:cNvSpPr/>
          <p:nvPr/>
        </p:nvSpPr>
        <p:spPr>
          <a:xfrm>
            <a:off x="5897640" y="5934971"/>
            <a:ext cx="254000" cy="254000"/>
          </a:xfrm>
          <a:prstGeom prst="ellipse">
            <a:avLst/>
          </a:prstGeom>
          <a:solidFill>
            <a:srgbClr val="1F497D">
              <a:lumMod val="20000"/>
              <a:lumOff val="80000"/>
            </a:srgbClr>
          </a:solidFill>
          <a:ln w="15875" cap="flat" cmpd="sng" algn="ctr">
            <a:solidFill>
              <a:srgbClr val="1F497D">
                <a:lumMod val="75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fr-FR" kern="0">
              <a:solidFill>
                <a:sysClr val="window" lastClr="FFFFFF"/>
              </a:solidFill>
            </a:endParaRPr>
          </a:p>
        </p:txBody>
      </p:sp>
      <p:sp>
        <p:nvSpPr>
          <p:cNvPr id="38" name="TextBox 37"/>
          <p:cNvSpPr txBox="1"/>
          <p:nvPr/>
        </p:nvSpPr>
        <p:spPr bwMode="auto">
          <a:xfrm>
            <a:off x="3854586" y="5700837"/>
            <a:ext cx="42881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Ecart type au sein d’un département du taux d’occupation des internats </a:t>
            </a:r>
            <a:r>
              <a:rPr lang="fr-FR" sz="1000" b="1" baseline="30000" dirty="0" smtClean="0">
                <a:solidFill>
                  <a:srgbClr val="000000">
                    <a:lumMod val="85000"/>
                    <a:lumOff val="15000"/>
                  </a:srgbClr>
                </a:solidFill>
                <a:latin typeface="Calibri" pitchFamily="34" charset="0"/>
                <a:cs typeface="Calibri" pitchFamily="34" charset="0"/>
              </a:rPr>
              <a:t>(5)</a:t>
            </a:r>
          </a:p>
        </p:txBody>
      </p:sp>
      <p:sp>
        <p:nvSpPr>
          <p:cNvPr id="39" name="TextBox 38"/>
          <p:cNvSpPr txBox="1"/>
          <p:nvPr/>
        </p:nvSpPr>
        <p:spPr bwMode="auto">
          <a:xfrm>
            <a:off x="4160890" y="5889539"/>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0,17</a:t>
            </a:r>
          </a:p>
        </p:txBody>
      </p:sp>
      <p:sp>
        <p:nvSpPr>
          <p:cNvPr id="40" name="TextBox 39"/>
          <p:cNvSpPr txBox="1"/>
          <p:nvPr/>
        </p:nvSpPr>
        <p:spPr bwMode="auto">
          <a:xfrm>
            <a:off x="4160890" y="6053814"/>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0,17 et 0,22</a:t>
            </a:r>
          </a:p>
        </p:txBody>
      </p:sp>
      <p:sp>
        <p:nvSpPr>
          <p:cNvPr id="41" name="TextBox 40"/>
          <p:cNvSpPr txBox="1"/>
          <p:nvPr/>
        </p:nvSpPr>
        <p:spPr bwMode="auto">
          <a:xfrm>
            <a:off x="6151640" y="5934971"/>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Plus de 0,22</a:t>
            </a:r>
          </a:p>
        </p:txBody>
      </p:sp>
      <p:sp>
        <p:nvSpPr>
          <p:cNvPr id="43" name="TextBox 42"/>
          <p:cNvSpPr txBox="1"/>
          <p:nvPr/>
        </p:nvSpPr>
        <p:spPr bwMode="auto">
          <a:xfrm>
            <a:off x="128330" y="5478738"/>
            <a:ext cx="864120" cy="2308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Légende : </a:t>
            </a:r>
          </a:p>
        </p:txBody>
      </p:sp>
      <p:sp>
        <p:nvSpPr>
          <p:cNvPr id="44" name="Rectangle 43"/>
          <p:cNvSpPr/>
          <p:nvPr/>
        </p:nvSpPr>
        <p:spPr bwMode="auto">
          <a:xfrm>
            <a:off x="7473350" y="1152599"/>
            <a:ext cx="1867443" cy="4426068"/>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180975" indent="-9525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Des différences significatives existent entre les deux bases de données (BCP et EPI). Un travail de fiabilisation de ces données doit donc être mené. </a:t>
            </a:r>
          </a:p>
          <a:p>
            <a:pPr marL="180975" indent="-9525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Des points de convergence sont tout de même à noter sur la faiblesse du taux d’occupation</a:t>
            </a:r>
          </a:p>
          <a:p>
            <a:pPr marL="180975" indent="-95250" algn="just" fontAlgn="auto">
              <a:lnSpc>
                <a:spcPct val="90000"/>
              </a:lnSpc>
              <a:spcBef>
                <a:spcPts val="600"/>
              </a:spcBef>
              <a:spcAft>
                <a:spcPts val="0"/>
              </a:spcAft>
              <a:buFont typeface="Wingdings" pitchFamily="2" charset="2"/>
              <a:buChar char="§"/>
            </a:pPr>
            <a:r>
              <a:rPr lang="fr-FR" sz="1000" dirty="0" smtClean="0">
                <a:solidFill>
                  <a:srgbClr val="000000">
                    <a:lumMod val="85000"/>
                    <a:lumOff val="15000"/>
                  </a:srgbClr>
                </a:solidFill>
              </a:rPr>
              <a:t>L’analyse de l’écart-type (indicateur de la dispersion des taux d’occupation au sein d’un département) est souvent élevé dans les départements présentant un taux d’occupation faible. Cela semble indiquer que, pour ces départements, le faible taux d’occupation est davantage le fait de quelques établissements, plutôt qu’un phénomène généralisé à l’ensemble du département.</a:t>
            </a:r>
          </a:p>
        </p:txBody>
      </p:sp>
      <p:pic>
        <p:nvPicPr>
          <p:cNvPr id="1259522" name="Picture 2"/>
          <p:cNvPicPr>
            <a:picLocks noChangeAspect="1" noChangeArrowheads="1"/>
          </p:cNvPicPr>
          <p:nvPr/>
        </p:nvPicPr>
        <p:blipFill>
          <a:blip r:embed="rId3" cstate="print"/>
          <a:srcRect/>
          <a:stretch>
            <a:fillRect/>
          </a:stretch>
        </p:blipFill>
        <p:spPr bwMode="auto">
          <a:xfrm>
            <a:off x="150856" y="2822408"/>
            <a:ext cx="3061897" cy="2536454"/>
          </a:xfrm>
          <a:prstGeom prst="rect">
            <a:avLst/>
          </a:prstGeom>
          <a:noFill/>
          <a:ln w="9525">
            <a:noFill/>
            <a:miter lim="800000"/>
            <a:headEnd/>
            <a:tailEnd/>
          </a:ln>
          <a:effectLst/>
        </p:spPr>
      </p:pic>
      <p:pic>
        <p:nvPicPr>
          <p:cNvPr id="12595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9779" y="2607655"/>
            <a:ext cx="3362139" cy="2837625"/>
          </a:xfrm>
          <a:prstGeom prst="rect">
            <a:avLst/>
          </a:prstGeom>
          <a:noFill/>
          <a:ln w="9525">
            <a:noFill/>
            <a:miter lim="800000"/>
            <a:headEnd/>
            <a:tailEnd/>
          </a:ln>
          <a:effectLst/>
        </p:spPr>
      </p:pic>
      <p:grpSp>
        <p:nvGrpSpPr>
          <p:cNvPr id="46" name="Group 45"/>
          <p:cNvGrpSpPr/>
          <p:nvPr/>
        </p:nvGrpSpPr>
        <p:grpSpPr>
          <a:xfrm>
            <a:off x="6249180" y="692670"/>
            <a:ext cx="1737780" cy="360000"/>
            <a:chOff x="5303510" y="116540"/>
            <a:chExt cx="1737780" cy="360000"/>
          </a:xfrm>
        </p:grpSpPr>
        <p:sp>
          <p:nvSpPr>
            <p:cNvPr id="47" name="Rectangle 46"/>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 </a:t>
              </a:r>
              <a:r>
                <a:rPr lang="fr-FR" sz="1200" baseline="30000" dirty="0" smtClean="0">
                  <a:solidFill>
                    <a:schemeClr val="bg2">
                      <a:lumMod val="50000"/>
                    </a:schemeClr>
                  </a:solidFill>
                  <a:cs typeface="+mn-cs"/>
                </a:rPr>
                <a:t>(1)</a:t>
              </a:r>
            </a:p>
          </p:txBody>
        </p:sp>
        <p:pic>
          <p:nvPicPr>
            <p:cNvPr id="49" name="Picture 48"/>
            <p:cNvPicPr/>
            <p:nvPr/>
          </p:nvPicPr>
          <p:blipFill>
            <a:blip r:embed="rId5" cstate="print"/>
            <a:srcRect/>
            <a:stretch>
              <a:fillRect/>
            </a:stretch>
          </p:blipFill>
          <p:spPr bwMode="auto">
            <a:xfrm>
              <a:off x="5303510" y="116540"/>
              <a:ext cx="396000" cy="360000"/>
            </a:xfrm>
            <a:prstGeom prst="rect">
              <a:avLst/>
            </a:prstGeom>
            <a:noFill/>
            <a:ln w="9525">
              <a:noFill/>
              <a:miter lim="800000"/>
              <a:headEnd/>
              <a:tailEnd/>
            </a:ln>
          </p:spPr>
        </p:pic>
      </p:grpSp>
      <p:sp>
        <p:nvSpPr>
          <p:cNvPr id="51" name="TextBox 50"/>
          <p:cNvSpPr txBox="1"/>
          <p:nvPr/>
        </p:nvSpPr>
        <p:spPr bwMode="auto">
          <a:xfrm>
            <a:off x="3728830" y="1199111"/>
            <a:ext cx="3803635" cy="549381"/>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100" b="1" dirty="0" smtClean="0">
                <a:solidFill>
                  <a:srgbClr val="B10034">
                    <a:lumMod val="75000"/>
                  </a:srgbClr>
                </a:solidFill>
                <a:latin typeface="Calibri" pitchFamily="34" charset="0"/>
                <a:cs typeface="Calibri" pitchFamily="34" charset="0"/>
              </a:rPr>
              <a:t>Le taux d’occupation des internats semble davantage intrinsèque à l’établissement plutôt qu’à un phénomène départemental</a:t>
            </a:r>
          </a:p>
        </p:txBody>
      </p:sp>
      <p:sp>
        <p:nvSpPr>
          <p:cNvPr id="52" name="TextBox 51"/>
          <p:cNvSpPr txBox="1"/>
          <p:nvPr/>
        </p:nvSpPr>
        <p:spPr bwMode="auto">
          <a:xfrm>
            <a:off x="3155" y="1199111"/>
            <a:ext cx="3798266" cy="397032"/>
          </a:xfrm>
          <a:prstGeom prst="rect">
            <a:avLst/>
          </a:prstGeom>
          <a:noFill/>
          <a:ln w="9525">
            <a:noFill/>
            <a:miter lim="800000"/>
            <a:headEnd/>
            <a:tailEnd/>
          </a:ln>
        </p:spPr>
        <p:txBody>
          <a:bodyPr wrap="square" rtlCol="0">
            <a:spAutoFit/>
          </a:bodyPr>
          <a:lstStyle/>
          <a:p>
            <a:pPr marL="173038" indent="-173038">
              <a:lnSpc>
                <a:spcPct val="90000"/>
              </a:lnSpc>
              <a:buFont typeface="Calibri" pitchFamily="34" charset="0"/>
              <a:buChar char="→"/>
            </a:pPr>
            <a:r>
              <a:rPr lang="fr-FR" sz="1100" b="1" dirty="0" smtClean="0">
                <a:solidFill>
                  <a:srgbClr val="B10034">
                    <a:lumMod val="75000"/>
                  </a:srgbClr>
                </a:solidFill>
                <a:latin typeface="Calibri" pitchFamily="34" charset="0"/>
                <a:cs typeface="Calibri" pitchFamily="34" charset="0"/>
              </a:rPr>
              <a:t>L’Ouest de la France mobilise son potentiel d’internat, au contraire du quart </a:t>
            </a:r>
            <a:r>
              <a:rPr lang="fr-FR" sz="1100" b="1" dirty="0" err="1" smtClean="0">
                <a:solidFill>
                  <a:srgbClr val="B10034">
                    <a:lumMod val="75000"/>
                  </a:srgbClr>
                </a:solidFill>
                <a:latin typeface="Calibri" pitchFamily="34" charset="0"/>
                <a:cs typeface="Calibri" pitchFamily="34" charset="0"/>
              </a:rPr>
              <a:t>Nord-Est</a:t>
            </a:r>
            <a:r>
              <a:rPr lang="fr-FR" sz="1100" b="1" dirty="0" smtClean="0">
                <a:solidFill>
                  <a:srgbClr val="B10034">
                    <a:lumMod val="75000"/>
                  </a:srgbClr>
                </a:solidFill>
                <a:latin typeface="Calibri" pitchFamily="34" charset="0"/>
                <a:cs typeface="Calibri" pitchFamily="34" charset="0"/>
              </a:rPr>
              <a:t> et des zones rurales</a:t>
            </a:r>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07850"/>
            <a:ext cx="9555163" cy="765175"/>
          </a:xfrm>
        </p:spPr>
        <p:txBody>
          <a:bodyPr/>
          <a:lstStyle/>
          <a:p>
            <a:r>
              <a:rPr lang="fr-FR" b="1" dirty="0" smtClean="0"/>
              <a:t>8. Extrait des chiffres d’état des lieux communiqué par le Secrétariat Général à l’Enseignement Catholique</a:t>
            </a:r>
            <a:endParaRPr lang="fr-FR" sz="1600" dirty="0" smtClean="0"/>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70</a:t>
            </a:fld>
            <a:endParaRPr lang="en-GB">
              <a:solidFill>
                <a:srgbClr val="85888B"/>
              </a:solidFill>
            </a:endParaRPr>
          </a:p>
        </p:txBody>
      </p:sp>
      <p:pic>
        <p:nvPicPr>
          <p:cNvPr id="1320962" name="Picture 2"/>
          <p:cNvPicPr>
            <a:picLocks noChangeAspect="1" noChangeArrowheads="1"/>
          </p:cNvPicPr>
          <p:nvPr/>
        </p:nvPicPr>
        <p:blipFill>
          <a:blip r:embed="rId3" cstate="print"/>
          <a:srcRect l="35808" t="10184" r="29699" b="2879"/>
          <a:stretch>
            <a:fillRect/>
          </a:stretch>
        </p:blipFill>
        <p:spPr bwMode="auto">
          <a:xfrm rot="5400000">
            <a:off x="2354727" y="13179"/>
            <a:ext cx="5127750" cy="7269796"/>
          </a:xfrm>
          <a:prstGeom prst="rect">
            <a:avLst/>
          </a:prstGeom>
          <a:noFill/>
          <a:ln w="9525">
            <a:solidFill>
              <a:schemeClr val="bg1">
                <a:lumMod val="75000"/>
              </a:schemeClr>
            </a:solidFill>
            <a:miter lim="800000"/>
            <a:headEnd/>
            <a:tailEnd/>
          </a:ln>
          <a:effectLst>
            <a:outerShdw blurRad="50800" dist="50800" dir="5400000" algn="ctr" rotWithShape="0">
              <a:schemeClr val="bg1">
                <a:lumMod val="75000"/>
              </a:schemeClr>
            </a:outerShdw>
          </a:effectLst>
        </p:spPr>
      </p:pic>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ubtitle 2"/>
          <p:cNvSpPr>
            <a:spLocks noGrp="1"/>
          </p:cNvSpPr>
          <p:nvPr>
            <p:ph type="subTitle" idx="1"/>
          </p:nvPr>
        </p:nvSpPr>
        <p:spPr>
          <a:xfrm>
            <a:off x="416370" y="2276840"/>
            <a:ext cx="8131745" cy="864120"/>
          </a:xfrm>
        </p:spPr>
        <p:txBody>
          <a:bodyPr/>
          <a:lstStyle/>
          <a:p>
            <a:pPr eaLnBrk="1" hangingPunct="1"/>
            <a:endParaRPr lang="fr-FR" i="1" dirty="0" smtClean="0"/>
          </a:p>
          <a:p>
            <a:pPr eaLnBrk="1" hangingPunct="1"/>
            <a:r>
              <a:rPr lang="fr-FR" b="1" i="1" dirty="0" smtClean="0"/>
              <a:t>Fiches par académies </a:t>
            </a:r>
          </a:p>
          <a:p>
            <a:pPr eaLnBrk="1" hangingPunct="1"/>
            <a:r>
              <a:rPr lang="fr-FR" i="1" dirty="0" smtClean="0"/>
              <a:t>Novembre 2014</a:t>
            </a:r>
          </a:p>
        </p:txBody>
      </p:sp>
      <p:sp>
        <p:nvSpPr>
          <p:cNvPr id="4" name="Rectangle 3"/>
          <p:cNvSpPr/>
          <p:nvPr/>
        </p:nvSpPr>
        <p:spPr>
          <a:xfrm>
            <a:off x="5169030" y="6093370"/>
            <a:ext cx="3744520" cy="5760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FFFFFF"/>
                </a:solidFill>
                <a:cs typeface="Calibri" pitchFamily="34" charset="0"/>
              </a:rPr>
              <a:t>Document de travail</a:t>
            </a:r>
          </a:p>
        </p:txBody>
      </p:sp>
      <p:sp>
        <p:nvSpPr>
          <p:cNvPr id="6" name="Title 1"/>
          <p:cNvSpPr txBox="1">
            <a:spLocks/>
          </p:cNvSpPr>
          <p:nvPr/>
        </p:nvSpPr>
        <p:spPr bwMode="auto">
          <a:xfrm>
            <a:off x="350836" y="107850"/>
            <a:ext cx="9555163"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000" b="1" dirty="0" smtClean="0">
                <a:solidFill>
                  <a:srgbClr val="6A1A41"/>
                </a:solidFill>
                <a:latin typeface="Calibri" pitchFamily="34" charset="0"/>
                <a:ea typeface="+mj-ea"/>
                <a:cs typeface="Calibri" pitchFamily="34" charset="0"/>
              </a:rPr>
              <a:t>9</a:t>
            </a:r>
            <a:r>
              <a:rPr kumimoji="0" lang="fr-FR" sz="2000" b="1" i="0" u="none" strike="noStrike" kern="1200" cap="none" spc="0" normalizeH="0" baseline="0" noProof="0" dirty="0" smtClean="0">
                <a:ln>
                  <a:noFill/>
                </a:ln>
                <a:solidFill>
                  <a:srgbClr val="6A1A41"/>
                </a:solidFill>
                <a:effectLst/>
                <a:uLnTx/>
                <a:uFillTx/>
                <a:latin typeface="Calibri" pitchFamily="34" charset="0"/>
                <a:ea typeface="+mj-ea"/>
                <a:cs typeface="Calibri" pitchFamily="34" charset="0"/>
              </a:rPr>
              <a:t>. Fiches par académies</a:t>
            </a:r>
            <a:endParaRPr kumimoji="0" lang="fr-FR" sz="1600" b="0" i="0" u="none" strike="noStrike" kern="1200" cap="none" spc="0" normalizeH="0" baseline="0" noProof="0" dirty="0" smtClean="0">
              <a:ln>
                <a:noFill/>
              </a:ln>
              <a:solidFill>
                <a:srgbClr val="6A1A41"/>
              </a:solidFill>
              <a:effectLst/>
              <a:uLnTx/>
              <a:uFillTx/>
              <a:latin typeface="Calibri" pitchFamily="34" charset="0"/>
              <a:ea typeface="+mj-ea"/>
              <a:cs typeface="Calibri" pitchFamily="34" charset="0"/>
            </a:endParaRPr>
          </a:p>
        </p:txBody>
      </p:sp>
    </p:spTree>
    <p:extLst>
      <p:ext uri="{BB962C8B-B14F-4D97-AF65-F5344CB8AC3E}">
        <p14:creationId xmlns="" xmlns:p14="http://schemas.microsoft.com/office/powerpoint/2010/main" val="2644461486"/>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Objectifs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72</a:t>
            </a:fld>
            <a:endParaRPr lang="en-GB">
              <a:solidFill>
                <a:srgbClr val="85888B"/>
              </a:solidFill>
            </a:endParaRPr>
          </a:p>
        </p:txBody>
      </p:sp>
      <p:sp>
        <p:nvSpPr>
          <p:cNvPr id="7" name="Rectangle 6"/>
          <p:cNvSpPr/>
          <p:nvPr/>
        </p:nvSpPr>
        <p:spPr bwMode="auto">
          <a:xfrm>
            <a:off x="992450" y="1340710"/>
            <a:ext cx="2376330" cy="475266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 name="Rectangle 7"/>
          <p:cNvSpPr/>
          <p:nvPr/>
        </p:nvSpPr>
        <p:spPr bwMode="auto">
          <a:xfrm>
            <a:off x="2328190" y="2276840"/>
            <a:ext cx="5577220" cy="2880400"/>
          </a:xfrm>
          <a:prstGeom prst="rect">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42925" indent="-180975" fontAlgn="auto">
              <a:lnSpc>
                <a:spcPct val="90000"/>
              </a:lnSpc>
              <a:spcBef>
                <a:spcPts val="400"/>
              </a:spcBef>
              <a:spcAft>
                <a:spcPts val="0"/>
              </a:spcAft>
              <a:buFont typeface="Calibri" pitchFamily="34" charset="0"/>
              <a:buChar char="→"/>
            </a:pPr>
            <a:r>
              <a:rPr lang="fr-FR" sz="1050" b="1" dirty="0" smtClean="0">
                <a:solidFill>
                  <a:srgbClr val="000000"/>
                </a:solidFill>
              </a:rPr>
              <a:t>Fournir les chiffres clés relatifs </a:t>
            </a:r>
            <a:r>
              <a:rPr lang="fr-FR" sz="1050" dirty="0" smtClean="0">
                <a:solidFill>
                  <a:srgbClr val="000000"/>
                </a:solidFill>
              </a:rPr>
              <a:t>à l’internat pour chacune des académies dont certains des départements figurent dans les vagues de priorisation 1 ou 2 proposées </a:t>
            </a:r>
          </a:p>
          <a:p>
            <a:pPr marL="542925" indent="-180975" fontAlgn="auto">
              <a:lnSpc>
                <a:spcPct val="90000"/>
              </a:lnSpc>
              <a:spcBef>
                <a:spcPts val="400"/>
              </a:spcBef>
              <a:spcAft>
                <a:spcPts val="0"/>
              </a:spcAft>
              <a:buFont typeface="Calibri" pitchFamily="34" charset="0"/>
              <a:buChar char="→"/>
            </a:pPr>
            <a:endParaRPr lang="fr-FR" sz="1050" b="1" dirty="0" smtClean="0">
              <a:solidFill>
                <a:srgbClr val="000000"/>
              </a:solidFill>
            </a:endParaRPr>
          </a:p>
          <a:p>
            <a:pPr marL="542925" indent="-180975" fontAlgn="auto">
              <a:lnSpc>
                <a:spcPct val="90000"/>
              </a:lnSpc>
              <a:spcBef>
                <a:spcPts val="400"/>
              </a:spcBef>
              <a:spcAft>
                <a:spcPts val="0"/>
              </a:spcAft>
              <a:buFont typeface="Calibri" pitchFamily="34" charset="0"/>
              <a:buChar char="→"/>
            </a:pPr>
            <a:endParaRPr lang="fr-FR" sz="1050" b="1" dirty="0" smtClean="0">
              <a:solidFill>
                <a:srgbClr val="000000"/>
              </a:solidFill>
            </a:endParaRPr>
          </a:p>
          <a:p>
            <a:pPr marL="542925" indent="-180975" fontAlgn="auto">
              <a:lnSpc>
                <a:spcPct val="90000"/>
              </a:lnSpc>
              <a:spcBef>
                <a:spcPts val="400"/>
              </a:spcBef>
              <a:spcAft>
                <a:spcPts val="0"/>
              </a:spcAft>
              <a:buFont typeface="Calibri" pitchFamily="34" charset="0"/>
              <a:buChar char="→"/>
            </a:pPr>
            <a:endParaRPr lang="fr-FR" sz="1050" b="1" dirty="0" smtClean="0">
              <a:solidFill>
                <a:srgbClr val="000000"/>
              </a:solidFill>
            </a:endParaRPr>
          </a:p>
          <a:p>
            <a:pPr marL="542925" indent="-180975" fontAlgn="auto">
              <a:lnSpc>
                <a:spcPct val="90000"/>
              </a:lnSpc>
              <a:spcBef>
                <a:spcPts val="400"/>
              </a:spcBef>
              <a:spcAft>
                <a:spcPts val="0"/>
              </a:spcAft>
              <a:buFont typeface="Calibri" pitchFamily="34" charset="0"/>
              <a:buChar char="→"/>
            </a:pPr>
            <a:r>
              <a:rPr lang="fr-FR" sz="1050" b="1" dirty="0" smtClean="0">
                <a:solidFill>
                  <a:srgbClr val="000000"/>
                </a:solidFill>
              </a:rPr>
              <a:t>Alimenter les futurs échanges </a:t>
            </a:r>
            <a:r>
              <a:rPr lang="fr-FR" sz="1050" dirty="0" smtClean="0">
                <a:solidFill>
                  <a:srgbClr val="000000"/>
                </a:solidFill>
              </a:rPr>
              <a:t>avec les académies, CR, CG et autres parties prenantes</a:t>
            </a: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2354" name="Picture 2"/>
          <p:cNvPicPr>
            <a:picLocks noChangeAspect="1" noChangeArrowheads="1"/>
          </p:cNvPicPr>
          <p:nvPr/>
        </p:nvPicPr>
        <p:blipFill>
          <a:blip r:embed="rId3" cstate="print"/>
          <a:srcRect/>
          <a:stretch>
            <a:fillRect/>
          </a:stretch>
        </p:blipFill>
        <p:spPr bwMode="auto">
          <a:xfrm>
            <a:off x="2648680" y="2780910"/>
            <a:ext cx="4951412" cy="3427413"/>
          </a:xfrm>
          <a:prstGeom prst="rect">
            <a:avLst/>
          </a:prstGeom>
          <a:noFill/>
          <a:ln w="9525">
            <a:solidFill>
              <a:schemeClr val="bg1">
                <a:lumMod val="7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Périmètre et sources</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73</a:t>
            </a:fld>
            <a:endParaRPr lang="en-GB">
              <a:solidFill>
                <a:srgbClr val="85888B"/>
              </a:solidFill>
            </a:endParaRPr>
          </a:p>
        </p:txBody>
      </p:sp>
      <p:sp>
        <p:nvSpPr>
          <p:cNvPr id="8" name="Rectangle 7"/>
          <p:cNvSpPr/>
          <p:nvPr/>
        </p:nvSpPr>
        <p:spPr bwMode="auto">
          <a:xfrm>
            <a:off x="870125" y="1370188"/>
            <a:ext cx="8547496" cy="986689"/>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lnSpc>
                <a:spcPct val="90000"/>
              </a:lnSpc>
              <a:spcBef>
                <a:spcPts val="400"/>
              </a:spcBef>
              <a:spcAft>
                <a:spcPts val="0"/>
              </a:spcAft>
            </a:pPr>
            <a:r>
              <a:rPr lang="fr-FR" sz="1050" b="1" dirty="0" smtClean="0">
                <a:solidFill>
                  <a:srgbClr val="000000"/>
                </a:solidFill>
              </a:rPr>
              <a:t>Pour rappel, l’étude a été réalisée sur le périmètre suivant : </a:t>
            </a:r>
          </a:p>
          <a:p>
            <a:pPr marL="180975" indent="-180975" fontAlgn="auto">
              <a:lnSpc>
                <a:spcPct val="90000"/>
              </a:lnSpc>
              <a:spcBef>
                <a:spcPts val="300"/>
              </a:spcBef>
              <a:spcAft>
                <a:spcPts val="0"/>
              </a:spcAft>
              <a:buFont typeface="Wingdings" pitchFamily="2" charset="2"/>
              <a:buChar char="§"/>
            </a:pPr>
            <a:r>
              <a:rPr lang="fr-FR" sz="1050" b="1" dirty="0" smtClean="0">
                <a:solidFill>
                  <a:srgbClr val="000000"/>
                </a:solidFill>
              </a:rPr>
              <a:t>Couverture géographique : </a:t>
            </a:r>
            <a:r>
              <a:rPr lang="fr-FR" sz="1050" dirty="0" smtClean="0">
                <a:solidFill>
                  <a:srgbClr val="000000"/>
                </a:solidFill>
              </a:rPr>
              <a:t>France métropolitaine et DOM (hors Nouvelle Calédonie, Polynésie Française, St-Pierre-et-Miquelon, Wallis et Futuna)</a:t>
            </a:r>
          </a:p>
          <a:p>
            <a:pPr marL="180975" indent="-180975" fontAlgn="auto">
              <a:lnSpc>
                <a:spcPct val="90000"/>
              </a:lnSpc>
              <a:spcBef>
                <a:spcPts val="300"/>
              </a:spcBef>
              <a:spcAft>
                <a:spcPts val="0"/>
              </a:spcAft>
              <a:buFont typeface="Wingdings" pitchFamily="2" charset="2"/>
              <a:buChar char="§"/>
            </a:pPr>
            <a:r>
              <a:rPr lang="fr-FR" sz="1050" b="1" dirty="0" smtClean="0">
                <a:solidFill>
                  <a:srgbClr val="000000"/>
                </a:solidFill>
              </a:rPr>
              <a:t>Ministère de tutelle : </a:t>
            </a:r>
            <a:r>
              <a:rPr lang="fr-FR" sz="1050" dirty="0" smtClean="0">
                <a:solidFill>
                  <a:srgbClr val="000000"/>
                </a:solidFill>
              </a:rPr>
              <a:t>Ministère de l’Education Nationale uniquement</a:t>
            </a:r>
          </a:p>
          <a:p>
            <a:pPr marL="180975" indent="-180975" fontAlgn="auto">
              <a:lnSpc>
                <a:spcPct val="90000"/>
              </a:lnSpc>
              <a:spcBef>
                <a:spcPts val="300"/>
              </a:spcBef>
              <a:spcAft>
                <a:spcPts val="0"/>
              </a:spcAft>
              <a:buFont typeface="Wingdings" pitchFamily="2" charset="2"/>
              <a:buChar char="§"/>
            </a:pPr>
            <a:r>
              <a:rPr lang="fr-FR" sz="1050" b="1" dirty="0" smtClean="0">
                <a:solidFill>
                  <a:srgbClr val="000000"/>
                </a:solidFill>
              </a:rPr>
              <a:t>Niveau scolaire : </a:t>
            </a:r>
            <a:r>
              <a:rPr lang="fr-FR" sz="1050" dirty="0" smtClean="0">
                <a:solidFill>
                  <a:srgbClr val="000000"/>
                </a:solidFill>
              </a:rPr>
              <a:t>niveau collège et lycées, hors EREA et post bac</a:t>
            </a:r>
          </a:p>
          <a:p>
            <a:pPr marL="180975" indent="-180975" fontAlgn="auto">
              <a:lnSpc>
                <a:spcPct val="90000"/>
              </a:lnSpc>
              <a:spcBef>
                <a:spcPts val="300"/>
              </a:spcBef>
              <a:spcAft>
                <a:spcPts val="0"/>
              </a:spcAft>
              <a:buFont typeface="Wingdings" pitchFamily="2" charset="2"/>
              <a:buChar char="§"/>
            </a:pPr>
            <a:r>
              <a:rPr lang="fr-FR" sz="1050" b="1" dirty="0" smtClean="0">
                <a:solidFill>
                  <a:srgbClr val="000000"/>
                </a:solidFill>
              </a:rPr>
              <a:t>Année scolaire </a:t>
            </a:r>
            <a:r>
              <a:rPr lang="fr-FR" sz="1050" dirty="0" smtClean="0">
                <a:solidFill>
                  <a:srgbClr val="000000"/>
                </a:solidFill>
              </a:rPr>
              <a:t>: 2013 - 2014</a:t>
            </a:r>
          </a:p>
        </p:txBody>
      </p:sp>
      <p:sp>
        <p:nvSpPr>
          <p:cNvPr id="12" name="Rectangle 11"/>
          <p:cNvSpPr/>
          <p:nvPr/>
        </p:nvSpPr>
        <p:spPr bwMode="auto">
          <a:xfrm>
            <a:off x="405280" y="1247434"/>
            <a:ext cx="9156360" cy="1152160"/>
          </a:xfrm>
          <a:prstGeom prst="rect">
            <a:avLst/>
          </a:prstGeom>
          <a:noFill/>
          <a:ln w="222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13" name="Rectangle 12"/>
          <p:cNvSpPr/>
          <p:nvPr/>
        </p:nvSpPr>
        <p:spPr bwMode="auto">
          <a:xfrm>
            <a:off x="405737" y="2586146"/>
            <a:ext cx="9156360" cy="3723254"/>
          </a:xfrm>
          <a:prstGeom prst="rect">
            <a:avLst/>
          </a:prstGeom>
          <a:noFill/>
          <a:ln w="222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7" name="TextBox 6"/>
          <p:cNvSpPr txBox="1"/>
          <p:nvPr/>
        </p:nvSpPr>
        <p:spPr bwMode="auto">
          <a:xfrm>
            <a:off x="571023" y="1090390"/>
            <a:ext cx="1645597" cy="258532"/>
          </a:xfrm>
          <a:prstGeom prst="rect">
            <a:avLst/>
          </a:prstGeom>
          <a:solidFill>
            <a:schemeClr val="bg1"/>
          </a:solidFill>
          <a:ln w="9525">
            <a:noFill/>
            <a:miter lim="800000"/>
            <a:headEnd/>
            <a:tailEnd/>
          </a:ln>
        </p:spPr>
        <p:txBody>
          <a:bodyPr wrap="square" rtlCol="0">
            <a:spAutoFit/>
          </a:bodyPr>
          <a:lstStyle/>
          <a:p>
            <a:pPr algn="ctr">
              <a:lnSpc>
                <a:spcPct val="90000"/>
              </a:lnSpc>
            </a:pPr>
            <a:r>
              <a:rPr lang="fr-FR" sz="1200" b="1" cap="small" dirty="0" smtClean="0">
                <a:solidFill>
                  <a:srgbClr val="000000">
                    <a:lumMod val="85000"/>
                    <a:lumOff val="15000"/>
                  </a:srgbClr>
                </a:solidFill>
                <a:latin typeface="Calibri" pitchFamily="34" charset="0"/>
                <a:cs typeface="Calibri" pitchFamily="34" charset="0"/>
              </a:rPr>
              <a:t>Rappel du périmètre</a:t>
            </a:r>
          </a:p>
        </p:txBody>
      </p:sp>
      <p:sp>
        <p:nvSpPr>
          <p:cNvPr id="11" name="TextBox 10"/>
          <p:cNvSpPr txBox="1"/>
          <p:nvPr/>
        </p:nvSpPr>
        <p:spPr bwMode="auto">
          <a:xfrm>
            <a:off x="776420" y="2507624"/>
            <a:ext cx="1007940" cy="258532"/>
          </a:xfrm>
          <a:prstGeom prst="rect">
            <a:avLst/>
          </a:prstGeom>
          <a:solidFill>
            <a:schemeClr val="bg1"/>
          </a:solidFill>
          <a:ln w="9525">
            <a:noFill/>
            <a:miter lim="800000"/>
            <a:headEnd/>
            <a:tailEnd/>
          </a:ln>
        </p:spPr>
        <p:txBody>
          <a:bodyPr wrap="square" rtlCol="0">
            <a:spAutoFit/>
          </a:bodyPr>
          <a:lstStyle/>
          <a:p>
            <a:pPr algn="ctr">
              <a:lnSpc>
                <a:spcPct val="90000"/>
              </a:lnSpc>
            </a:pPr>
            <a:r>
              <a:rPr lang="fr-FR" sz="1200" b="1" cap="small" dirty="0" smtClean="0">
                <a:solidFill>
                  <a:srgbClr val="000000">
                    <a:lumMod val="85000"/>
                    <a:lumOff val="15000"/>
                  </a:srgbClr>
                </a:solidFill>
                <a:latin typeface="Calibri" pitchFamily="34" charset="0"/>
                <a:cs typeface="Calibri" pitchFamily="34" charset="0"/>
              </a:rPr>
              <a:t>Sources</a:t>
            </a:r>
          </a:p>
        </p:txBody>
      </p:sp>
      <p:sp>
        <p:nvSpPr>
          <p:cNvPr id="14" name="Rectangle 13"/>
          <p:cNvSpPr/>
          <p:nvPr/>
        </p:nvSpPr>
        <p:spPr bwMode="auto">
          <a:xfrm>
            <a:off x="488380" y="3169535"/>
            <a:ext cx="5184720" cy="2995353"/>
          </a:xfrm>
          <a:prstGeom prst="rect">
            <a:avLst/>
          </a:prstGeom>
          <a:solidFill>
            <a:schemeClr val="accent3">
              <a:lumMod val="40000"/>
              <a:lumOff val="60000"/>
              <a:alpha val="25000"/>
            </a:schemeClr>
          </a:solidFill>
          <a:ln w="15875">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15" name="Rectangle 14"/>
          <p:cNvSpPr/>
          <p:nvPr/>
        </p:nvSpPr>
        <p:spPr bwMode="auto">
          <a:xfrm>
            <a:off x="5817119" y="3169535"/>
            <a:ext cx="3600501" cy="2995353"/>
          </a:xfrm>
          <a:prstGeom prst="rect">
            <a:avLst/>
          </a:prstGeom>
          <a:solidFill>
            <a:schemeClr val="accent3">
              <a:lumMod val="40000"/>
              <a:lumOff val="60000"/>
              <a:alpha val="25000"/>
            </a:schemeClr>
          </a:solidFill>
          <a:ln w="15875">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cxnSp>
        <p:nvCxnSpPr>
          <p:cNvPr id="17" name="Straight Arrow Connector 16"/>
          <p:cNvCxnSpPr/>
          <p:nvPr/>
        </p:nvCxnSpPr>
        <p:spPr>
          <a:xfrm>
            <a:off x="2525234" y="3362559"/>
            <a:ext cx="411486" cy="138451"/>
          </a:xfrm>
          <a:prstGeom prst="straightConnector1">
            <a:avLst/>
          </a:prstGeom>
          <a:ln>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617370" y="3362559"/>
            <a:ext cx="432060" cy="138451"/>
          </a:xfrm>
          <a:prstGeom prst="straightConnector1">
            <a:avLst/>
          </a:prstGeom>
          <a:ln>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494857" y="3176260"/>
            <a:ext cx="2129438" cy="3185487"/>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Source EPI </a:t>
            </a:r>
          </a:p>
          <a:p>
            <a:pPr>
              <a:lnSpc>
                <a:spcPct val="90000"/>
              </a:lnSpc>
            </a:pPr>
            <a:r>
              <a:rPr lang="fr-FR" sz="700" i="1" dirty="0" smtClean="0">
                <a:solidFill>
                  <a:srgbClr val="000000">
                    <a:lumMod val="85000"/>
                    <a:lumOff val="15000"/>
                  </a:srgbClr>
                </a:solidFill>
                <a:latin typeface="Calibri" pitchFamily="34" charset="0"/>
                <a:cs typeface="Calibri" pitchFamily="34" charset="0"/>
              </a:rPr>
              <a:t>(parc immobilier)</a:t>
            </a:r>
          </a:p>
          <a:p>
            <a:pPr>
              <a:lnSpc>
                <a:spcPct val="90000"/>
              </a:lnSpc>
            </a:pPr>
            <a:r>
              <a:rPr lang="fr-FR" sz="700" dirty="0" smtClean="0">
                <a:solidFill>
                  <a:srgbClr val="000000">
                    <a:lumMod val="85000"/>
                    <a:lumOff val="15000"/>
                  </a:srgbClr>
                </a:solidFill>
                <a:latin typeface="Calibri" pitchFamily="34" charset="0"/>
                <a:cs typeface="Calibri" pitchFamily="34" charset="0"/>
              </a:rPr>
              <a:t>Enquête déclarative sur le parc immobilier et les capacités d’accueil des établissements </a:t>
            </a:r>
            <a:r>
              <a:rPr lang="fr-FR" sz="700" b="1" u="sng" dirty="0" smtClean="0">
                <a:solidFill>
                  <a:srgbClr val="000000">
                    <a:lumMod val="85000"/>
                    <a:lumOff val="15000"/>
                  </a:srgbClr>
                </a:solidFill>
                <a:latin typeface="Calibri" pitchFamily="34" charset="0"/>
                <a:cs typeface="Calibri" pitchFamily="34" charset="0"/>
              </a:rPr>
              <a:t>publics </a:t>
            </a:r>
            <a:r>
              <a:rPr lang="fr-FR" sz="700" dirty="0" smtClean="0">
                <a:solidFill>
                  <a:srgbClr val="000000">
                    <a:lumMod val="85000"/>
                    <a:lumOff val="15000"/>
                  </a:srgbClr>
                </a:solidFill>
                <a:latin typeface="Calibri" pitchFamily="34" charset="0"/>
                <a:cs typeface="Calibri" pitchFamily="34" charset="0"/>
              </a:rPr>
              <a:t>du second degré.</a:t>
            </a:r>
          </a:p>
          <a:p>
            <a:pPr>
              <a:lnSpc>
                <a:spcPct val="90000"/>
              </a:lnSpc>
            </a:pPr>
            <a:endParaRPr lang="fr-FR" sz="700" dirty="0" smtClean="0">
              <a:solidFill>
                <a:srgbClr val="000000">
                  <a:lumMod val="85000"/>
                  <a:lumOff val="15000"/>
                </a:srgbClr>
              </a:solidFill>
              <a:latin typeface="Calibri" pitchFamily="34" charset="0"/>
              <a:cs typeface="Calibri" pitchFamily="34" charset="0"/>
            </a:endParaRPr>
          </a:p>
          <a:p>
            <a:pPr>
              <a:lnSpc>
                <a:spcPct val="90000"/>
              </a:lnSpc>
            </a:pPr>
            <a:endParaRPr lang="fr-FR" sz="8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Nb d’internats </a:t>
            </a:r>
            <a:r>
              <a:rPr lang="fr-FR" sz="800" dirty="0" smtClean="0">
                <a:solidFill>
                  <a:srgbClr val="000000">
                    <a:lumMod val="85000"/>
                    <a:lumOff val="15000"/>
                  </a:srgbClr>
                </a:solidFill>
                <a:latin typeface="Calibri" pitchFamily="34" charset="0"/>
                <a:cs typeface="Calibri" pitchFamily="34" charset="0"/>
              </a:rPr>
              <a:t>: nb de sièges d’ensembles immobiliers publics du 2</a:t>
            </a:r>
            <a:r>
              <a:rPr lang="fr-FR" sz="800" baseline="30000" dirty="0" smtClean="0">
                <a:solidFill>
                  <a:srgbClr val="000000">
                    <a:lumMod val="85000"/>
                    <a:lumOff val="15000"/>
                  </a:srgbClr>
                </a:solidFill>
                <a:latin typeface="Calibri" pitchFamily="34" charset="0"/>
                <a:cs typeface="Calibri" pitchFamily="34" charset="0"/>
              </a:rPr>
              <a:t>nd</a:t>
            </a:r>
            <a:r>
              <a:rPr lang="fr-FR" sz="800" dirty="0" smtClean="0">
                <a:solidFill>
                  <a:srgbClr val="000000">
                    <a:lumMod val="85000"/>
                    <a:lumOff val="15000"/>
                  </a:srgbClr>
                </a:solidFill>
                <a:latin typeface="Calibri" pitchFamily="34" charset="0"/>
                <a:cs typeface="Calibri" pitchFamily="34" charset="0"/>
              </a:rPr>
              <a:t> degré déclarant un internat (hors sièges déclarant des places post bac uniquement et hors sièges ne déclarant aucune place d’internat)</a:t>
            </a:r>
          </a:p>
          <a:p>
            <a:pPr marL="85725" indent="-85725">
              <a:lnSpc>
                <a:spcPct val="90000"/>
              </a:lnSpc>
              <a:spcBef>
                <a:spcPts val="600"/>
              </a:spcBef>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Nb de places </a:t>
            </a:r>
            <a:r>
              <a:rPr lang="fr-FR" sz="800" dirty="0" smtClean="0">
                <a:solidFill>
                  <a:srgbClr val="000000">
                    <a:lumMod val="85000"/>
                    <a:lumOff val="15000"/>
                  </a:srgbClr>
                </a:solidFill>
                <a:latin typeface="Calibri" pitchFamily="34" charset="0"/>
                <a:cs typeface="Calibri" pitchFamily="34" charset="0"/>
              </a:rPr>
              <a:t>: nb de lits d’internats du 2</a:t>
            </a:r>
            <a:r>
              <a:rPr lang="fr-FR" sz="800" baseline="30000" dirty="0" smtClean="0">
                <a:solidFill>
                  <a:srgbClr val="000000">
                    <a:lumMod val="85000"/>
                    <a:lumOff val="15000"/>
                  </a:srgbClr>
                </a:solidFill>
                <a:latin typeface="Calibri" pitchFamily="34" charset="0"/>
                <a:cs typeface="Calibri" pitchFamily="34" charset="0"/>
              </a:rPr>
              <a:t>nd</a:t>
            </a:r>
            <a:r>
              <a:rPr lang="fr-FR" sz="800" dirty="0" smtClean="0">
                <a:solidFill>
                  <a:srgbClr val="000000">
                    <a:lumMod val="85000"/>
                    <a:lumOff val="15000"/>
                  </a:srgbClr>
                </a:solidFill>
                <a:latin typeface="Calibri" pitchFamily="34" charset="0"/>
                <a:cs typeface="Calibri" pitchFamily="34" charset="0"/>
              </a:rPr>
              <a:t> degré déclarés par les sièges ci-dessus</a:t>
            </a:r>
          </a:p>
          <a:p>
            <a:pPr marL="85725" indent="-85725">
              <a:lnSpc>
                <a:spcPct val="90000"/>
              </a:lnSpc>
              <a:spcBef>
                <a:spcPts val="600"/>
              </a:spcBef>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Capacité d’accueil </a:t>
            </a:r>
            <a:r>
              <a:rPr lang="fr-FR" sz="800" dirty="0" smtClean="0">
                <a:solidFill>
                  <a:srgbClr val="000000">
                    <a:lumMod val="85000"/>
                    <a:lumOff val="15000"/>
                  </a:srgbClr>
                </a:solidFill>
                <a:latin typeface="Calibri" pitchFamily="34" charset="0"/>
                <a:cs typeface="Calibri" pitchFamily="34" charset="0"/>
              </a:rPr>
              <a:t>: nb de lits / nb d’élèves d’après BEA/BCP</a:t>
            </a:r>
          </a:p>
          <a:p>
            <a:pPr marL="85725" indent="-85725">
              <a:lnSpc>
                <a:spcPct val="90000"/>
              </a:lnSpc>
              <a:spcBef>
                <a:spcPts val="600"/>
              </a:spcBef>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Taux d’occupation moyen </a:t>
            </a:r>
            <a:r>
              <a:rPr lang="fr-FR" sz="800" dirty="0" smtClean="0">
                <a:solidFill>
                  <a:srgbClr val="000000">
                    <a:lumMod val="85000"/>
                    <a:lumOff val="15000"/>
                  </a:srgbClr>
                </a:solidFill>
                <a:latin typeface="Calibri" pitchFamily="34" charset="0"/>
                <a:cs typeface="Calibri" pitchFamily="34" charset="0"/>
              </a:rPr>
              <a:t>: nb de lits occupés / nb de lits, au niveau de l’académie</a:t>
            </a:r>
          </a:p>
          <a:p>
            <a:pPr marL="85725" indent="-85725">
              <a:lnSpc>
                <a:spcPct val="90000"/>
              </a:lnSpc>
              <a:spcBef>
                <a:spcPts val="600"/>
              </a:spcBef>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Moyenne des taux  d’occupation </a:t>
            </a:r>
            <a:r>
              <a:rPr lang="fr-FR" sz="800" dirty="0" smtClean="0">
                <a:solidFill>
                  <a:srgbClr val="000000">
                    <a:lumMod val="85000"/>
                    <a:lumOff val="15000"/>
                  </a:srgbClr>
                </a:solidFill>
                <a:latin typeface="Calibri" pitchFamily="34" charset="0"/>
                <a:cs typeface="Calibri" pitchFamily="34" charset="0"/>
              </a:rPr>
              <a:t>: moyenne des taux d’occupation de chacun des sièges ci-dessus, au niveau de l’académie</a:t>
            </a:r>
          </a:p>
          <a:p>
            <a:pPr marL="85725" indent="-85725">
              <a:lnSpc>
                <a:spcPct val="90000"/>
              </a:lnSpc>
              <a:spcBef>
                <a:spcPts val="600"/>
              </a:spcBef>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Ecart type </a:t>
            </a:r>
            <a:r>
              <a:rPr lang="fr-FR" sz="800" dirty="0" smtClean="0">
                <a:solidFill>
                  <a:srgbClr val="000000">
                    <a:lumMod val="85000"/>
                    <a:lumOff val="15000"/>
                  </a:srgbClr>
                </a:solidFill>
                <a:latin typeface="Calibri" pitchFamily="34" charset="0"/>
                <a:cs typeface="Calibri" pitchFamily="34" charset="0"/>
              </a:rPr>
              <a:t>: mesure de la dispersion des taux d’occupation au niveau de l’académie</a:t>
            </a:r>
          </a:p>
          <a:p>
            <a:pPr>
              <a:lnSpc>
                <a:spcPct val="90000"/>
              </a:lnSpc>
              <a:spcBef>
                <a:spcPts val="600"/>
              </a:spcBef>
            </a:pPr>
            <a:endParaRPr lang="fr-FR" sz="800" dirty="0" smtClean="0">
              <a:solidFill>
                <a:srgbClr val="000000">
                  <a:lumMod val="85000"/>
                  <a:lumOff val="15000"/>
                </a:srgbClr>
              </a:solidFill>
              <a:latin typeface="Calibri" pitchFamily="34" charset="0"/>
              <a:cs typeface="Calibri" pitchFamily="34" charset="0"/>
            </a:endParaRPr>
          </a:p>
        </p:txBody>
      </p:sp>
      <p:sp>
        <p:nvSpPr>
          <p:cNvPr id="23" name="TextBox 22"/>
          <p:cNvSpPr txBox="1"/>
          <p:nvPr/>
        </p:nvSpPr>
        <p:spPr bwMode="auto">
          <a:xfrm>
            <a:off x="7600092" y="3212970"/>
            <a:ext cx="1817529" cy="2765372"/>
          </a:xfrm>
          <a:prstGeom prst="rect">
            <a:avLst/>
          </a:prstGeom>
          <a:noFill/>
          <a:ln w="9525">
            <a:noFill/>
            <a:miter lim="800000"/>
            <a:headEnd/>
            <a:tailEnd/>
          </a:ln>
        </p:spPr>
        <p:txBody>
          <a:bodyPr wrap="square" rtlCol="0">
            <a:spAutoFit/>
          </a:bodyPr>
          <a:lstStyle/>
          <a:p>
            <a:pPr algn="r">
              <a:lnSpc>
                <a:spcPct val="90000"/>
              </a:lnSpc>
            </a:pPr>
            <a:r>
              <a:rPr lang="fr-FR" sz="1000" b="1" dirty="0" smtClean="0">
                <a:solidFill>
                  <a:srgbClr val="000000">
                    <a:lumMod val="85000"/>
                    <a:lumOff val="15000"/>
                  </a:srgbClr>
                </a:solidFill>
                <a:latin typeface="Calibri" pitchFamily="34" charset="0"/>
                <a:cs typeface="Calibri" pitchFamily="34" charset="0"/>
              </a:rPr>
              <a:t>Source BEA/BCP</a:t>
            </a:r>
          </a:p>
          <a:p>
            <a:pPr algn="r">
              <a:lnSpc>
                <a:spcPct val="90000"/>
              </a:lnSpc>
            </a:pPr>
            <a:r>
              <a:rPr lang="fr-FR" sz="700" i="1" dirty="0" smtClean="0">
                <a:solidFill>
                  <a:srgbClr val="000000">
                    <a:lumMod val="85000"/>
                    <a:lumOff val="15000"/>
                  </a:srgbClr>
                </a:solidFill>
                <a:latin typeface="Calibri" pitchFamily="34" charset="0"/>
                <a:cs typeface="Calibri" pitchFamily="34" charset="0"/>
              </a:rPr>
              <a:t>(base élèves)</a:t>
            </a:r>
          </a:p>
          <a:p>
            <a:pPr algn="r">
              <a:lnSpc>
                <a:spcPct val="90000"/>
              </a:lnSpc>
            </a:pPr>
            <a:r>
              <a:rPr lang="fr-FR" sz="700" dirty="0" smtClean="0">
                <a:solidFill>
                  <a:srgbClr val="000000">
                    <a:lumMod val="85000"/>
                    <a:lumOff val="15000"/>
                  </a:srgbClr>
                </a:solidFill>
                <a:latin typeface="Calibri" pitchFamily="34" charset="0"/>
                <a:cs typeface="Calibri" pitchFamily="34" charset="0"/>
              </a:rPr>
              <a:t>Base de données élèves individuelles </a:t>
            </a:r>
            <a:r>
              <a:rPr lang="fr-FR" sz="700" dirty="0" err="1" smtClean="0">
                <a:solidFill>
                  <a:srgbClr val="000000">
                    <a:lumMod val="85000"/>
                    <a:lumOff val="15000"/>
                  </a:srgbClr>
                </a:solidFill>
                <a:latin typeface="Calibri" pitchFamily="34" charset="0"/>
                <a:cs typeface="Calibri" pitchFamily="34" charset="0"/>
              </a:rPr>
              <a:t>anonymées</a:t>
            </a:r>
            <a:r>
              <a:rPr lang="fr-FR" sz="700" dirty="0" smtClean="0">
                <a:solidFill>
                  <a:srgbClr val="000000">
                    <a:lumMod val="85000"/>
                    <a:lumOff val="15000"/>
                  </a:srgbClr>
                </a:solidFill>
                <a:latin typeface="Calibri" pitchFamily="34" charset="0"/>
                <a:cs typeface="Calibri" pitchFamily="34" charset="0"/>
              </a:rPr>
              <a:t>, issues du constat de rentrée du second degré, à partir du système d’information Scolarité (date d’observation : mi-septembre).</a:t>
            </a:r>
          </a:p>
          <a:p>
            <a:pPr algn="r">
              <a:lnSpc>
                <a:spcPct val="90000"/>
              </a:lnSpc>
            </a:pPr>
            <a:endParaRPr lang="fr-FR" sz="700" dirty="0" smtClean="0">
              <a:solidFill>
                <a:srgbClr val="000000">
                  <a:lumMod val="85000"/>
                  <a:lumOff val="15000"/>
                </a:srgbClr>
              </a:solidFill>
              <a:latin typeface="Calibri" pitchFamily="34" charset="0"/>
              <a:cs typeface="Calibri" pitchFamily="34" charset="0"/>
            </a:endParaRPr>
          </a:p>
          <a:p>
            <a:pPr algn="r">
              <a:lnSpc>
                <a:spcPct val="90000"/>
              </a:lnSpc>
            </a:pPr>
            <a:endParaRPr lang="fr-FR" sz="700" dirty="0" smtClean="0">
              <a:solidFill>
                <a:srgbClr val="000000">
                  <a:lumMod val="85000"/>
                  <a:lumOff val="15000"/>
                </a:srgbClr>
              </a:solidFill>
              <a:latin typeface="Calibri" pitchFamily="34" charset="0"/>
              <a:cs typeface="Calibri" pitchFamily="34" charset="0"/>
            </a:endParaRPr>
          </a:p>
          <a:p>
            <a:pPr algn="r">
              <a:lnSpc>
                <a:spcPct val="90000"/>
              </a:lnSpc>
            </a:pP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Taux d’internes : </a:t>
            </a:r>
            <a:r>
              <a:rPr lang="fr-FR" sz="800" dirty="0" smtClean="0">
                <a:solidFill>
                  <a:srgbClr val="000000">
                    <a:lumMod val="85000"/>
                    <a:lumOff val="15000"/>
                  </a:srgbClr>
                </a:solidFill>
                <a:latin typeface="Calibri" pitchFamily="34" charset="0"/>
                <a:cs typeface="Calibri" pitchFamily="34" charset="0"/>
              </a:rPr>
              <a:t>nb d’internes du 2nd degré / nb d’élèves du 2nd degré </a:t>
            </a:r>
          </a:p>
          <a:p>
            <a:pPr marL="85725" indent="-85725">
              <a:lnSpc>
                <a:spcPct val="90000"/>
              </a:lnSpc>
              <a:buFont typeface="Wingdings" pitchFamily="2" charset="2"/>
              <a:buChar char="§"/>
            </a:pPr>
            <a:endParaRPr lang="fr-FR" sz="8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Taux d’internes parmi les PCS défavorisées </a:t>
            </a:r>
            <a:r>
              <a:rPr lang="fr-FR" sz="800" dirty="0" smtClean="0">
                <a:solidFill>
                  <a:srgbClr val="000000">
                    <a:lumMod val="85000"/>
                    <a:lumOff val="15000"/>
                  </a:srgbClr>
                </a:solidFill>
                <a:latin typeface="Calibri" pitchFamily="34" charset="0"/>
                <a:cs typeface="Calibri" pitchFamily="34" charset="0"/>
              </a:rPr>
              <a:t>: nb d’internes issus de PCS défavorisées / nb d’élèves issus de PCS défavorisées</a:t>
            </a:r>
          </a:p>
          <a:p>
            <a:pPr marL="85725" indent="-85725">
              <a:lnSpc>
                <a:spcPct val="90000"/>
              </a:lnSpc>
              <a:buFont typeface="Wingdings" pitchFamily="2" charset="2"/>
              <a:buChar char="§"/>
            </a:pPr>
            <a:endParaRPr lang="fr-FR" sz="8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Taux d’internes parmi les PCS moyennes </a:t>
            </a:r>
            <a:r>
              <a:rPr lang="fr-FR" sz="800" dirty="0" smtClean="0">
                <a:solidFill>
                  <a:srgbClr val="000000">
                    <a:lumMod val="85000"/>
                    <a:lumOff val="15000"/>
                  </a:srgbClr>
                </a:solidFill>
                <a:latin typeface="Calibri" pitchFamily="34" charset="0"/>
                <a:cs typeface="Calibri" pitchFamily="34" charset="0"/>
              </a:rPr>
              <a:t>: nb d’internes issus de PCS moyennes / nb d’élèves issus de PCS moyennes </a:t>
            </a:r>
          </a:p>
          <a:p>
            <a:pPr marL="85725" indent="-85725">
              <a:lnSpc>
                <a:spcPct val="90000"/>
              </a:lnSpc>
              <a:buFont typeface="Wingdings" pitchFamily="2" charset="2"/>
              <a:buChar char="§"/>
            </a:pPr>
            <a:endParaRPr lang="fr-FR" sz="8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800" u="sng" dirty="0" smtClean="0">
                <a:solidFill>
                  <a:srgbClr val="000000">
                    <a:lumMod val="85000"/>
                    <a:lumOff val="15000"/>
                  </a:srgbClr>
                </a:solidFill>
                <a:latin typeface="Calibri" pitchFamily="34" charset="0"/>
                <a:cs typeface="Calibri" pitchFamily="34" charset="0"/>
              </a:rPr>
              <a:t>Taux d’internes filles </a:t>
            </a:r>
            <a:r>
              <a:rPr lang="fr-FR" sz="800" dirty="0" smtClean="0">
                <a:solidFill>
                  <a:srgbClr val="000000">
                    <a:lumMod val="85000"/>
                    <a:lumOff val="15000"/>
                  </a:srgbClr>
                </a:solidFill>
                <a:latin typeface="Calibri" pitchFamily="34" charset="0"/>
                <a:cs typeface="Calibri" pitchFamily="34" charset="0"/>
              </a:rPr>
              <a:t>: nb d’internes filles / nb d’élèves filles</a:t>
            </a: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000590" y="2276840"/>
            <a:ext cx="6480900" cy="910758"/>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74</a:t>
            </a:fld>
            <a:endParaRPr lang="en-GB">
              <a:solidFill>
                <a:srgbClr val="85888B"/>
              </a:solidFill>
            </a:endParaRPr>
          </a:p>
        </p:txBody>
      </p:sp>
      <p:sp>
        <p:nvSpPr>
          <p:cNvPr id="11" name="Rectangle 10"/>
          <p:cNvSpPr/>
          <p:nvPr/>
        </p:nvSpPr>
        <p:spPr bwMode="auto">
          <a:xfrm>
            <a:off x="1856570" y="1268700"/>
            <a:ext cx="662492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1800"/>
              </a:spcAft>
              <a:buClr>
                <a:srgbClr val="6A1A41">
                  <a:lumMod val="75000"/>
                </a:srgbClr>
              </a:buClr>
              <a:buFont typeface="Wingdings" pitchFamily="2" charset="2"/>
              <a:buChar char="§"/>
            </a:pPr>
            <a:r>
              <a:rPr lang="fr-FR" sz="1600" b="1" dirty="0" smtClean="0">
                <a:solidFill>
                  <a:srgbClr val="000000">
                    <a:lumMod val="85000"/>
                    <a:lumOff val="15000"/>
                  </a:srgbClr>
                </a:solidFill>
              </a:rPr>
              <a:t>Académies dont certains départements sont proposées en vague 1</a:t>
            </a:r>
          </a:p>
          <a:p>
            <a:pPr marL="228600" indent="-228600" fontAlgn="auto">
              <a:spcBef>
                <a:spcPts val="3600"/>
              </a:spcBef>
              <a:spcAft>
                <a:spcPts val="1800"/>
              </a:spcAft>
              <a:buClr>
                <a:srgbClr val="6A1A41">
                  <a:lumMod val="75000"/>
                </a:srgbClr>
              </a:buClr>
              <a:buFont typeface="Wingdings" pitchFamily="2" charset="2"/>
              <a:buChar char="§"/>
            </a:pPr>
            <a:endParaRPr lang="fr-FR" sz="1600" b="1" i="1" dirty="0" smtClean="0">
              <a:solidFill>
                <a:srgbClr val="000000">
                  <a:lumMod val="85000"/>
                  <a:lumOff val="15000"/>
                </a:srgbClr>
              </a:solidFill>
            </a:endParaRPr>
          </a:p>
          <a:p>
            <a:pPr marL="228600" indent="-228600" fontAlgn="auto">
              <a:spcBef>
                <a:spcPts val="3600"/>
              </a:spcBef>
              <a:spcAft>
                <a:spcPts val="1800"/>
              </a:spcAft>
              <a:buClr>
                <a:srgbClr val="6A1A41">
                  <a:lumMod val="75000"/>
                </a:srgbClr>
              </a:buClr>
              <a:buFont typeface="Wingdings" pitchFamily="2" charset="2"/>
              <a:buChar char="§"/>
            </a:pPr>
            <a:r>
              <a:rPr lang="fr-FR" sz="1600" dirty="0" smtClean="0">
                <a:solidFill>
                  <a:srgbClr val="000000">
                    <a:lumMod val="85000"/>
                    <a:lumOff val="15000"/>
                  </a:srgbClr>
                </a:solidFill>
              </a:rPr>
              <a:t>Académies complémentaires dont certains départements sont proposés pour la vague 2</a:t>
            </a:r>
          </a:p>
        </p:txBody>
      </p:sp>
      <p:sp>
        <p:nvSpPr>
          <p:cNvPr id="12" name="Rounded Rectangle 11"/>
          <p:cNvSpPr/>
          <p:nvPr/>
        </p:nvSpPr>
        <p:spPr bwMode="auto">
          <a:xfrm>
            <a:off x="2325015" y="2588630"/>
            <a:ext cx="216030" cy="216030"/>
          </a:xfrm>
          <a:prstGeom prst="roundRect">
            <a:avLst/>
          </a:prstGeom>
          <a:solidFill>
            <a:schemeClr val="tx2">
              <a:lumMod val="7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3" name="Rounded Rectangle 12"/>
          <p:cNvSpPr/>
          <p:nvPr/>
        </p:nvSpPr>
        <p:spPr bwMode="auto">
          <a:xfrm>
            <a:off x="2325015" y="4461650"/>
            <a:ext cx="216030" cy="216030"/>
          </a:xfrm>
          <a:prstGeom prst="roundRect">
            <a:avLst/>
          </a:prstGeom>
          <a:solidFill>
            <a:schemeClr val="bg1">
              <a:lumMod val="7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5" name="Rectangle 64"/>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Aix Marseille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75</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27" name="Rectangle 26"/>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28" name="Rectangle 27"/>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29" name="Rectangle 28"/>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30" name="Rectangle 29"/>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7" name="TextBox 36"/>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39" name="TextBox 38"/>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350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a:t>
            </a:r>
          </a:p>
        </p:txBody>
      </p:sp>
      <p:sp>
        <p:nvSpPr>
          <p:cNvPr id="42" name="Rectangle 41"/>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5" name="TextBox 44"/>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52%</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49%</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48" name="TextBox 4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49" name="TextBox 48"/>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50" name="TextBox 49"/>
          <p:cNvSpPr txBox="1"/>
          <p:nvPr/>
        </p:nvSpPr>
        <p:spPr bwMode="auto">
          <a:xfrm>
            <a:off x="3074149" y="3385826"/>
            <a:ext cx="665315" cy="10618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32</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4 528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53" name="TextBox 52"/>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54" name="TextBox 53"/>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15</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1 697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47" name="TextBox 4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77%</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0,24</a:t>
            </a:r>
          </a:p>
        </p:txBody>
      </p:sp>
      <p:sp>
        <p:nvSpPr>
          <p:cNvPr id="58" name="TextBox 57"/>
          <p:cNvSpPr txBox="1"/>
          <p:nvPr/>
        </p:nvSpPr>
        <p:spPr bwMode="auto">
          <a:xfrm>
            <a:off x="4963633" y="4922365"/>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66" name="TextBox 65"/>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67" name="TextBox 66"/>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68" name="TextBox 67"/>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69" name="TextBox 68"/>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70" name="TextBox 69"/>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p:txBody>
      </p:sp>
      <p:sp>
        <p:nvSpPr>
          <p:cNvPr id="71" name="TextBox 70"/>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72" name="TextBox 71"/>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5,2%</a:t>
            </a:r>
          </a:p>
        </p:txBody>
      </p:sp>
      <p:sp>
        <p:nvSpPr>
          <p:cNvPr id="73" name="TextBox 7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74" name="TextBox 73"/>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6,7%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4,2%</a:t>
            </a: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Académie Aix Marseille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76</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1" name="TextBox 60"/>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pic>
        <p:nvPicPr>
          <p:cNvPr id="78" name="Picture 2"/>
          <p:cNvPicPr>
            <a:picLocks noChangeAspect="1" noChangeArrowheads="1"/>
          </p:cNvPicPr>
          <p:nvPr/>
        </p:nvPicPr>
        <p:blipFill>
          <a:blip r:embed="rId3" cstate="print">
            <a:clrChange>
              <a:clrFrom>
                <a:srgbClr val="FFFFFF"/>
              </a:clrFrom>
              <a:clrTo>
                <a:srgbClr val="FFFFFF">
                  <a:alpha val="0"/>
                </a:srgbClr>
              </a:clrTo>
            </a:clrChange>
          </a:blip>
          <a:srcRect l="59080" t="65004" r="12787" b="8329"/>
          <a:stretch>
            <a:fillRect/>
          </a:stretch>
        </p:blipFill>
        <p:spPr bwMode="auto">
          <a:xfrm>
            <a:off x="6109840" y="2276840"/>
            <a:ext cx="2520350" cy="2016280"/>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80" name="Oval 79"/>
          <p:cNvSpPr/>
          <p:nvPr/>
        </p:nvSpPr>
        <p:spPr bwMode="auto">
          <a:xfrm rot="19257268">
            <a:off x="3351697" y="4779567"/>
            <a:ext cx="1440200"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2" name="Oval 81"/>
          <p:cNvSpPr/>
          <p:nvPr/>
        </p:nvSpPr>
        <p:spPr bwMode="auto">
          <a:xfrm rot="19257268">
            <a:off x="6329623" y="2630553"/>
            <a:ext cx="2502385" cy="1389633"/>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997569"/>
            <a:ext cx="1828800" cy="1828800"/>
          </a:xfrm>
          <a:prstGeom prst="rect">
            <a:avLst/>
          </a:prstGeom>
          <a:noFill/>
        </p:spPr>
      </p:pic>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 département des Bouches du Rhône (13) concentre, avec près de 100 000 élèves non internes issus de PCS défavorisées et moyennes (tous niveaux confondus), plus de 3%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flipV="1">
            <a:off x="4631059" y="2911969"/>
            <a:ext cx="1042041" cy="1756496"/>
          </a:xfrm>
          <a:prstGeom prst="bentConnector3">
            <a:avLst>
              <a:gd name="adj1" fmla="val 50000"/>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105" name="Rectangle 104"/>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Bordeaux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77</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12</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649</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54</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9 917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17%</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84%</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40</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6 997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33%</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22365"/>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106" name="Rectangle 105"/>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107" name="TextBox 106"/>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108" name="TextBox 107"/>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109" name="TextBox 108"/>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111" name="TextBox 110"/>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a:t>
            </a:r>
          </a:p>
        </p:txBody>
      </p:sp>
      <p:sp>
        <p:nvSpPr>
          <p:cNvPr id="113" name="TextBox 112"/>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13,4%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11,8%</a:t>
            </a:r>
          </a:p>
        </p:txBody>
      </p:sp>
      <p:sp>
        <p:nvSpPr>
          <p:cNvPr id="115" name="TextBox 114"/>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24,33%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23,5%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26,2%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21,1%</a:t>
            </a:r>
          </a:p>
        </p:txBody>
      </p:sp>
      <p:sp>
        <p:nvSpPr>
          <p:cNvPr id="116" name="TextBox 115"/>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71" name="TextBox 70"/>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2" name="TextBox 71"/>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73" name="TextBox 72"/>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4" name="TextBox 73"/>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0836" y="116540"/>
            <a:ext cx="9555163" cy="765175"/>
          </a:xfrm>
        </p:spPr>
        <p:txBody>
          <a:bodyPr/>
          <a:lstStyle/>
          <a:p>
            <a:r>
              <a:rPr lang="fr-FR" dirty="0" smtClean="0"/>
              <a:t>Académie de Bordeaux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78</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664909" y="5240173"/>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512396" y="5300308"/>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664909" y="616442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512396" y="6200813"/>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673400" y="5732368"/>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520889" y="5768753"/>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8006145">
            <a:off x="948122" y="4497325"/>
            <a:ext cx="1680562" cy="1014496"/>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3" name="TextBox 82"/>
          <p:cNvSpPr txBox="1"/>
          <p:nvPr/>
        </p:nvSpPr>
        <p:spPr bwMode="auto">
          <a:xfrm>
            <a:off x="488380" y="1005359"/>
            <a:ext cx="9073260" cy="6740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Si l’académie de Bordeaux est relativement bien pourvue en matière d’internat, le département de la Gironde (33) concentre tout de même, avec près de 64 000 élèves non internes issus de PCS défavorisées et moyennes (tous niveaux confondus), plus de 2% de cette population cible, tout particulièrement en collège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5"/>
            <a:endCxn id="1252355" idx="1"/>
          </p:cNvCxnSpPr>
          <p:nvPr/>
        </p:nvCxnSpPr>
        <p:spPr>
          <a:xfrm flipV="1">
            <a:off x="2396710" y="2586610"/>
            <a:ext cx="3823920" cy="2083825"/>
          </a:xfrm>
          <a:prstGeom prst="bentConnector3">
            <a:avLst>
              <a:gd name="adj1" fmla="val 73292"/>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srcRect l="17808" t="55686" r="51412"/>
          <a:stretch>
            <a:fillRect/>
          </a:stretch>
        </p:blipFill>
        <p:spPr bwMode="auto">
          <a:xfrm>
            <a:off x="6714036" y="2119323"/>
            <a:ext cx="2144594" cy="2605858"/>
          </a:xfrm>
          <a:prstGeom prst="rect">
            <a:avLst/>
          </a:prstGeom>
          <a:noFill/>
          <a:ln w="9525">
            <a:solidFill>
              <a:schemeClr val="accent5"/>
            </a:solidFill>
            <a:miter lim="800000"/>
            <a:headEnd/>
            <a:tailEnd/>
          </a:ln>
          <a:effectLst>
            <a:outerShdw blurRad="50800" dist="50800" dir="5400000" algn="ctr" rotWithShape="0">
              <a:schemeClr val="bg1">
                <a:lumMod val="75000"/>
              </a:schemeClr>
            </a:outerShdw>
          </a:effectLst>
        </p:spPr>
      </p:pic>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6220630" y="1672210"/>
            <a:ext cx="1828800" cy="1828800"/>
          </a:xfrm>
          <a:prstGeom prst="rect">
            <a:avLst/>
          </a:prstGeom>
          <a:noFill/>
        </p:spPr>
      </p:pic>
      <p:sp>
        <p:nvSpPr>
          <p:cNvPr id="40" name="Oval 39"/>
          <p:cNvSpPr/>
          <p:nvPr/>
        </p:nvSpPr>
        <p:spPr bwMode="auto">
          <a:xfrm rot="18579980">
            <a:off x="6629780" y="2676968"/>
            <a:ext cx="2205787" cy="1463983"/>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43" name="TextBox 42"/>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93" name="Rectangle 92"/>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Créteil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79</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964880"/>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14</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1 764</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0,36</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290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0,28</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930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94" name="Rectangle 93"/>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95" name="TextBox 94"/>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96" name="TextBox 95"/>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97" name="TextBox 96"/>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99" name="TextBox 98"/>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0,2%</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p:txBody>
      </p:sp>
      <p:sp>
        <p:nvSpPr>
          <p:cNvPr id="101" name="TextBox 100"/>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a:t>
            </a:r>
          </a:p>
        </p:txBody>
      </p:sp>
      <p:sp>
        <p:nvSpPr>
          <p:cNvPr id="103" name="TextBox 102"/>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a:t>
            </a:r>
          </a:p>
        </p:txBody>
      </p:sp>
      <p:sp>
        <p:nvSpPr>
          <p:cNvPr id="104" name="TextBox 103"/>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71" name="TextBox 70"/>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2" name="TextBox 71"/>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73" name="TextBox 72"/>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4" name="TextBox 73"/>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81341" y="101141"/>
            <a:ext cx="9335860" cy="765175"/>
          </a:xfrm>
        </p:spPr>
        <p:txBody>
          <a:bodyPr/>
          <a:lstStyle/>
          <a:p>
            <a:r>
              <a:rPr lang="fr-FR" dirty="0" smtClean="0"/>
              <a:t>En particulier, les académies de Paris, Lille, Reims, Strasbourg et Corse se distinguent par un taux d’occupation global inférieur à 70%</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a:t>
            </a:fld>
            <a:endParaRPr lang="en-GB">
              <a:solidFill>
                <a:srgbClr val="85888B"/>
              </a:solidFill>
            </a:endParaRPr>
          </a:p>
        </p:txBody>
      </p:sp>
      <p:pic>
        <p:nvPicPr>
          <p:cNvPr id="1267715" name="Picture 3"/>
          <p:cNvPicPr>
            <a:picLocks noChangeAspect="1" noChangeArrowheads="1"/>
          </p:cNvPicPr>
          <p:nvPr/>
        </p:nvPicPr>
        <p:blipFill>
          <a:blip r:embed="rId3" cstate="print"/>
          <a:srcRect/>
          <a:stretch>
            <a:fillRect/>
          </a:stretch>
        </p:blipFill>
        <p:spPr bwMode="auto">
          <a:xfrm>
            <a:off x="215665" y="1196690"/>
            <a:ext cx="6105525" cy="5057775"/>
          </a:xfrm>
          <a:prstGeom prst="rect">
            <a:avLst/>
          </a:prstGeom>
          <a:noFill/>
          <a:ln w="9525">
            <a:noFill/>
            <a:miter lim="800000"/>
            <a:headEnd/>
            <a:tailEnd/>
          </a:ln>
          <a:effectLst/>
        </p:spPr>
      </p:pic>
      <p:sp>
        <p:nvSpPr>
          <p:cNvPr id="14" name="TextBox 13"/>
          <p:cNvSpPr txBox="1"/>
          <p:nvPr/>
        </p:nvSpPr>
        <p:spPr bwMode="auto">
          <a:xfrm>
            <a:off x="6386120" y="4283838"/>
            <a:ext cx="3247530" cy="369332"/>
          </a:xfrm>
          <a:prstGeom prst="rect">
            <a:avLst/>
          </a:prstGeom>
          <a:noFill/>
          <a:ln w="9525">
            <a:noFill/>
            <a:miter lim="800000"/>
            <a:headEnd/>
            <a:tailEnd/>
          </a:ln>
        </p:spPr>
        <p:txBody>
          <a:bodyPr wrap="square" rtlCol="0">
            <a:spAutoFit/>
          </a:bodyPr>
          <a:lstStyle/>
          <a:p>
            <a:pPr>
              <a:lnSpc>
                <a:spcPct val="90000"/>
              </a:lnSpc>
            </a:pPr>
            <a:r>
              <a:rPr lang="fr-FR" sz="1000" b="1" dirty="0" smtClean="0">
                <a:solidFill>
                  <a:srgbClr val="000000">
                    <a:lumMod val="85000"/>
                    <a:lumOff val="15000"/>
                  </a:srgbClr>
                </a:solidFill>
                <a:latin typeface="Calibri" pitchFamily="34" charset="0"/>
                <a:cs typeface="Calibri" pitchFamily="34" charset="0"/>
              </a:rPr>
              <a:t>Nb d’internes 2</a:t>
            </a:r>
            <a:r>
              <a:rPr lang="fr-FR" sz="1000" b="1" baseline="30000" dirty="0" smtClean="0">
                <a:solidFill>
                  <a:srgbClr val="000000">
                    <a:lumMod val="85000"/>
                    <a:lumOff val="15000"/>
                  </a:srgbClr>
                </a:solidFill>
                <a:latin typeface="Calibri" pitchFamily="34" charset="0"/>
                <a:cs typeface="Calibri" pitchFamily="34" charset="0"/>
              </a:rPr>
              <a:t>nd</a:t>
            </a:r>
            <a:r>
              <a:rPr lang="fr-FR" sz="1000" b="1" dirty="0" smtClean="0">
                <a:solidFill>
                  <a:srgbClr val="000000">
                    <a:lumMod val="85000"/>
                    <a:lumOff val="15000"/>
                  </a:srgbClr>
                </a:solidFill>
                <a:latin typeface="Calibri" pitchFamily="34" charset="0"/>
                <a:cs typeface="Calibri" pitchFamily="34" charset="0"/>
              </a:rPr>
              <a:t> degré public (BCP/BEA) / nb de places (EPI) par académie </a:t>
            </a:r>
            <a:r>
              <a:rPr lang="fr-FR" sz="1000" b="1" baseline="30000" dirty="0" smtClean="0">
                <a:solidFill>
                  <a:srgbClr val="000000">
                    <a:lumMod val="85000"/>
                    <a:lumOff val="15000"/>
                  </a:srgbClr>
                </a:solidFill>
                <a:latin typeface="Calibri" pitchFamily="34" charset="0"/>
                <a:cs typeface="Calibri" pitchFamily="34" charset="0"/>
              </a:rPr>
              <a:t>(1)</a:t>
            </a:r>
          </a:p>
        </p:txBody>
      </p:sp>
      <p:sp>
        <p:nvSpPr>
          <p:cNvPr id="15" name="Freeform 101"/>
          <p:cNvSpPr>
            <a:spLocks noChangeArrowheads="1"/>
          </p:cNvSpPr>
          <p:nvPr/>
        </p:nvSpPr>
        <p:spPr bwMode="auto">
          <a:xfrm>
            <a:off x="6479396" y="4906320"/>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6" name="Freeform 105"/>
          <p:cNvSpPr>
            <a:spLocks noChangeArrowheads="1"/>
          </p:cNvSpPr>
          <p:nvPr/>
        </p:nvSpPr>
        <p:spPr bwMode="auto">
          <a:xfrm>
            <a:off x="6479396" y="5431245"/>
            <a:ext cx="180000" cy="108000"/>
          </a:xfrm>
          <a:prstGeom prst="rect">
            <a:avLst/>
          </a:prstGeom>
          <a:solidFill>
            <a:srgbClr val="4CA50F"/>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7" name="Freeform 102"/>
          <p:cNvSpPr>
            <a:spLocks noChangeArrowheads="1"/>
          </p:cNvSpPr>
          <p:nvPr/>
        </p:nvSpPr>
        <p:spPr bwMode="auto">
          <a:xfrm>
            <a:off x="6479396" y="5069066"/>
            <a:ext cx="180000" cy="108000"/>
          </a:xfrm>
          <a:prstGeom prst="rect">
            <a:avLst/>
          </a:prstGeom>
          <a:solidFill>
            <a:srgbClr val="774A39">
              <a:lumMod val="60000"/>
              <a:lumOff val="4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18" name="Freeform 104"/>
          <p:cNvSpPr>
            <a:spLocks noChangeArrowheads="1"/>
          </p:cNvSpPr>
          <p:nvPr/>
        </p:nvSpPr>
        <p:spPr bwMode="auto">
          <a:xfrm>
            <a:off x="6479396" y="5248723"/>
            <a:ext cx="180000" cy="108000"/>
          </a:xfrm>
          <a:prstGeom prst="rect">
            <a:avLst/>
          </a:prstGeom>
          <a:solidFill>
            <a:srgbClr val="96ED73"/>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20" name="TextBox 19"/>
          <p:cNvSpPr txBox="1"/>
          <p:nvPr/>
        </p:nvSpPr>
        <p:spPr bwMode="auto">
          <a:xfrm>
            <a:off x="6623416" y="4846185"/>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Moins de 70%</a:t>
            </a:r>
          </a:p>
        </p:txBody>
      </p:sp>
      <p:sp>
        <p:nvSpPr>
          <p:cNvPr id="21" name="TextBox 20"/>
          <p:cNvSpPr txBox="1"/>
          <p:nvPr/>
        </p:nvSpPr>
        <p:spPr bwMode="auto">
          <a:xfrm>
            <a:off x="6623416" y="5012671"/>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70% et 76%</a:t>
            </a:r>
          </a:p>
        </p:txBody>
      </p:sp>
      <p:sp>
        <p:nvSpPr>
          <p:cNvPr id="22" name="TextBox 21"/>
          <p:cNvSpPr txBox="1"/>
          <p:nvPr/>
        </p:nvSpPr>
        <p:spPr bwMode="auto">
          <a:xfrm>
            <a:off x="6634049" y="5199808"/>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76% et 82%</a:t>
            </a:r>
          </a:p>
        </p:txBody>
      </p:sp>
      <p:sp>
        <p:nvSpPr>
          <p:cNvPr id="23" name="TextBox 22"/>
          <p:cNvSpPr txBox="1"/>
          <p:nvPr/>
        </p:nvSpPr>
        <p:spPr bwMode="auto">
          <a:xfrm>
            <a:off x="6662976" y="539263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Entre 82% et 88%</a:t>
            </a:r>
          </a:p>
        </p:txBody>
      </p:sp>
      <p:sp>
        <p:nvSpPr>
          <p:cNvPr id="24" name="TextBox 23"/>
          <p:cNvSpPr txBox="1"/>
          <p:nvPr/>
        </p:nvSpPr>
        <p:spPr bwMode="auto">
          <a:xfrm>
            <a:off x="6394332" y="4638368"/>
            <a:ext cx="864120" cy="216982"/>
          </a:xfrm>
          <a:prstGeom prst="rect">
            <a:avLst/>
          </a:prstGeom>
          <a:noFill/>
          <a:ln w="9525">
            <a:noFill/>
            <a:miter lim="800000"/>
            <a:headEnd/>
            <a:tailEnd/>
          </a:ln>
        </p:spPr>
        <p:txBody>
          <a:bodyPr wrap="square" rtlCol="0">
            <a:spAutoFit/>
          </a:bodyPr>
          <a:lstStyle/>
          <a:p>
            <a:pPr>
              <a:lnSpc>
                <a:spcPct val="90000"/>
              </a:lnSpc>
            </a:pPr>
            <a:r>
              <a:rPr lang="fr-FR" sz="900" b="1" dirty="0" smtClean="0">
                <a:solidFill>
                  <a:srgbClr val="000000">
                    <a:lumMod val="85000"/>
                    <a:lumOff val="15000"/>
                  </a:srgbClr>
                </a:solidFill>
                <a:latin typeface="Calibri" pitchFamily="34" charset="0"/>
                <a:cs typeface="Calibri" pitchFamily="34" charset="0"/>
              </a:rPr>
              <a:t>Légende : </a:t>
            </a:r>
          </a:p>
        </p:txBody>
      </p:sp>
      <p:sp>
        <p:nvSpPr>
          <p:cNvPr id="28" name="Rectangle 27"/>
          <p:cNvSpPr/>
          <p:nvPr/>
        </p:nvSpPr>
        <p:spPr bwMode="auto">
          <a:xfrm>
            <a:off x="6393200" y="1815897"/>
            <a:ext cx="2854799" cy="1901143"/>
          </a:xfrm>
          <a:prstGeom prst="rect">
            <a:avLst/>
          </a:prstGeom>
          <a:solidFill>
            <a:schemeClr val="accent3">
              <a:lumMod val="20000"/>
              <a:lumOff val="80000"/>
            </a:schemeClr>
          </a:solidFill>
          <a:ln w="9525">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Ins="144000" rtlCol="0" anchor="ctr" anchorCtr="0"/>
          <a:lstStyle/>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Ces taux d’occupation doivent être fiabilisés grâce aux entretiens et visites terrain. </a:t>
            </a:r>
          </a:p>
          <a:p>
            <a:pPr marL="273050" indent="-95250" algn="just" fontAlgn="auto">
              <a:lnSpc>
                <a:spcPct val="90000"/>
              </a:lnSpc>
              <a:spcBef>
                <a:spcPts val="600"/>
              </a:spcBef>
              <a:spcAft>
                <a:spcPts val="0"/>
              </a:spcAft>
              <a:buFont typeface="Wingdings" pitchFamily="2" charset="2"/>
              <a:buChar char="§"/>
              <a:tabLst>
                <a:tab pos="273050" algn="l"/>
              </a:tabLst>
            </a:pPr>
            <a:r>
              <a:rPr lang="fr-FR" sz="1000" dirty="0" smtClean="0">
                <a:solidFill>
                  <a:srgbClr val="000000">
                    <a:lumMod val="85000"/>
                    <a:lumOff val="15000"/>
                  </a:srgbClr>
                </a:solidFill>
              </a:rPr>
              <a:t>Ils doivent par ailleurs être mis en perspective de l’écart type des taux d’occupation au sein de chaque académie </a:t>
            </a:r>
          </a:p>
        </p:txBody>
      </p:sp>
      <p:grpSp>
        <p:nvGrpSpPr>
          <p:cNvPr id="29" name="Group 28"/>
          <p:cNvGrpSpPr/>
          <p:nvPr/>
        </p:nvGrpSpPr>
        <p:grpSpPr>
          <a:xfrm>
            <a:off x="6053910" y="812435"/>
            <a:ext cx="1737780" cy="360000"/>
            <a:chOff x="5303510" y="116540"/>
            <a:chExt cx="1737780" cy="360000"/>
          </a:xfrm>
        </p:grpSpPr>
        <p:sp>
          <p:nvSpPr>
            <p:cNvPr id="31" name="Rectangle 30"/>
            <p:cNvSpPr/>
            <p:nvPr/>
          </p:nvSpPr>
          <p:spPr bwMode="auto">
            <a:xfrm>
              <a:off x="5467600" y="116540"/>
              <a:ext cx="1573690" cy="360000"/>
            </a:xfrm>
            <a:prstGeom prst="rect">
              <a:avLst/>
            </a:prstGeom>
            <a:solidFill>
              <a:schemeClr val="bg1"/>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200" dirty="0" smtClean="0">
                  <a:solidFill>
                    <a:schemeClr val="bg2">
                      <a:lumMod val="50000"/>
                    </a:schemeClr>
                  </a:solidFill>
                  <a:cs typeface="+mn-cs"/>
                </a:rPr>
                <a:t>Secteur public uniquement</a:t>
              </a:r>
            </a:p>
          </p:txBody>
        </p:sp>
        <p:pic>
          <p:nvPicPr>
            <p:cNvPr id="32" name="Picture 31"/>
            <p:cNvPicPr/>
            <p:nvPr/>
          </p:nvPicPr>
          <p:blipFill>
            <a:blip r:embed="rId4" cstate="print"/>
            <a:srcRect/>
            <a:stretch>
              <a:fillRect/>
            </a:stretch>
          </p:blipFill>
          <p:spPr bwMode="auto">
            <a:xfrm>
              <a:off x="5303510" y="116540"/>
              <a:ext cx="396000" cy="360000"/>
            </a:xfrm>
            <a:prstGeom prst="rect">
              <a:avLst/>
            </a:prstGeom>
            <a:noFill/>
            <a:ln w="9525">
              <a:noFill/>
              <a:miter lim="800000"/>
              <a:headEnd/>
              <a:tailEnd/>
            </a:ln>
          </p:spPr>
        </p:pic>
      </p:grpSp>
      <p:sp>
        <p:nvSpPr>
          <p:cNvPr id="33" name="TextBox 32"/>
          <p:cNvSpPr txBox="1"/>
          <p:nvPr/>
        </p:nvSpPr>
        <p:spPr bwMode="auto">
          <a:xfrm>
            <a:off x="6825260" y="1514238"/>
            <a:ext cx="2016280" cy="258532"/>
          </a:xfrm>
          <a:prstGeom prst="rect">
            <a:avLst/>
          </a:prstGeom>
          <a:noFill/>
          <a:ln w="9525">
            <a:noFill/>
            <a:miter lim="800000"/>
            <a:headEnd/>
            <a:tailEnd/>
          </a:ln>
        </p:spPr>
        <p:txBody>
          <a:bodyPr wrap="square" rtlCol="0">
            <a:spAutoFit/>
          </a:bodyPr>
          <a:lstStyle/>
          <a:p>
            <a:pPr algn="ctr">
              <a:lnSpc>
                <a:spcPct val="90000"/>
              </a:lnSpc>
            </a:pPr>
            <a:r>
              <a:rPr lang="fr-FR" sz="1200" b="1" cap="small" dirty="0" smtClean="0">
                <a:solidFill>
                  <a:schemeClr val="tx1">
                    <a:lumMod val="85000"/>
                    <a:lumOff val="15000"/>
                  </a:schemeClr>
                </a:solidFill>
                <a:latin typeface="Calibri" pitchFamily="34" charset="0"/>
                <a:cs typeface="Calibri" pitchFamily="34" charset="0"/>
              </a:rPr>
              <a:t>Commentaires</a:t>
            </a:r>
          </a:p>
        </p:txBody>
      </p:sp>
      <p:sp>
        <p:nvSpPr>
          <p:cNvPr id="34" name="TextBox 33"/>
          <p:cNvSpPr txBox="1"/>
          <p:nvPr/>
        </p:nvSpPr>
        <p:spPr bwMode="auto">
          <a:xfrm>
            <a:off x="-26323" y="6706830"/>
            <a:ext cx="6922800" cy="189283"/>
          </a:xfrm>
          <a:prstGeom prst="rect">
            <a:avLst/>
          </a:prstGeom>
          <a:noFill/>
          <a:ln w="9525">
            <a:noFill/>
            <a:miter lim="800000"/>
            <a:headEnd/>
            <a:tailEnd/>
          </a:ln>
        </p:spPr>
        <p:txBody>
          <a:bodyPr wrap="square" rtlCol="0">
            <a:spAutoFit/>
          </a:bodyPr>
          <a:lstStyle/>
          <a:p>
            <a:pPr>
              <a:lnSpc>
                <a:spcPct val="90000"/>
              </a:lnSpc>
            </a:pPr>
            <a:r>
              <a:rPr lang="fr-FR" sz="1000" baseline="30000" dirty="0" smtClean="0">
                <a:solidFill>
                  <a:srgbClr val="000000">
                    <a:lumMod val="85000"/>
                    <a:lumOff val="15000"/>
                  </a:srgbClr>
                </a:solidFill>
                <a:latin typeface="Calibri" pitchFamily="34" charset="0"/>
                <a:cs typeface="Calibri" pitchFamily="34" charset="0"/>
              </a:rPr>
              <a:t>(</a:t>
            </a:r>
            <a:r>
              <a:rPr lang="fr-FR" sz="700" baseline="30000" dirty="0" smtClean="0">
                <a:solidFill>
                  <a:srgbClr val="000000">
                    <a:lumMod val="85000"/>
                    <a:lumOff val="15000"/>
                  </a:srgbClr>
                </a:solidFill>
                <a:latin typeface="Calibri" pitchFamily="34" charset="0"/>
                <a:cs typeface="Calibri" pitchFamily="34" charset="0"/>
              </a:rPr>
              <a:t>1)</a:t>
            </a:r>
            <a:r>
              <a:rPr lang="fr-FR" sz="700" dirty="0" smtClean="0">
                <a:solidFill>
                  <a:srgbClr val="000000">
                    <a:lumMod val="85000"/>
                    <a:lumOff val="15000"/>
                  </a:srgbClr>
                </a:solidFill>
                <a:latin typeface="Calibri" pitchFamily="34" charset="0"/>
                <a:cs typeface="Calibri" pitchFamily="34" charset="0"/>
              </a:rPr>
              <a:t> Nb d’internes du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dans  le public, hors DOM, d’après BEA / nb de lits publics 2</a:t>
            </a:r>
            <a:r>
              <a:rPr lang="fr-FR" sz="700" baseline="30000" dirty="0" smtClean="0">
                <a:solidFill>
                  <a:srgbClr val="000000">
                    <a:lumMod val="85000"/>
                    <a:lumOff val="15000"/>
                  </a:srgbClr>
                </a:solidFill>
                <a:latin typeface="Calibri" pitchFamily="34" charset="0"/>
                <a:cs typeface="Calibri" pitchFamily="34" charset="0"/>
              </a:rPr>
              <a:t>nd</a:t>
            </a:r>
            <a:r>
              <a:rPr lang="fr-FR" sz="700" dirty="0" smtClean="0">
                <a:solidFill>
                  <a:srgbClr val="000000">
                    <a:lumMod val="85000"/>
                    <a:lumOff val="15000"/>
                  </a:srgbClr>
                </a:solidFill>
                <a:latin typeface="Calibri" pitchFamily="34" charset="0"/>
                <a:cs typeface="Calibri" pitchFamily="34" charset="0"/>
              </a:rPr>
              <a:t> degré hors DOM d’après EPI</a:t>
            </a:r>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3" cstate="print"/>
          <a:srcRect l="48803" t="20793" r="37131" b="60855"/>
          <a:stretch>
            <a:fillRect/>
          </a:stretch>
        </p:blipFill>
        <p:spPr bwMode="auto">
          <a:xfrm>
            <a:off x="6753250" y="2132820"/>
            <a:ext cx="1872260" cy="2061545"/>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Créteil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80</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8200965">
            <a:off x="2712123" y="2582018"/>
            <a:ext cx="756991"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788570" y="1700760"/>
            <a:ext cx="1828800" cy="1828800"/>
          </a:xfrm>
          <a:prstGeom prst="rect">
            <a:avLst/>
          </a:prstGeom>
          <a:noFill/>
        </p:spPr>
      </p:pic>
      <p:sp>
        <p:nvSpPr>
          <p:cNvPr id="83" name="TextBox 82"/>
          <p:cNvSpPr txBox="1"/>
          <p:nvPr/>
        </p:nvSpPr>
        <p:spPr bwMode="auto">
          <a:xfrm>
            <a:off x="488380" y="1029109"/>
            <a:ext cx="9073260" cy="6740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les 3 départements de l’académie de Créteil concentrent chacun plus de 2% de la population cible (tous niveaux confondus) : la Seine et Marne comporte plus de 70 000 élèves au sein de cette population (2,3%), la Seine-Saint-Denis en comporte environ 94 000 (3%) et le Val de Marne près de 60 000 (1,9%) (tous niveaux confondus)</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rot="16200000" flipH="1">
            <a:off x="4540234" y="1366824"/>
            <a:ext cx="6796" cy="2489876"/>
          </a:xfrm>
          <a:prstGeom prst="bentConnector4">
            <a:avLst>
              <a:gd name="adj1" fmla="val -3363743"/>
              <a:gd name="adj2" fmla="val 53422"/>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auto">
          <a:xfrm rot="18200965">
            <a:off x="6932566" y="2270645"/>
            <a:ext cx="1362478" cy="1595657"/>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40" name="TextBox 39"/>
          <p:cNvSpPr txBox="1"/>
          <p:nvPr/>
        </p:nvSpPr>
        <p:spPr bwMode="auto">
          <a:xfrm>
            <a:off x="5313050" y="489295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Guadeloupe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81</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623</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0,31</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26</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Guyane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82</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103</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324</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0,28</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930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1,9%</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La Réunion</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83</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120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0,08</a:t>
            </a:r>
          </a:p>
        </p:txBody>
      </p:sp>
      <p:sp>
        <p:nvSpPr>
          <p:cNvPr id="50" name="TextBox 49"/>
          <p:cNvSpPr txBox="1"/>
          <p:nvPr/>
        </p:nvSpPr>
        <p:spPr bwMode="auto">
          <a:xfrm>
            <a:off x="3074149" y="3385826"/>
            <a:ext cx="665315" cy="10618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13</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1 442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52%</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0,29</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610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84%</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930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5,4%</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Lille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84</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657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0,4%</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0,24</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43</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4 289</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1 727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0,14</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930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3,9%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3,5%</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3,1%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2,6%</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3" cstate="print"/>
          <a:srcRect l="39514" r="36247" b="83333"/>
          <a:stretch>
            <a:fillRect/>
          </a:stretch>
        </p:blipFill>
        <p:spPr bwMode="auto">
          <a:xfrm>
            <a:off x="6151530" y="1988800"/>
            <a:ext cx="2978050" cy="1728240"/>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Lille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85</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196177">
            <a:off x="2127526" y="1655052"/>
            <a:ext cx="1440200"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509023" y="1700760"/>
            <a:ext cx="1828800" cy="1828800"/>
          </a:xfrm>
          <a:prstGeom prst="rect">
            <a:avLst/>
          </a:prstGeom>
          <a:noFill/>
        </p:spPr>
      </p:pic>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a:off x="3524572" y="2243104"/>
            <a:ext cx="1984451" cy="372056"/>
          </a:xfrm>
          <a:prstGeom prst="bentConnector3">
            <a:avLst>
              <a:gd name="adj1" fmla="val 50000"/>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488380" y="10291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les 2 départements de l’académie de Lille concentrent chacun plus de 3% de la population cible : Nord (59) en comporte environ 147 000 (4,7%) et Pas-de-Calais  (62) en comporte 91 000 (2,9%) (tous niveaux confondus)</a:t>
            </a:r>
          </a:p>
        </p:txBody>
      </p:sp>
      <p:sp>
        <p:nvSpPr>
          <p:cNvPr id="39" name="Oval 38"/>
          <p:cNvSpPr/>
          <p:nvPr/>
        </p:nvSpPr>
        <p:spPr bwMode="auto">
          <a:xfrm rot="1196177">
            <a:off x="6488942" y="2218293"/>
            <a:ext cx="2736331" cy="1212590"/>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40" name="TextBox 39"/>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Lyon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86</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0,26</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34</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3 823</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0,13</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15</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2 002</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12%</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0,18</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22365"/>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4,8%</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6,3%</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l="58553" t="50243" r="22694" b="33090"/>
          <a:stretch>
            <a:fillRect/>
          </a:stretch>
        </p:blipFill>
        <p:spPr bwMode="auto">
          <a:xfrm>
            <a:off x="6609230" y="2492870"/>
            <a:ext cx="2160300" cy="1620450"/>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Lyon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87</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9257268">
            <a:off x="3116594" y="3859971"/>
            <a:ext cx="1081702"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997569"/>
            <a:ext cx="1828800" cy="1828800"/>
          </a:xfrm>
          <a:prstGeom prst="rect">
            <a:avLst/>
          </a:prstGeom>
          <a:noFill/>
        </p:spPr>
      </p:pic>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 département du Rhône (69) concentre, avec près de 73 000 élèves non internes issus de PCS défavorisées et moyennes (tous niveaux confondus), environ 2,3%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p:cNvCxnSpPr>
          <p:nvPr/>
        </p:nvCxnSpPr>
        <p:spPr>
          <a:xfrm flipV="1">
            <a:off x="4077495" y="2911969"/>
            <a:ext cx="2027665" cy="949816"/>
          </a:xfrm>
          <a:prstGeom prst="bentConnector3">
            <a:avLst>
              <a:gd name="adj1" fmla="val 50000"/>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bwMode="auto">
          <a:xfrm rot="19257268">
            <a:off x="6520691" y="2707198"/>
            <a:ext cx="2337759" cy="1233660"/>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41" name="TextBox 40"/>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Martinique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88</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514</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0,30</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59%</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0,12</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22365"/>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2,1%</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81" name="Rectangle 80"/>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Mayotte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89</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22365"/>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82" name="Rectangle 81"/>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83" name="TextBox 82"/>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4" name="TextBox 83"/>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5" name="TextBox 84"/>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7" name="TextBox 86"/>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p:txBody>
      </p:sp>
      <p:sp>
        <p:nvSpPr>
          <p:cNvPr id="89" name="TextBox 88"/>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p:txBody>
      </p:sp>
      <p:sp>
        <p:nvSpPr>
          <p:cNvPr id="91" name="TextBox 90"/>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N/A</a:t>
            </a:r>
          </a:p>
        </p:txBody>
      </p:sp>
      <p:sp>
        <p:nvSpPr>
          <p:cNvPr id="92" name="TextBox 91"/>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71" name="TextBox 70"/>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2" name="TextBox 71"/>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73" name="TextBox 72"/>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4" name="TextBox 73"/>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49230" y="3068980"/>
            <a:ext cx="4320000" cy="21600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a:t>
            </a:fld>
            <a:endParaRPr lang="en-GB">
              <a:solidFill>
                <a:srgbClr val="85888B"/>
              </a:solidFill>
            </a:endParaRPr>
          </a:p>
        </p:txBody>
      </p:sp>
      <p:sp>
        <p:nvSpPr>
          <p:cNvPr id="13" name="Rectangle 12"/>
          <p:cNvSpPr/>
          <p:nvPr/>
        </p:nvSpPr>
        <p:spPr bwMode="auto">
          <a:xfrm>
            <a:off x="1856570" y="2308739"/>
            <a:ext cx="5712660" cy="266774"/>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4" name="Rectangle 13"/>
          <p:cNvSpPr/>
          <p:nvPr/>
        </p:nvSpPr>
        <p:spPr bwMode="auto">
          <a:xfrm>
            <a:off x="2576670" y="1196690"/>
            <a:ext cx="612085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600"/>
              </a:spcAft>
              <a:buClr>
                <a:srgbClr val="6A1A41">
                  <a:lumMod val="75000"/>
                </a:srgbClr>
              </a:buClr>
            </a:pPr>
            <a:r>
              <a:rPr lang="fr-FR" sz="1400" b="1" dirty="0" smtClean="0">
                <a:solidFill>
                  <a:srgbClr val="000000">
                    <a:lumMod val="85000"/>
                    <a:lumOff val="15000"/>
                  </a:srgbClr>
                </a:solidFill>
              </a:rPr>
              <a:t>Etat des lieux de l’existant</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0. Synthèse et précautions méthodologiques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1. Analyse de l’offre </a:t>
            </a:r>
          </a:p>
          <a:p>
            <a:pPr marL="685800" lvl="1" indent="-228600" fontAlgn="auto">
              <a:spcBef>
                <a:spcPts val="0"/>
              </a:spcBef>
              <a:spcAft>
                <a:spcPts val="0"/>
              </a:spcAft>
              <a:buClr>
                <a:srgbClr val="6A1A41">
                  <a:lumMod val="75000"/>
                </a:srgbClr>
              </a:buClr>
              <a:buFont typeface="Wingdings" pitchFamily="2" charset="2"/>
              <a:buChar char="§"/>
            </a:pPr>
            <a:r>
              <a:rPr lang="fr-FR" sz="1400" b="1" dirty="0" smtClean="0">
                <a:solidFill>
                  <a:srgbClr val="000000">
                    <a:lumMod val="85000"/>
                    <a:lumOff val="15000"/>
                  </a:srgbClr>
                </a:solidFill>
              </a:rPr>
              <a:t>2. Analyse des bénéficiaires </a:t>
            </a:r>
          </a:p>
          <a:p>
            <a:pPr marL="685800" lvl="1" indent="-228600" fontAlgn="auto">
              <a:spcBef>
                <a:spcPts val="0"/>
              </a:spcBef>
              <a:spcAft>
                <a:spcPts val="0"/>
              </a:spcAft>
              <a:buClr>
                <a:srgbClr val="6A1A41">
                  <a:lumMod val="75000"/>
                </a:srgbClr>
              </a:buClr>
              <a:buFont typeface="Wingdings" pitchFamily="2" charset="2"/>
              <a:buChar char="§"/>
            </a:pPr>
            <a:r>
              <a:rPr lang="fr-FR" sz="1400" dirty="0" smtClean="0">
                <a:solidFill>
                  <a:srgbClr val="000000">
                    <a:lumMod val="85000"/>
                    <a:lumOff val="15000"/>
                  </a:srgbClr>
                </a:solidFill>
              </a:rPr>
              <a:t>3. Focus </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Analyse du besoin (exprimé et potentiel)</a:t>
            </a:r>
          </a:p>
          <a:p>
            <a:pPr marL="228600" indent="-228600" fontAlgn="auto">
              <a:spcBef>
                <a:spcPts val="3600"/>
              </a:spcBef>
              <a:spcAft>
                <a:spcPts val="1800"/>
              </a:spcAft>
              <a:buClr>
                <a:srgbClr val="6A1A41">
                  <a:lumMod val="75000"/>
                </a:srgbClr>
              </a:buClr>
            </a:pPr>
            <a:r>
              <a:rPr lang="fr-FR" sz="1400" dirty="0" smtClean="0">
                <a:solidFill>
                  <a:srgbClr val="000000">
                    <a:lumMod val="85000"/>
                    <a:lumOff val="15000"/>
                  </a:srgbClr>
                </a:solidFill>
              </a:rPr>
              <a:t>Priorisation proposée dans le cadre du PIA2</a:t>
            </a:r>
          </a:p>
        </p:txBody>
      </p:sp>
      <p:cxnSp>
        <p:nvCxnSpPr>
          <p:cNvPr id="21" name="Straight Connector 20"/>
          <p:cNvCxnSpPr/>
          <p:nvPr/>
        </p:nvCxnSpPr>
        <p:spPr>
          <a:xfrm>
            <a:off x="2792700" y="1556740"/>
            <a:ext cx="0" cy="410457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1136470" y="226862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1</a:t>
            </a:r>
          </a:p>
        </p:txBody>
      </p:sp>
      <p:sp>
        <p:nvSpPr>
          <p:cNvPr id="23" name="TextBox 22"/>
          <p:cNvSpPr txBox="1"/>
          <p:nvPr/>
        </p:nvSpPr>
        <p:spPr bwMode="auto">
          <a:xfrm>
            <a:off x="1136470" y="4787908"/>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3</a:t>
            </a:r>
          </a:p>
        </p:txBody>
      </p:sp>
      <p:sp>
        <p:nvSpPr>
          <p:cNvPr id="16" name="TextBox 15"/>
          <p:cNvSpPr txBox="1"/>
          <p:nvPr/>
        </p:nvSpPr>
        <p:spPr bwMode="auto">
          <a:xfrm>
            <a:off x="1136470" y="3894310"/>
            <a:ext cx="1433724" cy="369332"/>
          </a:xfrm>
          <a:prstGeom prst="rect">
            <a:avLst/>
          </a:prstGeom>
          <a:noFill/>
          <a:ln w="9525">
            <a:noFill/>
            <a:miter lim="800000"/>
            <a:headEnd/>
            <a:tailEnd/>
          </a:ln>
        </p:spPr>
        <p:txBody>
          <a:bodyPr wrap="square" rtlCol="0">
            <a:spAutoFit/>
          </a:bodyPr>
          <a:lstStyle/>
          <a:p>
            <a:pPr algn="r">
              <a:lnSpc>
                <a:spcPct val="90000"/>
              </a:lnSpc>
            </a:pPr>
            <a:r>
              <a:rPr lang="fr-FR" sz="2000" b="1" dirty="0" smtClean="0">
                <a:solidFill>
                  <a:srgbClr val="B10034">
                    <a:lumMod val="75000"/>
                  </a:srgbClr>
                </a:solidFill>
                <a:latin typeface="Calibri"/>
              </a:rPr>
              <a:t>2</a:t>
            </a:r>
          </a:p>
        </p:txBody>
      </p:sp>
    </p:spTree>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81" name="Rectangle 80"/>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Nantes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90</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283</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87%</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0,16</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48</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8 581</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15%</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0,18</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20</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2 987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23%</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0,17</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82" name="Rectangle 81"/>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83" name="TextBox 82"/>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4" name="TextBox 83"/>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5" name="TextBox 84"/>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7" name="TextBox 86"/>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p:txBody>
      </p:sp>
      <p:sp>
        <p:nvSpPr>
          <p:cNvPr id="89" name="TextBox 88"/>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13,8%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11,4%</a:t>
            </a:r>
          </a:p>
        </p:txBody>
      </p:sp>
      <p:sp>
        <p:nvSpPr>
          <p:cNvPr id="91" name="TextBox 90"/>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18,1%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17,7%</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20,8%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14,9%</a:t>
            </a:r>
          </a:p>
        </p:txBody>
      </p:sp>
      <p:sp>
        <p:nvSpPr>
          <p:cNvPr id="92" name="TextBox 91"/>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71" name="TextBox 70"/>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2" name="TextBox 71"/>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73" name="TextBox 72"/>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4" name="TextBox 73"/>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srcRect l="15600" t="28033" r="59080" b="43334"/>
          <a:stretch>
            <a:fillRect/>
          </a:stretch>
        </p:blipFill>
        <p:spPr bwMode="auto">
          <a:xfrm>
            <a:off x="6547679" y="2193781"/>
            <a:ext cx="2300507" cy="2195705"/>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Nantes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91</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855135"/>
            <a:ext cx="5119232" cy="4320600"/>
          </a:xfrm>
          <a:prstGeom prst="rect">
            <a:avLst/>
          </a:prstGeom>
          <a:noFill/>
          <a:ln w="9525">
            <a:noFill/>
            <a:miter lim="800000"/>
            <a:headEnd/>
            <a:tailEnd/>
          </a:ln>
          <a:effectLst/>
        </p:spPr>
      </p:pic>
      <p:sp>
        <p:nvSpPr>
          <p:cNvPr id="57" name="TextBox 56"/>
          <p:cNvSpPr txBox="1"/>
          <p:nvPr/>
        </p:nvSpPr>
        <p:spPr bwMode="auto">
          <a:xfrm>
            <a:off x="5753603" y="5360067"/>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420202"/>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284322"/>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320707"/>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852262"/>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888647"/>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8890566">
            <a:off x="929437" y="3026029"/>
            <a:ext cx="1440200" cy="929990"/>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2" name="Oval 81"/>
          <p:cNvSpPr/>
          <p:nvPr/>
        </p:nvSpPr>
        <p:spPr bwMode="auto">
          <a:xfrm rot="19257268">
            <a:off x="6479422" y="2488119"/>
            <a:ext cx="2502385" cy="1389633"/>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914510"/>
            <a:ext cx="1828800" cy="1828800"/>
          </a:xfrm>
          <a:prstGeom prst="rect">
            <a:avLst/>
          </a:prstGeom>
          <a:noFill/>
        </p:spPr>
      </p:pic>
      <p:sp>
        <p:nvSpPr>
          <p:cNvPr id="83" name="TextBox 82"/>
          <p:cNvSpPr txBox="1"/>
          <p:nvPr/>
        </p:nvSpPr>
        <p:spPr bwMode="auto">
          <a:xfrm>
            <a:off x="488380" y="1040984"/>
            <a:ext cx="9073260" cy="6740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Si l’académie de Nantes semble particulièrement bien pourvue en matière d’internat, le département de Loire Atlantique (44) concentre tout de même, avec près de 56 000 élèves non internes issus de PCS défavorisées et moyennes (tous niveaux confondus), plus de 1,8% de cette population cible, tout particulièrement en collège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p:nvPr/>
        </p:nvCxnSpPr>
        <p:spPr>
          <a:xfrm rot="5400000" flipH="1" flipV="1">
            <a:off x="3967294" y="996949"/>
            <a:ext cx="327898" cy="3947837"/>
          </a:xfrm>
          <a:prstGeom prst="bentConnector2">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5336800" y="4987328"/>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Paris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92</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150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100%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N/A</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0,2%</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0,1%</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srcRect l="47790" t="24506" r="46815" b="71687"/>
          <a:stretch>
            <a:fillRect/>
          </a:stretch>
        </p:blipFill>
        <p:spPr bwMode="auto">
          <a:xfrm>
            <a:off x="6651625" y="2529906"/>
            <a:ext cx="1835209" cy="1093111"/>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Paris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93</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9257268">
            <a:off x="2640605" y="2638828"/>
            <a:ext cx="351627" cy="367977"/>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2" name="Oval 81"/>
          <p:cNvSpPr/>
          <p:nvPr/>
        </p:nvSpPr>
        <p:spPr bwMode="auto">
          <a:xfrm rot="18197229">
            <a:off x="7355337" y="2702059"/>
            <a:ext cx="638723" cy="779936"/>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1997569"/>
            <a:ext cx="1828800" cy="1828800"/>
          </a:xfrm>
          <a:prstGeom prst="rect">
            <a:avLst/>
          </a:prstGeom>
          <a:noFill/>
        </p:spPr>
      </p:pic>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Paris concentre près de 64 000 élèves non internes issus de PCS défavorisées et moyennes (tous niveaux confondus), soit environ 2%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p:cNvCxnSpPr>
          <p:nvPr/>
        </p:nvCxnSpPr>
        <p:spPr>
          <a:xfrm>
            <a:off x="2952964" y="2712065"/>
            <a:ext cx="3224206" cy="199904"/>
          </a:xfrm>
          <a:prstGeom prst="bentConnector3">
            <a:avLst>
              <a:gd name="adj1" fmla="val 72099"/>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Rouen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94</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i="1" dirty="0" smtClean="0">
                <a:solidFill>
                  <a:srgbClr val="000000">
                    <a:lumMod val="85000"/>
                    <a:lumOff val="15000"/>
                  </a:srgbClr>
                </a:solidFill>
                <a:latin typeface="Calibri" pitchFamily="34" charset="0"/>
                <a:cs typeface="Calibri" pitchFamily="34" charset="0"/>
              </a:rPr>
              <a:t>244</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0,3%</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0,12</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35</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3 170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12</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1 300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12%</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0,28</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0,3%</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6,5%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5,8%</a:t>
            </a:r>
          </a:p>
        </p:txBody>
      </p:sp>
      <p:sp>
        <p:nvSpPr>
          <p:cNvPr id="79" name="TextBox 78"/>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11,3%</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10,6%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8,3%</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1" name="TextBox 80"/>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srcRect l="33887" t="11006" r="52046" b="70458"/>
          <a:stretch>
            <a:fillRect/>
          </a:stretch>
        </p:blipFill>
        <p:spPr bwMode="auto">
          <a:xfrm>
            <a:off x="6528727" y="2204830"/>
            <a:ext cx="1952763" cy="2171803"/>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Rouen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95</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700760"/>
            <a:ext cx="5119232" cy="4320600"/>
          </a:xfrm>
          <a:prstGeom prst="rect">
            <a:avLst/>
          </a:prstGeom>
          <a:noFill/>
          <a:ln w="9525">
            <a:noFill/>
            <a:miter lim="800000"/>
            <a:headEnd/>
            <a:tailEnd/>
          </a:ln>
          <a:effectLst/>
        </p:spPr>
      </p:pic>
      <p:sp>
        <p:nvSpPr>
          <p:cNvPr id="57" name="TextBox 56"/>
          <p:cNvSpPr txBox="1"/>
          <p:nvPr/>
        </p:nvSpPr>
        <p:spPr bwMode="auto">
          <a:xfrm>
            <a:off x="5753603" y="5205692"/>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265827"/>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129947"/>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166332"/>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697887"/>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734272"/>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7240968">
            <a:off x="1904802" y="2222366"/>
            <a:ext cx="751125" cy="685032"/>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7000" y="1772770"/>
            <a:ext cx="1828800" cy="1828800"/>
          </a:xfrm>
          <a:prstGeom prst="rect">
            <a:avLst/>
          </a:prstGeom>
          <a:noFill/>
        </p:spPr>
      </p:pic>
      <p:sp>
        <p:nvSpPr>
          <p:cNvPr id="83" name="TextBox 82"/>
          <p:cNvSpPr txBox="1"/>
          <p:nvPr/>
        </p:nvSpPr>
        <p:spPr bwMode="auto">
          <a:xfrm>
            <a:off x="488380" y="1076609"/>
            <a:ext cx="9073260" cy="480131"/>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En particulier, le département de la Seine Maritime (76) concentre, avec près de 66 000 élèves non internes issus de PCS défavorisées et moyennes (tous niveaux confondus), plus de 2,1% de cette population cible</a:t>
            </a:r>
          </a:p>
        </p:txBody>
      </p:sp>
      <p:sp>
        <p:nvSpPr>
          <p:cNvPr id="85" name="Guyane"/>
          <p:cNvSpPr>
            <a:spLocks noChangeAspect="1"/>
          </p:cNvSpPr>
          <p:nvPr/>
        </p:nvSpPr>
        <p:spPr bwMode="auto">
          <a:xfrm>
            <a:off x="180909" y="4990015"/>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315506"/>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5916354"/>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204136"/>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025640"/>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347898"/>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592792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639887"/>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593235"/>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199077"/>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rot="16200000" flipH="1">
            <a:off x="3794296" y="804467"/>
            <a:ext cx="480764" cy="3284643"/>
          </a:xfrm>
          <a:prstGeom prst="bentConnector4">
            <a:avLst>
              <a:gd name="adj1" fmla="val -47549"/>
              <a:gd name="adj2" fmla="val 76428"/>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bwMode="auto">
          <a:xfrm rot="17240968">
            <a:off x="6609293" y="2307349"/>
            <a:ext cx="1923395" cy="1866966"/>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42" name="TextBox 41"/>
          <p:cNvSpPr txBox="1"/>
          <p:nvPr/>
        </p:nvSpPr>
        <p:spPr bwMode="auto">
          <a:xfrm>
            <a:off x="5313050" y="4869200"/>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69" name="Rectangle 68"/>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Versailles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96</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534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72%</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78%</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652</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85%</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0,16</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417</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84%</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0,10</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11732"/>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70" name="Rectangle 69"/>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71" name="TextBox 70"/>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2" name="TextBox 71"/>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3" name="TextBox 72"/>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75" name="TextBox 74"/>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p:txBody>
      </p:sp>
      <p:sp>
        <p:nvSpPr>
          <p:cNvPr id="77" name="TextBox 76"/>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0,8%</a:t>
            </a:r>
          </a:p>
        </p:txBody>
      </p:sp>
      <p:sp>
        <p:nvSpPr>
          <p:cNvPr id="80" name="TextBox 79"/>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81" name="TextBox 80"/>
          <p:cNvSpPr txBox="1"/>
          <p:nvPr/>
        </p:nvSpPr>
        <p:spPr bwMode="auto">
          <a:xfrm>
            <a:off x="9059160" y="495184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0,4%</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68" name="TextBox 67"/>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9" name="TextBox 78"/>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82" name="TextBox 81"/>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83" name="TextBox 82"/>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3" cstate="print"/>
          <a:srcRect l="43734" t="20000" r="47826" b="65000"/>
          <a:stretch>
            <a:fillRect/>
          </a:stretch>
        </p:blipFill>
        <p:spPr bwMode="auto">
          <a:xfrm>
            <a:off x="6969280" y="2182779"/>
            <a:ext cx="1592713" cy="2389070"/>
          </a:xfrm>
          <a:prstGeom prst="rect">
            <a:avLst/>
          </a:prstGeom>
          <a:noFill/>
          <a:ln w="9525">
            <a:solidFill>
              <a:schemeClr val="bg1">
                <a:lumMod val="65000"/>
              </a:schemeClr>
            </a:solidFill>
            <a:miter lim="800000"/>
            <a:headEnd/>
            <a:tailEnd/>
          </a:ln>
          <a:effectLst>
            <a:outerShdw blurRad="50800" dist="50800" dir="5400000" algn="ctr" rotWithShape="0">
              <a:schemeClr val="bg1">
                <a:lumMod val="75000"/>
              </a:schemeClr>
            </a:outerShdw>
          </a:effectLst>
        </p:spPr>
      </p:pic>
      <p:sp>
        <p:nvSpPr>
          <p:cNvPr id="32770" name="Title 1"/>
          <p:cNvSpPr>
            <a:spLocks noGrp="1"/>
          </p:cNvSpPr>
          <p:nvPr>
            <p:ph type="title"/>
          </p:nvPr>
        </p:nvSpPr>
        <p:spPr>
          <a:xfrm>
            <a:off x="350836" y="116540"/>
            <a:ext cx="9555163" cy="765175"/>
          </a:xfrm>
        </p:spPr>
        <p:txBody>
          <a:bodyPr/>
          <a:lstStyle/>
          <a:p>
            <a:r>
              <a:rPr lang="fr-FR" dirty="0" smtClean="0"/>
              <a:t>Académie de Versailles (2/2)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97</a:t>
            </a:fld>
            <a:endParaRPr lang="en-GB">
              <a:solidFill>
                <a:srgbClr val="85888B"/>
              </a:solidFill>
            </a:endParaRPr>
          </a:p>
        </p:txBody>
      </p:sp>
      <p:pic>
        <p:nvPicPr>
          <p:cNvPr id="1252354" name="Picture 2"/>
          <p:cNvPicPr>
            <a:picLocks noChangeAspect="1" noChangeArrowheads="1"/>
          </p:cNvPicPr>
          <p:nvPr/>
        </p:nvPicPr>
        <p:blipFill>
          <a:blip r:embed="rId3" cstate="print"/>
          <a:srcRect/>
          <a:stretch>
            <a:fillRect/>
          </a:stretch>
        </p:blipFill>
        <p:spPr bwMode="auto">
          <a:xfrm>
            <a:off x="193818" y="1894739"/>
            <a:ext cx="5119232" cy="4320600"/>
          </a:xfrm>
          <a:prstGeom prst="rect">
            <a:avLst/>
          </a:prstGeom>
          <a:noFill/>
          <a:ln w="9525">
            <a:noFill/>
            <a:miter lim="800000"/>
            <a:headEnd/>
            <a:tailEnd/>
          </a:ln>
          <a:effectLst/>
        </p:spPr>
      </p:pic>
      <p:sp>
        <p:nvSpPr>
          <p:cNvPr id="57" name="TextBox 56"/>
          <p:cNvSpPr txBox="1"/>
          <p:nvPr/>
        </p:nvSpPr>
        <p:spPr bwMode="auto">
          <a:xfrm>
            <a:off x="5753603" y="5399671"/>
            <a:ext cx="21603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1 et 2), avec plus de 55 000 élèves non internes issus de PCS défavorisées et moyennes</a:t>
            </a:r>
          </a:p>
        </p:txBody>
      </p:sp>
      <p:sp>
        <p:nvSpPr>
          <p:cNvPr id="62" name="Freeform 105"/>
          <p:cNvSpPr>
            <a:spLocks noChangeArrowheads="1"/>
          </p:cNvSpPr>
          <p:nvPr/>
        </p:nvSpPr>
        <p:spPr bwMode="auto">
          <a:xfrm>
            <a:off x="5601090" y="5459806"/>
            <a:ext cx="180000" cy="108000"/>
          </a:xfrm>
          <a:prstGeom prst="rect">
            <a:avLst/>
          </a:prstGeom>
          <a:solidFill>
            <a:srgbClr val="B10034">
              <a:lumMod val="50000"/>
            </a:srgb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63" name="TextBox 62"/>
          <p:cNvSpPr txBox="1"/>
          <p:nvPr/>
        </p:nvSpPr>
        <p:spPr bwMode="auto">
          <a:xfrm>
            <a:off x="5753603" y="6323926"/>
            <a:ext cx="1584220" cy="216982"/>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non prioritaire</a:t>
            </a:r>
          </a:p>
        </p:txBody>
      </p:sp>
      <p:sp>
        <p:nvSpPr>
          <p:cNvPr id="75" name="Freeform 105"/>
          <p:cNvSpPr>
            <a:spLocks noChangeArrowheads="1"/>
          </p:cNvSpPr>
          <p:nvPr/>
        </p:nvSpPr>
        <p:spPr bwMode="auto">
          <a:xfrm>
            <a:off x="5601090" y="6360311"/>
            <a:ext cx="180000" cy="108000"/>
          </a:xfrm>
          <a:prstGeom prst="rect">
            <a:avLst/>
          </a:prstGeom>
          <a:solidFill>
            <a:schemeClr val="bg1"/>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76" name="TextBox 75"/>
          <p:cNvSpPr txBox="1"/>
          <p:nvPr/>
        </p:nvSpPr>
        <p:spPr bwMode="auto">
          <a:xfrm>
            <a:off x="5762094" y="5891866"/>
            <a:ext cx="2160000" cy="466281"/>
          </a:xfrm>
          <a:prstGeom prst="rect">
            <a:avLst/>
          </a:prstGeom>
          <a:noFill/>
          <a:ln w="9525">
            <a:noFill/>
            <a:miter lim="800000"/>
            <a:headEnd/>
            <a:tailEnd/>
          </a:ln>
        </p:spPr>
        <p:txBody>
          <a:bodyPr wrap="square" rtlCol="0">
            <a:spAutoFit/>
          </a:bodyPr>
          <a:lstStyle/>
          <a:p>
            <a:pPr>
              <a:lnSpc>
                <a:spcPct val="90000"/>
              </a:lnSpc>
            </a:pPr>
            <a:r>
              <a:rPr lang="fr-FR" sz="900" dirty="0" smtClean="0">
                <a:solidFill>
                  <a:srgbClr val="000000">
                    <a:lumMod val="85000"/>
                    <a:lumOff val="15000"/>
                  </a:srgbClr>
                </a:solidFill>
                <a:latin typeface="Calibri" pitchFamily="34" charset="0"/>
                <a:cs typeface="Calibri" pitchFamily="34" charset="0"/>
              </a:rPr>
              <a:t>Département prioritaire (vague 2), avec plus de 47 000 élèves non internes issus de PCS défavorisées et moyennes</a:t>
            </a:r>
          </a:p>
        </p:txBody>
      </p:sp>
      <p:sp>
        <p:nvSpPr>
          <p:cNvPr id="77" name="Freeform 105"/>
          <p:cNvSpPr>
            <a:spLocks noChangeArrowheads="1"/>
          </p:cNvSpPr>
          <p:nvPr/>
        </p:nvSpPr>
        <p:spPr bwMode="auto">
          <a:xfrm>
            <a:off x="5609583" y="5928251"/>
            <a:ext cx="180000" cy="108000"/>
          </a:xfrm>
          <a:prstGeom prst="rect">
            <a:avLst/>
          </a:prstGeom>
          <a:solidFill>
            <a:schemeClr val="accent1">
              <a:lumMod val="60000"/>
              <a:lumOff val="40000"/>
            </a:schemeClr>
          </a:solidFill>
          <a:ln w="12700" algn="ctr">
            <a:solidFill>
              <a:sysClr val="windowText" lastClr="000000">
                <a:lumMod val="65000"/>
                <a:lumOff val="35000"/>
              </a:sysClr>
            </a:solidFill>
            <a:miter lim="800000"/>
            <a:headEnd/>
            <a:tailEnd/>
          </a:ln>
          <a:effectLst/>
        </p:spPr>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62000" fontAlgn="auto">
              <a:lnSpc>
                <a:spcPct val="90000"/>
              </a:lnSpc>
              <a:spcBef>
                <a:spcPts val="0"/>
              </a:spcBef>
              <a:spcAft>
                <a:spcPts val="0"/>
              </a:spcAft>
              <a:defRPr/>
            </a:pPr>
            <a:endParaRPr lang="fr-FR" sz="900" kern="0" dirty="0">
              <a:solidFill>
                <a:srgbClr val="000000"/>
              </a:solidFill>
              <a:cs typeface="Calibri" pitchFamily="34" charset="0"/>
            </a:endParaRPr>
          </a:p>
        </p:txBody>
      </p:sp>
      <p:sp>
        <p:nvSpPr>
          <p:cNvPr id="80" name="Oval 79"/>
          <p:cNvSpPr/>
          <p:nvPr/>
        </p:nvSpPr>
        <p:spPr bwMode="auto">
          <a:xfrm rot="17333788">
            <a:off x="2214620" y="2862445"/>
            <a:ext cx="807160" cy="397030"/>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sp>
        <p:nvSpPr>
          <p:cNvPr id="82" name="Oval 81"/>
          <p:cNvSpPr/>
          <p:nvPr/>
        </p:nvSpPr>
        <p:spPr bwMode="auto">
          <a:xfrm rot="15926688">
            <a:off x="6899922" y="2705640"/>
            <a:ext cx="1780504" cy="1389633"/>
          </a:xfrm>
          <a:prstGeom prst="ellipse">
            <a:avLst/>
          </a:prstGeom>
          <a:noFill/>
          <a:ln w="381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endParaRPr lang="fr-FR" sz="1050" b="1" dirty="0" smtClean="0">
              <a:solidFill>
                <a:srgbClr val="000000"/>
              </a:solidFill>
            </a:endParaRPr>
          </a:p>
        </p:txBody>
      </p:sp>
      <p:pic>
        <p:nvPicPr>
          <p:cNvPr id="1252355" name="Picture 3" descr="D:\Users\MLOUFRAN\Desktop\Outils\Banque Microsoft\j0433829.png"/>
          <p:cNvPicPr>
            <a:picLocks noChangeAspect="1" noChangeArrowheads="1"/>
          </p:cNvPicPr>
          <p:nvPr/>
        </p:nvPicPr>
        <p:blipFill>
          <a:blip r:embed="rId4" cstate="print"/>
          <a:srcRect/>
          <a:stretch>
            <a:fillRect/>
          </a:stretch>
        </p:blipFill>
        <p:spPr bwMode="auto">
          <a:xfrm>
            <a:off x="5673100" y="2191548"/>
            <a:ext cx="1828800" cy="1828800"/>
          </a:xfrm>
          <a:prstGeom prst="rect">
            <a:avLst/>
          </a:prstGeom>
          <a:noFill/>
        </p:spPr>
      </p:pic>
      <p:sp>
        <p:nvSpPr>
          <p:cNvPr id="83" name="TextBox 82"/>
          <p:cNvSpPr txBox="1"/>
          <p:nvPr/>
        </p:nvSpPr>
        <p:spPr bwMode="auto">
          <a:xfrm>
            <a:off x="488380" y="1016285"/>
            <a:ext cx="9073260" cy="867930"/>
          </a:xfrm>
          <a:prstGeom prst="rect">
            <a:avLst/>
          </a:prstGeom>
          <a:noFill/>
          <a:ln w="9525">
            <a:noFill/>
            <a:miter lim="800000"/>
            <a:headEnd/>
            <a:tailEnd/>
          </a:ln>
        </p:spPr>
        <p:txBody>
          <a:bodyPr wrap="square" rtlCol="0">
            <a:spAutoFit/>
          </a:bodyPr>
          <a:lstStyle/>
          <a:p>
            <a:pPr marL="177800" indent="-177800">
              <a:lnSpc>
                <a:spcPct val="90000"/>
              </a:lnSpc>
              <a:buFont typeface="Calibri" pitchFamily="34" charset="0"/>
              <a:buChar char="→"/>
            </a:pPr>
            <a:r>
              <a:rPr lang="fr-FR" sz="1400" b="1" dirty="0" smtClean="0">
                <a:solidFill>
                  <a:srgbClr val="B10034">
                    <a:lumMod val="75000"/>
                  </a:srgbClr>
                </a:solidFill>
                <a:latin typeface="Calibri" pitchFamily="34" charset="0"/>
                <a:cs typeface="Calibri" pitchFamily="34" charset="0"/>
              </a:rPr>
              <a:t>Deux des départements de l’académie de Versailles (l’Essonne, 91 et le Val d’Oise, 95) comportent plus de 57 000 élèves non internes issus de PCS défavorisées et moyennes et sont préconisés à ce titre en vague 1. Les deux autres départements de l’académie de Versailles (Yvelines, 78 et les Hauts de Seine, 91) comportent plus de 49 000 élèves non internes issus de PCS défavorisées et moyennes chacun et sont donc préconisés en vague 2</a:t>
            </a:r>
          </a:p>
        </p:txBody>
      </p:sp>
      <p:sp>
        <p:nvSpPr>
          <p:cNvPr id="85" name="Guyane"/>
          <p:cNvSpPr>
            <a:spLocks noChangeAspect="1"/>
          </p:cNvSpPr>
          <p:nvPr/>
        </p:nvSpPr>
        <p:spPr bwMode="auto">
          <a:xfrm>
            <a:off x="180909" y="5183994"/>
            <a:ext cx="285750" cy="273050"/>
          </a:xfrm>
          <a:custGeom>
            <a:avLst/>
            <a:gdLst>
              <a:gd name="T0" fmla="*/ 77 w 257"/>
              <a:gd name="T1" fmla="*/ 8 h 286"/>
              <a:gd name="T2" fmla="*/ 77 w 257"/>
              <a:gd name="T3" fmla="*/ 4 h 286"/>
              <a:gd name="T4" fmla="*/ 88 w 257"/>
              <a:gd name="T5" fmla="*/ 8 h 286"/>
              <a:gd name="T6" fmla="*/ 120 w 257"/>
              <a:gd name="T7" fmla="*/ 20 h 286"/>
              <a:gd name="T8" fmla="*/ 142 w 257"/>
              <a:gd name="T9" fmla="*/ 27 h 286"/>
              <a:gd name="T10" fmla="*/ 147 w 257"/>
              <a:gd name="T11" fmla="*/ 25 h 286"/>
              <a:gd name="T12" fmla="*/ 161 w 257"/>
              <a:gd name="T13" fmla="*/ 40 h 286"/>
              <a:gd name="T14" fmla="*/ 170 w 257"/>
              <a:gd name="T15" fmla="*/ 50 h 286"/>
              <a:gd name="T16" fmla="*/ 188 w 257"/>
              <a:gd name="T17" fmla="*/ 60 h 286"/>
              <a:gd name="T18" fmla="*/ 192 w 257"/>
              <a:gd name="T19" fmla="*/ 71 h 286"/>
              <a:gd name="T20" fmla="*/ 206 w 257"/>
              <a:gd name="T21" fmla="*/ 71 h 286"/>
              <a:gd name="T22" fmla="*/ 199 w 257"/>
              <a:gd name="T23" fmla="*/ 81 h 286"/>
              <a:gd name="T24" fmla="*/ 215 w 257"/>
              <a:gd name="T25" fmla="*/ 81 h 286"/>
              <a:gd name="T26" fmla="*/ 226 w 257"/>
              <a:gd name="T27" fmla="*/ 96 h 286"/>
              <a:gd name="T28" fmla="*/ 224 w 257"/>
              <a:gd name="T29" fmla="*/ 115 h 286"/>
              <a:gd name="T30" fmla="*/ 235 w 257"/>
              <a:gd name="T31" fmla="*/ 90 h 286"/>
              <a:gd name="T32" fmla="*/ 249 w 257"/>
              <a:gd name="T33" fmla="*/ 106 h 286"/>
              <a:gd name="T34" fmla="*/ 253 w 257"/>
              <a:gd name="T35" fmla="*/ 123 h 286"/>
              <a:gd name="T36" fmla="*/ 242 w 257"/>
              <a:gd name="T37" fmla="*/ 146 h 286"/>
              <a:gd name="T38" fmla="*/ 229 w 257"/>
              <a:gd name="T39" fmla="*/ 161 h 286"/>
              <a:gd name="T40" fmla="*/ 219 w 257"/>
              <a:gd name="T41" fmla="*/ 178 h 286"/>
              <a:gd name="T42" fmla="*/ 208 w 257"/>
              <a:gd name="T43" fmla="*/ 192 h 286"/>
              <a:gd name="T44" fmla="*/ 197 w 257"/>
              <a:gd name="T45" fmla="*/ 201 h 286"/>
              <a:gd name="T46" fmla="*/ 195 w 257"/>
              <a:gd name="T47" fmla="*/ 209 h 286"/>
              <a:gd name="T48" fmla="*/ 188 w 257"/>
              <a:gd name="T49" fmla="*/ 229 h 286"/>
              <a:gd name="T50" fmla="*/ 174 w 257"/>
              <a:gd name="T51" fmla="*/ 247 h 286"/>
              <a:gd name="T52" fmla="*/ 167 w 257"/>
              <a:gd name="T53" fmla="*/ 264 h 286"/>
              <a:gd name="T54" fmla="*/ 154 w 257"/>
              <a:gd name="T55" fmla="*/ 272 h 286"/>
              <a:gd name="T56" fmla="*/ 142 w 257"/>
              <a:gd name="T57" fmla="*/ 283 h 286"/>
              <a:gd name="T58" fmla="*/ 129 w 257"/>
              <a:gd name="T59" fmla="*/ 280 h 286"/>
              <a:gd name="T60" fmla="*/ 111 w 257"/>
              <a:gd name="T61" fmla="*/ 279 h 286"/>
              <a:gd name="T62" fmla="*/ 106 w 257"/>
              <a:gd name="T63" fmla="*/ 268 h 286"/>
              <a:gd name="T64" fmla="*/ 86 w 257"/>
              <a:gd name="T65" fmla="*/ 275 h 286"/>
              <a:gd name="T66" fmla="*/ 70 w 257"/>
              <a:gd name="T67" fmla="*/ 266 h 286"/>
              <a:gd name="T68" fmla="*/ 54 w 257"/>
              <a:gd name="T69" fmla="*/ 275 h 286"/>
              <a:gd name="T70" fmla="*/ 43 w 257"/>
              <a:gd name="T71" fmla="*/ 283 h 286"/>
              <a:gd name="T72" fmla="*/ 22 w 257"/>
              <a:gd name="T73" fmla="*/ 280 h 286"/>
              <a:gd name="T74" fmla="*/ 6 w 257"/>
              <a:gd name="T75" fmla="*/ 270 h 286"/>
              <a:gd name="T76" fmla="*/ 6 w 257"/>
              <a:gd name="T77" fmla="*/ 266 h 286"/>
              <a:gd name="T78" fmla="*/ 18 w 257"/>
              <a:gd name="T79" fmla="*/ 254 h 286"/>
              <a:gd name="T80" fmla="*/ 29 w 257"/>
              <a:gd name="T81" fmla="*/ 241 h 286"/>
              <a:gd name="T82" fmla="*/ 36 w 257"/>
              <a:gd name="T83" fmla="*/ 222 h 286"/>
              <a:gd name="T84" fmla="*/ 38 w 257"/>
              <a:gd name="T85" fmla="*/ 207 h 286"/>
              <a:gd name="T86" fmla="*/ 40 w 257"/>
              <a:gd name="T87" fmla="*/ 195 h 286"/>
              <a:gd name="T88" fmla="*/ 49 w 257"/>
              <a:gd name="T89" fmla="*/ 186 h 286"/>
              <a:gd name="T90" fmla="*/ 54 w 257"/>
              <a:gd name="T91" fmla="*/ 169 h 286"/>
              <a:gd name="T92" fmla="*/ 47 w 257"/>
              <a:gd name="T93" fmla="*/ 163 h 286"/>
              <a:gd name="T94" fmla="*/ 36 w 257"/>
              <a:gd name="T95" fmla="*/ 151 h 286"/>
              <a:gd name="T96" fmla="*/ 29 w 257"/>
              <a:gd name="T97" fmla="*/ 141 h 286"/>
              <a:gd name="T98" fmla="*/ 27 w 257"/>
              <a:gd name="T99" fmla="*/ 123 h 286"/>
              <a:gd name="T100" fmla="*/ 22 w 257"/>
              <a:gd name="T101" fmla="*/ 115 h 286"/>
              <a:gd name="T102" fmla="*/ 18 w 257"/>
              <a:gd name="T103" fmla="*/ 105 h 286"/>
              <a:gd name="T104" fmla="*/ 20 w 257"/>
              <a:gd name="T105" fmla="*/ 88 h 286"/>
              <a:gd name="T106" fmla="*/ 15 w 257"/>
              <a:gd name="T107" fmla="*/ 75 h 286"/>
              <a:gd name="T108" fmla="*/ 18 w 257"/>
              <a:gd name="T109" fmla="*/ 60 h 286"/>
              <a:gd name="T110" fmla="*/ 29 w 257"/>
              <a:gd name="T111" fmla="*/ 43 h 286"/>
              <a:gd name="T112" fmla="*/ 47 w 257"/>
              <a:gd name="T113" fmla="*/ 29 h 286"/>
              <a:gd name="T114" fmla="*/ 58 w 257"/>
              <a:gd name="T115" fmla="*/ 1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
              <a:gd name="T175" fmla="*/ 0 h 286"/>
              <a:gd name="T176" fmla="*/ 257 w 257"/>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 h="286">
                <a:moveTo>
                  <a:pt x="63" y="2"/>
                </a:moveTo>
                <a:lnTo>
                  <a:pt x="65" y="2"/>
                </a:lnTo>
                <a:lnTo>
                  <a:pt x="68" y="2"/>
                </a:lnTo>
                <a:lnTo>
                  <a:pt x="70" y="4"/>
                </a:lnTo>
                <a:lnTo>
                  <a:pt x="70" y="2"/>
                </a:lnTo>
                <a:lnTo>
                  <a:pt x="72" y="4"/>
                </a:lnTo>
                <a:lnTo>
                  <a:pt x="74" y="4"/>
                </a:lnTo>
                <a:lnTo>
                  <a:pt x="74" y="6"/>
                </a:lnTo>
                <a:lnTo>
                  <a:pt x="77" y="6"/>
                </a:lnTo>
                <a:lnTo>
                  <a:pt x="77" y="8"/>
                </a:lnTo>
                <a:lnTo>
                  <a:pt x="77" y="6"/>
                </a:lnTo>
                <a:lnTo>
                  <a:pt x="74" y="4"/>
                </a:lnTo>
                <a:lnTo>
                  <a:pt x="72" y="2"/>
                </a:lnTo>
                <a:lnTo>
                  <a:pt x="70" y="2"/>
                </a:lnTo>
                <a:lnTo>
                  <a:pt x="68" y="2"/>
                </a:lnTo>
                <a:lnTo>
                  <a:pt x="68" y="0"/>
                </a:lnTo>
                <a:lnTo>
                  <a:pt x="70" y="0"/>
                </a:lnTo>
                <a:lnTo>
                  <a:pt x="72" y="2"/>
                </a:lnTo>
                <a:lnTo>
                  <a:pt x="74" y="2"/>
                </a:lnTo>
                <a:lnTo>
                  <a:pt x="77" y="4"/>
                </a:lnTo>
                <a:lnTo>
                  <a:pt x="77" y="2"/>
                </a:lnTo>
                <a:lnTo>
                  <a:pt x="79" y="4"/>
                </a:lnTo>
                <a:lnTo>
                  <a:pt x="81" y="4"/>
                </a:lnTo>
                <a:lnTo>
                  <a:pt x="81" y="6"/>
                </a:lnTo>
                <a:lnTo>
                  <a:pt x="83" y="6"/>
                </a:lnTo>
                <a:lnTo>
                  <a:pt x="86" y="6"/>
                </a:lnTo>
                <a:lnTo>
                  <a:pt x="86" y="8"/>
                </a:lnTo>
                <a:lnTo>
                  <a:pt x="88" y="8"/>
                </a:lnTo>
                <a:lnTo>
                  <a:pt x="86" y="6"/>
                </a:lnTo>
                <a:lnTo>
                  <a:pt x="88" y="8"/>
                </a:lnTo>
                <a:lnTo>
                  <a:pt x="90" y="10"/>
                </a:lnTo>
                <a:lnTo>
                  <a:pt x="92" y="10"/>
                </a:lnTo>
                <a:lnTo>
                  <a:pt x="95" y="12"/>
                </a:lnTo>
                <a:lnTo>
                  <a:pt x="97" y="12"/>
                </a:lnTo>
                <a:lnTo>
                  <a:pt x="99" y="14"/>
                </a:lnTo>
                <a:lnTo>
                  <a:pt x="102" y="17"/>
                </a:lnTo>
                <a:lnTo>
                  <a:pt x="104" y="17"/>
                </a:lnTo>
                <a:lnTo>
                  <a:pt x="111" y="19"/>
                </a:lnTo>
                <a:lnTo>
                  <a:pt x="113" y="19"/>
                </a:lnTo>
                <a:lnTo>
                  <a:pt x="120" y="20"/>
                </a:lnTo>
                <a:lnTo>
                  <a:pt x="124" y="23"/>
                </a:lnTo>
                <a:lnTo>
                  <a:pt x="127" y="23"/>
                </a:lnTo>
                <a:lnTo>
                  <a:pt x="129" y="23"/>
                </a:lnTo>
                <a:lnTo>
                  <a:pt x="127" y="23"/>
                </a:lnTo>
                <a:lnTo>
                  <a:pt x="129" y="23"/>
                </a:lnTo>
                <a:lnTo>
                  <a:pt x="131" y="23"/>
                </a:lnTo>
                <a:lnTo>
                  <a:pt x="133" y="23"/>
                </a:lnTo>
                <a:lnTo>
                  <a:pt x="138" y="25"/>
                </a:lnTo>
                <a:lnTo>
                  <a:pt x="140" y="27"/>
                </a:lnTo>
                <a:lnTo>
                  <a:pt x="142" y="27"/>
                </a:lnTo>
                <a:lnTo>
                  <a:pt x="145" y="27"/>
                </a:lnTo>
                <a:lnTo>
                  <a:pt x="145" y="29"/>
                </a:lnTo>
                <a:lnTo>
                  <a:pt x="145" y="31"/>
                </a:lnTo>
                <a:lnTo>
                  <a:pt x="145" y="29"/>
                </a:lnTo>
                <a:lnTo>
                  <a:pt x="145" y="27"/>
                </a:lnTo>
                <a:lnTo>
                  <a:pt x="142" y="27"/>
                </a:lnTo>
                <a:lnTo>
                  <a:pt x="142" y="25"/>
                </a:lnTo>
                <a:lnTo>
                  <a:pt x="142" y="23"/>
                </a:lnTo>
                <a:lnTo>
                  <a:pt x="145" y="25"/>
                </a:lnTo>
                <a:lnTo>
                  <a:pt x="147" y="25"/>
                </a:lnTo>
                <a:lnTo>
                  <a:pt x="149" y="27"/>
                </a:lnTo>
                <a:lnTo>
                  <a:pt x="151" y="29"/>
                </a:lnTo>
                <a:lnTo>
                  <a:pt x="154" y="29"/>
                </a:lnTo>
                <a:lnTo>
                  <a:pt x="154" y="31"/>
                </a:lnTo>
                <a:lnTo>
                  <a:pt x="156" y="31"/>
                </a:lnTo>
                <a:lnTo>
                  <a:pt x="156" y="33"/>
                </a:lnTo>
                <a:lnTo>
                  <a:pt x="158" y="33"/>
                </a:lnTo>
                <a:lnTo>
                  <a:pt x="158" y="35"/>
                </a:lnTo>
                <a:lnTo>
                  <a:pt x="161" y="37"/>
                </a:lnTo>
                <a:lnTo>
                  <a:pt x="161" y="40"/>
                </a:lnTo>
                <a:lnTo>
                  <a:pt x="163" y="40"/>
                </a:lnTo>
                <a:lnTo>
                  <a:pt x="163" y="42"/>
                </a:lnTo>
                <a:lnTo>
                  <a:pt x="165" y="43"/>
                </a:lnTo>
                <a:lnTo>
                  <a:pt x="170" y="46"/>
                </a:lnTo>
                <a:lnTo>
                  <a:pt x="172" y="48"/>
                </a:lnTo>
                <a:lnTo>
                  <a:pt x="174" y="50"/>
                </a:lnTo>
                <a:lnTo>
                  <a:pt x="172" y="50"/>
                </a:lnTo>
                <a:lnTo>
                  <a:pt x="170" y="50"/>
                </a:lnTo>
                <a:lnTo>
                  <a:pt x="170" y="52"/>
                </a:lnTo>
                <a:lnTo>
                  <a:pt x="170" y="50"/>
                </a:lnTo>
                <a:lnTo>
                  <a:pt x="172" y="50"/>
                </a:lnTo>
                <a:lnTo>
                  <a:pt x="174" y="50"/>
                </a:lnTo>
                <a:lnTo>
                  <a:pt x="176" y="52"/>
                </a:lnTo>
                <a:lnTo>
                  <a:pt x="179" y="55"/>
                </a:lnTo>
                <a:lnTo>
                  <a:pt x="181" y="55"/>
                </a:lnTo>
                <a:lnTo>
                  <a:pt x="183" y="56"/>
                </a:lnTo>
                <a:lnTo>
                  <a:pt x="183" y="58"/>
                </a:lnTo>
                <a:lnTo>
                  <a:pt x="183" y="56"/>
                </a:lnTo>
                <a:lnTo>
                  <a:pt x="185" y="58"/>
                </a:lnTo>
                <a:lnTo>
                  <a:pt x="188" y="60"/>
                </a:lnTo>
                <a:lnTo>
                  <a:pt x="190" y="60"/>
                </a:lnTo>
                <a:lnTo>
                  <a:pt x="190" y="63"/>
                </a:lnTo>
                <a:lnTo>
                  <a:pt x="192" y="65"/>
                </a:lnTo>
                <a:lnTo>
                  <a:pt x="195" y="67"/>
                </a:lnTo>
                <a:lnTo>
                  <a:pt x="195" y="68"/>
                </a:lnTo>
                <a:lnTo>
                  <a:pt x="192" y="68"/>
                </a:lnTo>
                <a:lnTo>
                  <a:pt x="190" y="68"/>
                </a:lnTo>
                <a:lnTo>
                  <a:pt x="192" y="71"/>
                </a:lnTo>
                <a:lnTo>
                  <a:pt x="192" y="73"/>
                </a:lnTo>
                <a:lnTo>
                  <a:pt x="192" y="71"/>
                </a:lnTo>
                <a:lnTo>
                  <a:pt x="195" y="71"/>
                </a:lnTo>
                <a:lnTo>
                  <a:pt x="197" y="68"/>
                </a:lnTo>
                <a:lnTo>
                  <a:pt x="197" y="67"/>
                </a:lnTo>
                <a:lnTo>
                  <a:pt x="199" y="67"/>
                </a:lnTo>
                <a:lnTo>
                  <a:pt x="199" y="65"/>
                </a:lnTo>
                <a:lnTo>
                  <a:pt x="199" y="67"/>
                </a:lnTo>
                <a:lnTo>
                  <a:pt x="201" y="67"/>
                </a:lnTo>
                <a:lnTo>
                  <a:pt x="204" y="68"/>
                </a:lnTo>
                <a:lnTo>
                  <a:pt x="204" y="71"/>
                </a:lnTo>
                <a:lnTo>
                  <a:pt x="206" y="71"/>
                </a:lnTo>
                <a:lnTo>
                  <a:pt x="204" y="73"/>
                </a:lnTo>
                <a:lnTo>
                  <a:pt x="201" y="73"/>
                </a:lnTo>
                <a:lnTo>
                  <a:pt x="201" y="75"/>
                </a:lnTo>
                <a:lnTo>
                  <a:pt x="199" y="75"/>
                </a:lnTo>
                <a:lnTo>
                  <a:pt x="199" y="78"/>
                </a:lnTo>
                <a:lnTo>
                  <a:pt x="199" y="80"/>
                </a:lnTo>
                <a:lnTo>
                  <a:pt x="199" y="81"/>
                </a:lnTo>
                <a:lnTo>
                  <a:pt x="197" y="81"/>
                </a:lnTo>
                <a:lnTo>
                  <a:pt x="197" y="83"/>
                </a:lnTo>
                <a:lnTo>
                  <a:pt x="199" y="81"/>
                </a:lnTo>
                <a:lnTo>
                  <a:pt x="199" y="80"/>
                </a:lnTo>
                <a:lnTo>
                  <a:pt x="201" y="78"/>
                </a:lnTo>
                <a:lnTo>
                  <a:pt x="201" y="75"/>
                </a:lnTo>
                <a:lnTo>
                  <a:pt x="204" y="75"/>
                </a:lnTo>
                <a:lnTo>
                  <a:pt x="206" y="75"/>
                </a:lnTo>
                <a:lnTo>
                  <a:pt x="208" y="75"/>
                </a:lnTo>
                <a:lnTo>
                  <a:pt x="210" y="78"/>
                </a:lnTo>
                <a:lnTo>
                  <a:pt x="213" y="78"/>
                </a:lnTo>
                <a:lnTo>
                  <a:pt x="213" y="80"/>
                </a:lnTo>
                <a:lnTo>
                  <a:pt x="215" y="81"/>
                </a:lnTo>
                <a:lnTo>
                  <a:pt x="215" y="80"/>
                </a:lnTo>
                <a:lnTo>
                  <a:pt x="217" y="81"/>
                </a:lnTo>
                <a:lnTo>
                  <a:pt x="217" y="83"/>
                </a:lnTo>
                <a:lnTo>
                  <a:pt x="219" y="83"/>
                </a:lnTo>
                <a:lnTo>
                  <a:pt x="222" y="86"/>
                </a:lnTo>
                <a:lnTo>
                  <a:pt x="224" y="88"/>
                </a:lnTo>
                <a:lnTo>
                  <a:pt x="224" y="90"/>
                </a:lnTo>
                <a:lnTo>
                  <a:pt x="224" y="92"/>
                </a:lnTo>
                <a:lnTo>
                  <a:pt x="226" y="94"/>
                </a:lnTo>
                <a:lnTo>
                  <a:pt x="226" y="96"/>
                </a:lnTo>
                <a:lnTo>
                  <a:pt x="229" y="100"/>
                </a:lnTo>
                <a:lnTo>
                  <a:pt x="229" y="105"/>
                </a:lnTo>
                <a:lnTo>
                  <a:pt x="229" y="106"/>
                </a:lnTo>
                <a:lnTo>
                  <a:pt x="231" y="109"/>
                </a:lnTo>
                <a:lnTo>
                  <a:pt x="229" y="109"/>
                </a:lnTo>
                <a:lnTo>
                  <a:pt x="229" y="111"/>
                </a:lnTo>
                <a:lnTo>
                  <a:pt x="226" y="111"/>
                </a:lnTo>
                <a:lnTo>
                  <a:pt x="224" y="113"/>
                </a:lnTo>
                <a:lnTo>
                  <a:pt x="222" y="113"/>
                </a:lnTo>
                <a:lnTo>
                  <a:pt x="224" y="115"/>
                </a:lnTo>
                <a:lnTo>
                  <a:pt x="226" y="113"/>
                </a:lnTo>
                <a:lnTo>
                  <a:pt x="229" y="113"/>
                </a:lnTo>
                <a:lnTo>
                  <a:pt x="229" y="111"/>
                </a:lnTo>
                <a:lnTo>
                  <a:pt x="231" y="109"/>
                </a:lnTo>
                <a:lnTo>
                  <a:pt x="231" y="105"/>
                </a:lnTo>
                <a:lnTo>
                  <a:pt x="231" y="103"/>
                </a:lnTo>
                <a:lnTo>
                  <a:pt x="231" y="98"/>
                </a:lnTo>
                <a:lnTo>
                  <a:pt x="231" y="92"/>
                </a:lnTo>
                <a:lnTo>
                  <a:pt x="233" y="90"/>
                </a:lnTo>
                <a:lnTo>
                  <a:pt x="235" y="90"/>
                </a:lnTo>
                <a:lnTo>
                  <a:pt x="238" y="90"/>
                </a:lnTo>
                <a:lnTo>
                  <a:pt x="240" y="92"/>
                </a:lnTo>
                <a:lnTo>
                  <a:pt x="242" y="94"/>
                </a:lnTo>
                <a:lnTo>
                  <a:pt x="242" y="96"/>
                </a:lnTo>
                <a:lnTo>
                  <a:pt x="244" y="96"/>
                </a:lnTo>
                <a:lnTo>
                  <a:pt x="244" y="100"/>
                </a:lnTo>
                <a:lnTo>
                  <a:pt x="244" y="103"/>
                </a:lnTo>
                <a:lnTo>
                  <a:pt x="247" y="105"/>
                </a:lnTo>
                <a:lnTo>
                  <a:pt x="247" y="106"/>
                </a:lnTo>
                <a:lnTo>
                  <a:pt x="249" y="106"/>
                </a:lnTo>
                <a:lnTo>
                  <a:pt x="247" y="106"/>
                </a:lnTo>
                <a:lnTo>
                  <a:pt x="247" y="109"/>
                </a:lnTo>
                <a:lnTo>
                  <a:pt x="249" y="111"/>
                </a:lnTo>
                <a:lnTo>
                  <a:pt x="251" y="111"/>
                </a:lnTo>
                <a:lnTo>
                  <a:pt x="251" y="113"/>
                </a:lnTo>
                <a:lnTo>
                  <a:pt x="249" y="111"/>
                </a:lnTo>
                <a:lnTo>
                  <a:pt x="249" y="115"/>
                </a:lnTo>
                <a:lnTo>
                  <a:pt x="249" y="118"/>
                </a:lnTo>
                <a:lnTo>
                  <a:pt x="251" y="121"/>
                </a:lnTo>
                <a:lnTo>
                  <a:pt x="253" y="123"/>
                </a:lnTo>
                <a:lnTo>
                  <a:pt x="256" y="126"/>
                </a:lnTo>
                <a:lnTo>
                  <a:pt x="256" y="128"/>
                </a:lnTo>
                <a:lnTo>
                  <a:pt x="253" y="134"/>
                </a:lnTo>
                <a:lnTo>
                  <a:pt x="253" y="138"/>
                </a:lnTo>
                <a:lnTo>
                  <a:pt x="251" y="138"/>
                </a:lnTo>
                <a:lnTo>
                  <a:pt x="251" y="141"/>
                </a:lnTo>
                <a:lnTo>
                  <a:pt x="249" y="138"/>
                </a:lnTo>
                <a:lnTo>
                  <a:pt x="247" y="141"/>
                </a:lnTo>
                <a:lnTo>
                  <a:pt x="244" y="143"/>
                </a:lnTo>
                <a:lnTo>
                  <a:pt x="242" y="146"/>
                </a:lnTo>
                <a:lnTo>
                  <a:pt x="242" y="149"/>
                </a:lnTo>
                <a:lnTo>
                  <a:pt x="238" y="151"/>
                </a:lnTo>
                <a:lnTo>
                  <a:pt x="238" y="153"/>
                </a:lnTo>
                <a:lnTo>
                  <a:pt x="235" y="155"/>
                </a:lnTo>
                <a:lnTo>
                  <a:pt x="235" y="157"/>
                </a:lnTo>
                <a:lnTo>
                  <a:pt x="231" y="159"/>
                </a:lnTo>
                <a:lnTo>
                  <a:pt x="231" y="161"/>
                </a:lnTo>
                <a:lnTo>
                  <a:pt x="231" y="163"/>
                </a:lnTo>
                <a:lnTo>
                  <a:pt x="229" y="163"/>
                </a:lnTo>
                <a:lnTo>
                  <a:pt x="229" y="161"/>
                </a:lnTo>
                <a:lnTo>
                  <a:pt x="226" y="161"/>
                </a:lnTo>
                <a:lnTo>
                  <a:pt x="226" y="163"/>
                </a:lnTo>
                <a:lnTo>
                  <a:pt x="224" y="166"/>
                </a:lnTo>
                <a:lnTo>
                  <a:pt x="224" y="167"/>
                </a:lnTo>
                <a:lnTo>
                  <a:pt x="224" y="169"/>
                </a:lnTo>
                <a:lnTo>
                  <a:pt x="224" y="172"/>
                </a:lnTo>
                <a:lnTo>
                  <a:pt x="222" y="172"/>
                </a:lnTo>
                <a:lnTo>
                  <a:pt x="222" y="174"/>
                </a:lnTo>
                <a:lnTo>
                  <a:pt x="219" y="176"/>
                </a:lnTo>
                <a:lnTo>
                  <a:pt x="219" y="178"/>
                </a:lnTo>
                <a:lnTo>
                  <a:pt x="217" y="178"/>
                </a:lnTo>
                <a:lnTo>
                  <a:pt x="217" y="180"/>
                </a:lnTo>
                <a:lnTo>
                  <a:pt x="217" y="182"/>
                </a:lnTo>
                <a:lnTo>
                  <a:pt x="215" y="182"/>
                </a:lnTo>
                <a:lnTo>
                  <a:pt x="215" y="184"/>
                </a:lnTo>
                <a:lnTo>
                  <a:pt x="213" y="184"/>
                </a:lnTo>
                <a:lnTo>
                  <a:pt x="213" y="186"/>
                </a:lnTo>
                <a:lnTo>
                  <a:pt x="210" y="191"/>
                </a:lnTo>
                <a:lnTo>
                  <a:pt x="208" y="191"/>
                </a:lnTo>
                <a:lnTo>
                  <a:pt x="208" y="192"/>
                </a:lnTo>
                <a:lnTo>
                  <a:pt x="206" y="195"/>
                </a:lnTo>
                <a:lnTo>
                  <a:pt x="206" y="197"/>
                </a:lnTo>
                <a:lnTo>
                  <a:pt x="204" y="197"/>
                </a:lnTo>
                <a:lnTo>
                  <a:pt x="204" y="199"/>
                </a:lnTo>
                <a:lnTo>
                  <a:pt x="204" y="201"/>
                </a:lnTo>
                <a:lnTo>
                  <a:pt x="201" y="201"/>
                </a:lnTo>
                <a:lnTo>
                  <a:pt x="201" y="199"/>
                </a:lnTo>
                <a:lnTo>
                  <a:pt x="199" y="199"/>
                </a:lnTo>
                <a:lnTo>
                  <a:pt x="199" y="201"/>
                </a:lnTo>
                <a:lnTo>
                  <a:pt x="197" y="201"/>
                </a:lnTo>
                <a:lnTo>
                  <a:pt x="197" y="204"/>
                </a:lnTo>
                <a:lnTo>
                  <a:pt x="195" y="204"/>
                </a:lnTo>
                <a:lnTo>
                  <a:pt x="197" y="204"/>
                </a:lnTo>
                <a:lnTo>
                  <a:pt x="197" y="205"/>
                </a:lnTo>
                <a:lnTo>
                  <a:pt x="195" y="205"/>
                </a:lnTo>
                <a:lnTo>
                  <a:pt x="195" y="207"/>
                </a:lnTo>
                <a:lnTo>
                  <a:pt x="192" y="207"/>
                </a:lnTo>
                <a:lnTo>
                  <a:pt x="195" y="209"/>
                </a:lnTo>
                <a:lnTo>
                  <a:pt x="192" y="209"/>
                </a:lnTo>
                <a:lnTo>
                  <a:pt x="195" y="209"/>
                </a:lnTo>
                <a:lnTo>
                  <a:pt x="192" y="212"/>
                </a:lnTo>
                <a:lnTo>
                  <a:pt x="195" y="214"/>
                </a:lnTo>
                <a:lnTo>
                  <a:pt x="195" y="216"/>
                </a:lnTo>
                <a:lnTo>
                  <a:pt x="192" y="217"/>
                </a:lnTo>
                <a:lnTo>
                  <a:pt x="192" y="220"/>
                </a:lnTo>
                <a:lnTo>
                  <a:pt x="190" y="220"/>
                </a:lnTo>
                <a:lnTo>
                  <a:pt x="190" y="222"/>
                </a:lnTo>
                <a:lnTo>
                  <a:pt x="188" y="224"/>
                </a:lnTo>
                <a:lnTo>
                  <a:pt x="188" y="227"/>
                </a:lnTo>
                <a:lnTo>
                  <a:pt x="188" y="229"/>
                </a:lnTo>
                <a:lnTo>
                  <a:pt x="185" y="230"/>
                </a:lnTo>
                <a:lnTo>
                  <a:pt x="183" y="230"/>
                </a:lnTo>
                <a:lnTo>
                  <a:pt x="181" y="235"/>
                </a:lnTo>
                <a:lnTo>
                  <a:pt x="181" y="237"/>
                </a:lnTo>
                <a:lnTo>
                  <a:pt x="181" y="239"/>
                </a:lnTo>
                <a:lnTo>
                  <a:pt x="181" y="241"/>
                </a:lnTo>
                <a:lnTo>
                  <a:pt x="179" y="243"/>
                </a:lnTo>
                <a:lnTo>
                  <a:pt x="176" y="245"/>
                </a:lnTo>
                <a:lnTo>
                  <a:pt x="176" y="247"/>
                </a:lnTo>
                <a:lnTo>
                  <a:pt x="174" y="247"/>
                </a:lnTo>
                <a:lnTo>
                  <a:pt x="174" y="249"/>
                </a:lnTo>
                <a:lnTo>
                  <a:pt x="174" y="252"/>
                </a:lnTo>
                <a:lnTo>
                  <a:pt x="174" y="254"/>
                </a:lnTo>
                <a:lnTo>
                  <a:pt x="174" y="255"/>
                </a:lnTo>
                <a:lnTo>
                  <a:pt x="174" y="258"/>
                </a:lnTo>
                <a:lnTo>
                  <a:pt x="172" y="260"/>
                </a:lnTo>
                <a:lnTo>
                  <a:pt x="170" y="260"/>
                </a:lnTo>
                <a:lnTo>
                  <a:pt x="170" y="262"/>
                </a:lnTo>
                <a:lnTo>
                  <a:pt x="167" y="262"/>
                </a:lnTo>
                <a:lnTo>
                  <a:pt x="167" y="264"/>
                </a:lnTo>
                <a:lnTo>
                  <a:pt x="165" y="264"/>
                </a:lnTo>
                <a:lnTo>
                  <a:pt x="165" y="266"/>
                </a:lnTo>
                <a:lnTo>
                  <a:pt x="165" y="268"/>
                </a:lnTo>
                <a:lnTo>
                  <a:pt x="163" y="268"/>
                </a:lnTo>
                <a:lnTo>
                  <a:pt x="161" y="268"/>
                </a:lnTo>
                <a:lnTo>
                  <a:pt x="161" y="270"/>
                </a:lnTo>
                <a:lnTo>
                  <a:pt x="158" y="270"/>
                </a:lnTo>
                <a:lnTo>
                  <a:pt x="156" y="270"/>
                </a:lnTo>
                <a:lnTo>
                  <a:pt x="156" y="272"/>
                </a:lnTo>
                <a:lnTo>
                  <a:pt x="154" y="272"/>
                </a:lnTo>
                <a:lnTo>
                  <a:pt x="151" y="275"/>
                </a:lnTo>
                <a:lnTo>
                  <a:pt x="151" y="272"/>
                </a:lnTo>
                <a:lnTo>
                  <a:pt x="151" y="275"/>
                </a:lnTo>
                <a:lnTo>
                  <a:pt x="147" y="275"/>
                </a:lnTo>
                <a:lnTo>
                  <a:pt x="149" y="275"/>
                </a:lnTo>
                <a:lnTo>
                  <a:pt x="149" y="277"/>
                </a:lnTo>
                <a:lnTo>
                  <a:pt x="147" y="277"/>
                </a:lnTo>
                <a:lnTo>
                  <a:pt x="145" y="279"/>
                </a:lnTo>
                <a:lnTo>
                  <a:pt x="145" y="280"/>
                </a:lnTo>
                <a:lnTo>
                  <a:pt x="142" y="283"/>
                </a:lnTo>
                <a:lnTo>
                  <a:pt x="142" y="280"/>
                </a:lnTo>
                <a:lnTo>
                  <a:pt x="140" y="283"/>
                </a:lnTo>
                <a:lnTo>
                  <a:pt x="140" y="280"/>
                </a:lnTo>
                <a:lnTo>
                  <a:pt x="140" y="283"/>
                </a:lnTo>
                <a:lnTo>
                  <a:pt x="138" y="283"/>
                </a:lnTo>
                <a:lnTo>
                  <a:pt x="136" y="283"/>
                </a:lnTo>
                <a:lnTo>
                  <a:pt x="133" y="283"/>
                </a:lnTo>
                <a:lnTo>
                  <a:pt x="131" y="283"/>
                </a:lnTo>
                <a:lnTo>
                  <a:pt x="131" y="280"/>
                </a:lnTo>
                <a:lnTo>
                  <a:pt x="129" y="280"/>
                </a:lnTo>
                <a:lnTo>
                  <a:pt x="129" y="279"/>
                </a:lnTo>
                <a:lnTo>
                  <a:pt x="127" y="279"/>
                </a:lnTo>
                <a:lnTo>
                  <a:pt x="124" y="279"/>
                </a:lnTo>
                <a:lnTo>
                  <a:pt x="122" y="279"/>
                </a:lnTo>
                <a:lnTo>
                  <a:pt x="117" y="279"/>
                </a:lnTo>
                <a:lnTo>
                  <a:pt x="115" y="280"/>
                </a:lnTo>
                <a:lnTo>
                  <a:pt x="115" y="279"/>
                </a:lnTo>
                <a:lnTo>
                  <a:pt x="113" y="280"/>
                </a:lnTo>
                <a:lnTo>
                  <a:pt x="111" y="280"/>
                </a:lnTo>
                <a:lnTo>
                  <a:pt x="111" y="279"/>
                </a:lnTo>
                <a:lnTo>
                  <a:pt x="113" y="279"/>
                </a:lnTo>
                <a:lnTo>
                  <a:pt x="113" y="277"/>
                </a:lnTo>
                <a:lnTo>
                  <a:pt x="115" y="277"/>
                </a:lnTo>
                <a:lnTo>
                  <a:pt x="117" y="277"/>
                </a:lnTo>
                <a:lnTo>
                  <a:pt x="115" y="275"/>
                </a:lnTo>
                <a:lnTo>
                  <a:pt x="113" y="275"/>
                </a:lnTo>
                <a:lnTo>
                  <a:pt x="113" y="272"/>
                </a:lnTo>
                <a:lnTo>
                  <a:pt x="111" y="272"/>
                </a:lnTo>
                <a:lnTo>
                  <a:pt x="108" y="270"/>
                </a:lnTo>
                <a:lnTo>
                  <a:pt x="106" y="268"/>
                </a:lnTo>
                <a:lnTo>
                  <a:pt x="104" y="270"/>
                </a:lnTo>
                <a:lnTo>
                  <a:pt x="104" y="272"/>
                </a:lnTo>
                <a:lnTo>
                  <a:pt x="102" y="272"/>
                </a:lnTo>
                <a:lnTo>
                  <a:pt x="99" y="272"/>
                </a:lnTo>
                <a:lnTo>
                  <a:pt x="97" y="275"/>
                </a:lnTo>
                <a:lnTo>
                  <a:pt x="95" y="277"/>
                </a:lnTo>
                <a:lnTo>
                  <a:pt x="95" y="275"/>
                </a:lnTo>
                <a:lnTo>
                  <a:pt x="92" y="275"/>
                </a:lnTo>
                <a:lnTo>
                  <a:pt x="88" y="275"/>
                </a:lnTo>
                <a:lnTo>
                  <a:pt x="86" y="275"/>
                </a:lnTo>
                <a:lnTo>
                  <a:pt x="83" y="272"/>
                </a:lnTo>
                <a:lnTo>
                  <a:pt x="81" y="272"/>
                </a:lnTo>
                <a:lnTo>
                  <a:pt x="79" y="272"/>
                </a:lnTo>
                <a:lnTo>
                  <a:pt x="79" y="270"/>
                </a:lnTo>
                <a:lnTo>
                  <a:pt x="77" y="272"/>
                </a:lnTo>
                <a:lnTo>
                  <a:pt x="74" y="270"/>
                </a:lnTo>
                <a:lnTo>
                  <a:pt x="72" y="270"/>
                </a:lnTo>
                <a:lnTo>
                  <a:pt x="74" y="268"/>
                </a:lnTo>
                <a:lnTo>
                  <a:pt x="72" y="266"/>
                </a:lnTo>
                <a:lnTo>
                  <a:pt x="70" y="266"/>
                </a:lnTo>
                <a:lnTo>
                  <a:pt x="68" y="266"/>
                </a:lnTo>
                <a:lnTo>
                  <a:pt x="68" y="268"/>
                </a:lnTo>
                <a:lnTo>
                  <a:pt x="65" y="268"/>
                </a:lnTo>
                <a:lnTo>
                  <a:pt x="65" y="270"/>
                </a:lnTo>
                <a:lnTo>
                  <a:pt x="63" y="270"/>
                </a:lnTo>
                <a:lnTo>
                  <a:pt x="61" y="270"/>
                </a:lnTo>
                <a:lnTo>
                  <a:pt x="61" y="272"/>
                </a:lnTo>
                <a:lnTo>
                  <a:pt x="58" y="275"/>
                </a:lnTo>
                <a:lnTo>
                  <a:pt x="56" y="272"/>
                </a:lnTo>
                <a:lnTo>
                  <a:pt x="54" y="275"/>
                </a:lnTo>
                <a:lnTo>
                  <a:pt x="56" y="277"/>
                </a:lnTo>
                <a:lnTo>
                  <a:pt x="54" y="277"/>
                </a:lnTo>
                <a:lnTo>
                  <a:pt x="54" y="279"/>
                </a:lnTo>
                <a:lnTo>
                  <a:pt x="49" y="279"/>
                </a:lnTo>
                <a:lnTo>
                  <a:pt x="47" y="280"/>
                </a:lnTo>
                <a:lnTo>
                  <a:pt x="47" y="279"/>
                </a:lnTo>
                <a:lnTo>
                  <a:pt x="45" y="279"/>
                </a:lnTo>
                <a:lnTo>
                  <a:pt x="45" y="280"/>
                </a:lnTo>
                <a:lnTo>
                  <a:pt x="43" y="280"/>
                </a:lnTo>
                <a:lnTo>
                  <a:pt x="43" y="283"/>
                </a:lnTo>
                <a:lnTo>
                  <a:pt x="43" y="285"/>
                </a:lnTo>
                <a:lnTo>
                  <a:pt x="40" y="285"/>
                </a:lnTo>
                <a:lnTo>
                  <a:pt x="38" y="285"/>
                </a:lnTo>
                <a:lnTo>
                  <a:pt x="36" y="285"/>
                </a:lnTo>
                <a:lnTo>
                  <a:pt x="36" y="283"/>
                </a:lnTo>
                <a:lnTo>
                  <a:pt x="34" y="280"/>
                </a:lnTo>
                <a:lnTo>
                  <a:pt x="29" y="283"/>
                </a:lnTo>
                <a:lnTo>
                  <a:pt x="27" y="283"/>
                </a:lnTo>
                <a:lnTo>
                  <a:pt x="24" y="283"/>
                </a:lnTo>
                <a:lnTo>
                  <a:pt x="22" y="280"/>
                </a:lnTo>
                <a:lnTo>
                  <a:pt x="18" y="279"/>
                </a:lnTo>
                <a:lnTo>
                  <a:pt x="20" y="277"/>
                </a:lnTo>
                <a:lnTo>
                  <a:pt x="18" y="277"/>
                </a:lnTo>
                <a:lnTo>
                  <a:pt x="15" y="279"/>
                </a:lnTo>
                <a:lnTo>
                  <a:pt x="13" y="277"/>
                </a:lnTo>
                <a:lnTo>
                  <a:pt x="11" y="277"/>
                </a:lnTo>
                <a:lnTo>
                  <a:pt x="9" y="275"/>
                </a:lnTo>
                <a:lnTo>
                  <a:pt x="4" y="272"/>
                </a:lnTo>
                <a:lnTo>
                  <a:pt x="4" y="270"/>
                </a:lnTo>
                <a:lnTo>
                  <a:pt x="6" y="270"/>
                </a:lnTo>
                <a:lnTo>
                  <a:pt x="4" y="270"/>
                </a:lnTo>
                <a:lnTo>
                  <a:pt x="4" y="268"/>
                </a:lnTo>
                <a:lnTo>
                  <a:pt x="2" y="266"/>
                </a:lnTo>
                <a:lnTo>
                  <a:pt x="0" y="268"/>
                </a:lnTo>
                <a:lnTo>
                  <a:pt x="0" y="266"/>
                </a:lnTo>
                <a:lnTo>
                  <a:pt x="2" y="264"/>
                </a:lnTo>
                <a:lnTo>
                  <a:pt x="2" y="266"/>
                </a:lnTo>
                <a:lnTo>
                  <a:pt x="6" y="266"/>
                </a:lnTo>
                <a:lnTo>
                  <a:pt x="9" y="266"/>
                </a:lnTo>
                <a:lnTo>
                  <a:pt x="6" y="266"/>
                </a:lnTo>
                <a:lnTo>
                  <a:pt x="6" y="264"/>
                </a:lnTo>
                <a:lnTo>
                  <a:pt x="9" y="262"/>
                </a:lnTo>
                <a:lnTo>
                  <a:pt x="9" y="260"/>
                </a:lnTo>
                <a:lnTo>
                  <a:pt x="11" y="260"/>
                </a:lnTo>
                <a:lnTo>
                  <a:pt x="13" y="260"/>
                </a:lnTo>
                <a:lnTo>
                  <a:pt x="15" y="260"/>
                </a:lnTo>
                <a:lnTo>
                  <a:pt x="15" y="258"/>
                </a:lnTo>
                <a:lnTo>
                  <a:pt x="18" y="255"/>
                </a:lnTo>
                <a:lnTo>
                  <a:pt x="20" y="255"/>
                </a:lnTo>
                <a:lnTo>
                  <a:pt x="18" y="254"/>
                </a:lnTo>
                <a:lnTo>
                  <a:pt x="20" y="254"/>
                </a:lnTo>
                <a:lnTo>
                  <a:pt x="20" y="252"/>
                </a:lnTo>
                <a:lnTo>
                  <a:pt x="22" y="252"/>
                </a:lnTo>
                <a:lnTo>
                  <a:pt x="22" y="249"/>
                </a:lnTo>
                <a:lnTo>
                  <a:pt x="22" y="247"/>
                </a:lnTo>
                <a:lnTo>
                  <a:pt x="24" y="247"/>
                </a:lnTo>
                <a:lnTo>
                  <a:pt x="24" y="245"/>
                </a:lnTo>
                <a:lnTo>
                  <a:pt x="24" y="243"/>
                </a:lnTo>
                <a:lnTo>
                  <a:pt x="27" y="241"/>
                </a:lnTo>
                <a:lnTo>
                  <a:pt x="29" y="241"/>
                </a:lnTo>
                <a:lnTo>
                  <a:pt x="29" y="239"/>
                </a:lnTo>
                <a:lnTo>
                  <a:pt x="31" y="235"/>
                </a:lnTo>
                <a:lnTo>
                  <a:pt x="31" y="232"/>
                </a:lnTo>
                <a:lnTo>
                  <a:pt x="34" y="232"/>
                </a:lnTo>
                <a:lnTo>
                  <a:pt x="34" y="230"/>
                </a:lnTo>
                <a:lnTo>
                  <a:pt x="34" y="229"/>
                </a:lnTo>
                <a:lnTo>
                  <a:pt x="36" y="229"/>
                </a:lnTo>
                <a:lnTo>
                  <a:pt x="36" y="227"/>
                </a:lnTo>
                <a:lnTo>
                  <a:pt x="34" y="224"/>
                </a:lnTo>
                <a:lnTo>
                  <a:pt x="36" y="222"/>
                </a:lnTo>
                <a:lnTo>
                  <a:pt x="36" y="220"/>
                </a:lnTo>
                <a:lnTo>
                  <a:pt x="36" y="217"/>
                </a:lnTo>
                <a:lnTo>
                  <a:pt x="38" y="217"/>
                </a:lnTo>
                <a:lnTo>
                  <a:pt x="36" y="216"/>
                </a:lnTo>
                <a:lnTo>
                  <a:pt x="38" y="216"/>
                </a:lnTo>
                <a:lnTo>
                  <a:pt x="36" y="212"/>
                </a:lnTo>
                <a:lnTo>
                  <a:pt x="36" y="209"/>
                </a:lnTo>
                <a:lnTo>
                  <a:pt x="38" y="212"/>
                </a:lnTo>
                <a:lnTo>
                  <a:pt x="36" y="209"/>
                </a:lnTo>
                <a:lnTo>
                  <a:pt x="38" y="207"/>
                </a:lnTo>
                <a:lnTo>
                  <a:pt x="36" y="205"/>
                </a:lnTo>
                <a:lnTo>
                  <a:pt x="36" y="207"/>
                </a:lnTo>
                <a:lnTo>
                  <a:pt x="34" y="205"/>
                </a:lnTo>
                <a:lnTo>
                  <a:pt x="34" y="204"/>
                </a:lnTo>
                <a:lnTo>
                  <a:pt x="36" y="204"/>
                </a:lnTo>
                <a:lnTo>
                  <a:pt x="36" y="201"/>
                </a:lnTo>
                <a:lnTo>
                  <a:pt x="38" y="199"/>
                </a:lnTo>
                <a:lnTo>
                  <a:pt x="40" y="199"/>
                </a:lnTo>
                <a:lnTo>
                  <a:pt x="40" y="197"/>
                </a:lnTo>
                <a:lnTo>
                  <a:pt x="40" y="195"/>
                </a:lnTo>
                <a:lnTo>
                  <a:pt x="43" y="195"/>
                </a:lnTo>
                <a:lnTo>
                  <a:pt x="43" y="192"/>
                </a:lnTo>
                <a:lnTo>
                  <a:pt x="45" y="192"/>
                </a:lnTo>
                <a:lnTo>
                  <a:pt x="45" y="191"/>
                </a:lnTo>
                <a:lnTo>
                  <a:pt x="47" y="192"/>
                </a:lnTo>
                <a:lnTo>
                  <a:pt x="49" y="191"/>
                </a:lnTo>
                <a:lnTo>
                  <a:pt x="47" y="191"/>
                </a:lnTo>
                <a:lnTo>
                  <a:pt x="49" y="189"/>
                </a:lnTo>
                <a:lnTo>
                  <a:pt x="47" y="189"/>
                </a:lnTo>
                <a:lnTo>
                  <a:pt x="49" y="186"/>
                </a:lnTo>
                <a:lnTo>
                  <a:pt x="49" y="184"/>
                </a:lnTo>
                <a:lnTo>
                  <a:pt x="52" y="184"/>
                </a:lnTo>
                <a:lnTo>
                  <a:pt x="52" y="182"/>
                </a:lnTo>
                <a:lnTo>
                  <a:pt x="52" y="180"/>
                </a:lnTo>
                <a:lnTo>
                  <a:pt x="54" y="178"/>
                </a:lnTo>
                <a:lnTo>
                  <a:pt x="54" y="176"/>
                </a:lnTo>
                <a:lnTo>
                  <a:pt x="52" y="176"/>
                </a:lnTo>
                <a:lnTo>
                  <a:pt x="52" y="174"/>
                </a:lnTo>
                <a:lnTo>
                  <a:pt x="54" y="172"/>
                </a:lnTo>
                <a:lnTo>
                  <a:pt x="54" y="169"/>
                </a:lnTo>
                <a:lnTo>
                  <a:pt x="56" y="169"/>
                </a:lnTo>
                <a:lnTo>
                  <a:pt x="56" y="167"/>
                </a:lnTo>
                <a:lnTo>
                  <a:pt x="54" y="167"/>
                </a:lnTo>
                <a:lnTo>
                  <a:pt x="54" y="166"/>
                </a:lnTo>
                <a:lnTo>
                  <a:pt x="52" y="166"/>
                </a:lnTo>
                <a:lnTo>
                  <a:pt x="52" y="167"/>
                </a:lnTo>
                <a:lnTo>
                  <a:pt x="49" y="167"/>
                </a:lnTo>
                <a:lnTo>
                  <a:pt x="49" y="166"/>
                </a:lnTo>
                <a:lnTo>
                  <a:pt x="49" y="163"/>
                </a:lnTo>
                <a:lnTo>
                  <a:pt x="47" y="163"/>
                </a:lnTo>
                <a:lnTo>
                  <a:pt x="47" y="161"/>
                </a:lnTo>
                <a:lnTo>
                  <a:pt x="47" y="159"/>
                </a:lnTo>
                <a:lnTo>
                  <a:pt x="45" y="159"/>
                </a:lnTo>
                <a:lnTo>
                  <a:pt x="45" y="157"/>
                </a:lnTo>
                <a:lnTo>
                  <a:pt x="45" y="155"/>
                </a:lnTo>
                <a:lnTo>
                  <a:pt x="43" y="153"/>
                </a:lnTo>
                <a:lnTo>
                  <a:pt x="40" y="153"/>
                </a:lnTo>
                <a:lnTo>
                  <a:pt x="38" y="153"/>
                </a:lnTo>
                <a:lnTo>
                  <a:pt x="36" y="153"/>
                </a:lnTo>
                <a:lnTo>
                  <a:pt x="36" y="151"/>
                </a:lnTo>
                <a:lnTo>
                  <a:pt x="38" y="151"/>
                </a:lnTo>
                <a:lnTo>
                  <a:pt x="38" y="149"/>
                </a:lnTo>
                <a:lnTo>
                  <a:pt x="36" y="149"/>
                </a:lnTo>
                <a:lnTo>
                  <a:pt x="34" y="149"/>
                </a:lnTo>
                <a:lnTo>
                  <a:pt x="34" y="146"/>
                </a:lnTo>
                <a:lnTo>
                  <a:pt x="34" y="144"/>
                </a:lnTo>
                <a:lnTo>
                  <a:pt x="31" y="144"/>
                </a:lnTo>
                <a:lnTo>
                  <a:pt x="31" y="143"/>
                </a:lnTo>
                <a:lnTo>
                  <a:pt x="29" y="143"/>
                </a:lnTo>
                <a:lnTo>
                  <a:pt x="29" y="141"/>
                </a:lnTo>
                <a:lnTo>
                  <a:pt x="29" y="138"/>
                </a:lnTo>
                <a:lnTo>
                  <a:pt x="29" y="136"/>
                </a:lnTo>
                <a:lnTo>
                  <a:pt x="27" y="136"/>
                </a:lnTo>
                <a:lnTo>
                  <a:pt x="27" y="134"/>
                </a:lnTo>
                <a:lnTo>
                  <a:pt x="24" y="134"/>
                </a:lnTo>
                <a:lnTo>
                  <a:pt x="24" y="131"/>
                </a:lnTo>
                <a:lnTo>
                  <a:pt x="24" y="130"/>
                </a:lnTo>
                <a:lnTo>
                  <a:pt x="27" y="128"/>
                </a:lnTo>
                <a:lnTo>
                  <a:pt x="27" y="126"/>
                </a:lnTo>
                <a:lnTo>
                  <a:pt x="27" y="123"/>
                </a:lnTo>
                <a:lnTo>
                  <a:pt x="24" y="123"/>
                </a:lnTo>
                <a:lnTo>
                  <a:pt x="24" y="121"/>
                </a:lnTo>
                <a:lnTo>
                  <a:pt x="22" y="123"/>
                </a:lnTo>
                <a:lnTo>
                  <a:pt x="22" y="121"/>
                </a:lnTo>
                <a:lnTo>
                  <a:pt x="20" y="121"/>
                </a:lnTo>
                <a:lnTo>
                  <a:pt x="20" y="119"/>
                </a:lnTo>
                <a:lnTo>
                  <a:pt x="22" y="119"/>
                </a:lnTo>
                <a:lnTo>
                  <a:pt x="20" y="118"/>
                </a:lnTo>
                <a:lnTo>
                  <a:pt x="22" y="118"/>
                </a:lnTo>
                <a:lnTo>
                  <a:pt x="22" y="115"/>
                </a:lnTo>
                <a:lnTo>
                  <a:pt x="20" y="115"/>
                </a:lnTo>
                <a:lnTo>
                  <a:pt x="20" y="113"/>
                </a:lnTo>
                <a:lnTo>
                  <a:pt x="22" y="111"/>
                </a:lnTo>
                <a:lnTo>
                  <a:pt x="20" y="111"/>
                </a:lnTo>
                <a:lnTo>
                  <a:pt x="22" y="111"/>
                </a:lnTo>
                <a:lnTo>
                  <a:pt x="22" y="109"/>
                </a:lnTo>
                <a:lnTo>
                  <a:pt x="20" y="109"/>
                </a:lnTo>
                <a:lnTo>
                  <a:pt x="18" y="109"/>
                </a:lnTo>
                <a:lnTo>
                  <a:pt x="18" y="106"/>
                </a:lnTo>
                <a:lnTo>
                  <a:pt x="18" y="105"/>
                </a:lnTo>
                <a:lnTo>
                  <a:pt x="18" y="103"/>
                </a:lnTo>
                <a:lnTo>
                  <a:pt x="18" y="100"/>
                </a:lnTo>
                <a:lnTo>
                  <a:pt x="18" y="98"/>
                </a:lnTo>
                <a:lnTo>
                  <a:pt x="18" y="96"/>
                </a:lnTo>
                <a:lnTo>
                  <a:pt x="15" y="96"/>
                </a:lnTo>
                <a:lnTo>
                  <a:pt x="18" y="94"/>
                </a:lnTo>
                <a:lnTo>
                  <a:pt x="20" y="94"/>
                </a:lnTo>
                <a:lnTo>
                  <a:pt x="20" y="92"/>
                </a:lnTo>
                <a:lnTo>
                  <a:pt x="20" y="90"/>
                </a:lnTo>
                <a:lnTo>
                  <a:pt x="20" y="88"/>
                </a:lnTo>
                <a:lnTo>
                  <a:pt x="18" y="86"/>
                </a:lnTo>
                <a:lnTo>
                  <a:pt x="20" y="86"/>
                </a:lnTo>
                <a:lnTo>
                  <a:pt x="20" y="83"/>
                </a:lnTo>
                <a:lnTo>
                  <a:pt x="18" y="83"/>
                </a:lnTo>
                <a:lnTo>
                  <a:pt x="18" y="81"/>
                </a:lnTo>
                <a:lnTo>
                  <a:pt x="20" y="80"/>
                </a:lnTo>
                <a:lnTo>
                  <a:pt x="18" y="80"/>
                </a:lnTo>
                <a:lnTo>
                  <a:pt x="18" y="78"/>
                </a:lnTo>
                <a:lnTo>
                  <a:pt x="15" y="78"/>
                </a:lnTo>
                <a:lnTo>
                  <a:pt x="15" y="75"/>
                </a:lnTo>
                <a:lnTo>
                  <a:pt x="18" y="73"/>
                </a:lnTo>
                <a:lnTo>
                  <a:pt x="15" y="73"/>
                </a:lnTo>
                <a:lnTo>
                  <a:pt x="18" y="73"/>
                </a:lnTo>
                <a:lnTo>
                  <a:pt x="15" y="71"/>
                </a:lnTo>
                <a:lnTo>
                  <a:pt x="18" y="71"/>
                </a:lnTo>
                <a:lnTo>
                  <a:pt x="18" y="67"/>
                </a:lnTo>
                <a:lnTo>
                  <a:pt x="15" y="67"/>
                </a:lnTo>
                <a:lnTo>
                  <a:pt x="18" y="65"/>
                </a:lnTo>
                <a:lnTo>
                  <a:pt x="18" y="63"/>
                </a:lnTo>
                <a:lnTo>
                  <a:pt x="18" y="60"/>
                </a:lnTo>
                <a:lnTo>
                  <a:pt x="18" y="58"/>
                </a:lnTo>
                <a:lnTo>
                  <a:pt x="20" y="56"/>
                </a:lnTo>
                <a:lnTo>
                  <a:pt x="20" y="55"/>
                </a:lnTo>
                <a:lnTo>
                  <a:pt x="22" y="52"/>
                </a:lnTo>
                <a:lnTo>
                  <a:pt x="24" y="52"/>
                </a:lnTo>
                <a:lnTo>
                  <a:pt x="24" y="50"/>
                </a:lnTo>
                <a:lnTo>
                  <a:pt x="27" y="48"/>
                </a:lnTo>
                <a:lnTo>
                  <a:pt x="27" y="46"/>
                </a:lnTo>
                <a:lnTo>
                  <a:pt x="29" y="46"/>
                </a:lnTo>
                <a:lnTo>
                  <a:pt x="29" y="43"/>
                </a:lnTo>
                <a:lnTo>
                  <a:pt x="31" y="40"/>
                </a:lnTo>
                <a:lnTo>
                  <a:pt x="34" y="40"/>
                </a:lnTo>
                <a:lnTo>
                  <a:pt x="34" y="37"/>
                </a:lnTo>
                <a:lnTo>
                  <a:pt x="36" y="37"/>
                </a:lnTo>
                <a:lnTo>
                  <a:pt x="38" y="37"/>
                </a:lnTo>
                <a:lnTo>
                  <a:pt x="38" y="35"/>
                </a:lnTo>
                <a:lnTo>
                  <a:pt x="40" y="35"/>
                </a:lnTo>
                <a:lnTo>
                  <a:pt x="43" y="33"/>
                </a:lnTo>
                <a:lnTo>
                  <a:pt x="45" y="31"/>
                </a:lnTo>
                <a:lnTo>
                  <a:pt x="47" y="29"/>
                </a:lnTo>
                <a:lnTo>
                  <a:pt x="47" y="27"/>
                </a:lnTo>
                <a:lnTo>
                  <a:pt x="49" y="25"/>
                </a:lnTo>
                <a:lnTo>
                  <a:pt x="52" y="23"/>
                </a:lnTo>
                <a:lnTo>
                  <a:pt x="54" y="20"/>
                </a:lnTo>
                <a:lnTo>
                  <a:pt x="56" y="19"/>
                </a:lnTo>
                <a:lnTo>
                  <a:pt x="56" y="17"/>
                </a:lnTo>
                <a:lnTo>
                  <a:pt x="58" y="14"/>
                </a:lnTo>
                <a:lnTo>
                  <a:pt x="56" y="12"/>
                </a:lnTo>
                <a:lnTo>
                  <a:pt x="58" y="12"/>
                </a:lnTo>
                <a:lnTo>
                  <a:pt x="58" y="10"/>
                </a:lnTo>
                <a:lnTo>
                  <a:pt x="58" y="8"/>
                </a:lnTo>
                <a:lnTo>
                  <a:pt x="58" y="6"/>
                </a:lnTo>
                <a:lnTo>
                  <a:pt x="61" y="6"/>
                </a:lnTo>
                <a:lnTo>
                  <a:pt x="61" y="4"/>
                </a:lnTo>
                <a:lnTo>
                  <a:pt x="63" y="2"/>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6" name="Laréunion"/>
          <p:cNvSpPr>
            <a:spLocks noChangeAspect="1"/>
          </p:cNvSpPr>
          <p:nvPr/>
        </p:nvSpPr>
        <p:spPr bwMode="auto">
          <a:xfrm>
            <a:off x="180909" y="5509485"/>
            <a:ext cx="285750" cy="193675"/>
          </a:xfrm>
          <a:custGeom>
            <a:avLst/>
            <a:gdLst>
              <a:gd name="T0" fmla="*/ 205 w 251"/>
              <a:gd name="T1" fmla="*/ 65 h 206"/>
              <a:gd name="T2" fmla="*/ 209 w 251"/>
              <a:gd name="T3" fmla="*/ 75 h 206"/>
              <a:gd name="T4" fmla="*/ 220 w 251"/>
              <a:gd name="T5" fmla="*/ 90 h 206"/>
              <a:gd name="T6" fmla="*/ 234 w 251"/>
              <a:gd name="T7" fmla="*/ 101 h 206"/>
              <a:gd name="T8" fmla="*/ 245 w 251"/>
              <a:gd name="T9" fmla="*/ 106 h 206"/>
              <a:gd name="T10" fmla="*/ 250 w 251"/>
              <a:gd name="T11" fmla="*/ 113 h 206"/>
              <a:gd name="T12" fmla="*/ 250 w 251"/>
              <a:gd name="T13" fmla="*/ 126 h 206"/>
              <a:gd name="T14" fmla="*/ 243 w 251"/>
              <a:gd name="T15" fmla="*/ 134 h 206"/>
              <a:gd name="T16" fmla="*/ 239 w 251"/>
              <a:gd name="T17" fmla="*/ 149 h 206"/>
              <a:gd name="T18" fmla="*/ 239 w 251"/>
              <a:gd name="T19" fmla="*/ 159 h 206"/>
              <a:gd name="T20" fmla="*/ 239 w 251"/>
              <a:gd name="T21" fmla="*/ 170 h 206"/>
              <a:gd name="T22" fmla="*/ 239 w 251"/>
              <a:gd name="T23" fmla="*/ 184 h 206"/>
              <a:gd name="T24" fmla="*/ 229 w 251"/>
              <a:gd name="T25" fmla="*/ 195 h 206"/>
              <a:gd name="T26" fmla="*/ 223 w 251"/>
              <a:gd name="T27" fmla="*/ 195 h 206"/>
              <a:gd name="T28" fmla="*/ 207 w 251"/>
              <a:gd name="T29" fmla="*/ 197 h 206"/>
              <a:gd name="T30" fmla="*/ 195 w 251"/>
              <a:gd name="T31" fmla="*/ 199 h 206"/>
              <a:gd name="T32" fmla="*/ 184 w 251"/>
              <a:gd name="T33" fmla="*/ 203 h 206"/>
              <a:gd name="T34" fmla="*/ 173 w 251"/>
              <a:gd name="T35" fmla="*/ 203 h 206"/>
              <a:gd name="T36" fmla="*/ 159 w 251"/>
              <a:gd name="T37" fmla="*/ 203 h 206"/>
              <a:gd name="T38" fmla="*/ 148 w 251"/>
              <a:gd name="T39" fmla="*/ 199 h 206"/>
              <a:gd name="T40" fmla="*/ 137 w 251"/>
              <a:gd name="T41" fmla="*/ 199 h 206"/>
              <a:gd name="T42" fmla="*/ 125 w 251"/>
              <a:gd name="T43" fmla="*/ 192 h 206"/>
              <a:gd name="T44" fmla="*/ 116 w 251"/>
              <a:gd name="T45" fmla="*/ 190 h 206"/>
              <a:gd name="T46" fmla="*/ 105 w 251"/>
              <a:gd name="T47" fmla="*/ 187 h 206"/>
              <a:gd name="T48" fmla="*/ 96 w 251"/>
              <a:gd name="T49" fmla="*/ 182 h 206"/>
              <a:gd name="T50" fmla="*/ 84 w 251"/>
              <a:gd name="T51" fmla="*/ 180 h 206"/>
              <a:gd name="T52" fmla="*/ 75 w 251"/>
              <a:gd name="T53" fmla="*/ 170 h 206"/>
              <a:gd name="T54" fmla="*/ 59 w 251"/>
              <a:gd name="T55" fmla="*/ 163 h 206"/>
              <a:gd name="T56" fmla="*/ 48 w 251"/>
              <a:gd name="T57" fmla="*/ 157 h 206"/>
              <a:gd name="T58" fmla="*/ 41 w 251"/>
              <a:gd name="T59" fmla="*/ 149 h 206"/>
              <a:gd name="T60" fmla="*/ 32 w 251"/>
              <a:gd name="T61" fmla="*/ 142 h 206"/>
              <a:gd name="T62" fmla="*/ 28 w 251"/>
              <a:gd name="T63" fmla="*/ 132 h 206"/>
              <a:gd name="T64" fmla="*/ 30 w 251"/>
              <a:gd name="T65" fmla="*/ 117 h 206"/>
              <a:gd name="T66" fmla="*/ 23 w 251"/>
              <a:gd name="T67" fmla="*/ 109 h 206"/>
              <a:gd name="T68" fmla="*/ 19 w 251"/>
              <a:gd name="T69" fmla="*/ 98 h 206"/>
              <a:gd name="T70" fmla="*/ 7 w 251"/>
              <a:gd name="T71" fmla="*/ 88 h 206"/>
              <a:gd name="T72" fmla="*/ 3 w 251"/>
              <a:gd name="T73" fmla="*/ 78 h 206"/>
              <a:gd name="T74" fmla="*/ 3 w 251"/>
              <a:gd name="T75" fmla="*/ 69 h 206"/>
              <a:gd name="T76" fmla="*/ 7 w 251"/>
              <a:gd name="T77" fmla="*/ 61 h 206"/>
              <a:gd name="T78" fmla="*/ 21 w 251"/>
              <a:gd name="T79" fmla="*/ 56 h 206"/>
              <a:gd name="T80" fmla="*/ 28 w 251"/>
              <a:gd name="T81" fmla="*/ 42 h 206"/>
              <a:gd name="T82" fmla="*/ 28 w 251"/>
              <a:gd name="T83" fmla="*/ 27 h 206"/>
              <a:gd name="T84" fmla="*/ 32 w 251"/>
              <a:gd name="T85" fmla="*/ 27 h 206"/>
              <a:gd name="T86" fmla="*/ 30 w 251"/>
              <a:gd name="T87" fmla="*/ 25 h 206"/>
              <a:gd name="T88" fmla="*/ 39 w 251"/>
              <a:gd name="T89" fmla="*/ 23 h 206"/>
              <a:gd name="T90" fmla="*/ 50 w 251"/>
              <a:gd name="T91" fmla="*/ 21 h 206"/>
              <a:gd name="T92" fmla="*/ 64 w 251"/>
              <a:gd name="T93" fmla="*/ 10 h 206"/>
              <a:gd name="T94" fmla="*/ 73 w 251"/>
              <a:gd name="T95" fmla="*/ 4 h 206"/>
              <a:gd name="T96" fmla="*/ 91 w 251"/>
              <a:gd name="T97" fmla="*/ 2 h 206"/>
              <a:gd name="T98" fmla="*/ 103 w 251"/>
              <a:gd name="T99" fmla="*/ 4 h 206"/>
              <a:gd name="T100" fmla="*/ 118 w 251"/>
              <a:gd name="T101" fmla="*/ 4 h 206"/>
              <a:gd name="T102" fmla="*/ 132 w 251"/>
              <a:gd name="T103" fmla="*/ 8 h 206"/>
              <a:gd name="T104" fmla="*/ 141 w 251"/>
              <a:gd name="T105" fmla="*/ 8 h 206"/>
              <a:gd name="T106" fmla="*/ 157 w 251"/>
              <a:gd name="T107" fmla="*/ 10 h 206"/>
              <a:gd name="T108" fmla="*/ 168 w 251"/>
              <a:gd name="T109" fmla="*/ 15 h 206"/>
              <a:gd name="T110" fmla="*/ 180 w 251"/>
              <a:gd name="T111" fmla="*/ 18 h 206"/>
              <a:gd name="T112" fmla="*/ 189 w 251"/>
              <a:gd name="T113" fmla="*/ 30 h 206"/>
              <a:gd name="T114" fmla="*/ 195 w 251"/>
              <a:gd name="T115" fmla="*/ 38 h 206"/>
              <a:gd name="T116" fmla="*/ 198 w 251"/>
              <a:gd name="T117" fmla="*/ 46 h 206"/>
              <a:gd name="T118" fmla="*/ 198 w 251"/>
              <a:gd name="T119" fmla="*/ 53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1"/>
              <a:gd name="T181" fmla="*/ 0 h 206"/>
              <a:gd name="T182" fmla="*/ 251 w 251"/>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1" h="206">
                <a:moveTo>
                  <a:pt x="198" y="58"/>
                </a:moveTo>
                <a:lnTo>
                  <a:pt x="198" y="58"/>
                </a:lnTo>
                <a:lnTo>
                  <a:pt x="198" y="61"/>
                </a:lnTo>
                <a:lnTo>
                  <a:pt x="200" y="61"/>
                </a:lnTo>
                <a:lnTo>
                  <a:pt x="200" y="63"/>
                </a:lnTo>
                <a:lnTo>
                  <a:pt x="202" y="63"/>
                </a:lnTo>
                <a:lnTo>
                  <a:pt x="205" y="65"/>
                </a:lnTo>
                <a:lnTo>
                  <a:pt x="205" y="66"/>
                </a:lnTo>
                <a:lnTo>
                  <a:pt x="207" y="66"/>
                </a:lnTo>
                <a:lnTo>
                  <a:pt x="207" y="69"/>
                </a:lnTo>
                <a:lnTo>
                  <a:pt x="209" y="69"/>
                </a:lnTo>
                <a:lnTo>
                  <a:pt x="209" y="71"/>
                </a:lnTo>
                <a:lnTo>
                  <a:pt x="209" y="73"/>
                </a:lnTo>
                <a:lnTo>
                  <a:pt x="209" y="75"/>
                </a:lnTo>
                <a:lnTo>
                  <a:pt x="211" y="78"/>
                </a:lnTo>
                <a:lnTo>
                  <a:pt x="211" y="79"/>
                </a:lnTo>
                <a:lnTo>
                  <a:pt x="214" y="81"/>
                </a:lnTo>
                <a:lnTo>
                  <a:pt x="216" y="84"/>
                </a:lnTo>
                <a:lnTo>
                  <a:pt x="218" y="86"/>
                </a:lnTo>
                <a:lnTo>
                  <a:pt x="218" y="88"/>
                </a:lnTo>
                <a:lnTo>
                  <a:pt x="220" y="90"/>
                </a:lnTo>
                <a:lnTo>
                  <a:pt x="223" y="92"/>
                </a:lnTo>
                <a:lnTo>
                  <a:pt x="225" y="94"/>
                </a:lnTo>
                <a:lnTo>
                  <a:pt x="227" y="96"/>
                </a:lnTo>
                <a:lnTo>
                  <a:pt x="227" y="98"/>
                </a:lnTo>
                <a:lnTo>
                  <a:pt x="229" y="101"/>
                </a:lnTo>
                <a:lnTo>
                  <a:pt x="232" y="101"/>
                </a:lnTo>
                <a:lnTo>
                  <a:pt x="234" y="101"/>
                </a:lnTo>
                <a:lnTo>
                  <a:pt x="236" y="103"/>
                </a:lnTo>
                <a:lnTo>
                  <a:pt x="239" y="103"/>
                </a:lnTo>
                <a:lnTo>
                  <a:pt x="239" y="104"/>
                </a:lnTo>
                <a:lnTo>
                  <a:pt x="241" y="104"/>
                </a:lnTo>
                <a:lnTo>
                  <a:pt x="241" y="106"/>
                </a:lnTo>
                <a:lnTo>
                  <a:pt x="243" y="106"/>
                </a:lnTo>
                <a:lnTo>
                  <a:pt x="245" y="106"/>
                </a:lnTo>
                <a:lnTo>
                  <a:pt x="245" y="109"/>
                </a:lnTo>
                <a:lnTo>
                  <a:pt x="245" y="106"/>
                </a:lnTo>
                <a:lnTo>
                  <a:pt x="245" y="109"/>
                </a:lnTo>
                <a:lnTo>
                  <a:pt x="248" y="109"/>
                </a:lnTo>
                <a:lnTo>
                  <a:pt x="248" y="111"/>
                </a:lnTo>
                <a:lnTo>
                  <a:pt x="248" y="113"/>
                </a:lnTo>
                <a:lnTo>
                  <a:pt x="250" y="113"/>
                </a:lnTo>
                <a:lnTo>
                  <a:pt x="248" y="115"/>
                </a:lnTo>
                <a:lnTo>
                  <a:pt x="250" y="115"/>
                </a:lnTo>
                <a:lnTo>
                  <a:pt x="250" y="117"/>
                </a:lnTo>
                <a:lnTo>
                  <a:pt x="250" y="119"/>
                </a:lnTo>
                <a:lnTo>
                  <a:pt x="250" y="121"/>
                </a:lnTo>
                <a:lnTo>
                  <a:pt x="250" y="124"/>
                </a:lnTo>
                <a:lnTo>
                  <a:pt x="250" y="126"/>
                </a:lnTo>
                <a:lnTo>
                  <a:pt x="248" y="126"/>
                </a:lnTo>
                <a:lnTo>
                  <a:pt x="245" y="126"/>
                </a:lnTo>
                <a:lnTo>
                  <a:pt x="245" y="127"/>
                </a:lnTo>
                <a:lnTo>
                  <a:pt x="245" y="129"/>
                </a:lnTo>
                <a:lnTo>
                  <a:pt x="245" y="132"/>
                </a:lnTo>
                <a:lnTo>
                  <a:pt x="245" y="134"/>
                </a:lnTo>
                <a:lnTo>
                  <a:pt x="243" y="134"/>
                </a:lnTo>
                <a:lnTo>
                  <a:pt x="241" y="136"/>
                </a:lnTo>
                <a:lnTo>
                  <a:pt x="241" y="138"/>
                </a:lnTo>
                <a:lnTo>
                  <a:pt x="241" y="140"/>
                </a:lnTo>
                <a:lnTo>
                  <a:pt x="239" y="142"/>
                </a:lnTo>
                <a:lnTo>
                  <a:pt x="239" y="144"/>
                </a:lnTo>
                <a:lnTo>
                  <a:pt x="239" y="147"/>
                </a:lnTo>
                <a:lnTo>
                  <a:pt x="239" y="149"/>
                </a:lnTo>
                <a:lnTo>
                  <a:pt x="239" y="151"/>
                </a:lnTo>
                <a:lnTo>
                  <a:pt x="236" y="152"/>
                </a:lnTo>
                <a:lnTo>
                  <a:pt x="236" y="155"/>
                </a:lnTo>
                <a:lnTo>
                  <a:pt x="236" y="157"/>
                </a:lnTo>
                <a:lnTo>
                  <a:pt x="239" y="157"/>
                </a:lnTo>
                <a:lnTo>
                  <a:pt x="236" y="157"/>
                </a:lnTo>
                <a:lnTo>
                  <a:pt x="239" y="159"/>
                </a:lnTo>
                <a:lnTo>
                  <a:pt x="236" y="159"/>
                </a:lnTo>
                <a:lnTo>
                  <a:pt x="239" y="161"/>
                </a:lnTo>
                <a:lnTo>
                  <a:pt x="236" y="163"/>
                </a:lnTo>
                <a:lnTo>
                  <a:pt x="236" y="165"/>
                </a:lnTo>
                <a:lnTo>
                  <a:pt x="239" y="165"/>
                </a:lnTo>
                <a:lnTo>
                  <a:pt x="239" y="167"/>
                </a:lnTo>
                <a:lnTo>
                  <a:pt x="239" y="170"/>
                </a:lnTo>
                <a:lnTo>
                  <a:pt x="239" y="172"/>
                </a:lnTo>
                <a:lnTo>
                  <a:pt x="239" y="174"/>
                </a:lnTo>
                <a:lnTo>
                  <a:pt x="239" y="175"/>
                </a:lnTo>
                <a:lnTo>
                  <a:pt x="239" y="178"/>
                </a:lnTo>
                <a:lnTo>
                  <a:pt x="239" y="180"/>
                </a:lnTo>
                <a:lnTo>
                  <a:pt x="239" y="182"/>
                </a:lnTo>
                <a:lnTo>
                  <a:pt x="239" y="184"/>
                </a:lnTo>
                <a:lnTo>
                  <a:pt x="239" y="187"/>
                </a:lnTo>
                <a:lnTo>
                  <a:pt x="236" y="188"/>
                </a:lnTo>
                <a:lnTo>
                  <a:pt x="234" y="190"/>
                </a:lnTo>
                <a:lnTo>
                  <a:pt x="232" y="190"/>
                </a:lnTo>
                <a:lnTo>
                  <a:pt x="232" y="192"/>
                </a:lnTo>
                <a:lnTo>
                  <a:pt x="229" y="192"/>
                </a:lnTo>
                <a:lnTo>
                  <a:pt x="229" y="195"/>
                </a:lnTo>
                <a:lnTo>
                  <a:pt x="227" y="195"/>
                </a:lnTo>
                <a:lnTo>
                  <a:pt x="225" y="197"/>
                </a:lnTo>
                <a:lnTo>
                  <a:pt x="225" y="195"/>
                </a:lnTo>
                <a:lnTo>
                  <a:pt x="223" y="197"/>
                </a:lnTo>
                <a:lnTo>
                  <a:pt x="223" y="195"/>
                </a:lnTo>
                <a:lnTo>
                  <a:pt x="223" y="197"/>
                </a:lnTo>
                <a:lnTo>
                  <a:pt x="223" y="195"/>
                </a:lnTo>
                <a:lnTo>
                  <a:pt x="220" y="195"/>
                </a:lnTo>
                <a:lnTo>
                  <a:pt x="218" y="195"/>
                </a:lnTo>
                <a:lnTo>
                  <a:pt x="216" y="197"/>
                </a:lnTo>
                <a:lnTo>
                  <a:pt x="214" y="197"/>
                </a:lnTo>
                <a:lnTo>
                  <a:pt x="211" y="197"/>
                </a:lnTo>
                <a:lnTo>
                  <a:pt x="209" y="197"/>
                </a:lnTo>
                <a:lnTo>
                  <a:pt x="207" y="197"/>
                </a:lnTo>
                <a:lnTo>
                  <a:pt x="205" y="199"/>
                </a:lnTo>
                <a:lnTo>
                  <a:pt x="202" y="199"/>
                </a:lnTo>
                <a:lnTo>
                  <a:pt x="200" y="199"/>
                </a:lnTo>
                <a:lnTo>
                  <a:pt x="200" y="201"/>
                </a:lnTo>
                <a:lnTo>
                  <a:pt x="198" y="199"/>
                </a:lnTo>
                <a:lnTo>
                  <a:pt x="198" y="201"/>
                </a:lnTo>
                <a:lnTo>
                  <a:pt x="195" y="199"/>
                </a:lnTo>
                <a:lnTo>
                  <a:pt x="193" y="199"/>
                </a:lnTo>
                <a:lnTo>
                  <a:pt x="191" y="199"/>
                </a:lnTo>
                <a:lnTo>
                  <a:pt x="189" y="199"/>
                </a:lnTo>
                <a:lnTo>
                  <a:pt x="186" y="199"/>
                </a:lnTo>
                <a:lnTo>
                  <a:pt x="186" y="201"/>
                </a:lnTo>
                <a:lnTo>
                  <a:pt x="186" y="203"/>
                </a:lnTo>
                <a:lnTo>
                  <a:pt x="184" y="203"/>
                </a:lnTo>
                <a:lnTo>
                  <a:pt x="182" y="203"/>
                </a:lnTo>
                <a:lnTo>
                  <a:pt x="180" y="203"/>
                </a:lnTo>
                <a:lnTo>
                  <a:pt x="177" y="203"/>
                </a:lnTo>
                <a:lnTo>
                  <a:pt x="175" y="203"/>
                </a:lnTo>
                <a:lnTo>
                  <a:pt x="175" y="205"/>
                </a:lnTo>
                <a:lnTo>
                  <a:pt x="173" y="205"/>
                </a:lnTo>
                <a:lnTo>
                  <a:pt x="173" y="203"/>
                </a:lnTo>
                <a:lnTo>
                  <a:pt x="171" y="203"/>
                </a:lnTo>
                <a:lnTo>
                  <a:pt x="166" y="203"/>
                </a:lnTo>
                <a:lnTo>
                  <a:pt x="164" y="203"/>
                </a:lnTo>
                <a:lnTo>
                  <a:pt x="161" y="203"/>
                </a:lnTo>
                <a:lnTo>
                  <a:pt x="159" y="203"/>
                </a:lnTo>
                <a:lnTo>
                  <a:pt x="159" y="205"/>
                </a:lnTo>
                <a:lnTo>
                  <a:pt x="159" y="203"/>
                </a:lnTo>
                <a:lnTo>
                  <a:pt x="157" y="203"/>
                </a:lnTo>
                <a:lnTo>
                  <a:pt x="155" y="203"/>
                </a:lnTo>
                <a:lnTo>
                  <a:pt x="155" y="201"/>
                </a:lnTo>
                <a:lnTo>
                  <a:pt x="152" y="201"/>
                </a:lnTo>
                <a:lnTo>
                  <a:pt x="152" y="199"/>
                </a:lnTo>
                <a:lnTo>
                  <a:pt x="150" y="199"/>
                </a:lnTo>
                <a:lnTo>
                  <a:pt x="148" y="199"/>
                </a:lnTo>
                <a:lnTo>
                  <a:pt x="146" y="199"/>
                </a:lnTo>
                <a:lnTo>
                  <a:pt x="143" y="199"/>
                </a:lnTo>
                <a:lnTo>
                  <a:pt x="141" y="199"/>
                </a:lnTo>
                <a:lnTo>
                  <a:pt x="139" y="199"/>
                </a:lnTo>
                <a:lnTo>
                  <a:pt x="137" y="199"/>
                </a:lnTo>
                <a:lnTo>
                  <a:pt x="134" y="199"/>
                </a:lnTo>
                <a:lnTo>
                  <a:pt x="137" y="199"/>
                </a:lnTo>
                <a:lnTo>
                  <a:pt x="137" y="197"/>
                </a:lnTo>
                <a:lnTo>
                  <a:pt x="134" y="197"/>
                </a:lnTo>
                <a:lnTo>
                  <a:pt x="132" y="197"/>
                </a:lnTo>
                <a:lnTo>
                  <a:pt x="130" y="195"/>
                </a:lnTo>
                <a:lnTo>
                  <a:pt x="127" y="195"/>
                </a:lnTo>
                <a:lnTo>
                  <a:pt x="125" y="195"/>
                </a:lnTo>
                <a:lnTo>
                  <a:pt x="125" y="192"/>
                </a:lnTo>
                <a:lnTo>
                  <a:pt x="125" y="195"/>
                </a:lnTo>
                <a:lnTo>
                  <a:pt x="125" y="192"/>
                </a:lnTo>
                <a:lnTo>
                  <a:pt x="123" y="192"/>
                </a:lnTo>
                <a:lnTo>
                  <a:pt x="121" y="192"/>
                </a:lnTo>
                <a:lnTo>
                  <a:pt x="121" y="190"/>
                </a:lnTo>
                <a:lnTo>
                  <a:pt x="118" y="190"/>
                </a:lnTo>
                <a:lnTo>
                  <a:pt x="116" y="190"/>
                </a:lnTo>
                <a:lnTo>
                  <a:pt x="114" y="190"/>
                </a:lnTo>
                <a:lnTo>
                  <a:pt x="112" y="190"/>
                </a:lnTo>
                <a:lnTo>
                  <a:pt x="109" y="190"/>
                </a:lnTo>
                <a:lnTo>
                  <a:pt x="109" y="188"/>
                </a:lnTo>
                <a:lnTo>
                  <a:pt x="107" y="188"/>
                </a:lnTo>
                <a:lnTo>
                  <a:pt x="107" y="187"/>
                </a:lnTo>
                <a:lnTo>
                  <a:pt x="105" y="187"/>
                </a:lnTo>
                <a:lnTo>
                  <a:pt x="103" y="188"/>
                </a:lnTo>
                <a:lnTo>
                  <a:pt x="103" y="187"/>
                </a:lnTo>
                <a:lnTo>
                  <a:pt x="100" y="187"/>
                </a:lnTo>
                <a:lnTo>
                  <a:pt x="98" y="187"/>
                </a:lnTo>
                <a:lnTo>
                  <a:pt x="98" y="184"/>
                </a:lnTo>
                <a:lnTo>
                  <a:pt x="98" y="182"/>
                </a:lnTo>
                <a:lnTo>
                  <a:pt x="96" y="182"/>
                </a:lnTo>
                <a:lnTo>
                  <a:pt x="93" y="180"/>
                </a:lnTo>
                <a:lnTo>
                  <a:pt x="93" y="182"/>
                </a:lnTo>
                <a:lnTo>
                  <a:pt x="93" y="180"/>
                </a:lnTo>
                <a:lnTo>
                  <a:pt x="91" y="180"/>
                </a:lnTo>
                <a:lnTo>
                  <a:pt x="89" y="180"/>
                </a:lnTo>
                <a:lnTo>
                  <a:pt x="87" y="180"/>
                </a:lnTo>
                <a:lnTo>
                  <a:pt x="84" y="180"/>
                </a:lnTo>
                <a:lnTo>
                  <a:pt x="84" y="178"/>
                </a:lnTo>
                <a:lnTo>
                  <a:pt x="82" y="178"/>
                </a:lnTo>
                <a:lnTo>
                  <a:pt x="80" y="175"/>
                </a:lnTo>
                <a:lnTo>
                  <a:pt x="80" y="174"/>
                </a:lnTo>
                <a:lnTo>
                  <a:pt x="80" y="172"/>
                </a:lnTo>
                <a:lnTo>
                  <a:pt x="78" y="172"/>
                </a:lnTo>
                <a:lnTo>
                  <a:pt x="75" y="170"/>
                </a:lnTo>
                <a:lnTo>
                  <a:pt x="73" y="167"/>
                </a:lnTo>
                <a:lnTo>
                  <a:pt x="71" y="165"/>
                </a:lnTo>
                <a:lnTo>
                  <a:pt x="69" y="165"/>
                </a:lnTo>
                <a:lnTo>
                  <a:pt x="66" y="165"/>
                </a:lnTo>
                <a:lnTo>
                  <a:pt x="64" y="165"/>
                </a:lnTo>
                <a:lnTo>
                  <a:pt x="62" y="163"/>
                </a:lnTo>
                <a:lnTo>
                  <a:pt x="59" y="163"/>
                </a:lnTo>
                <a:lnTo>
                  <a:pt x="57" y="163"/>
                </a:lnTo>
                <a:lnTo>
                  <a:pt x="55" y="163"/>
                </a:lnTo>
                <a:lnTo>
                  <a:pt x="53" y="161"/>
                </a:lnTo>
                <a:lnTo>
                  <a:pt x="53" y="163"/>
                </a:lnTo>
                <a:lnTo>
                  <a:pt x="50" y="161"/>
                </a:lnTo>
                <a:lnTo>
                  <a:pt x="48" y="161"/>
                </a:lnTo>
                <a:lnTo>
                  <a:pt x="48" y="157"/>
                </a:lnTo>
                <a:lnTo>
                  <a:pt x="50" y="157"/>
                </a:lnTo>
                <a:lnTo>
                  <a:pt x="48" y="157"/>
                </a:lnTo>
                <a:lnTo>
                  <a:pt x="48" y="152"/>
                </a:lnTo>
                <a:lnTo>
                  <a:pt x="46" y="152"/>
                </a:lnTo>
                <a:lnTo>
                  <a:pt x="44" y="151"/>
                </a:lnTo>
                <a:lnTo>
                  <a:pt x="44" y="149"/>
                </a:lnTo>
                <a:lnTo>
                  <a:pt x="41" y="149"/>
                </a:lnTo>
                <a:lnTo>
                  <a:pt x="41" y="147"/>
                </a:lnTo>
                <a:lnTo>
                  <a:pt x="39" y="147"/>
                </a:lnTo>
                <a:lnTo>
                  <a:pt x="39" y="144"/>
                </a:lnTo>
                <a:lnTo>
                  <a:pt x="37" y="144"/>
                </a:lnTo>
                <a:lnTo>
                  <a:pt x="34" y="144"/>
                </a:lnTo>
                <a:lnTo>
                  <a:pt x="34" y="142"/>
                </a:lnTo>
                <a:lnTo>
                  <a:pt x="32" y="142"/>
                </a:lnTo>
                <a:lnTo>
                  <a:pt x="32" y="140"/>
                </a:lnTo>
                <a:lnTo>
                  <a:pt x="32" y="138"/>
                </a:lnTo>
                <a:lnTo>
                  <a:pt x="30" y="138"/>
                </a:lnTo>
                <a:lnTo>
                  <a:pt x="30" y="136"/>
                </a:lnTo>
                <a:lnTo>
                  <a:pt x="30" y="134"/>
                </a:lnTo>
                <a:lnTo>
                  <a:pt x="30" y="132"/>
                </a:lnTo>
                <a:lnTo>
                  <a:pt x="28" y="132"/>
                </a:lnTo>
                <a:lnTo>
                  <a:pt x="28" y="129"/>
                </a:lnTo>
                <a:lnTo>
                  <a:pt x="30" y="127"/>
                </a:lnTo>
                <a:lnTo>
                  <a:pt x="30" y="126"/>
                </a:lnTo>
                <a:lnTo>
                  <a:pt x="30" y="124"/>
                </a:lnTo>
                <a:lnTo>
                  <a:pt x="30" y="121"/>
                </a:lnTo>
                <a:lnTo>
                  <a:pt x="30" y="119"/>
                </a:lnTo>
                <a:lnTo>
                  <a:pt x="30" y="117"/>
                </a:lnTo>
                <a:lnTo>
                  <a:pt x="30" y="115"/>
                </a:lnTo>
                <a:lnTo>
                  <a:pt x="30" y="113"/>
                </a:lnTo>
                <a:lnTo>
                  <a:pt x="28" y="113"/>
                </a:lnTo>
                <a:lnTo>
                  <a:pt x="28" y="111"/>
                </a:lnTo>
                <a:lnTo>
                  <a:pt x="25" y="111"/>
                </a:lnTo>
                <a:lnTo>
                  <a:pt x="25" y="109"/>
                </a:lnTo>
                <a:lnTo>
                  <a:pt x="23" y="109"/>
                </a:lnTo>
                <a:lnTo>
                  <a:pt x="23" y="106"/>
                </a:lnTo>
                <a:lnTo>
                  <a:pt x="23" y="104"/>
                </a:lnTo>
                <a:lnTo>
                  <a:pt x="23" y="103"/>
                </a:lnTo>
                <a:lnTo>
                  <a:pt x="23" y="101"/>
                </a:lnTo>
                <a:lnTo>
                  <a:pt x="21" y="101"/>
                </a:lnTo>
                <a:lnTo>
                  <a:pt x="21" y="98"/>
                </a:lnTo>
                <a:lnTo>
                  <a:pt x="19" y="98"/>
                </a:lnTo>
                <a:lnTo>
                  <a:pt x="16" y="96"/>
                </a:lnTo>
                <a:lnTo>
                  <a:pt x="16" y="94"/>
                </a:lnTo>
                <a:lnTo>
                  <a:pt x="14" y="92"/>
                </a:lnTo>
                <a:lnTo>
                  <a:pt x="12" y="90"/>
                </a:lnTo>
                <a:lnTo>
                  <a:pt x="10" y="90"/>
                </a:lnTo>
                <a:lnTo>
                  <a:pt x="10" y="88"/>
                </a:lnTo>
                <a:lnTo>
                  <a:pt x="7" y="88"/>
                </a:lnTo>
                <a:lnTo>
                  <a:pt x="7" y="86"/>
                </a:lnTo>
                <a:lnTo>
                  <a:pt x="7" y="84"/>
                </a:lnTo>
                <a:lnTo>
                  <a:pt x="5" y="84"/>
                </a:lnTo>
                <a:lnTo>
                  <a:pt x="5" y="81"/>
                </a:lnTo>
                <a:lnTo>
                  <a:pt x="3" y="81"/>
                </a:lnTo>
                <a:lnTo>
                  <a:pt x="3" y="79"/>
                </a:lnTo>
                <a:lnTo>
                  <a:pt x="3" y="78"/>
                </a:lnTo>
                <a:lnTo>
                  <a:pt x="5" y="78"/>
                </a:lnTo>
                <a:lnTo>
                  <a:pt x="5" y="75"/>
                </a:lnTo>
                <a:lnTo>
                  <a:pt x="5" y="73"/>
                </a:lnTo>
                <a:lnTo>
                  <a:pt x="5" y="71"/>
                </a:lnTo>
                <a:lnTo>
                  <a:pt x="7" y="71"/>
                </a:lnTo>
                <a:lnTo>
                  <a:pt x="5" y="71"/>
                </a:lnTo>
                <a:lnTo>
                  <a:pt x="3" y="69"/>
                </a:lnTo>
                <a:lnTo>
                  <a:pt x="3" y="66"/>
                </a:lnTo>
                <a:lnTo>
                  <a:pt x="0" y="66"/>
                </a:lnTo>
                <a:lnTo>
                  <a:pt x="3" y="65"/>
                </a:lnTo>
                <a:lnTo>
                  <a:pt x="3" y="63"/>
                </a:lnTo>
                <a:lnTo>
                  <a:pt x="5" y="63"/>
                </a:lnTo>
                <a:lnTo>
                  <a:pt x="5" y="61"/>
                </a:lnTo>
                <a:lnTo>
                  <a:pt x="7" y="61"/>
                </a:lnTo>
                <a:lnTo>
                  <a:pt x="10" y="58"/>
                </a:lnTo>
                <a:lnTo>
                  <a:pt x="12" y="58"/>
                </a:lnTo>
                <a:lnTo>
                  <a:pt x="14" y="58"/>
                </a:lnTo>
                <a:lnTo>
                  <a:pt x="16" y="58"/>
                </a:lnTo>
                <a:lnTo>
                  <a:pt x="16" y="56"/>
                </a:lnTo>
                <a:lnTo>
                  <a:pt x="19" y="56"/>
                </a:lnTo>
                <a:lnTo>
                  <a:pt x="21" y="56"/>
                </a:lnTo>
                <a:lnTo>
                  <a:pt x="23" y="54"/>
                </a:lnTo>
                <a:lnTo>
                  <a:pt x="25" y="53"/>
                </a:lnTo>
                <a:lnTo>
                  <a:pt x="28" y="50"/>
                </a:lnTo>
                <a:lnTo>
                  <a:pt x="28" y="48"/>
                </a:lnTo>
                <a:lnTo>
                  <a:pt x="28" y="46"/>
                </a:lnTo>
                <a:lnTo>
                  <a:pt x="28" y="43"/>
                </a:lnTo>
                <a:lnTo>
                  <a:pt x="28" y="42"/>
                </a:lnTo>
                <a:lnTo>
                  <a:pt x="28" y="40"/>
                </a:lnTo>
                <a:lnTo>
                  <a:pt x="28" y="38"/>
                </a:lnTo>
                <a:lnTo>
                  <a:pt x="28" y="35"/>
                </a:lnTo>
                <a:lnTo>
                  <a:pt x="25" y="33"/>
                </a:lnTo>
                <a:lnTo>
                  <a:pt x="28" y="31"/>
                </a:lnTo>
                <a:lnTo>
                  <a:pt x="28" y="30"/>
                </a:lnTo>
                <a:lnTo>
                  <a:pt x="28" y="27"/>
                </a:lnTo>
                <a:lnTo>
                  <a:pt x="28" y="25"/>
                </a:lnTo>
                <a:lnTo>
                  <a:pt x="30" y="27"/>
                </a:lnTo>
                <a:lnTo>
                  <a:pt x="28" y="27"/>
                </a:lnTo>
                <a:lnTo>
                  <a:pt x="28" y="30"/>
                </a:lnTo>
                <a:lnTo>
                  <a:pt x="30" y="30"/>
                </a:lnTo>
                <a:lnTo>
                  <a:pt x="30" y="27"/>
                </a:lnTo>
                <a:lnTo>
                  <a:pt x="32" y="27"/>
                </a:lnTo>
                <a:lnTo>
                  <a:pt x="30" y="25"/>
                </a:lnTo>
                <a:lnTo>
                  <a:pt x="32" y="25"/>
                </a:lnTo>
                <a:lnTo>
                  <a:pt x="30" y="25"/>
                </a:lnTo>
                <a:lnTo>
                  <a:pt x="32" y="25"/>
                </a:lnTo>
                <a:lnTo>
                  <a:pt x="30" y="25"/>
                </a:lnTo>
                <a:lnTo>
                  <a:pt x="28" y="25"/>
                </a:lnTo>
                <a:lnTo>
                  <a:pt x="30" y="25"/>
                </a:lnTo>
                <a:lnTo>
                  <a:pt x="30" y="23"/>
                </a:lnTo>
                <a:lnTo>
                  <a:pt x="30" y="21"/>
                </a:lnTo>
                <a:lnTo>
                  <a:pt x="32" y="21"/>
                </a:lnTo>
                <a:lnTo>
                  <a:pt x="34" y="21"/>
                </a:lnTo>
                <a:lnTo>
                  <a:pt x="34" y="23"/>
                </a:lnTo>
                <a:lnTo>
                  <a:pt x="37" y="23"/>
                </a:lnTo>
                <a:lnTo>
                  <a:pt x="39" y="23"/>
                </a:lnTo>
                <a:lnTo>
                  <a:pt x="41" y="23"/>
                </a:lnTo>
                <a:lnTo>
                  <a:pt x="44" y="23"/>
                </a:lnTo>
                <a:lnTo>
                  <a:pt x="46" y="23"/>
                </a:lnTo>
                <a:lnTo>
                  <a:pt x="48" y="21"/>
                </a:lnTo>
                <a:lnTo>
                  <a:pt x="48" y="23"/>
                </a:lnTo>
                <a:lnTo>
                  <a:pt x="48" y="21"/>
                </a:lnTo>
                <a:lnTo>
                  <a:pt x="50" y="21"/>
                </a:lnTo>
                <a:lnTo>
                  <a:pt x="53" y="21"/>
                </a:lnTo>
                <a:lnTo>
                  <a:pt x="55" y="18"/>
                </a:lnTo>
                <a:lnTo>
                  <a:pt x="55" y="17"/>
                </a:lnTo>
                <a:lnTo>
                  <a:pt x="57" y="15"/>
                </a:lnTo>
                <a:lnTo>
                  <a:pt x="59" y="15"/>
                </a:lnTo>
                <a:lnTo>
                  <a:pt x="62" y="12"/>
                </a:lnTo>
                <a:lnTo>
                  <a:pt x="64" y="10"/>
                </a:lnTo>
                <a:lnTo>
                  <a:pt x="66" y="10"/>
                </a:lnTo>
                <a:lnTo>
                  <a:pt x="66" y="8"/>
                </a:lnTo>
                <a:lnTo>
                  <a:pt x="69" y="8"/>
                </a:lnTo>
                <a:lnTo>
                  <a:pt x="71" y="8"/>
                </a:lnTo>
                <a:lnTo>
                  <a:pt x="71" y="6"/>
                </a:lnTo>
                <a:lnTo>
                  <a:pt x="73" y="6"/>
                </a:lnTo>
                <a:lnTo>
                  <a:pt x="73" y="4"/>
                </a:lnTo>
                <a:lnTo>
                  <a:pt x="75" y="4"/>
                </a:lnTo>
                <a:lnTo>
                  <a:pt x="78" y="4"/>
                </a:lnTo>
                <a:lnTo>
                  <a:pt x="80" y="2"/>
                </a:lnTo>
                <a:lnTo>
                  <a:pt x="82" y="2"/>
                </a:lnTo>
                <a:lnTo>
                  <a:pt x="84" y="2"/>
                </a:lnTo>
                <a:lnTo>
                  <a:pt x="89" y="2"/>
                </a:lnTo>
                <a:lnTo>
                  <a:pt x="91" y="2"/>
                </a:lnTo>
                <a:lnTo>
                  <a:pt x="93" y="2"/>
                </a:lnTo>
                <a:lnTo>
                  <a:pt x="96" y="0"/>
                </a:lnTo>
                <a:lnTo>
                  <a:pt x="98" y="0"/>
                </a:lnTo>
                <a:lnTo>
                  <a:pt x="98" y="2"/>
                </a:lnTo>
                <a:lnTo>
                  <a:pt x="100" y="2"/>
                </a:lnTo>
                <a:lnTo>
                  <a:pt x="100" y="4"/>
                </a:lnTo>
                <a:lnTo>
                  <a:pt x="103" y="4"/>
                </a:lnTo>
                <a:lnTo>
                  <a:pt x="105" y="6"/>
                </a:lnTo>
                <a:lnTo>
                  <a:pt x="107" y="6"/>
                </a:lnTo>
                <a:lnTo>
                  <a:pt x="109" y="6"/>
                </a:lnTo>
                <a:lnTo>
                  <a:pt x="112" y="6"/>
                </a:lnTo>
                <a:lnTo>
                  <a:pt x="114" y="6"/>
                </a:lnTo>
                <a:lnTo>
                  <a:pt x="116" y="4"/>
                </a:lnTo>
                <a:lnTo>
                  <a:pt x="118" y="4"/>
                </a:lnTo>
                <a:lnTo>
                  <a:pt x="121" y="4"/>
                </a:lnTo>
                <a:lnTo>
                  <a:pt x="121" y="6"/>
                </a:lnTo>
                <a:lnTo>
                  <a:pt x="123" y="6"/>
                </a:lnTo>
                <a:lnTo>
                  <a:pt x="125" y="6"/>
                </a:lnTo>
                <a:lnTo>
                  <a:pt x="127" y="8"/>
                </a:lnTo>
                <a:lnTo>
                  <a:pt x="130" y="8"/>
                </a:lnTo>
                <a:lnTo>
                  <a:pt x="132" y="8"/>
                </a:lnTo>
                <a:lnTo>
                  <a:pt x="134" y="8"/>
                </a:lnTo>
                <a:lnTo>
                  <a:pt x="134" y="10"/>
                </a:lnTo>
                <a:lnTo>
                  <a:pt x="137" y="8"/>
                </a:lnTo>
                <a:lnTo>
                  <a:pt x="137" y="10"/>
                </a:lnTo>
                <a:lnTo>
                  <a:pt x="137" y="8"/>
                </a:lnTo>
                <a:lnTo>
                  <a:pt x="139" y="8"/>
                </a:lnTo>
                <a:lnTo>
                  <a:pt x="141" y="8"/>
                </a:lnTo>
                <a:lnTo>
                  <a:pt x="143" y="8"/>
                </a:lnTo>
                <a:lnTo>
                  <a:pt x="146" y="8"/>
                </a:lnTo>
                <a:lnTo>
                  <a:pt x="148" y="10"/>
                </a:lnTo>
                <a:lnTo>
                  <a:pt x="150" y="10"/>
                </a:lnTo>
                <a:lnTo>
                  <a:pt x="152" y="10"/>
                </a:lnTo>
                <a:lnTo>
                  <a:pt x="155" y="10"/>
                </a:lnTo>
                <a:lnTo>
                  <a:pt x="157" y="10"/>
                </a:lnTo>
                <a:lnTo>
                  <a:pt x="157" y="12"/>
                </a:lnTo>
                <a:lnTo>
                  <a:pt x="159" y="12"/>
                </a:lnTo>
                <a:lnTo>
                  <a:pt x="159" y="15"/>
                </a:lnTo>
                <a:lnTo>
                  <a:pt x="161" y="15"/>
                </a:lnTo>
                <a:lnTo>
                  <a:pt x="164" y="15"/>
                </a:lnTo>
                <a:lnTo>
                  <a:pt x="166" y="15"/>
                </a:lnTo>
                <a:lnTo>
                  <a:pt x="168" y="15"/>
                </a:lnTo>
                <a:lnTo>
                  <a:pt x="168" y="17"/>
                </a:lnTo>
                <a:lnTo>
                  <a:pt x="171" y="17"/>
                </a:lnTo>
                <a:lnTo>
                  <a:pt x="173" y="17"/>
                </a:lnTo>
                <a:lnTo>
                  <a:pt x="175" y="17"/>
                </a:lnTo>
                <a:lnTo>
                  <a:pt x="175" y="18"/>
                </a:lnTo>
                <a:lnTo>
                  <a:pt x="177" y="18"/>
                </a:lnTo>
                <a:lnTo>
                  <a:pt x="180" y="18"/>
                </a:lnTo>
                <a:lnTo>
                  <a:pt x="182" y="21"/>
                </a:lnTo>
                <a:lnTo>
                  <a:pt x="184" y="23"/>
                </a:lnTo>
                <a:lnTo>
                  <a:pt x="184" y="25"/>
                </a:lnTo>
                <a:lnTo>
                  <a:pt x="186" y="25"/>
                </a:lnTo>
                <a:lnTo>
                  <a:pt x="186" y="27"/>
                </a:lnTo>
                <a:lnTo>
                  <a:pt x="189" y="27"/>
                </a:lnTo>
                <a:lnTo>
                  <a:pt x="189" y="30"/>
                </a:lnTo>
                <a:lnTo>
                  <a:pt x="191" y="30"/>
                </a:lnTo>
                <a:lnTo>
                  <a:pt x="191" y="31"/>
                </a:lnTo>
                <a:lnTo>
                  <a:pt x="191" y="33"/>
                </a:lnTo>
                <a:lnTo>
                  <a:pt x="193" y="33"/>
                </a:lnTo>
                <a:lnTo>
                  <a:pt x="193" y="35"/>
                </a:lnTo>
                <a:lnTo>
                  <a:pt x="193" y="38"/>
                </a:lnTo>
                <a:lnTo>
                  <a:pt x="195" y="38"/>
                </a:lnTo>
                <a:lnTo>
                  <a:pt x="195" y="40"/>
                </a:lnTo>
                <a:lnTo>
                  <a:pt x="195" y="42"/>
                </a:lnTo>
                <a:lnTo>
                  <a:pt x="198" y="42"/>
                </a:lnTo>
                <a:lnTo>
                  <a:pt x="198" y="43"/>
                </a:lnTo>
                <a:lnTo>
                  <a:pt x="195" y="43"/>
                </a:lnTo>
                <a:lnTo>
                  <a:pt x="195" y="46"/>
                </a:lnTo>
                <a:lnTo>
                  <a:pt x="198" y="46"/>
                </a:lnTo>
                <a:lnTo>
                  <a:pt x="195" y="48"/>
                </a:lnTo>
                <a:lnTo>
                  <a:pt x="198" y="48"/>
                </a:lnTo>
                <a:lnTo>
                  <a:pt x="195" y="50"/>
                </a:lnTo>
                <a:lnTo>
                  <a:pt x="198" y="50"/>
                </a:lnTo>
                <a:lnTo>
                  <a:pt x="195" y="50"/>
                </a:lnTo>
                <a:lnTo>
                  <a:pt x="195" y="53"/>
                </a:lnTo>
                <a:lnTo>
                  <a:pt x="198" y="53"/>
                </a:lnTo>
                <a:lnTo>
                  <a:pt x="198" y="54"/>
                </a:lnTo>
                <a:lnTo>
                  <a:pt x="195" y="53"/>
                </a:lnTo>
                <a:lnTo>
                  <a:pt x="195" y="54"/>
                </a:lnTo>
                <a:lnTo>
                  <a:pt x="198" y="54"/>
                </a:lnTo>
                <a:lnTo>
                  <a:pt x="198" y="56"/>
                </a:lnTo>
                <a:lnTo>
                  <a:pt x="198" y="58"/>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7" name="Martinique"/>
          <p:cNvSpPr>
            <a:spLocks noChangeAspect="1"/>
          </p:cNvSpPr>
          <p:nvPr/>
        </p:nvSpPr>
        <p:spPr bwMode="auto">
          <a:xfrm>
            <a:off x="225359" y="6110333"/>
            <a:ext cx="196850" cy="179387"/>
          </a:xfrm>
          <a:custGeom>
            <a:avLst/>
            <a:gdLst>
              <a:gd name="T0" fmla="*/ 150 w 176"/>
              <a:gd name="T1" fmla="*/ 113 h 193"/>
              <a:gd name="T2" fmla="*/ 145 w 176"/>
              <a:gd name="T3" fmla="*/ 104 h 193"/>
              <a:gd name="T4" fmla="*/ 141 w 176"/>
              <a:gd name="T5" fmla="*/ 98 h 193"/>
              <a:gd name="T6" fmla="*/ 138 w 176"/>
              <a:gd name="T7" fmla="*/ 92 h 193"/>
              <a:gd name="T8" fmla="*/ 143 w 176"/>
              <a:gd name="T9" fmla="*/ 83 h 193"/>
              <a:gd name="T10" fmla="*/ 134 w 176"/>
              <a:gd name="T11" fmla="*/ 86 h 193"/>
              <a:gd name="T12" fmla="*/ 122 w 176"/>
              <a:gd name="T13" fmla="*/ 86 h 193"/>
              <a:gd name="T14" fmla="*/ 125 w 176"/>
              <a:gd name="T15" fmla="*/ 79 h 193"/>
              <a:gd name="T16" fmla="*/ 136 w 176"/>
              <a:gd name="T17" fmla="*/ 69 h 193"/>
              <a:gd name="T18" fmla="*/ 129 w 176"/>
              <a:gd name="T19" fmla="*/ 66 h 193"/>
              <a:gd name="T20" fmla="*/ 118 w 176"/>
              <a:gd name="T21" fmla="*/ 58 h 193"/>
              <a:gd name="T22" fmla="*/ 122 w 176"/>
              <a:gd name="T23" fmla="*/ 52 h 193"/>
              <a:gd name="T24" fmla="*/ 141 w 176"/>
              <a:gd name="T25" fmla="*/ 56 h 193"/>
              <a:gd name="T26" fmla="*/ 141 w 176"/>
              <a:gd name="T27" fmla="*/ 43 h 193"/>
              <a:gd name="T28" fmla="*/ 145 w 176"/>
              <a:gd name="T29" fmla="*/ 42 h 193"/>
              <a:gd name="T30" fmla="*/ 134 w 176"/>
              <a:gd name="T31" fmla="*/ 43 h 193"/>
              <a:gd name="T32" fmla="*/ 113 w 176"/>
              <a:gd name="T33" fmla="*/ 52 h 193"/>
              <a:gd name="T34" fmla="*/ 107 w 176"/>
              <a:gd name="T35" fmla="*/ 46 h 193"/>
              <a:gd name="T36" fmla="*/ 98 w 176"/>
              <a:gd name="T37" fmla="*/ 38 h 193"/>
              <a:gd name="T38" fmla="*/ 91 w 176"/>
              <a:gd name="T39" fmla="*/ 27 h 193"/>
              <a:gd name="T40" fmla="*/ 79 w 176"/>
              <a:gd name="T41" fmla="*/ 18 h 193"/>
              <a:gd name="T42" fmla="*/ 61 w 176"/>
              <a:gd name="T43" fmla="*/ 10 h 193"/>
              <a:gd name="T44" fmla="*/ 43 w 176"/>
              <a:gd name="T45" fmla="*/ 2 h 193"/>
              <a:gd name="T46" fmla="*/ 20 w 176"/>
              <a:gd name="T47" fmla="*/ 4 h 193"/>
              <a:gd name="T48" fmla="*/ 2 w 176"/>
              <a:gd name="T49" fmla="*/ 20 h 193"/>
              <a:gd name="T50" fmla="*/ 5 w 176"/>
              <a:gd name="T51" fmla="*/ 38 h 193"/>
              <a:gd name="T52" fmla="*/ 18 w 176"/>
              <a:gd name="T53" fmla="*/ 48 h 193"/>
              <a:gd name="T54" fmla="*/ 18 w 176"/>
              <a:gd name="T55" fmla="*/ 66 h 193"/>
              <a:gd name="T56" fmla="*/ 29 w 176"/>
              <a:gd name="T57" fmla="*/ 83 h 193"/>
              <a:gd name="T58" fmla="*/ 41 w 176"/>
              <a:gd name="T59" fmla="*/ 98 h 193"/>
              <a:gd name="T60" fmla="*/ 57 w 176"/>
              <a:gd name="T61" fmla="*/ 106 h 193"/>
              <a:gd name="T62" fmla="*/ 70 w 176"/>
              <a:gd name="T63" fmla="*/ 111 h 193"/>
              <a:gd name="T64" fmla="*/ 82 w 176"/>
              <a:gd name="T65" fmla="*/ 113 h 193"/>
              <a:gd name="T66" fmla="*/ 88 w 176"/>
              <a:gd name="T67" fmla="*/ 111 h 193"/>
              <a:gd name="T68" fmla="*/ 91 w 176"/>
              <a:gd name="T69" fmla="*/ 119 h 193"/>
              <a:gd name="T70" fmla="*/ 100 w 176"/>
              <a:gd name="T71" fmla="*/ 129 h 193"/>
              <a:gd name="T72" fmla="*/ 91 w 176"/>
              <a:gd name="T73" fmla="*/ 136 h 193"/>
              <a:gd name="T74" fmla="*/ 82 w 176"/>
              <a:gd name="T75" fmla="*/ 136 h 193"/>
              <a:gd name="T76" fmla="*/ 75 w 176"/>
              <a:gd name="T77" fmla="*/ 127 h 193"/>
              <a:gd name="T78" fmla="*/ 64 w 176"/>
              <a:gd name="T79" fmla="*/ 136 h 193"/>
              <a:gd name="T80" fmla="*/ 59 w 176"/>
              <a:gd name="T81" fmla="*/ 149 h 193"/>
              <a:gd name="T82" fmla="*/ 64 w 176"/>
              <a:gd name="T83" fmla="*/ 161 h 193"/>
              <a:gd name="T84" fmla="*/ 77 w 176"/>
              <a:gd name="T85" fmla="*/ 169 h 193"/>
              <a:gd name="T86" fmla="*/ 93 w 176"/>
              <a:gd name="T87" fmla="*/ 161 h 193"/>
              <a:gd name="T88" fmla="*/ 100 w 176"/>
              <a:gd name="T89" fmla="*/ 161 h 193"/>
              <a:gd name="T90" fmla="*/ 111 w 176"/>
              <a:gd name="T91" fmla="*/ 161 h 193"/>
              <a:gd name="T92" fmla="*/ 129 w 176"/>
              <a:gd name="T93" fmla="*/ 165 h 193"/>
              <a:gd name="T94" fmla="*/ 138 w 176"/>
              <a:gd name="T95" fmla="*/ 172 h 193"/>
              <a:gd name="T96" fmla="*/ 152 w 176"/>
              <a:gd name="T97" fmla="*/ 165 h 193"/>
              <a:gd name="T98" fmla="*/ 145 w 176"/>
              <a:gd name="T99" fmla="*/ 169 h 193"/>
              <a:gd name="T100" fmla="*/ 145 w 176"/>
              <a:gd name="T101" fmla="*/ 186 h 193"/>
              <a:gd name="T102" fmla="*/ 159 w 176"/>
              <a:gd name="T103" fmla="*/ 188 h 193"/>
              <a:gd name="T104" fmla="*/ 161 w 176"/>
              <a:gd name="T105" fmla="*/ 180 h 193"/>
              <a:gd name="T106" fmla="*/ 170 w 176"/>
              <a:gd name="T107" fmla="*/ 169 h 193"/>
              <a:gd name="T108" fmla="*/ 170 w 176"/>
              <a:gd name="T109" fmla="*/ 159 h 193"/>
              <a:gd name="T110" fmla="*/ 170 w 176"/>
              <a:gd name="T111" fmla="*/ 149 h 193"/>
              <a:gd name="T112" fmla="*/ 168 w 176"/>
              <a:gd name="T113" fmla="*/ 140 h 193"/>
              <a:gd name="T114" fmla="*/ 166 w 176"/>
              <a:gd name="T115" fmla="*/ 134 h 193"/>
              <a:gd name="T116" fmla="*/ 163 w 176"/>
              <a:gd name="T117" fmla="*/ 126 h 193"/>
              <a:gd name="T118" fmla="*/ 159 w 176"/>
              <a:gd name="T119" fmla="*/ 119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
              <a:gd name="T181" fmla="*/ 0 h 193"/>
              <a:gd name="T182" fmla="*/ 176 w 176"/>
              <a:gd name="T183" fmla="*/ 193 h 1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 h="193">
                <a:moveTo>
                  <a:pt x="159" y="114"/>
                </a:moveTo>
                <a:lnTo>
                  <a:pt x="159" y="114"/>
                </a:lnTo>
                <a:lnTo>
                  <a:pt x="156" y="114"/>
                </a:lnTo>
                <a:lnTo>
                  <a:pt x="156" y="113"/>
                </a:lnTo>
                <a:lnTo>
                  <a:pt x="154" y="113"/>
                </a:lnTo>
                <a:lnTo>
                  <a:pt x="154" y="114"/>
                </a:lnTo>
                <a:lnTo>
                  <a:pt x="152" y="113"/>
                </a:lnTo>
                <a:lnTo>
                  <a:pt x="150" y="114"/>
                </a:lnTo>
                <a:lnTo>
                  <a:pt x="152" y="113"/>
                </a:lnTo>
                <a:lnTo>
                  <a:pt x="150" y="113"/>
                </a:lnTo>
                <a:lnTo>
                  <a:pt x="147" y="111"/>
                </a:lnTo>
                <a:lnTo>
                  <a:pt x="150" y="111"/>
                </a:lnTo>
                <a:lnTo>
                  <a:pt x="150" y="109"/>
                </a:lnTo>
                <a:lnTo>
                  <a:pt x="147" y="106"/>
                </a:lnTo>
                <a:lnTo>
                  <a:pt x="147" y="104"/>
                </a:lnTo>
                <a:lnTo>
                  <a:pt x="150" y="104"/>
                </a:lnTo>
                <a:lnTo>
                  <a:pt x="150" y="102"/>
                </a:lnTo>
                <a:lnTo>
                  <a:pt x="147" y="102"/>
                </a:lnTo>
                <a:lnTo>
                  <a:pt x="145" y="102"/>
                </a:lnTo>
                <a:lnTo>
                  <a:pt x="145" y="104"/>
                </a:lnTo>
                <a:lnTo>
                  <a:pt x="145" y="102"/>
                </a:lnTo>
                <a:lnTo>
                  <a:pt x="143" y="104"/>
                </a:lnTo>
                <a:lnTo>
                  <a:pt x="143" y="102"/>
                </a:lnTo>
                <a:lnTo>
                  <a:pt x="141" y="102"/>
                </a:lnTo>
                <a:lnTo>
                  <a:pt x="138" y="102"/>
                </a:lnTo>
                <a:lnTo>
                  <a:pt x="136" y="102"/>
                </a:lnTo>
                <a:lnTo>
                  <a:pt x="138" y="102"/>
                </a:lnTo>
                <a:lnTo>
                  <a:pt x="138" y="101"/>
                </a:lnTo>
                <a:lnTo>
                  <a:pt x="138" y="98"/>
                </a:lnTo>
                <a:lnTo>
                  <a:pt x="141" y="98"/>
                </a:lnTo>
                <a:lnTo>
                  <a:pt x="141" y="96"/>
                </a:lnTo>
                <a:lnTo>
                  <a:pt x="138" y="96"/>
                </a:lnTo>
                <a:lnTo>
                  <a:pt x="138" y="94"/>
                </a:lnTo>
                <a:lnTo>
                  <a:pt x="141" y="94"/>
                </a:lnTo>
                <a:lnTo>
                  <a:pt x="138" y="94"/>
                </a:lnTo>
                <a:lnTo>
                  <a:pt x="136" y="92"/>
                </a:lnTo>
                <a:lnTo>
                  <a:pt x="134" y="92"/>
                </a:lnTo>
                <a:lnTo>
                  <a:pt x="136" y="90"/>
                </a:lnTo>
                <a:lnTo>
                  <a:pt x="138" y="90"/>
                </a:lnTo>
                <a:lnTo>
                  <a:pt x="138" y="92"/>
                </a:lnTo>
                <a:lnTo>
                  <a:pt x="138" y="90"/>
                </a:lnTo>
                <a:lnTo>
                  <a:pt x="141" y="90"/>
                </a:lnTo>
                <a:lnTo>
                  <a:pt x="141" y="88"/>
                </a:lnTo>
                <a:lnTo>
                  <a:pt x="141" y="90"/>
                </a:lnTo>
                <a:lnTo>
                  <a:pt x="143" y="88"/>
                </a:lnTo>
                <a:lnTo>
                  <a:pt x="145" y="88"/>
                </a:lnTo>
                <a:lnTo>
                  <a:pt x="145" y="86"/>
                </a:lnTo>
                <a:lnTo>
                  <a:pt x="143" y="86"/>
                </a:lnTo>
                <a:lnTo>
                  <a:pt x="145" y="86"/>
                </a:lnTo>
                <a:lnTo>
                  <a:pt x="143" y="83"/>
                </a:lnTo>
                <a:lnTo>
                  <a:pt x="141" y="83"/>
                </a:lnTo>
                <a:lnTo>
                  <a:pt x="141" y="86"/>
                </a:lnTo>
                <a:lnTo>
                  <a:pt x="138" y="88"/>
                </a:lnTo>
                <a:lnTo>
                  <a:pt x="138" y="86"/>
                </a:lnTo>
                <a:lnTo>
                  <a:pt x="136" y="86"/>
                </a:lnTo>
                <a:lnTo>
                  <a:pt x="138" y="83"/>
                </a:lnTo>
                <a:lnTo>
                  <a:pt x="136" y="86"/>
                </a:lnTo>
                <a:lnTo>
                  <a:pt x="136" y="83"/>
                </a:lnTo>
                <a:lnTo>
                  <a:pt x="134" y="83"/>
                </a:lnTo>
                <a:lnTo>
                  <a:pt x="134" y="86"/>
                </a:lnTo>
                <a:lnTo>
                  <a:pt x="132" y="83"/>
                </a:lnTo>
                <a:lnTo>
                  <a:pt x="132" y="86"/>
                </a:lnTo>
                <a:lnTo>
                  <a:pt x="129" y="86"/>
                </a:lnTo>
                <a:lnTo>
                  <a:pt x="129" y="88"/>
                </a:lnTo>
                <a:lnTo>
                  <a:pt x="129" y="90"/>
                </a:lnTo>
                <a:lnTo>
                  <a:pt x="127" y="88"/>
                </a:lnTo>
                <a:lnTo>
                  <a:pt x="127" y="90"/>
                </a:lnTo>
                <a:lnTo>
                  <a:pt x="125" y="90"/>
                </a:lnTo>
                <a:lnTo>
                  <a:pt x="122" y="88"/>
                </a:lnTo>
                <a:lnTo>
                  <a:pt x="122" y="86"/>
                </a:lnTo>
                <a:lnTo>
                  <a:pt x="120" y="86"/>
                </a:lnTo>
                <a:lnTo>
                  <a:pt x="120" y="83"/>
                </a:lnTo>
                <a:lnTo>
                  <a:pt x="118" y="81"/>
                </a:lnTo>
                <a:lnTo>
                  <a:pt x="120" y="81"/>
                </a:lnTo>
                <a:lnTo>
                  <a:pt x="122" y="79"/>
                </a:lnTo>
                <a:lnTo>
                  <a:pt x="120" y="79"/>
                </a:lnTo>
                <a:lnTo>
                  <a:pt x="122" y="78"/>
                </a:lnTo>
                <a:lnTo>
                  <a:pt x="125" y="79"/>
                </a:lnTo>
                <a:lnTo>
                  <a:pt x="127" y="79"/>
                </a:lnTo>
                <a:lnTo>
                  <a:pt x="125" y="79"/>
                </a:lnTo>
                <a:lnTo>
                  <a:pt x="125" y="78"/>
                </a:lnTo>
                <a:lnTo>
                  <a:pt x="125" y="75"/>
                </a:lnTo>
                <a:lnTo>
                  <a:pt x="127" y="75"/>
                </a:lnTo>
                <a:lnTo>
                  <a:pt x="129" y="75"/>
                </a:lnTo>
                <a:lnTo>
                  <a:pt x="132" y="73"/>
                </a:lnTo>
                <a:lnTo>
                  <a:pt x="132" y="75"/>
                </a:lnTo>
                <a:lnTo>
                  <a:pt x="134" y="73"/>
                </a:lnTo>
                <a:lnTo>
                  <a:pt x="136" y="73"/>
                </a:lnTo>
                <a:lnTo>
                  <a:pt x="136" y="71"/>
                </a:lnTo>
                <a:lnTo>
                  <a:pt x="136" y="69"/>
                </a:lnTo>
                <a:lnTo>
                  <a:pt x="136" y="71"/>
                </a:lnTo>
                <a:lnTo>
                  <a:pt x="134" y="71"/>
                </a:lnTo>
                <a:lnTo>
                  <a:pt x="132" y="71"/>
                </a:lnTo>
                <a:lnTo>
                  <a:pt x="129" y="69"/>
                </a:lnTo>
                <a:lnTo>
                  <a:pt x="132" y="69"/>
                </a:lnTo>
                <a:lnTo>
                  <a:pt x="132" y="66"/>
                </a:lnTo>
                <a:lnTo>
                  <a:pt x="129" y="66"/>
                </a:lnTo>
                <a:lnTo>
                  <a:pt x="132" y="65"/>
                </a:lnTo>
                <a:lnTo>
                  <a:pt x="129" y="65"/>
                </a:lnTo>
                <a:lnTo>
                  <a:pt x="129" y="66"/>
                </a:lnTo>
                <a:lnTo>
                  <a:pt x="127" y="66"/>
                </a:lnTo>
                <a:lnTo>
                  <a:pt x="125" y="69"/>
                </a:lnTo>
                <a:lnTo>
                  <a:pt x="122" y="66"/>
                </a:lnTo>
                <a:lnTo>
                  <a:pt x="125" y="65"/>
                </a:lnTo>
                <a:lnTo>
                  <a:pt x="125" y="63"/>
                </a:lnTo>
                <a:lnTo>
                  <a:pt x="122" y="65"/>
                </a:lnTo>
                <a:lnTo>
                  <a:pt x="120" y="63"/>
                </a:lnTo>
                <a:lnTo>
                  <a:pt x="118" y="63"/>
                </a:lnTo>
                <a:lnTo>
                  <a:pt x="118" y="60"/>
                </a:lnTo>
                <a:lnTo>
                  <a:pt x="118" y="58"/>
                </a:lnTo>
                <a:lnTo>
                  <a:pt x="118" y="56"/>
                </a:lnTo>
                <a:lnTo>
                  <a:pt x="120" y="56"/>
                </a:lnTo>
                <a:lnTo>
                  <a:pt x="120" y="58"/>
                </a:lnTo>
                <a:lnTo>
                  <a:pt x="120" y="56"/>
                </a:lnTo>
                <a:lnTo>
                  <a:pt x="118" y="56"/>
                </a:lnTo>
                <a:lnTo>
                  <a:pt x="118" y="54"/>
                </a:lnTo>
                <a:lnTo>
                  <a:pt x="118" y="52"/>
                </a:lnTo>
                <a:lnTo>
                  <a:pt x="120" y="52"/>
                </a:lnTo>
                <a:lnTo>
                  <a:pt x="120" y="50"/>
                </a:lnTo>
                <a:lnTo>
                  <a:pt x="122" y="52"/>
                </a:lnTo>
                <a:lnTo>
                  <a:pt x="125" y="52"/>
                </a:lnTo>
                <a:lnTo>
                  <a:pt x="125" y="50"/>
                </a:lnTo>
                <a:lnTo>
                  <a:pt x="127" y="52"/>
                </a:lnTo>
                <a:lnTo>
                  <a:pt x="129" y="52"/>
                </a:lnTo>
                <a:lnTo>
                  <a:pt x="132" y="54"/>
                </a:lnTo>
                <a:lnTo>
                  <a:pt x="132" y="56"/>
                </a:lnTo>
                <a:lnTo>
                  <a:pt x="134" y="56"/>
                </a:lnTo>
                <a:lnTo>
                  <a:pt x="136" y="56"/>
                </a:lnTo>
                <a:lnTo>
                  <a:pt x="138" y="56"/>
                </a:lnTo>
                <a:lnTo>
                  <a:pt x="141" y="56"/>
                </a:lnTo>
                <a:lnTo>
                  <a:pt x="141" y="54"/>
                </a:lnTo>
                <a:lnTo>
                  <a:pt x="138" y="54"/>
                </a:lnTo>
                <a:lnTo>
                  <a:pt x="136" y="54"/>
                </a:lnTo>
                <a:lnTo>
                  <a:pt x="136" y="52"/>
                </a:lnTo>
                <a:lnTo>
                  <a:pt x="138" y="52"/>
                </a:lnTo>
                <a:lnTo>
                  <a:pt x="141" y="50"/>
                </a:lnTo>
                <a:lnTo>
                  <a:pt x="141" y="48"/>
                </a:lnTo>
                <a:lnTo>
                  <a:pt x="138" y="48"/>
                </a:lnTo>
                <a:lnTo>
                  <a:pt x="138" y="46"/>
                </a:lnTo>
                <a:lnTo>
                  <a:pt x="141" y="43"/>
                </a:lnTo>
                <a:lnTo>
                  <a:pt x="143" y="43"/>
                </a:lnTo>
                <a:lnTo>
                  <a:pt x="143" y="46"/>
                </a:lnTo>
                <a:lnTo>
                  <a:pt x="145" y="46"/>
                </a:lnTo>
                <a:lnTo>
                  <a:pt x="147" y="48"/>
                </a:lnTo>
                <a:lnTo>
                  <a:pt x="147" y="46"/>
                </a:lnTo>
                <a:lnTo>
                  <a:pt x="145" y="46"/>
                </a:lnTo>
                <a:lnTo>
                  <a:pt x="145" y="43"/>
                </a:lnTo>
                <a:lnTo>
                  <a:pt x="147" y="43"/>
                </a:lnTo>
                <a:lnTo>
                  <a:pt x="147" y="42"/>
                </a:lnTo>
                <a:lnTo>
                  <a:pt x="145" y="42"/>
                </a:lnTo>
                <a:lnTo>
                  <a:pt x="147" y="42"/>
                </a:lnTo>
                <a:lnTo>
                  <a:pt x="145" y="40"/>
                </a:lnTo>
                <a:lnTo>
                  <a:pt x="143" y="40"/>
                </a:lnTo>
                <a:lnTo>
                  <a:pt x="141" y="40"/>
                </a:lnTo>
                <a:lnTo>
                  <a:pt x="143" y="38"/>
                </a:lnTo>
                <a:lnTo>
                  <a:pt x="141" y="40"/>
                </a:lnTo>
                <a:lnTo>
                  <a:pt x="138" y="42"/>
                </a:lnTo>
                <a:lnTo>
                  <a:pt x="138" y="43"/>
                </a:lnTo>
                <a:lnTo>
                  <a:pt x="136" y="43"/>
                </a:lnTo>
                <a:lnTo>
                  <a:pt x="134" y="43"/>
                </a:lnTo>
                <a:lnTo>
                  <a:pt x="132" y="43"/>
                </a:lnTo>
                <a:lnTo>
                  <a:pt x="132" y="46"/>
                </a:lnTo>
                <a:lnTo>
                  <a:pt x="129" y="46"/>
                </a:lnTo>
                <a:lnTo>
                  <a:pt x="127" y="48"/>
                </a:lnTo>
                <a:lnTo>
                  <a:pt x="125" y="46"/>
                </a:lnTo>
                <a:lnTo>
                  <a:pt x="122" y="46"/>
                </a:lnTo>
                <a:lnTo>
                  <a:pt x="120" y="48"/>
                </a:lnTo>
                <a:lnTo>
                  <a:pt x="118" y="48"/>
                </a:lnTo>
                <a:lnTo>
                  <a:pt x="116" y="50"/>
                </a:lnTo>
                <a:lnTo>
                  <a:pt x="113" y="52"/>
                </a:lnTo>
                <a:lnTo>
                  <a:pt x="116" y="52"/>
                </a:lnTo>
                <a:lnTo>
                  <a:pt x="116" y="54"/>
                </a:lnTo>
                <a:lnTo>
                  <a:pt x="113" y="54"/>
                </a:lnTo>
                <a:lnTo>
                  <a:pt x="113" y="56"/>
                </a:lnTo>
                <a:lnTo>
                  <a:pt x="111" y="56"/>
                </a:lnTo>
                <a:lnTo>
                  <a:pt x="111" y="54"/>
                </a:lnTo>
                <a:lnTo>
                  <a:pt x="111" y="52"/>
                </a:lnTo>
                <a:lnTo>
                  <a:pt x="109" y="50"/>
                </a:lnTo>
                <a:lnTo>
                  <a:pt x="109" y="48"/>
                </a:lnTo>
                <a:lnTo>
                  <a:pt x="107" y="46"/>
                </a:lnTo>
                <a:lnTo>
                  <a:pt x="104" y="43"/>
                </a:lnTo>
                <a:lnTo>
                  <a:pt x="107" y="43"/>
                </a:lnTo>
                <a:lnTo>
                  <a:pt x="104" y="43"/>
                </a:lnTo>
                <a:lnTo>
                  <a:pt x="102" y="43"/>
                </a:lnTo>
                <a:lnTo>
                  <a:pt x="102" y="42"/>
                </a:lnTo>
                <a:lnTo>
                  <a:pt x="104" y="42"/>
                </a:lnTo>
                <a:lnTo>
                  <a:pt x="104" y="40"/>
                </a:lnTo>
                <a:lnTo>
                  <a:pt x="102" y="40"/>
                </a:lnTo>
                <a:lnTo>
                  <a:pt x="100" y="40"/>
                </a:lnTo>
                <a:lnTo>
                  <a:pt x="98" y="38"/>
                </a:lnTo>
                <a:lnTo>
                  <a:pt x="100" y="35"/>
                </a:lnTo>
                <a:lnTo>
                  <a:pt x="98" y="35"/>
                </a:lnTo>
                <a:lnTo>
                  <a:pt x="98" y="38"/>
                </a:lnTo>
                <a:lnTo>
                  <a:pt x="95" y="35"/>
                </a:lnTo>
                <a:lnTo>
                  <a:pt x="95" y="33"/>
                </a:lnTo>
                <a:lnTo>
                  <a:pt x="93" y="31"/>
                </a:lnTo>
                <a:lnTo>
                  <a:pt x="93" y="29"/>
                </a:lnTo>
                <a:lnTo>
                  <a:pt x="95" y="27"/>
                </a:lnTo>
                <a:lnTo>
                  <a:pt x="93" y="27"/>
                </a:lnTo>
                <a:lnTo>
                  <a:pt x="91" y="27"/>
                </a:lnTo>
                <a:lnTo>
                  <a:pt x="91" y="29"/>
                </a:lnTo>
                <a:lnTo>
                  <a:pt x="88" y="29"/>
                </a:lnTo>
                <a:lnTo>
                  <a:pt x="86" y="27"/>
                </a:lnTo>
                <a:lnTo>
                  <a:pt x="86" y="25"/>
                </a:lnTo>
                <a:lnTo>
                  <a:pt x="86" y="23"/>
                </a:lnTo>
                <a:lnTo>
                  <a:pt x="84" y="23"/>
                </a:lnTo>
                <a:lnTo>
                  <a:pt x="84" y="20"/>
                </a:lnTo>
                <a:lnTo>
                  <a:pt x="82" y="20"/>
                </a:lnTo>
                <a:lnTo>
                  <a:pt x="82" y="18"/>
                </a:lnTo>
                <a:lnTo>
                  <a:pt x="79" y="18"/>
                </a:lnTo>
                <a:lnTo>
                  <a:pt x="77" y="18"/>
                </a:lnTo>
                <a:lnTo>
                  <a:pt x="77" y="17"/>
                </a:lnTo>
                <a:lnTo>
                  <a:pt x="73" y="18"/>
                </a:lnTo>
                <a:lnTo>
                  <a:pt x="70" y="18"/>
                </a:lnTo>
                <a:lnTo>
                  <a:pt x="70" y="17"/>
                </a:lnTo>
                <a:lnTo>
                  <a:pt x="68" y="15"/>
                </a:lnTo>
                <a:lnTo>
                  <a:pt x="66" y="15"/>
                </a:lnTo>
                <a:lnTo>
                  <a:pt x="64" y="12"/>
                </a:lnTo>
                <a:lnTo>
                  <a:pt x="61" y="12"/>
                </a:lnTo>
                <a:lnTo>
                  <a:pt x="61" y="10"/>
                </a:lnTo>
                <a:lnTo>
                  <a:pt x="59" y="10"/>
                </a:lnTo>
                <a:lnTo>
                  <a:pt x="57" y="10"/>
                </a:lnTo>
                <a:lnTo>
                  <a:pt x="57" y="8"/>
                </a:lnTo>
                <a:lnTo>
                  <a:pt x="54" y="6"/>
                </a:lnTo>
                <a:lnTo>
                  <a:pt x="52" y="6"/>
                </a:lnTo>
                <a:lnTo>
                  <a:pt x="50" y="4"/>
                </a:lnTo>
                <a:lnTo>
                  <a:pt x="48" y="4"/>
                </a:lnTo>
                <a:lnTo>
                  <a:pt x="45" y="4"/>
                </a:lnTo>
                <a:lnTo>
                  <a:pt x="43" y="4"/>
                </a:lnTo>
                <a:lnTo>
                  <a:pt x="43" y="2"/>
                </a:lnTo>
                <a:lnTo>
                  <a:pt x="41" y="2"/>
                </a:lnTo>
                <a:lnTo>
                  <a:pt x="39" y="2"/>
                </a:lnTo>
                <a:lnTo>
                  <a:pt x="39" y="0"/>
                </a:lnTo>
                <a:lnTo>
                  <a:pt x="34" y="2"/>
                </a:lnTo>
                <a:lnTo>
                  <a:pt x="34" y="0"/>
                </a:lnTo>
                <a:lnTo>
                  <a:pt x="32" y="2"/>
                </a:lnTo>
                <a:lnTo>
                  <a:pt x="29" y="2"/>
                </a:lnTo>
                <a:lnTo>
                  <a:pt x="27" y="2"/>
                </a:lnTo>
                <a:lnTo>
                  <a:pt x="25" y="2"/>
                </a:lnTo>
                <a:lnTo>
                  <a:pt x="20" y="4"/>
                </a:lnTo>
                <a:lnTo>
                  <a:pt x="18" y="4"/>
                </a:lnTo>
                <a:lnTo>
                  <a:pt x="16" y="6"/>
                </a:lnTo>
                <a:lnTo>
                  <a:pt x="11" y="6"/>
                </a:lnTo>
                <a:lnTo>
                  <a:pt x="11" y="8"/>
                </a:lnTo>
                <a:lnTo>
                  <a:pt x="7" y="10"/>
                </a:lnTo>
                <a:lnTo>
                  <a:pt x="7" y="12"/>
                </a:lnTo>
                <a:lnTo>
                  <a:pt x="5" y="15"/>
                </a:lnTo>
                <a:lnTo>
                  <a:pt x="5" y="17"/>
                </a:lnTo>
                <a:lnTo>
                  <a:pt x="2" y="18"/>
                </a:lnTo>
                <a:lnTo>
                  <a:pt x="2" y="20"/>
                </a:lnTo>
                <a:lnTo>
                  <a:pt x="0" y="23"/>
                </a:lnTo>
                <a:lnTo>
                  <a:pt x="0" y="25"/>
                </a:lnTo>
                <a:lnTo>
                  <a:pt x="0" y="27"/>
                </a:lnTo>
                <a:lnTo>
                  <a:pt x="0" y="29"/>
                </a:lnTo>
                <a:lnTo>
                  <a:pt x="2" y="29"/>
                </a:lnTo>
                <a:lnTo>
                  <a:pt x="2" y="31"/>
                </a:lnTo>
                <a:lnTo>
                  <a:pt x="2" y="33"/>
                </a:lnTo>
                <a:lnTo>
                  <a:pt x="5" y="33"/>
                </a:lnTo>
                <a:lnTo>
                  <a:pt x="5" y="35"/>
                </a:lnTo>
                <a:lnTo>
                  <a:pt x="5" y="38"/>
                </a:lnTo>
                <a:lnTo>
                  <a:pt x="7" y="38"/>
                </a:lnTo>
                <a:lnTo>
                  <a:pt x="7" y="40"/>
                </a:lnTo>
                <a:lnTo>
                  <a:pt x="9" y="40"/>
                </a:lnTo>
                <a:lnTo>
                  <a:pt x="11" y="42"/>
                </a:lnTo>
                <a:lnTo>
                  <a:pt x="11" y="43"/>
                </a:lnTo>
                <a:lnTo>
                  <a:pt x="14" y="43"/>
                </a:lnTo>
                <a:lnTo>
                  <a:pt x="14" y="46"/>
                </a:lnTo>
                <a:lnTo>
                  <a:pt x="16" y="46"/>
                </a:lnTo>
                <a:lnTo>
                  <a:pt x="16" y="48"/>
                </a:lnTo>
                <a:lnTo>
                  <a:pt x="18" y="48"/>
                </a:lnTo>
                <a:lnTo>
                  <a:pt x="18" y="50"/>
                </a:lnTo>
                <a:lnTo>
                  <a:pt x="20" y="50"/>
                </a:lnTo>
                <a:lnTo>
                  <a:pt x="20" y="52"/>
                </a:lnTo>
                <a:lnTo>
                  <a:pt x="23" y="52"/>
                </a:lnTo>
                <a:lnTo>
                  <a:pt x="23" y="54"/>
                </a:lnTo>
                <a:lnTo>
                  <a:pt x="23" y="58"/>
                </a:lnTo>
                <a:lnTo>
                  <a:pt x="20" y="60"/>
                </a:lnTo>
                <a:lnTo>
                  <a:pt x="20" y="63"/>
                </a:lnTo>
                <a:lnTo>
                  <a:pt x="20" y="65"/>
                </a:lnTo>
                <a:lnTo>
                  <a:pt x="18" y="66"/>
                </a:lnTo>
                <a:lnTo>
                  <a:pt x="18" y="69"/>
                </a:lnTo>
                <a:lnTo>
                  <a:pt x="20" y="71"/>
                </a:lnTo>
                <a:lnTo>
                  <a:pt x="20" y="73"/>
                </a:lnTo>
                <a:lnTo>
                  <a:pt x="23" y="73"/>
                </a:lnTo>
                <a:lnTo>
                  <a:pt x="23" y="75"/>
                </a:lnTo>
                <a:lnTo>
                  <a:pt x="23" y="78"/>
                </a:lnTo>
                <a:lnTo>
                  <a:pt x="25" y="79"/>
                </a:lnTo>
                <a:lnTo>
                  <a:pt x="27" y="81"/>
                </a:lnTo>
                <a:lnTo>
                  <a:pt x="27" y="83"/>
                </a:lnTo>
                <a:lnTo>
                  <a:pt x="29" y="83"/>
                </a:lnTo>
                <a:lnTo>
                  <a:pt x="29" y="86"/>
                </a:lnTo>
                <a:lnTo>
                  <a:pt x="29" y="88"/>
                </a:lnTo>
                <a:lnTo>
                  <a:pt x="32" y="90"/>
                </a:lnTo>
                <a:lnTo>
                  <a:pt x="32" y="92"/>
                </a:lnTo>
                <a:lnTo>
                  <a:pt x="34" y="94"/>
                </a:lnTo>
                <a:lnTo>
                  <a:pt x="36" y="94"/>
                </a:lnTo>
                <a:lnTo>
                  <a:pt x="39" y="94"/>
                </a:lnTo>
                <a:lnTo>
                  <a:pt x="39" y="96"/>
                </a:lnTo>
                <a:lnTo>
                  <a:pt x="39" y="98"/>
                </a:lnTo>
                <a:lnTo>
                  <a:pt x="41" y="98"/>
                </a:lnTo>
                <a:lnTo>
                  <a:pt x="43" y="98"/>
                </a:lnTo>
                <a:lnTo>
                  <a:pt x="43" y="101"/>
                </a:lnTo>
                <a:lnTo>
                  <a:pt x="45" y="101"/>
                </a:lnTo>
                <a:lnTo>
                  <a:pt x="48" y="101"/>
                </a:lnTo>
                <a:lnTo>
                  <a:pt x="50" y="101"/>
                </a:lnTo>
                <a:lnTo>
                  <a:pt x="50" y="102"/>
                </a:lnTo>
                <a:lnTo>
                  <a:pt x="52" y="104"/>
                </a:lnTo>
                <a:lnTo>
                  <a:pt x="54" y="104"/>
                </a:lnTo>
                <a:lnTo>
                  <a:pt x="54" y="106"/>
                </a:lnTo>
                <a:lnTo>
                  <a:pt x="57" y="106"/>
                </a:lnTo>
                <a:lnTo>
                  <a:pt x="57" y="109"/>
                </a:lnTo>
                <a:lnTo>
                  <a:pt x="57" y="111"/>
                </a:lnTo>
                <a:lnTo>
                  <a:pt x="59" y="111"/>
                </a:lnTo>
                <a:lnTo>
                  <a:pt x="59" y="113"/>
                </a:lnTo>
                <a:lnTo>
                  <a:pt x="61" y="111"/>
                </a:lnTo>
                <a:lnTo>
                  <a:pt x="64" y="111"/>
                </a:lnTo>
                <a:lnTo>
                  <a:pt x="66" y="111"/>
                </a:lnTo>
                <a:lnTo>
                  <a:pt x="68" y="111"/>
                </a:lnTo>
                <a:lnTo>
                  <a:pt x="68" y="113"/>
                </a:lnTo>
                <a:lnTo>
                  <a:pt x="70" y="111"/>
                </a:lnTo>
                <a:lnTo>
                  <a:pt x="68" y="111"/>
                </a:lnTo>
                <a:lnTo>
                  <a:pt x="70" y="111"/>
                </a:lnTo>
                <a:lnTo>
                  <a:pt x="70" y="113"/>
                </a:lnTo>
                <a:lnTo>
                  <a:pt x="70" y="111"/>
                </a:lnTo>
                <a:lnTo>
                  <a:pt x="73" y="109"/>
                </a:lnTo>
                <a:lnTo>
                  <a:pt x="73" y="113"/>
                </a:lnTo>
                <a:lnTo>
                  <a:pt x="75" y="113"/>
                </a:lnTo>
                <a:lnTo>
                  <a:pt x="77" y="113"/>
                </a:lnTo>
                <a:lnTo>
                  <a:pt x="79" y="113"/>
                </a:lnTo>
                <a:lnTo>
                  <a:pt x="82" y="113"/>
                </a:lnTo>
                <a:lnTo>
                  <a:pt x="79" y="111"/>
                </a:lnTo>
                <a:lnTo>
                  <a:pt x="79" y="109"/>
                </a:lnTo>
                <a:lnTo>
                  <a:pt x="82" y="109"/>
                </a:lnTo>
                <a:lnTo>
                  <a:pt x="84" y="109"/>
                </a:lnTo>
                <a:lnTo>
                  <a:pt x="84" y="106"/>
                </a:lnTo>
                <a:lnTo>
                  <a:pt x="86" y="106"/>
                </a:lnTo>
                <a:lnTo>
                  <a:pt x="88" y="106"/>
                </a:lnTo>
                <a:lnTo>
                  <a:pt x="88" y="109"/>
                </a:lnTo>
                <a:lnTo>
                  <a:pt x="86" y="109"/>
                </a:lnTo>
                <a:lnTo>
                  <a:pt x="88" y="111"/>
                </a:lnTo>
                <a:lnTo>
                  <a:pt x="88" y="109"/>
                </a:lnTo>
                <a:lnTo>
                  <a:pt x="88" y="111"/>
                </a:lnTo>
                <a:lnTo>
                  <a:pt x="88" y="113"/>
                </a:lnTo>
                <a:lnTo>
                  <a:pt x="91" y="114"/>
                </a:lnTo>
                <a:lnTo>
                  <a:pt x="88" y="114"/>
                </a:lnTo>
                <a:lnTo>
                  <a:pt x="86" y="114"/>
                </a:lnTo>
                <a:lnTo>
                  <a:pt x="86" y="117"/>
                </a:lnTo>
                <a:lnTo>
                  <a:pt x="88" y="117"/>
                </a:lnTo>
                <a:lnTo>
                  <a:pt x="88" y="119"/>
                </a:lnTo>
                <a:lnTo>
                  <a:pt x="91" y="119"/>
                </a:lnTo>
                <a:lnTo>
                  <a:pt x="93" y="121"/>
                </a:lnTo>
                <a:lnTo>
                  <a:pt x="91" y="124"/>
                </a:lnTo>
                <a:lnTo>
                  <a:pt x="91" y="126"/>
                </a:lnTo>
                <a:lnTo>
                  <a:pt x="93" y="126"/>
                </a:lnTo>
                <a:lnTo>
                  <a:pt x="93" y="127"/>
                </a:lnTo>
                <a:lnTo>
                  <a:pt x="93" y="126"/>
                </a:lnTo>
                <a:lnTo>
                  <a:pt x="95" y="127"/>
                </a:lnTo>
                <a:lnTo>
                  <a:pt x="98" y="127"/>
                </a:lnTo>
                <a:lnTo>
                  <a:pt x="98" y="129"/>
                </a:lnTo>
                <a:lnTo>
                  <a:pt x="100" y="129"/>
                </a:lnTo>
                <a:lnTo>
                  <a:pt x="100" y="132"/>
                </a:lnTo>
                <a:lnTo>
                  <a:pt x="98" y="129"/>
                </a:lnTo>
                <a:lnTo>
                  <a:pt x="98" y="132"/>
                </a:lnTo>
                <a:lnTo>
                  <a:pt x="98" y="134"/>
                </a:lnTo>
                <a:lnTo>
                  <a:pt x="95" y="134"/>
                </a:lnTo>
                <a:lnTo>
                  <a:pt x="95" y="136"/>
                </a:lnTo>
                <a:lnTo>
                  <a:pt x="93" y="136"/>
                </a:lnTo>
                <a:lnTo>
                  <a:pt x="93" y="134"/>
                </a:lnTo>
                <a:lnTo>
                  <a:pt x="93" y="136"/>
                </a:lnTo>
                <a:lnTo>
                  <a:pt x="91" y="136"/>
                </a:lnTo>
                <a:lnTo>
                  <a:pt x="91" y="138"/>
                </a:lnTo>
                <a:lnTo>
                  <a:pt x="88" y="138"/>
                </a:lnTo>
                <a:lnTo>
                  <a:pt x="88" y="136"/>
                </a:lnTo>
                <a:lnTo>
                  <a:pt x="91" y="136"/>
                </a:lnTo>
                <a:lnTo>
                  <a:pt x="88" y="136"/>
                </a:lnTo>
                <a:lnTo>
                  <a:pt x="86" y="136"/>
                </a:lnTo>
                <a:lnTo>
                  <a:pt x="86" y="138"/>
                </a:lnTo>
                <a:lnTo>
                  <a:pt x="84" y="136"/>
                </a:lnTo>
                <a:lnTo>
                  <a:pt x="82" y="134"/>
                </a:lnTo>
                <a:lnTo>
                  <a:pt x="82" y="136"/>
                </a:lnTo>
                <a:lnTo>
                  <a:pt x="82" y="134"/>
                </a:lnTo>
                <a:lnTo>
                  <a:pt x="79" y="136"/>
                </a:lnTo>
                <a:lnTo>
                  <a:pt x="79" y="134"/>
                </a:lnTo>
                <a:lnTo>
                  <a:pt x="79" y="132"/>
                </a:lnTo>
                <a:lnTo>
                  <a:pt x="79" y="129"/>
                </a:lnTo>
                <a:lnTo>
                  <a:pt x="77" y="129"/>
                </a:lnTo>
                <a:lnTo>
                  <a:pt x="75" y="132"/>
                </a:lnTo>
                <a:lnTo>
                  <a:pt x="75" y="129"/>
                </a:lnTo>
                <a:lnTo>
                  <a:pt x="77" y="127"/>
                </a:lnTo>
                <a:lnTo>
                  <a:pt x="75" y="127"/>
                </a:lnTo>
                <a:lnTo>
                  <a:pt x="75" y="129"/>
                </a:lnTo>
                <a:lnTo>
                  <a:pt x="75" y="127"/>
                </a:lnTo>
                <a:lnTo>
                  <a:pt x="73" y="129"/>
                </a:lnTo>
                <a:lnTo>
                  <a:pt x="75" y="129"/>
                </a:lnTo>
                <a:lnTo>
                  <a:pt x="73" y="132"/>
                </a:lnTo>
                <a:lnTo>
                  <a:pt x="70" y="132"/>
                </a:lnTo>
                <a:lnTo>
                  <a:pt x="70" y="134"/>
                </a:lnTo>
                <a:lnTo>
                  <a:pt x="68" y="136"/>
                </a:lnTo>
                <a:lnTo>
                  <a:pt x="66" y="136"/>
                </a:lnTo>
                <a:lnTo>
                  <a:pt x="64" y="136"/>
                </a:lnTo>
                <a:lnTo>
                  <a:pt x="61" y="138"/>
                </a:lnTo>
                <a:lnTo>
                  <a:pt x="59" y="140"/>
                </a:lnTo>
                <a:lnTo>
                  <a:pt x="61" y="140"/>
                </a:lnTo>
                <a:lnTo>
                  <a:pt x="59" y="140"/>
                </a:lnTo>
                <a:lnTo>
                  <a:pt x="59" y="142"/>
                </a:lnTo>
                <a:lnTo>
                  <a:pt x="57" y="142"/>
                </a:lnTo>
                <a:lnTo>
                  <a:pt x="57" y="144"/>
                </a:lnTo>
                <a:lnTo>
                  <a:pt x="57" y="146"/>
                </a:lnTo>
                <a:lnTo>
                  <a:pt x="54" y="149"/>
                </a:lnTo>
                <a:lnTo>
                  <a:pt x="59" y="149"/>
                </a:lnTo>
                <a:lnTo>
                  <a:pt x="61" y="149"/>
                </a:lnTo>
                <a:lnTo>
                  <a:pt x="64" y="150"/>
                </a:lnTo>
                <a:lnTo>
                  <a:pt x="61" y="152"/>
                </a:lnTo>
                <a:lnTo>
                  <a:pt x="59" y="152"/>
                </a:lnTo>
                <a:lnTo>
                  <a:pt x="59" y="155"/>
                </a:lnTo>
                <a:lnTo>
                  <a:pt x="61" y="155"/>
                </a:lnTo>
                <a:lnTo>
                  <a:pt x="64" y="155"/>
                </a:lnTo>
                <a:lnTo>
                  <a:pt x="64" y="157"/>
                </a:lnTo>
                <a:lnTo>
                  <a:pt x="64" y="159"/>
                </a:lnTo>
                <a:lnTo>
                  <a:pt x="64" y="161"/>
                </a:lnTo>
                <a:lnTo>
                  <a:pt x="64" y="163"/>
                </a:lnTo>
                <a:lnTo>
                  <a:pt x="64" y="165"/>
                </a:lnTo>
                <a:lnTo>
                  <a:pt x="66" y="165"/>
                </a:lnTo>
                <a:lnTo>
                  <a:pt x="68" y="165"/>
                </a:lnTo>
                <a:lnTo>
                  <a:pt x="70" y="165"/>
                </a:lnTo>
                <a:lnTo>
                  <a:pt x="70" y="167"/>
                </a:lnTo>
                <a:lnTo>
                  <a:pt x="70" y="169"/>
                </a:lnTo>
                <a:lnTo>
                  <a:pt x="73" y="169"/>
                </a:lnTo>
                <a:lnTo>
                  <a:pt x="75" y="169"/>
                </a:lnTo>
                <a:lnTo>
                  <a:pt x="77" y="169"/>
                </a:lnTo>
                <a:lnTo>
                  <a:pt x="77" y="167"/>
                </a:lnTo>
                <a:lnTo>
                  <a:pt x="77" y="165"/>
                </a:lnTo>
                <a:lnTo>
                  <a:pt x="79" y="163"/>
                </a:lnTo>
                <a:lnTo>
                  <a:pt x="82" y="161"/>
                </a:lnTo>
                <a:lnTo>
                  <a:pt x="86" y="161"/>
                </a:lnTo>
                <a:lnTo>
                  <a:pt x="91" y="159"/>
                </a:lnTo>
                <a:lnTo>
                  <a:pt x="91" y="161"/>
                </a:lnTo>
                <a:lnTo>
                  <a:pt x="93" y="161"/>
                </a:lnTo>
                <a:lnTo>
                  <a:pt x="95" y="163"/>
                </a:lnTo>
                <a:lnTo>
                  <a:pt x="93" y="161"/>
                </a:lnTo>
                <a:lnTo>
                  <a:pt x="95" y="161"/>
                </a:lnTo>
                <a:lnTo>
                  <a:pt x="98" y="161"/>
                </a:lnTo>
                <a:lnTo>
                  <a:pt x="98" y="163"/>
                </a:lnTo>
                <a:lnTo>
                  <a:pt x="98" y="165"/>
                </a:lnTo>
                <a:lnTo>
                  <a:pt x="100" y="163"/>
                </a:lnTo>
                <a:lnTo>
                  <a:pt x="100" y="165"/>
                </a:lnTo>
                <a:lnTo>
                  <a:pt x="100" y="163"/>
                </a:lnTo>
                <a:lnTo>
                  <a:pt x="100" y="161"/>
                </a:lnTo>
                <a:lnTo>
                  <a:pt x="100" y="159"/>
                </a:lnTo>
                <a:lnTo>
                  <a:pt x="100" y="161"/>
                </a:lnTo>
                <a:lnTo>
                  <a:pt x="102" y="161"/>
                </a:lnTo>
                <a:lnTo>
                  <a:pt x="104" y="159"/>
                </a:lnTo>
                <a:lnTo>
                  <a:pt x="102" y="159"/>
                </a:lnTo>
                <a:lnTo>
                  <a:pt x="104" y="159"/>
                </a:lnTo>
                <a:lnTo>
                  <a:pt x="104" y="157"/>
                </a:lnTo>
                <a:lnTo>
                  <a:pt x="104" y="159"/>
                </a:lnTo>
                <a:lnTo>
                  <a:pt x="107" y="161"/>
                </a:lnTo>
                <a:lnTo>
                  <a:pt x="107" y="163"/>
                </a:lnTo>
                <a:lnTo>
                  <a:pt x="109" y="163"/>
                </a:lnTo>
                <a:lnTo>
                  <a:pt x="111" y="161"/>
                </a:lnTo>
                <a:lnTo>
                  <a:pt x="113" y="163"/>
                </a:lnTo>
                <a:lnTo>
                  <a:pt x="113" y="165"/>
                </a:lnTo>
                <a:lnTo>
                  <a:pt x="116" y="165"/>
                </a:lnTo>
                <a:lnTo>
                  <a:pt x="118" y="165"/>
                </a:lnTo>
                <a:lnTo>
                  <a:pt x="120" y="165"/>
                </a:lnTo>
                <a:lnTo>
                  <a:pt x="122" y="165"/>
                </a:lnTo>
                <a:lnTo>
                  <a:pt x="125" y="165"/>
                </a:lnTo>
                <a:lnTo>
                  <a:pt x="127" y="165"/>
                </a:lnTo>
                <a:lnTo>
                  <a:pt x="129" y="163"/>
                </a:lnTo>
                <a:lnTo>
                  <a:pt x="129" y="165"/>
                </a:lnTo>
                <a:lnTo>
                  <a:pt x="132" y="163"/>
                </a:lnTo>
                <a:lnTo>
                  <a:pt x="129" y="163"/>
                </a:lnTo>
                <a:lnTo>
                  <a:pt x="132" y="161"/>
                </a:lnTo>
                <a:lnTo>
                  <a:pt x="132" y="163"/>
                </a:lnTo>
                <a:lnTo>
                  <a:pt x="134" y="163"/>
                </a:lnTo>
                <a:lnTo>
                  <a:pt x="132" y="165"/>
                </a:lnTo>
                <a:lnTo>
                  <a:pt x="134" y="167"/>
                </a:lnTo>
                <a:lnTo>
                  <a:pt x="136" y="169"/>
                </a:lnTo>
                <a:lnTo>
                  <a:pt x="138" y="169"/>
                </a:lnTo>
                <a:lnTo>
                  <a:pt x="138" y="172"/>
                </a:lnTo>
                <a:lnTo>
                  <a:pt x="138" y="169"/>
                </a:lnTo>
                <a:lnTo>
                  <a:pt x="141" y="169"/>
                </a:lnTo>
                <a:lnTo>
                  <a:pt x="141" y="167"/>
                </a:lnTo>
                <a:lnTo>
                  <a:pt x="143" y="165"/>
                </a:lnTo>
                <a:lnTo>
                  <a:pt x="145" y="165"/>
                </a:lnTo>
                <a:lnTo>
                  <a:pt x="145" y="163"/>
                </a:lnTo>
                <a:lnTo>
                  <a:pt x="147" y="163"/>
                </a:lnTo>
                <a:lnTo>
                  <a:pt x="150" y="163"/>
                </a:lnTo>
                <a:lnTo>
                  <a:pt x="152" y="163"/>
                </a:lnTo>
                <a:lnTo>
                  <a:pt x="152" y="165"/>
                </a:lnTo>
                <a:lnTo>
                  <a:pt x="154" y="165"/>
                </a:lnTo>
                <a:lnTo>
                  <a:pt x="152" y="165"/>
                </a:lnTo>
                <a:lnTo>
                  <a:pt x="154" y="165"/>
                </a:lnTo>
                <a:lnTo>
                  <a:pt x="152" y="167"/>
                </a:lnTo>
                <a:lnTo>
                  <a:pt x="152" y="169"/>
                </a:lnTo>
                <a:lnTo>
                  <a:pt x="150" y="167"/>
                </a:lnTo>
                <a:lnTo>
                  <a:pt x="150" y="169"/>
                </a:lnTo>
                <a:lnTo>
                  <a:pt x="150" y="172"/>
                </a:lnTo>
                <a:lnTo>
                  <a:pt x="147" y="172"/>
                </a:lnTo>
                <a:lnTo>
                  <a:pt x="145" y="169"/>
                </a:lnTo>
                <a:lnTo>
                  <a:pt x="145" y="172"/>
                </a:lnTo>
                <a:lnTo>
                  <a:pt x="147" y="175"/>
                </a:lnTo>
                <a:lnTo>
                  <a:pt x="145" y="177"/>
                </a:lnTo>
                <a:lnTo>
                  <a:pt x="145" y="180"/>
                </a:lnTo>
                <a:lnTo>
                  <a:pt x="143" y="180"/>
                </a:lnTo>
                <a:lnTo>
                  <a:pt x="141" y="182"/>
                </a:lnTo>
                <a:lnTo>
                  <a:pt x="143" y="184"/>
                </a:lnTo>
                <a:lnTo>
                  <a:pt x="145" y="186"/>
                </a:lnTo>
                <a:lnTo>
                  <a:pt x="143" y="186"/>
                </a:lnTo>
                <a:lnTo>
                  <a:pt x="145" y="186"/>
                </a:lnTo>
                <a:lnTo>
                  <a:pt x="145" y="188"/>
                </a:lnTo>
                <a:lnTo>
                  <a:pt x="147" y="190"/>
                </a:lnTo>
                <a:lnTo>
                  <a:pt x="150" y="192"/>
                </a:lnTo>
                <a:lnTo>
                  <a:pt x="152" y="192"/>
                </a:lnTo>
                <a:lnTo>
                  <a:pt x="154" y="192"/>
                </a:lnTo>
                <a:lnTo>
                  <a:pt x="154" y="190"/>
                </a:lnTo>
                <a:lnTo>
                  <a:pt x="154" y="192"/>
                </a:lnTo>
                <a:lnTo>
                  <a:pt x="156" y="190"/>
                </a:lnTo>
                <a:lnTo>
                  <a:pt x="156" y="188"/>
                </a:lnTo>
                <a:lnTo>
                  <a:pt x="159" y="188"/>
                </a:lnTo>
                <a:lnTo>
                  <a:pt x="159" y="186"/>
                </a:lnTo>
                <a:lnTo>
                  <a:pt x="161" y="184"/>
                </a:lnTo>
                <a:lnTo>
                  <a:pt x="161" y="186"/>
                </a:lnTo>
                <a:lnTo>
                  <a:pt x="163" y="186"/>
                </a:lnTo>
                <a:lnTo>
                  <a:pt x="163" y="184"/>
                </a:lnTo>
                <a:lnTo>
                  <a:pt x="161" y="184"/>
                </a:lnTo>
                <a:lnTo>
                  <a:pt x="161" y="182"/>
                </a:lnTo>
                <a:lnTo>
                  <a:pt x="159" y="182"/>
                </a:lnTo>
                <a:lnTo>
                  <a:pt x="159" y="180"/>
                </a:lnTo>
                <a:lnTo>
                  <a:pt x="161" y="180"/>
                </a:lnTo>
                <a:lnTo>
                  <a:pt x="163" y="180"/>
                </a:lnTo>
                <a:lnTo>
                  <a:pt x="163" y="182"/>
                </a:lnTo>
                <a:lnTo>
                  <a:pt x="166" y="180"/>
                </a:lnTo>
                <a:lnTo>
                  <a:pt x="166" y="177"/>
                </a:lnTo>
                <a:lnTo>
                  <a:pt x="168" y="175"/>
                </a:lnTo>
                <a:lnTo>
                  <a:pt x="168" y="174"/>
                </a:lnTo>
                <a:lnTo>
                  <a:pt x="170" y="174"/>
                </a:lnTo>
                <a:lnTo>
                  <a:pt x="168" y="174"/>
                </a:lnTo>
                <a:lnTo>
                  <a:pt x="170" y="172"/>
                </a:lnTo>
                <a:lnTo>
                  <a:pt x="170" y="169"/>
                </a:lnTo>
                <a:lnTo>
                  <a:pt x="170" y="167"/>
                </a:lnTo>
                <a:lnTo>
                  <a:pt x="172" y="167"/>
                </a:lnTo>
                <a:lnTo>
                  <a:pt x="172" y="165"/>
                </a:lnTo>
                <a:lnTo>
                  <a:pt x="175" y="167"/>
                </a:lnTo>
                <a:lnTo>
                  <a:pt x="175" y="165"/>
                </a:lnTo>
                <a:lnTo>
                  <a:pt x="172" y="165"/>
                </a:lnTo>
                <a:lnTo>
                  <a:pt x="172" y="163"/>
                </a:lnTo>
                <a:lnTo>
                  <a:pt x="170" y="163"/>
                </a:lnTo>
                <a:lnTo>
                  <a:pt x="170" y="161"/>
                </a:lnTo>
                <a:lnTo>
                  <a:pt x="170" y="159"/>
                </a:lnTo>
                <a:lnTo>
                  <a:pt x="172" y="161"/>
                </a:lnTo>
                <a:lnTo>
                  <a:pt x="175" y="159"/>
                </a:lnTo>
                <a:lnTo>
                  <a:pt x="175" y="157"/>
                </a:lnTo>
                <a:lnTo>
                  <a:pt x="172" y="155"/>
                </a:lnTo>
                <a:lnTo>
                  <a:pt x="172" y="152"/>
                </a:lnTo>
                <a:lnTo>
                  <a:pt x="170" y="152"/>
                </a:lnTo>
                <a:lnTo>
                  <a:pt x="170" y="150"/>
                </a:lnTo>
                <a:lnTo>
                  <a:pt x="168" y="150"/>
                </a:lnTo>
                <a:lnTo>
                  <a:pt x="170" y="150"/>
                </a:lnTo>
                <a:lnTo>
                  <a:pt x="170" y="149"/>
                </a:lnTo>
                <a:lnTo>
                  <a:pt x="170" y="146"/>
                </a:lnTo>
                <a:lnTo>
                  <a:pt x="168" y="144"/>
                </a:lnTo>
                <a:lnTo>
                  <a:pt x="166" y="146"/>
                </a:lnTo>
                <a:lnTo>
                  <a:pt x="163" y="146"/>
                </a:lnTo>
                <a:lnTo>
                  <a:pt x="163" y="144"/>
                </a:lnTo>
                <a:lnTo>
                  <a:pt x="163" y="142"/>
                </a:lnTo>
                <a:lnTo>
                  <a:pt x="166" y="142"/>
                </a:lnTo>
                <a:lnTo>
                  <a:pt x="163" y="142"/>
                </a:lnTo>
                <a:lnTo>
                  <a:pt x="166" y="140"/>
                </a:lnTo>
                <a:lnTo>
                  <a:pt x="168" y="140"/>
                </a:lnTo>
                <a:lnTo>
                  <a:pt x="170" y="138"/>
                </a:lnTo>
                <a:lnTo>
                  <a:pt x="168" y="136"/>
                </a:lnTo>
                <a:lnTo>
                  <a:pt x="166" y="138"/>
                </a:lnTo>
                <a:lnTo>
                  <a:pt x="166" y="136"/>
                </a:lnTo>
                <a:lnTo>
                  <a:pt x="163" y="138"/>
                </a:lnTo>
                <a:lnTo>
                  <a:pt x="163" y="136"/>
                </a:lnTo>
                <a:lnTo>
                  <a:pt x="166" y="136"/>
                </a:lnTo>
                <a:lnTo>
                  <a:pt x="168" y="136"/>
                </a:lnTo>
                <a:lnTo>
                  <a:pt x="168" y="134"/>
                </a:lnTo>
                <a:lnTo>
                  <a:pt x="166" y="134"/>
                </a:lnTo>
                <a:lnTo>
                  <a:pt x="166" y="132"/>
                </a:lnTo>
                <a:lnTo>
                  <a:pt x="163" y="132"/>
                </a:lnTo>
                <a:lnTo>
                  <a:pt x="163" y="129"/>
                </a:lnTo>
                <a:lnTo>
                  <a:pt x="163" y="127"/>
                </a:lnTo>
                <a:lnTo>
                  <a:pt x="166" y="127"/>
                </a:lnTo>
                <a:lnTo>
                  <a:pt x="166" y="126"/>
                </a:lnTo>
                <a:lnTo>
                  <a:pt x="166" y="124"/>
                </a:lnTo>
                <a:lnTo>
                  <a:pt x="168" y="124"/>
                </a:lnTo>
                <a:lnTo>
                  <a:pt x="166" y="124"/>
                </a:lnTo>
                <a:lnTo>
                  <a:pt x="163" y="126"/>
                </a:lnTo>
                <a:lnTo>
                  <a:pt x="159" y="127"/>
                </a:lnTo>
                <a:lnTo>
                  <a:pt x="161" y="126"/>
                </a:lnTo>
                <a:lnTo>
                  <a:pt x="161" y="124"/>
                </a:lnTo>
                <a:lnTo>
                  <a:pt x="159" y="124"/>
                </a:lnTo>
                <a:lnTo>
                  <a:pt x="159" y="121"/>
                </a:lnTo>
                <a:lnTo>
                  <a:pt x="159" y="124"/>
                </a:lnTo>
                <a:lnTo>
                  <a:pt x="156" y="124"/>
                </a:lnTo>
                <a:lnTo>
                  <a:pt x="156" y="121"/>
                </a:lnTo>
                <a:lnTo>
                  <a:pt x="156" y="119"/>
                </a:lnTo>
                <a:lnTo>
                  <a:pt x="159" y="119"/>
                </a:lnTo>
                <a:lnTo>
                  <a:pt x="161" y="119"/>
                </a:lnTo>
                <a:lnTo>
                  <a:pt x="159" y="119"/>
                </a:lnTo>
                <a:lnTo>
                  <a:pt x="156" y="117"/>
                </a:lnTo>
                <a:lnTo>
                  <a:pt x="159" y="117"/>
                </a:lnTo>
                <a:lnTo>
                  <a:pt x="156" y="117"/>
                </a:lnTo>
                <a:lnTo>
                  <a:pt x="159" y="114"/>
                </a:lnTo>
              </a:path>
            </a:pathLst>
          </a:custGeom>
          <a:solidFill>
            <a:schemeClr val="accent2">
              <a:lumMod val="50000"/>
            </a:schemeClr>
          </a:solid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88" name="Rounded Rectangle 87"/>
          <p:cNvSpPr/>
          <p:nvPr/>
        </p:nvSpPr>
        <p:spPr bwMode="auto">
          <a:xfrm>
            <a:off x="272663" y="6398115"/>
            <a:ext cx="102243" cy="199325"/>
          </a:xfrm>
          <a:prstGeom prst="roundRect">
            <a:avLst/>
          </a:prstGeom>
          <a:solidFill>
            <a:schemeClr val="accent2">
              <a:lumMod val="50000"/>
            </a:schemeClr>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89" name="TextBox 88"/>
          <p:cNvSpPr txBox="1"/>
          <p:nvPr/>
        </p:nvSpPr>
        <p:spPr bwMode="auto">
          <a:xfrm>
            <a:off x="439530" y="5219619"/>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Guyane</a:t>
            </a:r>
          </a:p>
        </p:txBody>
      </p:sp>
      <p:sp>
        <p:nvSpPr>
          <p:cNvPr id="90" name="TextBox 89"/>
          <p:cNvSpPr txBox="1"/>
          <p:nvPr/>
        </p:nvSpPr>
        <p:spPr bwMode="auto">
          <a:xfrm>
            <a:off x="439530" y="5541877"/>
            <a:ext cx="69694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Réunion</a:t>
            </a:r>
          </a:p>
        </p:txBody>
      </p:sp>
      <p:sp>
        <p:nvSpPr>
          <p:cNvPr id="91" name="TextBox 90"/>
          <p:cNvSpPr txBox="1"/>
          <p:nvPr/>
        </p:nvSpPr>
        <p:spPr bwMode="auto">
          <a:xfrm>
            <a:off x="439530" y="6121906"/>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Martinique</a:t>
            </a:r>
          </a:p>
        </p:txBody>
      </p:sp>
      <p:sp>
        <p:nvSpPr>
          <p:cNvPr id="92" name="TextBox 91"/>
          <p:cNvSpPr txBox="1"/>
          <p:nvPr/>
        </p:nvSpPr>
        <p:spPr bwMode="auto">
          <a:xfrm>
            <a:off x="439530" y="5833866"/>
            <a:ext cx="84096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Guadeloupe</a:t>
            </a:r>
          </a:p>
        </p:txBody>
      </p:sp>
      <p:grpSp>
        <p:nvGrpSpPr>
          <p:cNvPr id="2" name="Guadeloupe"/>
          <p:cNvGrpSpPr>
            <a:grpSpLocks noChangeAspect="1"/>
          </p:cNvGrpSpPr>
          <p:nvPr/>
        </p:nvGrpSpPr>
        <p:grpSpPr bwMode="auto">
          <a:xfrm>
            <a:off x="176940" y="5787214"/>
            <a:ext cx="293688" cy="215900"/>
            <a:chOff x="4003" y="2111"/>
            <a:chExt cx="261" cy="225"/>
          </a:xfrm>
          <a:solidFill>
            <a:schemeClr val="accent2">
              <a:lumMod val="50000"/>
            </a:schemeClr>
          </a:solidFill>
        </p:grpSpPr>
        <p:sp>
          <p:nvSpPr>
            <p:cNvPr id="94" name="Freeform 153"/>
            <p:cNvSpPr>
              <a:spLocks noChangeAspect="1"/>
            </p:cNvSpPr>
            <p:nvPr/>
          </p:nvSpPr>
          <p:spPr bwMode="auto">
            <a:xfrm>
              <a:off x="4003" y="2171"/>
              <a:ext cx="123" cy="165"/>
            </a:xfrm>
            <a:custGeom>
              <a:avLst/>
              <a:gdLst>
                <a:gd name="T0" fmla="*/ 41 w 124"/>
                <a:gd name="T1" fmla="*/ 2 h 167"/>
                <a:gd name="T2" fmla="*/ 46 w 124"/>
                <a:gd name="T3" fmla="*/ 10 h 167"/>
                <a:gd name="T4" fmla="*/ 56 w 124"/>
                <a:gd name="T5" fmla="*/ 10 h 167"/>
                <a:gd name="T6" fmla="*/ 61 w 124"/>
                <a:gd name="T7" fmla="*/ 13 h 167"/>
                <a:gd name="T8" fmla="*/ 69 w 124"/>
                <a:gd name="T9" fmla="*/ 17 h 167"/>
                <a:gd name="T10" fmla="*/ 77 w 124"/>
                <a:gd name="T11" fmla="*/ 19 h 167"/>
                <a:gd name="T12" fmla="*/ 87 w 124"/>
                <a:gd name="T13" fmla="*/ 23 h 167"/>
                <a:gd name="T14" fmla="*/ 95 w 124"/>
                <a:gd name="T15" fmla="*/ 25 h 167"/>
                <a:gd name="T16" fmla="*/ 89 w 124"/>
                <a:gd name="T17" fmla="*/ 32 h 167"/>
                <a:gd name="T18" fmla="*/ 85 w 124"/>
                <a:gd name="T19" fmla="*/ 33 h 167"/>
                <a:gd name="T20" fmla="*/ 89 w 124"/>
                <a:gd name="T21" fmla="*/ 38 h 167"/>
                <a:gd name="T22" fmla="*/ 99 w 124"/>
                <a:gd name="T23" fmla="*/ 32 h 167"/>
                <a:gd name="T24" fmla="*/ 99 w 124"/>
                <a:gd name="T25" fmla="*/ 38 h 167"/>
                <a:gd name="T26" fmla="*/ 107 w 124"/>
                <a:gd name="T27" fmla="*/ 32 h 167"/>
                <a:gd name="T28" fmla="*/ 113 w 124"/>
                <a:gd name="T29" fmla="*/ 32 h 167"/>
                <a:gd name="T30" fmla="*/ 117 w 124"/>
                <a:gd name="T31" fmla="*/ 33 h 167"/>
                <a:gd name="T32" fmla="*/ 120 w 124"/>
                <a:gd name="T33" fmla="*/ 45 h 167"/>
                <a:gd name="T34" fmla="*/ 123 w 124"/>
                <a:gd name="T35" fmla="*/ 55 h 167"/>
                <a:gd name="T36" fmla="*/ 117 w 124"/>
                <a:gd name="T37" fmla="*/ 53 h 167"/>
                <a:gd name="T38" fmla="*/ 113 w 124"/>
                <a:gd name="T39" fmla="*/ 50 h 167"/>
                <a:gd name="T40" fmla="*/ 105 w 124"/>
                <a:gd name="T41" fmla="*/ 58 h 167"/>
                <a:gd name="T42" fmla="*/ 103 w 124"/>
                <a:gd name="T43" fmla="*/ 65 h 167"/>
                <a:gd name="T44" fmla="*/ 107 w 124"/>
                <a:gd name="T45" fmla="*/ 76 h 167"/>
                <a:gd name="T46" fmla="*/ 107 w 124"/>
                <a:gd name="T47" fmla="*/ 84 h 167"/>
                <a:gd name="T48" fmla="*/ 107 w 124"/>
                <a:gd name="T49" fmla="*/ 88 h 167"/>
                <a:gd name="T50" fmla="*/ 113 w 124"/>
                <a:gd name="T51" fmla="*/ 95 h 167"/>
                <a:gd name="T52" fmla="*/ 115 w 124"/>
                <a:gd name="T53" fmla="*/ 105 h 167"/>
                <a:gd name="T54" fmla="*/ 115 w 124"/>
                <a:gd name="T55" fmla="*/ 120 h 167"/>
                <a:gd name="T56" fmla="*/ 113 w 124"/>
                <a:gd name="T57" fmla="*/ 128 h 167"/>
                <a:gd name="T58" fmla="*/ 105 w 124"/>
                <a:gd name="T59" fmla="*/ 136 h 167"/>
                <a:gd name="T60" fmla="*/ 103 w 124"/>
                <a:gd name="T61" fmla="*/ 139 h 167"/>
                <a:gd name="T62" fmla="*/ 95 w 124"/>
                <a:gd name="T63" fmla="*/ 145 h 167"/>
                <a:gd name="T64" fmla="*/ 87 w 124"/>
                <a:gd name="T65" fmla="*/ 151 h 167"/>
                <a:gd name="T66" fmla="*/ 79 w 124"/>
                <a:gd name="T67" fmla="*/ 158 h 167"/>
                <a:gd name="T68" fmla="*/ 67 w 124"/>
                <a:gd name="T69" fmla="*/ 160 h 167"/>
                <a:gd name="T70" fmla="*/ 53 w 124"/>
                <a:gd name="T71" fmla="*/ 164 h 167"/>
                <a:gd name="T72" fmla="*/ 46 w 124"/>
                <a:gd name="T73" fmla="*/ 164 h 167"/>
                <a:gd name="T74" fmla="*/ 43 w 124"/>
                <a:gd name="T75" fmla="*/ 151 h 167"/>
                <a:gd name="T76" fmla="*/ 28 w 124"/>
                <a:gd name="T77" fmla="*/ 141 h 167"/>
                <a:gd name="T78" fmla="*/ 23 w 124"/>
                <a:gd name="T79" fmla="*/ 128 h 167"/>
                <a:gd name="T80" fmla="*/ 18 w 124"/>
                <a:gd name="T81" fmla="*/ 120 h 167"/>
                <a:gd name="T82" fmla="*/ 18 w 124"/>
                <a:gd name="T83" fmla="*/ 108 h 167"/>
                <a:gd name="T84" fmla="*/ 15 w 124"/>
                <a:gd name="T85" fmla="*/ 99 h 167"/>
                <a:gd name="T86" fmla="*/ 18 w 124"/>
                <a:gd name="T87" fmla="*/ 90 h 167"/>
                <a:gd name="T88" fmla="*/ 15 w 124"/>
                <a:gd name="T89" fmla="*/ 82 h 167"/>
                <a:gd name="T90" fmla="*/ 10 w 124"/>
                <a:gd name="T91" fmla="*/ 73 h 167"/>
                <a:gd name="T92" fmla="*/ 10 w 124"/>
                <a:gd name="T93" fmla="*/ 65 h 167"/>
                <a:gd name="T94" fmla="*/ 12 w 124"/>
                <a:gd name="T95" fmla="*/ 55 h 167"/>
                <a:gd name="T96" fmla="*/ 5 w 124"/>
                <a:gd name="T97" fmla="*/ 48 h 167"/>
                <a:gd name="T98" fmla="*/ 2 w 124"/>
                <a:gd name="T99" fmla="*/ 40 h 167"/>
                <a:gd name="T100" fmla="*/ 2 w 124"/>
                <a:gd name="T101" fmla="*/ 32 h 167"/>
                <a:gd name="T102" fmla="*/ 2 w 124"/>
                <a:gd name="T103" fmla="*/ 25 h 167"/>
                <a:gd name="T104" fmla="*/ 5 w 124"/>
                <a:gd name="T105" fmla="*/ 19 h 167"/>
                <a:gd name="T106" fmla="*/ 10 w 124"/>
                <a:gd name="T107" fmla="*/ 13 h 167"/>
                <a:gd name="T108" fmla="*/ 20 w 124"/>
                <a:gd name="T109" fmla="*/ 2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
                <a:gd name="T166" fmla="*/ 0 h 167"/>
                <a:gd name="T167" fmla="*/ 124 w 124"/>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 h="167">
                  <a:moveTo>
                    <a:pt x="30" y="0"/>
                  </a:moveTo>
                  <a:lnTo>
                    <a:pt x="30" y="0"/>
                  </a:lnTo>
                  <a:lnTo>
                    <a:pt x="33" y="0"/>
                  </a:lnTo>
                  <a:lnTo>
                    <a:pt x="36" y="2"/>
                  </a:lnTo>
                  <a:lnTo>
                    <a:pt x="38" y="2"/>
                  </a:lnTo>
                  <a:lnTo>
                    <a:pt x="41" y="2"/>
                  </a:lnTo>
                  <a:lnTo>
                    <a:pt x="41" y="5"/>
                  </a:lnTo>
                  <a:lnTo>
                    <a:pt x="43" y="5"/>
                  </a:lnTo>
                  <a:lnTo>
                    <a:pt x="41" y="5"/>
                  </a:lnTo>
                  <a:lnTo>
                    <a:pt x="43" y="6"/>
                  </a:lnTo>
                  <a:lnTo>
                    <a:pt x="43" y="8"/>
                  </a:lnTo>
                  <a:lnTo>
                    <a:pt x="46" y="10"/>
                  </a:lnTo>
                  <a:lnTo>
                    <a:pt x="49" y="10"/>
                  </a:lnTo>
                  <a:lnTo>
                    <a:pt x="51" y="10"/>
                  </a:lnTo>
                  <a:lnTo>
                    <a:pt x="53" y="10"/>
                  </a:lnTo>
                  <a:lnTo>
                    <a:pt x="56" y="10"/>
                  </a:lnTo>
                  <a:lnTo>
                    <a:pt x="56" y="13"/>
                  </a:lnTo>
                  <a:lnTo>
                    <a:pt x="56" y="10"/>
                  </a:lnTo>
                  <a:lnTo>
                    <a:pt x="56" y="13"/>
                  </a:lnTo>
                  <a:lnTo>
                    <a:pt x="59" y="13"/>
                  </a:lnTo>
                  <a:lnTo>
                    <a:pt x="56" y="13"/>
                  </a:lnTo>
                  <a:lnTo>
                    <a:pt x="59" y="13"/>
                  </a:lnTo>
                  <a:lnTo>
                    <a:pt x="59" y="15"/>
                  </a:lnTo>
                  <a:lnTo>
                    <a:pt x="61" y="13"/>
                  </a:lnTo>
                  <a:lnTo>
                    <a:pt x="64" y="15"/>
                  </a:lnTo>
                  <a:lnTo>
                    <a:pt x="64" y="17"/>
                  </a:lnTo>
                  <a:lnTo>
                    <a:pt x="64" y="15"/>
                  </a:lnTo>
                  <a:lnTo>
                    <a:pt x="64" y="17"/>
                  </a:lnTo>
                  <a:lnTo>
                    <a:pt x="67" y="17"/>
                  </a:lnTo>
                  <a:lnTo>
                    <a:pt x="69" y="17"/>
                  </a:lnTo>
                  <a:lnTo>
                    <a:pt x="71" y="17"/>
                  </a:lnTo>
                  <a:lnTo>
                    <a:pt x="74" y="15"/>
                  </a:lnTo>
                  <a:lnTo>
                    <a:pt x="74" y="17"/>
                  </a:lnTo>
                  <a:lnTo>
                    <a:pt x="77" y="17"/>
                  </a:lnTo>
                  <a:lnTo>
                    <a:pt x="79" y="19"/>
                  </a:lnTo>
                  <a:lnTo>
                    <a:pt x="77" y="19"/>
                  </a:lnTo>
                  <a:lnTo>
                    <a:pt x="77" y="21"/>
                  </a:lnTo>
                  <a:lnTo>
                    <a:pt x="79" y="21"/>
                  </a:lnTo>
                  <a:lnTo>
                    <a:pt x="81" y="21"/>
                  </a:lnTo>
                  <a:lnTo>
                    <a:pt x="81" y="23"/>
                  </a:lnTo>
                  <a:lnTo>
                    <a:pt x="85" y="23"/>
                  </a:lnTo>
                  <a:lnTo>
                    <a:pt x="87" y="23"/>
                  </a:lnTo>
                  <a:lnTo>
                    <a:pt x="89" y="23"/>
                  </a:lnTo>
                  <a:lnTo>
                    <a:pt x="91" y="23"/>
                  </a:lnTo>
                  <a:lnTo>
                    <a:pt x="95" y="23"/>
                  </a:lnTo>
                  <a:lnTo>
                    <a:pt x="95" y="25"/>
                  </a:lnTo>
                  <a:lnTo>
                    <a:pt x="97" y="25"/>
                  </a:lnTo>
                  <a:lnTo>
                    <a:pt x="95" y="25"/>
                  </a:lnTo>
                  <a:lnTo>
                    <a:pt x="91" y="27"/>
                  </a:lnTo>
                  <a:lnTo>
                    <a:pt x="91" y="30"/>
                  </a:lnTo>
                  <a:lnTo>
                    <a:pt x="91" y="32"/>
                  </a:lnTo>
                  <a:lnTo>
                    <a:pt x="89" y="32"/>
                  </a:lnTo>
                  <a:lnTo>
                    <a:pt x="87" y="32"/>
                  </a:lnTo>
                  <a:lnTo>
                    <a:pt x="89" y="32"/>
                  </a:lnTo>
                  <a:lnTo>
                    <a:pt x="89" y="30"/>
                  </a:lnTo>
                  <a:lnTo>
                    <a:pt x="87" y="27"/>
                  </a:lnTo>
                  <a:lnTo>
                    <a:pt x="87" y="30"/>
                  </a:lnTo>
                  <a:lnTo>
                    <a:pt x="87" y="32"/>
                  </a:lnTo>
                  <a:lnTo>
                    <a:pt x="85" y="32"/>
                  </a:lnTo>
                  <a:lnTo>
                    <a:pt x="85" y="33"/>
                  </a:lnTo>
                  <a:lnTo>
                    <a:pt x="87" y="33"/>
                  </a:lnTo>
                  <a:lnTo>
                    <a:pt x="89" y="33"/>
                  </a:lnTo>
                  <a:lnTo>
                    <a:pt x="91" y="33"/>
                  </a:lnTo>
                  <a:lnTo>
                    <a:pt x="91" y="36"/>
                  </a:lnTo>
                  <a:lnTo>
                    <a:pt x="89" y="36"/>
                  </a:lnTo>
                  <a:lnTo>
                    <a:pt x="89" y="38"/>
                  </a:lnTo>
                  <a:lnTo>
                    <a:pt x="91" y="38"/>
                  </a:lnTo>
                  <a:lnTo>
                    <a:pt x="95" y="38"/>
                  </a:lnTo>
                  <a:lnTo>
                    <a:pt x="95" y="36"/>
                  </a:lnTo>
                  <a:lnTo>
                    <a:pt x="97" y="36"/>
                  </a:lnTo>
                  <a:lnTo>
                    <a:pt x="97" y="33"/>
                  </a:lnTo>
                  <a:lnTo>
                    <a:pt x="99" y="32"/>
                  </a:lnTo>
                  <a:lnTo>
                    <a:pt x="97" y="33"/>
                  </a:lnTo>
                  <a:lnTo>
                    <a:pt x="99" y="33"/>
                  </a:lnTo>
                  <a:lnTo>
                    <a:pt x="99" y="36"/>
                  </a:lnTo>
                  <a:lnTo>
                    <a:pt x="97" y="36"/>
                  </a:lnTo>
                  <a:lnTo>
                    <a:pt x="97" y="38"/>
                  </a:lnTo>
                  <a:lnTo>
                    <a:pt x="99" y="38"/>
                  </a:lnTo>
                  <a:lnTo>
                    <a:pt x="103" y="38"/>
                  </a:lnTo>
                  <a:lnTo>
                    <a:pt x="105" y="36"/>
                  </a:lnTo>
                  <a:lnTo>
                    <a:pt x="107" y="33"/>
                  </a:lnTo>
                  <a:lnTo>
                    <a:pt x="107" y="32"/>
                  </a:lnTo>
                  <a:lnTo>
                    <a:pt x="109" y="32"/>
                  </a:lnTo>
                  <a:lnTo>
                    <a:pt x="107" y="32"/>
                  </a:lnTo>
                  <a:lnTo>
                    <a:pt x="107" y="33"/>
                  </a:lnTo>
                  <a:lnTo>
                    <a:pt x="109" y="33"/>
                  </a:lnTo>
                  <a:lnTo>
                    <a:pt x="109" y="32"/>
                  </a:lnTo>
                  <a:lnTo>
                    <a:pt x="113" y="32"/>
                  </a:lnTo>
                  <a:lnTo>
                    <a:pt x="109" y="32"/>
                  </a:lnTo>
                  <a:lnTo>
                    <a:pt x="113" y="32"/>
                  </a:lnTo>
                  <a:lnTo>
                    <a:pt x="113" y="30"/>
                  </a:lnTo>
                  <a:lnTo>
                    <a:pt x="115" y="30"/>
                  </a:lnTo>
                  <a:lnTo>
                    <a:pt x="115" y="32"/>
                  </a:lnTo>
                  <a:lnTo>
                    <a:pt x="115" y="30"/>
                  </a:lnTo>
                  <a:lnTo>
                    <a:pt x="117" y="32"/>
                  </a:lnTo>
                  <a:lnTo>
                    <a:pt x="117" y="33"/>
                  </a:lnTo>
                  <a:lnTo>
                    <a:pt x="120" y="33"/>
                  </a:lnTo>
                  <a:lnTo>
                    <a:pt x="120" y="36"/>
                  </a:lnTo>
                  <a:lnTo>
                    <a:pt x="120" y="38"/>
                  </a:lnTo>
                  <a:lnTo>
                    <a:pt x="120" y="40"/>
                  </a:lnTo>
                  <a:lnTo>
                    <a:pt x="120" y="42"/>
                  </a:lnTo>
                  <a:lnTo>
                    <a:pt x="120" y="45"/>
                  </a:lnTo>
                  <a:lnTo>
                    <a:pt x="120" y="46"/>
                  </a:lnTo>
                  <a:lnTo>
                    <a:pt x="120" y="48"/>
                  </a:lnTo>
                  <a:lnTo>
                    <a:pt x="120" y="50"/>
                  </a:lnTo>
                  <a:lnTo>
                    <a:pt x="120" y="53"/>
                  </a:lnTo>
                  <a:lnTo>
                    <a:pt x="123" y="53"/>
                  </a:lnTo>
                  <a:lnTo>
                    <a:pt x="123" y="55"/>
                  </a:lnTo>
                  <a:lnTo>
                    <a:pt x="123" y="53"/>
                  </a:lnTo>
                  <a:lnTo>
                    <a:pt x="120" y="55"/>
                  </a:lnTo>
                  <a:lnTo>
                    <a:pt x="123" y="55"/>
                  </a:lnTo>
                  <a:lnTo>
                    <a:pt x="120" y="55"/>
                  </a:lnTo>
                  <a:lnTo>
                    <a:pt x="120" y="53"/>
                  </a:lnTo>
                  <a:lnTo>
                    <a:pt x="117" y="53"/>
                  </a:lnTo>
                  <a:lnTo>
                    <a:pt x="115" y="50"/>
                  </a:lnTo>
                  <a:lnTo>
                    <a:pt x="115" y="53"/>
                  </a:lnTo>
                  <a:lnTo>
                    <a:pt x="113" y="53"/>
                  </a:lnTo>
                  <a:lnTo>
                    <a:pt x="113" y="50"/>
                  </a:lnTo>
                  <a:lnTo>
                    <a:pt x="113" y="53"/>
                  </a:lnTo>
                  <a:lnTo>
                    <a:pt x="113" y="50"/>
                  </a:lnTo>
                  <a:lnTo>
                    <a:pt x="109" y="50"/>
                  </a:lnTo>
                  <a:lnTo>
                    <a:pt x="107" y="50"/>
                  </a:lnTo>
                  <a:lnTo>
                    <a:pt x="105" y="53"/>
                  </a:lnTo>
                  <a:lnTo>
                    <a:pt x="103" y="55"/>
                  </a:lnTo>
                  <a:lnTo>
                    <a:pt x="103" y="58"/>
                  </a:lnTo>
                  <a:lnTo>
                    <a:pt x="105" y="58"/>
                  </a:lnTo>
                  <a:lnTo>
                    <a:pt x="103" y="58"/>
                  </a:lnTo>
                  <a:lnTo>
                    <a:pt x="105" y="58"/>
                  </a:lnTo>
                  <a:lnTo>
                    <a:pt x="103" y="58"/>
                  </a:lnTo>
                  <a:lnTo>
                    <a:pt x="103" y="61"/>
                  </a:lnTo>
                  <a:lnTo>
                    <a:pt x="105" y="63"/>
                  </a:lnTo>
                  <a:lnTo>
                    <a:pt x="103" y="65"/>
                  </a:lnTo>
                  <a:lnTo>
                    <a:pt x="103" y="68"/>
                  </a:lnTo>
                  <a:lnTo>
                    <a:pt x="103" y="70"/>
                  </a:lnTo>
                  <a:lnTo>
                    <a:pt x="103" y="71"/>
                  </a:lnTo>
                  <a:lnTo>
                    <a:pt x="105" y="73"/>
                  </a:lnTo>
                  <a:lnTo>
                    <a:pt x="107" y="73"/>
                  </a:lnTo>
                  <a:lnTo>
                    <a:pt x="107" y="76"/>
                  </a:lnTo>
                  <a:lnTo>
                    <a:pt x="105" y="76"/>
                  </a:lnTo>
                  <a:lnTo>
                    <a:pt x="105" y="78"/>
                  </a:lnTo>
                  <a:lnTo>
                    <a:pt x="103" y="78"/>
                  </a:lnTo>
                  <a:lnTo>
                    <a:pt x="105" y="80"/>
                  </a:lnTo>
                  <a:lnTo>
                    <a:pt x="105" y="82"/>
                  </a:lnTo>
                  <a:lnTo>
                    <a:pt x="107" y="84"/>
                  </a:lnTo>
                  <a:lnTo>
                    <a:pt x="107" y="82"/>
                  </a:lnTo>
                  <a:lnTo>
                    <a:pt x="107" y="84"/>
                  </a:lnTo>
                  <a:lnTo>
                    <a:pt x="109" y="84"/>
                  </a:lnTo>
                  <a:lnTo>
                    <a:pt x="107" y="84"/>
                  </a:lnTo>
                  <a:lnTo>
                    <a:pt x="107" y="86"/>
                  </a:lnTo>
                  <a:lnTo>
                    <a:pt x="107" y="88"/>
                  </a:lnTo>
                  <a:lnTo>
                    <a:pt x="109" y="88"/>
                  </a:lnTo>
                  <a:lnTo>
                    <a:pt x="109" y="90"/>
                  </a:lnTo>
                  <a:lnTo>
                    <a:pt x="113" y="90"/>
                  </a:lnTo>
                  <a:lnTo>
                    <a:pt x="115" y="93"/>
                  </a:lnTo>
                  <a:lnTo>
                    <a:pt x="115" y="95"/>
                  </a:lnTo>
                  <a:lnTo>
                    <a:pt x="113" y="95"/>
                  </a:lnTo>
                  <a:lnTo>
                    <a:pt x="109" y="96"/>
                  </a:lnTo>
                  <a:lnTo>
                    <a:pt x="109" y="99"/>
                  </a:lnTo>
                  <a:lnTo>
                    <a:pt x="109" y="101"/>
                  </a:lnTo>
                  <a:lnTo>
                    <a:pt x="113" y="101"/>
                  </a:lnTo>
                  <a:lnTo>
                    <a:pt x="113" y="103"/>
                  </a:lnTo>
                  <a:lnTo>
                    <a:pt x="115" y="105"/>
                  </a:lnTo>
                  <a:lnTo>
                    <a:pt x="115" y="108"/>
                  </a:lnTo>
                  <a:lnTo>
                    <a:pt x="115" y="109"/>
                  </a:lnTo>
                  <a:lnTo>
                    <a:pt x="115" y="113"/>
                  </a:lnTo>
                  <a:lnTo>
                    <a:pt x="115" y="116"/>
                  </a:lnTo>
                  <a:lnTo>
                    <a:pt x="115" y="118"/>
                  </a:lnTo>
                  <a:lnTo>
                    <a:pt x="115" y="120"/>
                  </a:lnTo>
                  <a:lnTo>
                    <a:pt x="115" y="122"/>
                  </a:lnTo>
                  <a:lnTo>
                    <a:pt x="117" y="122"/>
                  </a:lnTo>
                  <a:lnTo>
                    <a:pt x="115" y="124"/>
                  </a:lnTo>
                  <a:lnTo>
                    <a:pt x="115" y="126"/>
                  </a:lnTo>
                  <a:lnTo>
                    <a:pt x="113" y="126"/>
                  </a:lnTo>
                  <a:lnTo>
                    <a:pt x="113" y="128"/>
                  </a:lnTo>
                  <a:lnTo>
                    <a:pt x="113" y="133"/>
                  </a:lnTo>
                  <a:lnTo>
                    <a:pt x="109" y="133"/>
                  </a:lnTo>
                  <a:lnTo>
                    <a:pt x="109" y="134"/>
                  </a:lnTo>
                  <a:lnTo>
                    <a:pt x="109" y="136"/>
                  </a:lnTo>
                  <a:lnTo>
                    <a:pt x="107" y="136"/>
                  </a:lnTo>
                  <a:lnTo>
                    <a:pt x="105" y="136"/>
                  </a:lnTo>
                  <a:lnTo>
                    <a:pt x="105" y="139"/>
                  </a:lnTo>
                  <a:lnTo>
                    <a:pt x="103" y="139"/>
                  </a:lnTo>
                  <a:lnTo>
                    <a:pt x="103" y="141"/>
                  </a:lnTo>
                  <a:lnTo>
                    <a:pt x="103" y="139"/>
                  </a:lnTo>
                  <a:lnTo>
                    <a:pt x="103" y="141"/>
                  </a:lnTo>
                  <a:lnTo>
                    <a:pt x="103" y="139"/>
                  </a:lnTo>
                  <a:lnTo>
                    <a:pt x="99" y="141"/>
                  </a:lnTo>
                  <a:lnTo>
                    <a:pt x="103" y="141"/>
                  </a:lnTo>
                  <a:lnTo>
                    <a:pt x="99" y="141"/>
                  </a:lnTo>
                  <a:lnTo>
                    <a:pt x="97" y="143"/>
                  </a:lnTo>
                  <a:lnTo>
                    <a:pt x="97" y="145"/>
                  </a:lnTo>
                  <a:lnTo>
                    <a:pt x="95" y="145"/>
                  </a:lnTo>
                  <a:lnTo>
                    <a:pt x="95" y="147"/>
                  </a:lnTo>
                  <a:lnTo>
                    <a:pt x="91" y="147"/>
                  </a:lnTo>
                  <a:lnTo>
                    <a:pt x="89" y="147"/>
                  </a:lnTo>
                  <a:lnTo>
                    <a:pt x="89" y="149"/>
                  </a:lnTo>
                  <a:lnTo>
                    <a:pt x="89" y="151"/>
                  </a:lnTo>
                  <a:lnTo>
                    <a:pt x="87" y="151"/>
                  </a:lnTo>
                  <a:lnTo>
                    <a:pt x="87" y="154"/>
                  </a:lnTo>
                  <a:lnTo>
                    <a:pt x="87" y="156"/>
                  </a:lnTo>
                  <a:lnTo>
                    <a:pt x="85" y="156"/>
                  </a:lnTo>
                  <a:lnTo>
                    <a:pt x="81" y="156"/>
                  </a:lnTo>
                  <a:lnTo>
                    <a:pt x="81" y="158"/>
                  </a:lnTo>
                  <a:lnTo>
                    <a:pt x="79" y="158"/>
                  </a:lnTo>
                  <a:lnTo>
                    <a:pt x="77" y="158"/>
                  </a:lnTo>
                  <a:lnTo>
                    <a:pt x="74" y="158"/>
                  </a:lnTo>
                  <a:lnTo>
                    <a:pt x="74" y="156"/>
                  </a:lnTo>
                  <a:lnTo>
                    <a:pt x="71" y="158"/>
                  </a:lnTo>
                  <a:lnTo>
                    <a:pt x="69" y="160"/>
                  </a:lnTo>
                  <a:lnTo>
                    <a:pt x="67" y="160"/>
                  </a:lnTo>
                  <a:lnTo>
                    <a:pt x="64" y="160"/>
                  </a:lnTo>
                  <a:lnTo>
                    <a:pt x="64" y="162"/>
                  </a:lnTo>
                  <a:lnTo>
                    <a:pt x="61" y="162"/>
                  </a:lnTo>
                  <a:lnTo>
                    <a:pt x="61" y="164"/>
                  </a:lnTo>
                  <a:lnTo>
                    <a:pt x="59" y="164"/>
                  </a:lnTo>
                  <a:lnTo>
                    <a:pt x="53" y="164"/>
                  </a:lnTo>
                  <a:lnTo>
                    <a:pt x="51" y="164"/>
                  </a:lnTo>
                  <a:lnTo>
                    <a:pt x="51" y="166"/>
                  </a:lnTo>
                  <a:lnTo>
                    <a:pt x="51" y="164"/>
                  </a:lnTo>
                  <a:lnTo>
                    <a:pt x="49" y="166"/>
                  </a:lnTo>
                  <a:lnTo>
                    <a:pt x="49" y="164"/>
                  </a:lnTo>
                  <a:lnTo>
                    <a:pt x="46" y="164"/>
                  </a:lnTo>
                  <a:lnTo>
                    <a:pt x="46" y="162"/>
                  </a:lnTo>
                  <a:lnTo>
                    <a:pt x="46" y="160"/>
                  </a:lnTo>
                  <a:lnTo>
                    <a:pt x="46" y="158"/>
                  </a:lnTo>
                  <a:lnTo>
                    <a:pt x="43" y="156"/>
                  </a:lnTo>
                  <a:lnTo>
                    <a:pt x="43" y="154"/>
                  </a:lnTo>
                  <a:lnTo>
                    <a:pt x="43" y="151"/>
                  </a:lnTo>
                  <a:lnTo>
                    <a:pt x="41" y="151"/>
                  </a:lnTo>
                  <a:lnTo>
                    <a:pt x="41" y="149"/>
                  </a:lnTo>
                  <a:lnTo>
                    <a:pt x="38" y="149"/>
                  </a:lnTo>
                  <a:lnTo>
                    <a:pt x="33" y="145"/>
                  </a:lnTo>
                  <a:lnTo>
                    <a:pt x="30" y="143"/>
                  </a:lnTo>
                  <a:lnTo>
                    <a:pt x="28" y="141"/>
                  </a:lnTo>
                  <a:lnTo>
                    <a:pt x="28" y="139"/>
                  </a:lnTo>
                  <a:lnTo>
                    <a:pt x="28" y="134"/>
                  </a:lnTo>
                  <a:lnTo>
                    <a:pt x="28" y="133"/>
                  </a:lnTo>
                  <a:lnTo>
                    <a:pt x="26" y="131"/>
                  </a:lnTo>
                  <a:lnTo>
                    <a:pt x="26" y="128"/>
                  </a:lnTo>
                  <a:lnTo>
                    <a:pt x="23" y="128"/>
                  </a:lnTo>
                  <a:lnTo>
                    <a:pt x="23" y="126"/>
                  </a:lnTo>
                  <a:lnTo>
                    <a:pt x="20" y="126"/>
                  </a:lnTo>
                  <a:lnTo>
                    <a:pt x="20" y="124"/>
                  </a:lnTo>
                  <a:lnTo>
                    <a:pt x="20" y="122"/>
                  </a:lnTo>
                  <a:lnTo>
                    <a:pt x="18" y="122"/>
                  </a:lnTo>
                  <a:lnTo>
                    <a:pt x="18" y="120"/>
                  </a:lnTo>
                  <a:lnTo>
                    <a:pt x="18" y="118"/>
                  </a:lnTo>
                  <a:lnTo>
                    <a:pt x="18" y="116"/>
                  </a:lnTo>
                  <a:lnTo>
                    <a:pt x="18" y="111"/>
                  </a:lnTo>
                  <a:lnTo>
                    <a:pt x="18" y="109"/>
                  </a:lnTo>
                  <a:lnTo>
                    <a:pt x="20" y="108"/>
                  </a:lnTo>
                  <a:lnTo>
                    <a:pt x="18" y="108"/>
                  </a:lnTo>
                  <a:lnTo>
                    <a:pt x="15" y="108"/>
                  </a:lnTo>
                  <a:lnTo>
                    <a:pt x="18" y="105"/>
                  </a:lnTo>
                  <a:lnTo>
                    <a:pt x="15" y="105"/>
                  </a:lnTo>
                  <a:lnTo>
                    <a:pt x="15" y="103"/>
                  </a:lnTo>
                  <a:lnTo>
                    <a:pt x="15" y="101"/>
                  </a:lnTo>
                  <a:lnTo>
                    <a:pt x="15" y="99"/>
                  </a:lnTo>
                  <a:lnTo>
                    <a:pt x="15" y="96"/>
                  </a:lnTo>
                  <a:lnTo>
                    <a:pt x="18" y="95"/>
                  </a:lnTo>
                  <a:lnTo>
                    <a:pt x="15" y="95"/>
                  </a:lnTo>
                  <a:lnTo>
                    <a:pt x="15" y="93"/>
                  </a:lnTo>
                  <a:lnTo>
                    <a:pt x="18" y="93"/>
                  </a:lnTo>
                  <a:lnTo>
                    <a:pt x="18" y="90"/>
                  </a:lnTo>
                  <a:lnTo>
                    <a:pt x="15" y="88"/>
                  </a:lnTo>
                  <a:lnTo>
                    <a:pt x="12" y="88"/>
                  </a:lnTo>
                  <a:lnTo>
                    <a:pt x="12" y="86"/>
                  </a:lnTo>
                  <a:lnTo>
                    <a:pt x="15" y="86"/>
                  </a:lnTo>
                  <a:lnTo>
                    <a:pt x="15" y="84"/>
                  </a:lnTo>
                  <a:lnTo>
                    <a:pt x="15" y="82"/>
                  </a:lnTo>
                  <a:lnTo>
                    <a:pt x="15" y="80"/>
                  </a:lnTo>
                  <a:lnTo>
                    <a:pt x="15" y="78"/>
                  </a:lnTo>
                  <a:lnTo>
                    <a:pt x="15" y="76"/>
                  </a:lnTo>
                  <a:lnTo>
                    <a:pt x="15" y="73"/>
                  </a:lnTo>
                  <a:lnTo>
                    <a:pt x="12" y="73"/>
                  </a:lnTo>
                  <a:lnTo>
                    <a:pt x="10" y="73"/>
                  </a:lnTo>
                  <a:lnTo>
                    <a:pt x="12" y="73"/>
                  </a:lnTo>
                  <a:lnTo>
                    <a:pt x="12" y="71"/>
                  </a:lnTo>
                  <a:lnTo>
                    <a:pt x="12" y="70"/>
                  </a:lnTo>
                  <a:lnTo>
                    <a:pt x="12" y="68"/>
                  </a:lnTo>
                  <a:lnTo>
                    <a:pt x="10" y="68"/>
                  </a:lnTo>
                  <a:lnTo>
                    <a:pt x="10" y="65"/>
                  </a:lnTo>
                  <a:lnTo>
                    <a:pt x="10" y="63"/>
                  </a:lnTo>
                  <a:lnTo>
                    <a:pt x="12" y="61"/>
                  </a:lnTo>
                  <a:lnTo>
                    <a:pt x="12" y="58"/>
                  </a:lnTo>
                  <a:lnTo>
                    <a:pt x="12" y="57"/>
                  </a:lnTo>
                  <a:lnTo>
                    <a:pt x="10" y="55"/>
                  </a:lnTo>
                  <a:lnTo>
                    <a:pt x="12" y="55"/>
                  </a:lnTo>
                  <a:lnTo>
                    <a:pt x="10" y="53"/>
                  </a:lnTo>
                  <a:lnTo>
                    <a:pt x="10" y="50"/>
                  </a:lnTo>
                  <a:lnTo>
                    <a:pt x="8" y="48"/>
                  </a:lnTo>
                  <a:lnTo>
                    <a:pt x="8" y="50"/>
                  </a:lnTo>
                  <a:lnTo>
                    <a:pt x="8" y="48"/>
                  </a:lnTo>
                  <a:lnTo>
                    <a:pt x="5" y="48"/>
                  </a:lnTo>
                  <a:lnTo>
                    <a:pt x="5" y="46"/>
                  </a:lnTo>
                  <a:lnTo>
                    <a:pt x="2" y="46"/>
                  </a:lnTo>
                  <a:lnTo>
                    <a:pt x="5" y="46"/>
                  </a:lnTo>
                  <a:lnTo>
                    <a:pt x="2" y="45"/>
                  </a:lnTo>
                  <a:lnTo>
                    <a:pt x="2" y="42"/>
                  </a:lnTo>
                  <a:lnTo>
                    <a:pt x="2" y="40"/>
                  </a:lnTo>
                  <a:lnTo>
                    <a:pt x="2" y="38"/>
                  </a:lnTo>
                  <a:lnTo>
                    <a:pt x="0" y="38"/>
                  </a:lnTo>
                  <a:lnTo>
                    <a:pt x="2" y="36"/>
                  </a:lnTo>
                  <a:lnTo>
                    <a:pt x="0" y="36"/>
                  </a:lnTo>
                  <a:lnTo>
                    <a:pt x="2" y="33"/>
                  </a:lnTo>
                  <a:lnTo>
                    <a:pt x="2" y="32"/>
                  </a:lnTo>
                  <a:lnTo>
                    <a:pt x="2" y="30"/>
                  </a:lnTo>
                  <a:lnTo>
                    <a:pt x="5" y="30"/>
                  </a:lnTo>
                  <a:lnTo>
                    <a:pt x="2" y="30"/>
                  </a:lnTo>
                  <a:lnTo>
                    <a:pt x="2" y="25"/>
                  </a:lnTo>
                  <a:lnTo>
                    <a:pt x="5" y="25"/>
                  </a:lnTo>
                  <a:lnTo>
                    <a:pt x="2" y="25"/>
                  </a:lnTo>
                  <a:lnTo>
                    <a:pt x="2" y="23"/>
                  </a:lnTo>
                  <a:lnTo>
                    <a:pt x="5" y="23"/>
                  </a:lnTo>
                  <a:lnTo>
                    <a:pt x="5" y="21"/>
                  </a:lnTo>
                  <a:lnTo>
                    <a:pt x="8" y="21"/>
                  </a:lnTo>
                  <a:lnTo>
                    <a:pt x="5" y="21"/>
                  </a:lnTo>
                  <a:lnTo>
                    <a:pt x="5" y="19"/>
                  </a:lnTo>
                  <a:lnTo>
                    <a:pt x="2" y="19"/>
                  </a:lnTo>
                  <a:lnTo>
                    <a:pt x="5" y="19"/>
                  </a:lnTo>
                  <a:lnTo>
                    <a:pt x="5" y="17"/>
                  </a:lnTo>
                  <a:lnTo>
                    <a:pt x="8" y="17"/>
                  </a:lnTo>
                  <a:lnTo>
                    <a:pt x="10" y="15"/>
                  </a:lnTo>
                  <a:lnTo>
                    <a:pt x="10" y="13"/>
                  </a:lnTo>
                  <a:lnTo>
                    <a:pt x="10" y="10"/>
                  </a:lnTo>
                  <a:lnTo>
                    <a:pt x="12" y="8"/>
                  </a:lnTo>
                  <a:lnTo>
                    <a:pt x="15" y="6"/>
                  </a:lnTo>
                  <a:lnTo>
                    <a:pt x="18" y="5"/>
                  </a:lnTo>
                  <a:lnTo>
                    <a:pt x="20" y="5"/>
                  </a:lnTo>
                  <a:lnTo>
                    <a:pt x="20" y="2"/>
                  </a:lnTo>
                  <a:lnTo>
                    <a:pt x="23" y="2"/>
                  </a:lnTo>
                  <a:lnTo>
                    <a:pt x="26" y="2"/>
                  </a:lnTo>
                  <a:lnTo>
                    <a:pt x="28" y="2"/>
                  </a:lnTo>
                  <a:lnTo>
                    <a:pt x="30" y="2"/>
                  </a:lnTo>
                  <a:lnTo>
                    <a:pt x="30"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5" name="Freeform 154"/>
            <p:cNvSpPr>
              <a:spLocks noChangeAspect="1"/>
            </p:cNvSpPr>
            <p:nvPr/>
          </p:nvSpPr>
          <p:spPr bwMode="auto">
            <a:xfrm>
              <a:off x="4108" y="2111"/>
              <a:ext cx="156" cy="128"/>
            </a:xfrm>
            <a:custGeom>
              <a:avLst/>
              <a:gdLst>
                <a:gd name="T0" fmla="*/ 39 w 156"/>
                <a:gd name="T1" fmla="*/ 6 h 129"/>
                <a:gd name="T2" fmla="*/ 46 w 156"/>
                <a:gd name="T3" fmla="*/ 11 h 129"/>
                <a:gd name="T4" fmla="*/ 50 w 156"/>
                <a:gd name="T5" fmla="*/ 13 h 129"/>
                <a:gd name="T6" fmla="*/ 53 w 156"/>
                <a:gd name="T7" fmla="*/ 17 h 129"/>
                <a:gd name="T8" fmla="*/ 59 w 156"/>
                <a:gd name="T9" fmla="*/ 21 h 129"/>
                <a:gd name="T10" fmla="*/ 62 w 156"/>
                <a:gd name="T11" fmla="*/ 29 h 129"/>
                <a:gd name="T12" fmla="*/ 64 w 156"/>
                <a:gd name="T13" fmla="*/ 40 h 129"/>
                <a:gd name="T14" fmla="*/ 62 w 156"/>
                <a:gd name="T15" fmla="*/ 46 h 129"/>
                <a:gd name="T16" fmla="*/ 59 w 156"/>
                <a:gd name="T17" fmla="*/ 52 h 129"/>
                <a:gd name="T18" fmla="*/ 64 w 156"/>
                <a:gd name="T19" fmla="*/ 61 h 129"/>
                <a:gd name="T20" fmla="*/ 71 w 156"/>
                <a:gd name="T21" fmla="*/ 69 h 129"/>
                <a:gd name="T22" fmla="*/ 82 w 156"/>
                <a:gd name="T23" fmla="*/ 71 h 129"/>
                <a:gd name="T24" fmla="*/ 93 w 156"/>
                <a:gd name="T25" fmla="*/ 74 h 129"/>
                <a:gd name="T26" fmla="*/ 102 w 156"/>
                <a:gd name="T27" fmla="*/ 76 h 129"/>
                <a:gd name="T28" fmla="*/ 112 w 156"/>
                <a:gd name="T29" fmla="*/ 79 h 129"/>
                <a:gd name="T30" fmla="*/ 121 w 156"/>
                <a:gd name="T31" fmla="*/ 87 h 129"/>
                <a:gd name="T32" fmla="*/ 123 w 156"/>
                <a:gd name="T33" fmla="*/ 97 h 129"/>
                <a:gd name="T34" fmla="*/ 132 w 156"/>
                <a:gd name="T35" fmla="*/ 100 h 129"/>
                <a:gd name="T36" fmla="*/ 141 w 156"/>
                <a:gd name="T37" fmla="*/ 105 h 129"/>
                <a:gd name="T38" fmla="*/ 148 w 156"/>
                <a:gd name="T39" fmla="*/ 105 h 129"/>
                <a:gd name="T40" fmla="*/ 152 w 156"/>
                <a:gd name="T41" fmla="*/ 111 h 129"/>
                <a:gd name="T42" fmla="*/ 141 w 156"/>
                <a:gd name="T43" fmla="*/ 107 h 129"/>
                <a:gd name="T44" fmla="*/ 118 w 156"/>
                <a:gd name="T45" fmla="*/ 105 h 129"/>
                <a:gd name="T46" fmla="*/ 107 w 156"/>
                <a:gd name="T47" fmla="*/ 109 h 129"/>
                <a:gd name="T48" fmla="*/ 93 w 156"/>
                <a:gd name="T49" fmla="*/ 111 h 129"/>
                <a:gd name="T50" fmla="*/ 87 w 156"/>
                <a:gd name="T51" fmla="*/ 109 h 129"/>
                <a:gd name="T52" fmla="*/ 78 w 156"/>
                <a:gd name="T53" fmla="*/ 113 h 129"/>
                <a:gd name="T54" fmla="*/ 68 w 156"/>
                <a:gd name="T55" fmla="*/ 117 h 129"/>
                <a:gd name="T56" fmla="*/ 59 w 156"/>
                <a:gd name="T57" fmla="*/ 119 h 129"/>
                <a:gd name="T58" fmla="*/ 53 w 156"/>
                <a:gd name="T59" fmla="*/ 122 h 129"/>
                <a:gd name="T60" fmla="*/ 44 w 156"/>
                <a:gd name="T61" fmla="*/ 123 h 129"/>
                <a:gd name="T62" fmla="*/ 34 w 156"/>
                <a:gd name="T63" fmla="*/ 128 h 129"/>
                <a:gd name="T64" fmla="*/ 25 w 156"/>
                <a:gd name="T65" fmla="*/ 123 h 129"/>
                <a:gd name="T66" fmla="*/ 19 w 156"/>
                <a:gd name="T67" fmla="*/ 122 h 129"/>
                <a:gd name="T68" fmla="*/ 7 w 156"/>
                <a:gd name="T69" fmla="*/ 117 h 129"/>
                <a:gd name="T70" fmla="*/ 9 w 156"/>
                <a:gd name="T71" fmla="*/ 117 h 129"/>
                <a:gd name="T72" fmla="*/ 5 w 156"/>
                <a:gd name="T73" fmla="*/ 109 h 129"/>
                <a:gd name="T74" fmla="*/ 0 w 156"/>
                <a:gd name="T75" fmla="*/ 102 h 129"/>
                <a:gd name="T76" fmla="*/ 0 w 156"/>
                <a:gd name="T77" fmla="*/ 92 h 129"/>
                <a:gd name="T78" fmla="*/ 3 w 156"/>
                <a:gd name="T79" fmla="*/ 86 h 129"/>
                <a:gd name="T80" fmla="*/ 7 w 156"/>
                <a:gd name="T81" fmla="*/ 82 h 129"/>
                <a:gd name="T82" fmla="*/ 9 w 156"/>
                <a:gd name="T83" fmla="*/ 71 h 129"/>
                <a:gd name="T84" fmla="*/ 19 w 156"/>
                <a:gd name="T85" fmla="*/ 69 h 129"/>
                <a:gd name="T86" fmla="*/ 23 w 156"/>
                <a:gd name="T87" fmla="*/ 65 h 129"/>
                <a:gd name="T88" fmla="*/ 23 w 156"/>
                <a:gd name="T89" fmla="*/ 59 h 129"/>
                <a:gd name="T90" fmla="*/ 19 w 156"/>
                <a:gd name="T91" fmla="*/ 51 h 129"/>
                <a:gd name="T92" fmla="*/ 9 w 156"/>
                <a:gd name="T93" fmla="*/ 48 h 129"/>
                <a:gd name="T94" fmla="*/ 7 w 156"/>
                <a:gd name="T95" fmla="*/ 36 h 129"/>
                <a:gd name="T96" fmla="*/ 7 w 156"/>
                <a:gd name="T97" fmla="*/ 28 h 129"/>
                <a:gd name="T98" fmla="*/ 14 w 156"/>
                <a:gd name="T99" fmla="*/ 21 h 129"/>
                <a:gd name="T100" fmla="*/ 21 w 156"/>
                <a:gd name="T101" fmla="*/ 15 h 129"/>
                <a:gd name="T102" fmla="*/ 28 w 156"/>
                <a:gd name="T103" fmla="*/ 8 h 129"/>
                <a:gd name="T104" fmla="*/ 34 w 156"/>
                <a:gd name="T105" fmla="*/ 2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29"/>
                <a:gd name="T161" fmla="*/ 156 w 156"/>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29">
                  <a:moveTo>
                    <a:pt x="37" y="0"/>
                  </a:moveTo>
                  <a:lnTo>
                    <a:pt x="37" y="2"/>
                  </a:lnTo>
                  <a:lnTo>
                    <a:pt x="34" y="5"/>
                  </a:lnTo>
                  <a:lnTo>
                    <a:pt x="37" y="5"/>
                  </a:lnTo>
                  <a:lnTo>
                    <a:pt x="37" y="6"/>
                  </a:lnTo>
                  <a:lnTo>
                    <a:pt x="39" y="6"/>
                  </a:lnTo>
                  <a:lnTo>
                    <a:pt x="41" y="6"/>
                  </a:lnTo>
                  <a:lnTo>
                    <a:pt x="41" y="8"/>
                  </a:lnTo>
                  <a:lnTo>
                    <a:pt x="44" y="6"/>
                  </a:lnTo>
                  <a:lnTo>
                    <a:pt x="46" y="6"/>
                  </a:lnTo>
                  <a:lnTo>
                    <a:pt x="46" y="8"/>
                  </a:lnTo>
                  <a:lnTo>
                    <a:pt x="46" y="11"/>
                  </a:lnTo>
                  <a:lnTo>
                    <a:pt x="46" y="13"/>
                  </a:lnTo>
                  <a:lnTo>
                    <a:pt x="46" y="11"/>
                  </a:lnTo>
                  <a:lnTo>
                    <a:pt x="48" y="11"/>
                  </a:lnTo>
                  <a:lnTo>
                    <a:pt x="50" y="11"/>
                  </a:lnTo>
                  <a:lnTo>
                    <a:pt x="48" y="13"/>
                  </a:lnTo>
                  <a:lnTo>
                    <a:pt x="50" y="13"/>
                  </a:lnTo>
                  <a:lnTo>
                    <a:pt x="48" y="13"/>
                  </a:lnTo>
                  <a:lnTo>
                    <a:pt x="50" y="13"/>
                  </a:lnTo>
                  <a:lnTo>
                    <a:pt x="53" y="15"/>
                  </a:lnTo>
                  <a:lnTo>
                    <a:pt x="50" y="15"/>
                  </a:lnTo>
                  <a:lnTo>
                    <a:pt x="53" y="15"/>
                  </a:lnTo>
                  <a:lnTo>
                    <a:pt x="53" y="17"/>
                  </a:lnTo>
                  <a:lnTo>
                    <a:pt x="55" y="17"/>
                  </a:lnTo>
                  <a:lnTo>
                    <a:pt x="55" y="19"/>
                  </a:lnTo>
                  <a:lnTo>
                    <a:pt x="57" y="17"/>
                  </a:lnTo>
                  <a:lnTo>
                    <a:pt x="57" y="19"/>
                  </a:lnTo>
                  <a:lnTo>
                    <a:pt x="59" y="19"/>
                  </a:lnTo>
                  <a:lnTo>
                    <a:pt x="59" y="21"/>
                  </a:lnTo>
                  <a:lnTo>
                    <a:pt x="57" y="23"/>
                  </a:lnTo>
                  <a:lnTo>
                    <a:pt x="59" y="23"/>
                  </a:lnTo>
                  <a:lnTo>
                    <a:pt x="59" y="25"/>
                  </a:lnTo>
                  <a:lnTo>
                    <a:pt x="59" y="28"/>
                  </a:lnTo>
                  <a:lnTo>
                    <a:pt x="62" y="28"/>
                  </a:lnTo>
                  <a:lnTo>
                    <a:pt x="62" y="29"/>
                  </a:lnTo>
                  <a:lnTo>
                    <a:pt x="62" y="31"/>
                  </a:lnTo>
                  <a:lnTo>
                    <a:pt x="62" y="34"/>
                  </a:lnTo>
                  <a:lnTo>
                    <a:pt x="64" y="34"/>
                  </a:lnTo>
                  <a:lnTo>
                    <a:pt x="64" y="36"/>
                  </a:lnTo>
                  <a:lnTo>
                    <a:pt x="64" y="38"/>
                  </a:lnTo>
                  <a:lnTo>
                    <a:pt x="64" y="40"/>
                  </a:lnTo>
                  <a:lnTo>
                    <a:pt x="62" y="40"/>
                  </a:lnTo>
                  <a:lnTo>
                    <a:pt x="62" y="42"/>
                  </a:lnTo>
                  <a:lnTo>
                    <a:pt x="62" y="44"/>
                  </a:lnTo>
                  <a:lnTo>
                    <a:pt x="59" y="42"/>
                  </a:lnTo>
                  <a:lnTo>
                    <a:pt x="59" y="44"/>
                  </a:lnTo>
                  <a:lnTo>
                    <a:pt x="62" y="46"/>
                  </a:lnTo>
                  <a:lnTo>
                    <a:pt x="59" y="46"/>
                  </a:lnTo>
                  <a:lnTo>
                    <a:pt x="62" y="46"/>
                  </a:lnTo>
                  <a:lnTo>
                    <a:pt x="59" y="48"/>
                  </a:lnTo>
                  <a:lnTo>
                    <a:pt x="62" y="51"/>
                  </a:lnTo>
                  <a:lnTo>
                    <a:pt x="59" y="51"/>
                  </a:lnTo>
                  <a:lnTo>
                    <a:pt x="59" y="52"/>
                  </a:lnTo>
                  <a:lnTo>
                    <a:pt x="62" y="52"/>
                  </a:lnTo>
                  <a:lnTo>
                    <a:pt x="62" y="54"/>
                  </a:lnTo>
                  <a:lnTo>
                    <a:pt x="62" y="56"/>
                  </a:lnTo>
                  <a:lnTo>
                    <a:pt x="62" y="59"/>
                  </a:lnTo>
                  <a:lnTo>
                    <a:pt x="64" y="59"/>
                  </a:lnTo>
                  <a:lnTo>
                    <a:pt x="64" y="61"/>
                  </a:lnTo>
                  <a:lnTo>
                    <a:pt x="66" y="63"/>
                  </a:lnTo>
                  <a:lnTo>
                    <a:pt x="66" y="65"/>
                  </a:lnTo>
                  <a:lnTo>
                    <a:pt x="68" y="65"/>
                  </a:lnTo>
                  <a:lnTo>
                    <a:pt x="68" y="67"/>
                  </a:lnTo>
                  <a:lnTo>
                    <a:pt x="71" y="67"/>
                  </a:lnTo>
                  <a:lnTo>
                    <a:pt x="71" y="69"/>
                  </a:lnTo>
                  <a:lnTo>
                    <a:pt x="73" y="71"/>
                  </a:lnTo>
                  <a:lnTo>
                    <a:pt x="75" y="71"/>
                  </a:lnTo>
                  <a:lnTo>
                    <a:pt x="78" y="71"/>
                  </a:lnTo>
                  <a:lnTo>
                    <a:pt x="80" y="71"/>
                  </a:lnTo>
                  <a:lnTo>
                    <a:pt x="82" y="74"/>
                  </a:lnTo>
                  <a:lnTo>
                    <a:pt x="82" y="71"/>
                  </a:lnTo>
                  <a:lnTo>
                    <a:pt x="84" y="71"/>
                  </a:lnTo>
                  <a:lnTo>
                    <a:pt x="84" y="74"/>
                  </a:lnTo>
                  <a:lnTo>
                    <a:pt x="87" y="74"/>
                  </a:lnTo>
                  <a:lnTo>
                    <a:pt x="89" y="71"/>
                  </a:lnTo>
                  <a:lnTo>
                    <a:pt x="91" y="74"/>
                  </a:lnTo>
                  <a:lnTo>
                    <a:pt x="93" y="74"/>
                  </a:lnTo>
                  <a:lnTo>
                    <a:pt x="96" y="76"/>
                  </a:lnTo>
                  <a:lnTo>
                    <a:pt x="98" y="74"/>
                  </a:lnTo>
                  <a:lnTo>
                    <a:pt x="98" y="76"/>
                  </a:lnTo>
                  <a:lnTo>
                    <a:pt x="100" y="76"/>
                  </a:lnTo>
                  <a:lnTo>
                    <a:pt x="100" y="77"/>
                  </a:lnTo>
                  <a:lnTo>
                    <a:pt x="102" y="76"/>
                  </a:lnTo>
                  <a:lnTo>
                    <a:pt x="105" y="76"/>
                  </a:lnTo>
                  <a:lnTo>
                    <a:pt x="105" y="77"/>
                  </a:lnTo>
                  <a:lnTo>
                    <a:pt x="107" y="77"/>
                  </a:lnTo>
                  <a:lnTo>
                    <a:pt x="109" y="77"/>
                  </a:lnTo>
                  <a:lnTo>
                    <a:pt x="109" y="79"/>
                  </a:lnTo>
                  <a:lnTo>
                    <a:pt x="112" y="79"/>
                  </a:lnTo>
                  <a:lnTo>
                    <a:pt x="114" y="82"/>
                  </a:lnTo>
                  <a:lnTo>
                    <a:pt x="116" y="84"/>
                  </a:lnTo>
                  <a:lnTo>
                    <a:pt x="116" y="86"/>
                  </a:lnTo>
                  <a:lnTo>
                    <a:pt x="118" y="84"/>
                  </a:lnTo>
                  <a:lnTo>
                    <a:pt x="121" y="86"/>
                  </a:lnTo>
                  <a:lnTo>
                    <a:pt x="121" y="87"/>
                  </a:lnTo>
                  <a:lnTo>
                    <a:pt x="121" y="90"/>
                  </a:lnTo>
                  <a:lnTo>
                    <a:pt x="123" y="90"/>
                  </a:lnTo>
                  <a:lnTo>
                    <a:pt x="125" y="92"/>
                  </a:lnTo>
                  <a:lnTo>
                    <a:pt x="125" y="94"/>
                  </a:lnTo>
                  <a:lnTo>
                    <a:pt x="123" y="94"/>
                  </a:lnTo>
                  <a:lnTo>
                    <a:pt x="123" y="97"/>
                  </a:lnTo>
                  <a:lnTo>
                    <a:pt x="125" y="97"/>
                  </a:lnTo>
                  <a:lnTo>
                    <a:pt x="127" y="97"/>
                  </a:lnTo>
                  <a:lnTo>
                    <a:pt x="125" y="99"/>
                  </a:lnTo>
                  <a:lnTo>
                    <a:pt x="127" y="99"/>
                  </a:lnTo>
                  <a:lnTo>
                    <a:pt x="130" y="100"/>
                  </a:lnTo>
                  <a:lnTo>
                    <a:pt x="132" y="100"/>
                  </a:lnTo>
                  <a:lnTo>
                    <a:pt x="134" y="102"/>
                  </a:lnTo>
                  <a:lnTo>
                    <a:pt x="134" y="100"/>
                  </a:lnTo>
                  <a:lnTo>
                    <a:pt x="136" y="102"/>
                  </a:lnTo>
                  <a:lnTo>
                    <a:pt x="139" y="102"/>
                  </a:lnTo>
                  <a:lnTo>
                    <a:pt x="141" y="102"/>
                  </a:lnTo>
                  <a:lnTo>
                    <a:pt x="141" y="105"/>
                  </a:lnTo>
                  <a:lnTo>
                    <a:pt x="143" y="105"/>
                  </a:lnTo>
                  <a:lnTo>
                    <a:pt x="146" y="105"/>
                  </a:lnTo>
                  <a:lnTo>
                    <a:pt x="143" y="105"/>
                  </a:lnTo>
                  <a:lnTo>
                    <a:pt x="143" y="102"/>
                  </a:lnTo>
                  <a:lnTo>
                    <a:pt x="146" y="105"/>
                  </a:lnTo>
                  <a:lnTo>
                    <a:pt x="148" y="105"/>
                  </a:lnTo>
                  <a:lnTo>
                    <a:pt x="150" y="105"/>
                  </a:lnTo>
                  <a:lnTo>
                    <a:pt x="152" y="107"/>
                  </a:lnTo>
                  <a:lnTo>
                    <a:pt x="152" y="109"/>
                  </a:lnTo>
                  <a:lnTo>
                    <a:pt x="152" y="107"/>
                  </a:lnTo>
                  <a:lnTo>
                    <a:pt x="155" y="109"/>
                  </a:lnTo>
                  <a:lnTo>
                    <a:pt x="152" y="111"/>
                  </a:lnTo>
                  <a:lnTo>
                    <a:pt x="152" y="109"/>
                  </a:lnTo>
                  <a:lnTo>
                    <a:pt x="150" y="109"/>
                  </a:lnTo>
                  <a:lnTo>
                    <a:pt x="148" y="109"/>
                  </a:lnTo>
                  <a:lnTo>
                    <a:pt x="146" y="107"/>
                  </a:lnTo>
                  <a:lnTo>
                    <a:pt x="143" y="107"/>
                  </a:lnTo>
                  <a:lnTo>
                    <a:pt x="141" y="107"/>
                  </a:lnTo>
                  <a:lnTo>
                    <a:pt x="139" y="107"/>
                  </a:lnTo>
                  <a:lnTo>
                    <a:pt x="134" y="105"/>
                  </a:lnTo>
                  <a:lnTo>
                    <a:pt x="127" y="105"/>
                  </a:lnTo>
                  <a:lnTo>
                    <a:pt x="123" y="105"/>
                  </a:lnTo>
                  <a:lnTo>
                    <a:pt x="121" y="105"/>
                  </a:lnTo>
                  <a:lnTo>
                    <a:pt x="118" y="105"/>
                  </a:lnTo>
                  <a:lnTo>
                    <a:pt x="116" y="107"/>
                  </a:lnTo>
                  <a:lnTo>
                    <a:pt x="114" y="107"/>
                  </a:lnTo>
                  <a:lnTo>
                    <a:pt x="112" y="107"/>
                  </a:lnTo>
                  <a:lnTo>
                    <a:pt x="109" y="107"/>
                  </a:lnTo>
                  <a:lnTo>
                    <a:pt x="109" y="109"/>
                  </a:lnTo>
                  <a:lnTo>
                    <a:pt x="107" y="109"/>
                  </a:lnTo>
                  <a:lnTo>
                    <a:pt x="105" y="109"/>
                  </a:lnTo>
                  <a:lnTo>
                    <a:pt x="102" y="109"/>
                  </a:lnTo>
                  <a:lnTo>
                    <a:pt x="100" y="109"/>
                  </a:lnTo>
                  <a:lnTo>
                    <a:pt x="98" y="109"/>
                  </a:lnTo>
                  <a:lnTo>
                    <a:pt x="96" y="111"/>
                  </a:lnTo>
                  <a:lnTo>
                    <a:pt x="93" y="111"/>
                  </a:lnTo>
                  <a:lnTo>
                    <a:pt x="93" y="109"/>
                  </a:lnTo>
                  <a:lnTo>
                    <a:pt x="91" y="109"/>
                  </a:lnTo>
                  <a:lnTo>
                    <a:pt x="93" y="111"/>
                  </a:lnTo>
                  <a:lnTo>
                    <a:pt x="91" y="109"/>
                  </a:lnTo>
                  <a:lnTo>
                    <a:pt x="89" y="109"/>
                  </a:lnTo>
                  <a:lnTo>
                    <a:pt x="87" y="109"/>
                  </a:lnTo>
                  <a:lnTo>
                    <a:pt x="87" y="111"/>
                  </a:lnTo>
                  <a:lnTo>
                    <a:pt x="84" y="111"/>
                  </a:lnTo>
                  <a:lnTo>
                    <a:pt x="82" y="111"/>
                  </a:lnTo>
                  <a:lnTo>
                    <a:pt x="82" y="113"/>
                  </a:lnTo>
                  <a:lnTo>
                    <a:pt x="80" y="113"/>
                  </a:lnTo>
                  <a:lnTo>
                    <a:pt x="78" y="113"/>
                  </a:lnTo>
                  <a:lnTo>
                    <a:pt x="75" y="113"/>
                  </a:lnTo>
                  <a:lnTo>
                    <a:pt x="73" y="113"/>
                  </a:lnTo>
                  <a:lnTo>
                    <a:pt x="73" y="115"/>
                  </a:lnTo>
                  <a:lnTo>
                    <a:pt x="71" y="115"/>
                  </a:lnTo>
                  <a:lnTo>
                    <a:pt x="71" y="117"/>
                  </a:lnTo>
                  <a:lnTo>
                    <a:pt x="68" y="117"/>
                  </a:lnTo>
                  <a:lnTo>
                    <a:pt x="66" y="117"/>
                  </a:lnTo>
                  <a:lnTo>
                    <a:pt x="64" y="117"/>
                  </a:lnTo>
                  <a:lnTo>
                    <a:pt x="64" y="119"/>
                  </a:lnTo>
                  <a:lnTo>
                    <a:pt x="64" y="117"/>
                  </a:lnTo>
                  <a:lnTo>
                    <a:pt x="62" y="119"/>
                  </a:lnTo>
                  <a:lnTo>
                    <a:pt x="59" y="119"/>
                  </a:lnTo>
                  <a:lnTo>
                    <a:pt x="59" y="122"/>
                  </a:lnTo>
                  <a:lnTo>
                    <a:pt x="57" y="122"/>
                  </a:lnTo>
                  <a:lnTo>
                    <a:pt x="55" y="122"/>
                  </a:lnTo>
                  <a:lnTo>
                    <a:pt x="53" y="122"/>
                  </a:lnTo>
                  <a:lnTo>
                    <a:pt x="53" y="123"/>
                  </a:lnTo>
                  <a:lnTo>
                    <a:pt x="53" y="122"/>
                  </a:lnTo>
                  <a:lnTo>
                    <a:pt x="50" y="122"/>
                  </a:lnTo>
                  <a:lnTo>
                    <a:pt x="50" y="123"/>
                  </a:lnTo>
                  <a:lnTo>
                    <a:pt x="50" y="122"/>
                  </a:lnTo>
                  <a:lnTo>
                    <a:pt x="48" y="122"/>
                  </a:lnTo>
                  <a:lnTo>
                    <a:pt x="46" y="123"/>
                  </a:lnTo>
                  <a:lnTo>
                    <a:pt x="44" y="123"/>
                  </a:lnTo>
                  <a:lnTo>
                    <a:pt x="46" y="123"/>
                  </a:lnTo>
                  <a:lnTo>
                    <a:pt x="44" y="125"/>
                  </a:lnTo>
                  <a:lnTo>
                    <a:pt x="41" y="125"/>
                  </a:lnTo>
                  <a:lnTo>
                    <a:pt x="39" y="125"/>
                  </a:lnTo>
                  <a:lnTo>
                    <a:pt x="37" y="125"/>
                  </a:lnTo>
                  <a:lnTo>
                    <a:pt x="34" y="128"/>
                  </a:lnTo>
                  <a:lnTo>
                    <a:pt x="34" y="125"/>
                  </a:lnTo>
                  <a:lnTo>
                    <a:pt x="32" y="125"/>
                  </a:lnTo>
                  <a:lnTo>
                    <a:pt x="30" y="125"/>
                  </a:lnTo>
                  <a:lnTo>
                    <a:pt x="28" y="125"/>
                  </a:lnTo>
                  <a:lnTo>
                    <a:pt x="28" y="123"/>
                  </a:lnTo>
                  <a:lnTo>
                    <a:pt x="25" y="123"/>
                  </a:lnTo>
                  <a:lnTo>
                    <a:pt x="23" y="123"/>
                  </a:lnTo>
                  <a:lnTo>
                    <a:pt x="21" y="123"/>
                  </a:lnTo>
                  <a:lnTo>
                    <a:pt x="19" y="123"/>
                  </a:lnTo>
                  <a:lnTo>
                    <a:pt x="16" y="123"/>
                  </a:lnTo>
                  <a:lnTo>
                    <a:pt x="16" y="122"/>
                  </a:lnTo>
                  <a:lnTo>
                    <a:pt x="19" y="122"/>
                  </a:lnTo>
                  <a:lnTo>
                    <a:pt x="19" y="119"/>
                  </a:lnTo>
                  <a:lnTo>
                    <a:pt x="16" y="119"/>
                  </a:lnTo>
                  <a:lnTo>
                    <a:pt x="14" y="119"/>
                  </a:lnTo>
                  <a:lnTo>
                    <a:pt x="12" y="119"/>
                  </a:lnTo>
                  <a:lnTo>
                    <a:pt x="9" y="119"/>
                  </a:lnTo>
                  <a:lnTo>
                    <a:pt x="7" y="117"/>
                  </a:lnTo>
                  <a:lnTo>
                    <a:pt x="9" y="117"/>
                  </a:lnTo>
                  <a:lnTo>
                    <a:pt x="9" y="119"/>
                  </a:lnTo>
                  <a:lnTo>
                    <a:pt x="12" y="117"/>
                  </a:lnTo>
                  <a:lnTo>
                    <a:pt x="9" y="117"/>
                  </a:lnTo>
                  <a:lnTo>
                    <a:pt x="9" y="115"/>
                  </a:lnTo>
                  <a:lnTo>
                    <a:pt x="9" y="117"/>
                  </a:lnTo>
                  <a:lnTo>
                    <a:pt x="7" y="115"/>
                  </a:lnTo>
                  <a:lnTo>
                    <a:pt x="9" y="115"/>
                  </a:lnTo>
                  <a:lnTo>
                    <a:pt x="7" y="113"/>
                  </a:lnTo>
                  <a:lnTo>
                    <a:pt x="7" y="111"/>
                  </a:lnTo>
                  <a:lnTo>
                    <a:pt x="5" y="111"/>
                  </a:lnTo>
                  <a:lnTo>
                    <a:pt x="5" y="109"/>
                  </a:lnTo>
                  <a:lnTo>
                    <a:pt x="3" y="109"/>
                  </a:lnTo>
                  <a:lnTo>
                    <a:pt x="3" y="107"/>
                  </a:lnTo>
                  <a:lnTo>
                    <a:pt x="0" y="107"/>
                  </a:lnTo>
                  <a:lnTo>
                    <a:pt x="0" y="105"/>
                  </a:lnTo>
                  <a:lnTo>
                    <a:pt x="3" y="102"/>
                  </a:lnTo>
                  <a:lnTo>
                    <a:pt x="0" y="102"/>
                  </a:lnTo>
                  <a:lnTo>
                    <a:pt x="0" y="100"/>
                  </a:lnTo>
                  <a:lnTo>
                    <a:pt x="3" y="99"/>
                  </a:lnTo>
                  <a:lnTo>
                    <a:pt x="0" y="99"/>
                  </a:lnTo>
                  <a:lnTo>
                    <a:pt x="0" y="97"/>
                  </a:lnTo>
                  <a:lnTo>
                    <a:pt x="0" y="94"/>
                  </a:lnTo>
                  <a:lnTo>
                    <a:pt x="0" y="92"/>
                  </a:lnTo>
                  <a:lnTo>
                    <a:pt x="0" y="90"/>
                  </a:lnTo>
                  <a:lnTo>
                    <a:pt x="3" y="87"/>
                  </a:lnTo>
                  <a:lnTo>
                    <a:pt x="3" y="90"/>
                  </a:lnTo>
                  <a:lnTo>
                    <a:pt x="5" y="90"/>
                  </a:lnTo>
                  <a:lnTo>
                    <a:pt x="3" y="87"/>
                  </a:lnTo>
                  <a:lnTo>
                    <a:pt x="3" y="86"/>
                  </a:lnTo>
                  <a:lnTo>
                    <a:pt x="3" y="84"/>
                  </a:lnTo>
                  <a:lnTo>
                    <a:pt x="3" y="86"/>
                  </a:lnTo>
                  <a:lnTo>
                    <a:pt x="3" y="84"/>
                  </a:lnTo>
                  <a:lnTo>
                    <a:pt x="5" y="84"/>
                  </a:lnTo>
                  <a:lnTo>
                    <a:pt x="5" y="82"/>
                  </a:lnTo>
                  <a:lnTo>
                    <a:pt x="7" y="82"/>
                  </a:lnTo>
                  <a:lnTo>
                    <a:pt x="7" y="79"/>
                  </a:lnTo>
                  <a:lnTo>
                    <a:pt x="7" y="77"/>
                  </a:lnTo>
                  <a:lnTo>
                    <a:pt x="7" y="76"/>
                  </a:lnTo>
                  <a:lnTo>
                    <a:pt x="7" y="74"/>
                  </a:lnTo>
                  <a:lnTo>
                    <a:pt x="7" y="71"/>
                  </a:lnTo>
                  <a:lnTo>
                    <a:pt x="9" y="71"/>
                  </a:lnTo>
                  <a:lnTo>
                    <a:pt x="9" y="69"/>
                  </a:lnTo>
                  <a:lnTo>
                    <a:pt x="12" y="69"/>
                  </a:lnTo>
                  <a:lnTo>
                    <a:pt x="12" y="67"/>
                  </a:lnTo>
                  <a:lnTo>
                    <a:pt x="14" y="69"/>
                  </a:lnTo>
                  <a:lnTo>
                    <a:pt x="16" y="69"/>
                  </a:lnTo>
                  <a:lnTo>
                    <a:pt x="19" y="69"/>
                  </a:lnTo>
                  <a:lnTo>
                    <a:pt x="19" y="67"/>
                  </a:lnTo>
                  <a:lnTo>
                    <a:pt x="21" y="67"/>
                  </a:lnTo>
                  <a:lnTo>
                    <a:pt x="19" y="67"/>
                  </a:lnTo>
                  <a:lnTo>
                    <a:pt x="19" y="65"/>
                  </a:lnTo>
                  <a:lnTo>
                    <a:pt x="21" y="65"/>
                  </a:lnTo>
                  <a:lnTo>
                    <a:pt x="23" y="65"/>
                  </a:lnTo>
                  <a:lnTo>
                    <a:pt x="23" y="63"/>
                  </a:lnTo>
                  <a:lnTo>
                    <a:pt x="21" y="63"/>
                  </a:lnTo>
                  <a:lnTo>
                    <a:pt x="23" y="63"/>
                  </a:lnTo>
                  <a:lnTo>
                    <a:pt x="23" y="61"/>
                  </a:lnTo>
                  <a:lnTo>
                    <a:pt x="21" y="61"/>
                  </a:lnTo>
                  <a:lnTo>
                    <a:pt x="23" y="59"/>
                  </a:lnTo>
                  <a:lnTo>
                    <a:pt x="21" y="56"/>
                  </a:lnTo>
                  <a:lnTo>
                    <a:pt x="23" y="56"/>
                  </a:lnTo>
                  <a:lnTo>
                    <a:pt x="23" y="54"/>
                  </a:lnTo>
                  <a:lnTo>
                    <a:pt x="21" y="52"/>
                  </a:lnTo>
                  <a:lnTo>
                    <a:pt x="21" y="51"/>
                  </a:lnTo>
                  <a:lnTo>
                    <a:pt x="19" y="51"/>
                  </a:lnTo>
                  <a:lnTo>
                    <a:pt x="19" y="52"/>
                  </a:lnTo>
                  <a:lnTo>
                    <a:pt x="16" y="51"/>
                  </a:lnTo>
                  <a:lnTo>
                    <a:pt x="14" y="51"/>
                  </a:lnTo>
                  <a:lnTo>
                    <a:pt x="14" y="48"/>
                  </a:lnTo>
                  <a:lnTo>
                    <a:pt x="12" y="48"/>
                  </a:lnTo>
                  <a:lnTo>
                    <a:pt x="9" y="48"/>
                  </a:lnTo>
                  <a:lnTo>
                    <a:pt x="9" y="46"/>
                  </a:lnTo>
                  <a:lnTo>
                    <a:pt x="9" y="44"/>
                  </a:lnTo>
                  <a:lnTo>
                    <a:pt x="9" y="42"/>
                  </a:lnTo>
                  <a:lnTo>
                    <a:pt x="7" y="40"/>
                  </a:lnTo>
                  <a:lnTo>
                    <a:pt x="7" y="38"/>
                  </a:lnTo>
                  <a:lnTo>
                    <a:pt x="7" y="36"/>
                  </a:lnTo>
                  <a:lnTo>
                    <a:pt x="7" y="34"/>
                  </a:lnTo>
                  <a:lnTo>
                    <a:pt x="7" y="31"/>
                  </a:lnTo>
                  <a:lnTo>
                    <a:pt x="5" y="31"/>
                  </a:lnTo>
                  <a:lnTo>
                    <a:pt x="5" y="29"/>
                  </a:lnTo>
                  <a:lnTo>
                    <a:pt x="7" y="29"/>
                  </a:lnTo>
                  <a:lnTo>
                    <a:pt x="7" y="28"/>
                  </a:lnTo>
                  <a:lnTo>
                    <a:pt x="7" y="25"/>
                  </a:lnTo>
                  <a:lnTo>
                    <a:pt x="7" y="23"/>
                  </a:lnTo>
                  <a:lnTo>
                    <a:pt x="9" y="23"/>
                  </a:lnTo>
                  <a:lnTo>
                    <a:pt x="9" y="21"/>
                  </a:lnTo>
                  <a:lnTo>
                    <a:pt x="12" y="21"/>
                  </a:lnTo>
                  <a:lnTo>
                    <a:pt x="14" y="21"/>
                  </a:lnTo>
                  <a:lnTo>
                    <a:pt x="14" y="19"/>
                  </a:lnTo>
                  <a:lnTo>
                    <a:pt x="14" y="17"/>
                  </a:lnTo>
                  <a:lnTo>
                    <a:pt x="16" y="17"/>
                  </a:lnTo>
                  <a:lnTo>
                    <a:pt x="19" y="17"/>
                  </a:lnTo>
                  <a:lnTo>
                    <a:pt x="19" y="15"/>
                  </a:lnTo>
                  <a:lnTo>
                    <a:pt x="21" y="15"/>
                  </a:lnTo>
                  <a:lnTo>
                    <a:pt x="21" y="13"/>
                  </a:lnTo>
                  <a:lnTo>
                    <a:pt x="23" y="13"/>
                  </a:lnTo>
                  <a:lnTo>
                    <a:pt x="23" y="11"/>
                  </a:lnTo>
                  <a:lnTo>
                    <a:pt x="25" y="11"/>
                  </a:lnTo>
                  <a:lnTo>
                    <a:pt x="28" y="11"/>
                  </a:lnTo>
                  <a:lnTo>
                    <a:pt x="28" y="8"/>
                  </a:lnTo>
                  <a:lnTo>
                    <a:pt x="30" y="8"/>
                  </a:lnTo>
                  <a:lnTo>
                    <a:pt x="30" y="6"/>
                  </a:lnTo>
                  <a:lnTo>
                    <a:pt x="30" y="5"/>
                  </a:lnTo>
                  <a:lnTo>
                    <a:pt x="32" y="5"/>
                  </a:lnTo>
                  <a:lnTo>
                    <a:pt x="32" y="2"/>
                  </a:lnTo>
                  <a:lnTo>
                    <a:pt x="34" y="2"/>
                  </a:lnTo>
                  <a:lnTo>
                    <a:pt x="34" y="0"/>
                  </a:lnTo>
                  <a:lnTo>
                    <a:pt x="34" y="2"/>
                  </a:lnTo>
                  <a:lnTo>
                    <a:pt x="37" y="2"/>
                  </a:lnTo>
                  <a:lnTo>
                    <a:pt x="37" y="0"/>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sp>
          <p:nvSpPr>
            <p:cNvPr id="96" name="Freeform 155"/>
            <p:cNvSpPr>
              <a:spLocks noChangeAspect="1"/>
            </p:cNvSpPr>
            <p:nvPr/>
          </p:nvSpPr>
          <p:spPr bwMode="auto">
            <a:xfrm>
              <a:off x="4157" y="2265"/>
              <a:ext cx="60" cy="57"/>
            </a:xfrm>
            <a:custGeom>
              <a:avLst/>
              <a:gdLst>
                <a:gd name="T0" fmla="*/ 52 w 60"/>
                <a:gd name="T1" fmla="*/ 44 h 57"/>
                <a:gd name="T2" fmla="*/ 49 w 60"/>
                <a:gd name="T3" fmla="*/ 46 h 57"/>
                <a:gd name="T4" fmla="*/ 47 w 60"/>
                <a:gd name="T5" fmla="*/ 46 h 57"/>
                <a:gd name="T6" fmla="*/ 45 w 60"/>
                <a:gd name="T7" fmla="*/ 48 h 57"/>
                <a:gd name="T8" fmla="*/ 43 w 60"/>
                <a:gd name="T9" fmla="*/ 50 h 57"/>
                <a:gd name="T10" fmla="*/ 40 w 60"/>
                <a:gd name="T11" fmla="*/ 52 h 57"/>
                <a:gd name="T12" fmla="*/ 40 w 60"/>
                <a:gd name="T13" fmla="*/ 52 h 57"/>
                <a:gd name="T14" fmla="*/ 40 w 60"/>
                <a:gd name="T15" fmla="*/ 52 h 57"/>
                <a:gd name="T16" fmla="*/ 36 w 60"/>
                <a:gd name="T17" fmla="*/ 52 h 57"/>
                <a:gd name="T18" fmla="*/ 34 w 60"/>
                <a:gd name="T19" fmla="*/ 54 h 57"/>
                <a:gd name="T20" fmla="*/ 29 w 60"/>
                <a:gd name="T21" fmla="*/ 54 h 57"/>
                <a:gd name="T22" fmla="*/ 27 w 60"/>
                <a:gd name="T23" fmla="*/ 56 h 57"/>
                <a:gd name="T24" fmla="*/ 27 w 60"/>
                <a:gd name="T25" fmla="*/ 56 h 57"/>
                <a:gd name="T26" fmla="*/ 25 w 60"/>
                <a:gd name="T27" fmla="*/ 56 h 57"/>
                <a:gd name="T28" fmla="*/ 22 w 60"/>
                <a:gd name="T29" fmla="*/ 54 h 57"/>
                <a:gd name="T30" fmla="*/ 18 w 60"/>
                <a:gd name="T31" fmla="*/ 54 h 57"/>
                <a:gd name="T32" fmla="*/ 11 w 60"/>
                <a:gd name="T33" fmla="*/ 52 h 57"/>
                <a:gd name="T34" fmla="*/ 9 w 60"/>
                <a:gd name="T35" fmla="*/ 50 h 57"/>
                <a:gd name="T36" fmla="*/ 6 w 60"/>
                <a:gd name="T37" fmla="*/ 48 h 57"/>
                <a:gd name="T38" fmla="*/ 4 w 60"/>
                <a:gd name="T39" fmla="*/ 46 h 57"/>
                <a:gd name="T40" fmla="*/ 2 w 60"/>
                <a:gd name="T41" fmla="*/ 44 h 57"/>
                <a:gd name="T42" fmla="*/ 2 w 60"/>
                <a:gd name="T43" fmla="*/ 39 h 57"/>
                <a:gd name="T44" fmla="*/ 2 w 60"/>
                <a:gd name="T45" fmla="*/ 36 h 57"/>
                <a:gd name="T46" fmla="*/ 0 w 60"/>
                <a:gd name="T47" fmla="*/ 33 h 57"/>
                <a:gd name="T48" fmla="*/ 0 w 60"/>
                <a:gd name="T49" fmla="*/ 25 h 57"/>
                <a:gd name="T50" fmla="*/ 4 w 60"/>
                <a:gd name="T51" fmla="*/ 23 h 57"/>
                <a:gd name="T52" fmla="*/ 6 w 60"/>
                <a:gd name="T53" fmla="*/ 19 h 57"/>
                <a:gd name="T54" fmla="*/ 6 w 60"/>
                <a:gd name="T55" fmla="*/ 17 h 57"/>
                <a:gd name="T56" fmla="*/ 6 w 60"/>
                <a:gd name="T57" fmla="*/ 13 h 57"/>
                <a:gd name="T58" fmla="*/ 11 w 60"/>
                <a:gd name="T59" fmla="*/ 11 h 57"/>
                <a:gd name="T60" fmla="*/ 11 w 60"/>
                <a:gd name="T61" fmla="*/ 11 h 57"/>
                <a:gd name="T62" fmla="*/ 13 w 60"/>
                <a:gd name="T63" fmla="*/ 8 h 57"/>
                <a:gd name="T64" fmla="*/ 13 w 60"/>
                <a:gd name="T65" fmla="*/ 8 h 57"/>
                <a:gd name="T66" fmla="*/ 15 w 60"/>
                <a:gd name="T67" fmla="*/ 6 h 57"/>
                <a:gd name="T68" fmla="*/ 18 w 60"/>
                <a:gd name="T69" fmla="*/ 2 h 57"/>
                <a:gd name="T70" fmla="*/ 20 w 60"/>
                <a:gd name="T71" fmla="*/ 2 h 57"/>
                <a:gd name="T72" fmla="*/ 22 w 60"/>
                <a:gd name="T73" fmla="*/ 0 h 57"/>
                <a:gd name="T74" fmla="*/ 22 w 60"/>
                <a:gd name="T75" fmla="*/ 0 h 57"/>
                <a:gd name="T76" fmla="*/ 25 w 60"/>
                <a:gd name="T77" fmla="*/ 0 h 57"/>
                <a:gd name="T78" fmla="*/ 27 w 60"/>
                <a:gd name="T79" fmla="*/ 2 h 57"/>
                <a:gd name="T80" fmla="*/ 31 w 60"/>
                <a:gd name="T81" fmla="*/ 2 h 57"/>
                <a:gd name="T82" fmla="*/ 34 w 60"/>
                <a:gd name="T83" fmla="*/ 5 h 57"/>
                <a:gd name="T84" fmla="*/ 36 w 60"/>
                <a:gd name="T85" fmla="*/ 6 h 57"/>
                <a:gd name="T86" fmla="*/ 38 w 60"/>
                <a:gd name="T87" fmla="*/ 8 h 57"/>
                <a:gd name="T88" fmla="*/ 40 w 60"/>
                <a:gd name="T89" fmla="*/ 6 h 57"/>
                <a:gd name="T90" fmla="*/ 43 w 60"/>
                <a:gd name="T91" fmla="*/ 8 h 57"/>
                <a:gd name="T92" fmla="*/ 43 w 60"/>
                <a:gd name="T93" fmla="*/ 13 h 57"/>
                <a:gd name="T94" fmla="*/ 43 w 60"/>
                <a:gd name="T95" fmla="*/ 13 h 57"/>
                <a:gd name="T96" fmla="*/ 45 w 60"/>
                <a:gd name="T97" fmla="*/ 15 h 57"/>
                <a:gd name="T98" fmla="*/ 47 w 60"/>
                <a:gd name="T99" fmla="*/ 17 h 57"/>
                <a:gd name="T100" fmla="*/ 47 w 60"/>
                <a:gd name="T101" fmla="*/ 19 h 57"/>
                <a:gd name="T102" fmla="*/ 47 w 60"/>
                <a:gd name="T103" fmla="*/ 19 h 57"/>
                <a:gd name="T104" fmla="*/ 49 w 60"/>
                <a:gd name="T105" fmla="*/ 21 h 57"/>
                <a:gd name="T106" fmla="*/ 52 w 60"/>
                <a:gd name="T107" fmla="*/ 23 h 57"/>
                <a:gd name="T108" fmla="*/ 54 w 60"/>
                <a:gd name="T109" fmla="*/ 25 h 57"/>
                <a:gd name="T110" fmla="*/ 56 w 60"/>
                <a:gd name="T111" fmla="*/ 28 h 57"/>
                <a:gd name="T112" fmla="*/ 59 w 60"/>
                <a:gd name="T113" fmla="*/ 31 h 57"/>
                <a:gd name="T114" fmla="*/ 56 w 60"/>
                <a:gd name="T115" fmla="*/ 33 h 57"/>
                <a:gd name="T116" fmla="*/ 56 w 60"/>
                <a:gd name="T117" fmla="*/ 38 h 57"/>
                <a:gd name="T118" fmla="*/ 54 w 60"/>
                <a:gd name="T119" fmla="*/ 42 h 57"/>
                <a:gd name="T120" fmla="*/ 52 w 60"/>
                <a:gd name="T121" fmla="*/ 44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57"/>
                <a:gd name="T185" fmla="*/ 60 w 60"/>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57">
                  <a:moveTo>
                    <a:pt x="52" y="44"/>
                  </a:moveTo>
                  <a:lnTo>
                    <a:pt x="52" y="44"/>
                  </a:lnTo>
                  <a:lnTo>
                    <a:pt x="49" y="44"/>
                  </a:lnTo>
                  <a:lnTo>
                    <a:pt x="49" y="46"/>
                  </a:lnTo>
                  <a:lnTo>
                    <a:pt x="47" y="44"/>
                  </a:lnTo>
                  <a:lnTo>
                    <a:pt x="47" y="46"/>
                  </a:lnTo>
                  <a:lnTo>
                    <a:pt x="47" y="48"/>
                  </a:lnTo>
                  <a:lnTo>
                    <a:pt x="45" y="48"/>
                  </a:lnTo>
                  <a:lnTo>
                    <a:pt x="45" y="50"/>
                  </a:lnTo>
                  <a:lnTo>
                    <a:pt x="43" y="50"/>
                  </a:lnTo>
                  <a:lnTo>
                    <a:pt x="40" y="50"/>
                  </a:lnTo>
                  <a:lnTo>
                    <a:pt x="40" y="52"/>
                  </a:lnTo>
                  <a:lnTo>
                    <a:pt x="40" y="50"/>
                  </a:lnTo>
                  <a:lnTo>
                    <a:pt x="40" y="52"/>
                  </a:lnTo>
                  <a:lnTo>
                    <a:pt x="40" y="50"/>
                  </a:lnTo>
                  <a:lnTo>
                    <a:pt x="40" y="52"/>
                  </a:lnTo>
                  <a:lnTo>
                    <a:pt x="38" y="52"/>
                  </a:lnTo>
                  <a:lnTo>
                    <a:pt x="36" y="52"/>
                  </a:lnTo>
                  <a:lnTo>
                    <a:pt x="36" y="54"/>
                  </a:lnTo>
                  <a:lnTo>
                    <a:pt x="34" y="54"/>
                  </a:lnTo>
                  <a:lnTo>
                    <a:pt x="31" y="54"/>
                  </a:lnTo>
                  <a:lnTo>
                    <a:pt x="29" y="54"/>
                  </a:lnTo>
                  <a:lnTo>
                    <a:pt x="27" y="54"/>
                  </a:lnTo>
                  <a:lnTo>
                    <a:pt x="27" y="56"/>
                  </a:lnTo>
                  <a:lnTo>
                    <a:pt x="27" y="54"/>
                  </a:lnTo>
                  <a:lnTo>
                    <a:pt x="27" y="56"/>
                  </a:lnTo>
                  <a:lnTo>
                    <a:pt x="25" y="54"/>
                  </a:lnTo>
                  <a:lnTo>
                    <a:pt x="25" y="56"/>
                  </a:lnTo>
                  <a:lnTo>
                    <a:pt x="22" y="56"/>
                  </a:lnTo>
                  <a:lnTo>
                    <a:pt x="22" y="54"/>
                  </a:lnTo>
                  <a:lnTo>
                    <a:pt x="20" y="54"/>
                  </a:lnTo>
                  <a:lnTo>
                    <a:pt x="18" y="54"/>
                  </a:lnTo>
                  <a:lnTo>
                    <a:pt x="15" y="52"/>
                  </a:lnTo>
                  <a:lnTo>
                    <a:pt x="11" y="52"/>
                  </a:lnTo>
                  <a:lnTo>
                    <a:pt x="11" y="50"/>
                  </a:lnTo>
                  <a:lnTo>
                    <a:pt x="9" y="50"/>
                  </a:lnTo>
                  <a:lnTo>
                    <a:pt x="4" y="48"/>
                  </a:lnTo>
                  <a:lnTo>
                    <a:pt x="6" y="48"/>
                  </a:lnTo>
                  <a:lnTo>
                    <a:pt x="4" y="48"/>
                  </a:lnTo>
                  <a:lnTo>
                    <a:pt x="4" y="46"/>
                  </a:lnTo>
                  <a:lnTo>
                    <a:pt x="4" y="44"/>
                  </a:lnTo>
                  <a:lnTo>
                    <a:pt x="2" y="44"/>
                  </a:lnTo>
                  <a:lnTo>
                    <a:pt x="2" y="42"/>
                  </a:lnTo>
                  <a:lnTo>
                    <a:pt x="2" y="39"/>
                  </a:lnTo>
                  <a:lnTo>
                    <a:pt x="2" y="38"/>
                  </a:lnTo>
                  <a:lnTo>
                    <a:pt x="2" y="36"/>
                  </a:lnTo>
                  <a:lnTo>
                    <a:pt x="2" y="33"/>
                  </a:lnTo>
                  <a:lnTo>
                    <a:pt x="0" y="33"/>
                  </a:lnTo>
                  <a:lnTo>
                    <a:pt x="0" y="28"/>
                  </a:lnTo>
                  <a:lnTo>
                    <a:pt x="0" y="25"/>
                  </a:lnTo>
                  <a:lnTo>
                    <a:pt x="2" y="25"/>
                  </a:lnTo>
                  <a:lnTo>
                    <a:pt x="4" y="23"/>
                  </a:lnTo>
                  <a:lnTo>
                    <a:pt x="6" y="21"/>
                  </a:lnTo>
                  <a:lnTo>
                    <a:pt x="6" y="19"/>
                  </a:lnTo>
                  <a:lnTo>
                    <a:pt x="9" y="17"/>
                  </a:lnTo>
                  <a:lnTo>
                    <a:pt x="6" y="17"/>
                  </a:lnTo>
                  <a:lnTo>
                    <a:pt x="6" y="15"/>
                  </a:lnTo>
                  <a:lnTo>
                    <a:pt x="6" y="13"/>
                  </a:lnTo>
                  <a:lnTo>
                    <a:pt x="9" y="13"/>
                  </a:lnTo>
                  <a:lnTo>
                    <a:pt x="11" y="11"/>
                  </a:lnTo>
                  <a:lnTo>
                    <a:pt x="13" y="11"/>
                  </a:lnTo>
                  <a:lnTo>
                    <a:pt x="11" y="11"/>
                  </a:lnTo>
                  <a:lnTo>
                    <a:pt x="13" y="11"/>
                  </a:lnTo>
                  <a:lnTo>
                    <a:pt x="13" y="8"/>
                  </a:lnTo>
                  <a:lnTo>
                    <a:pt x="11" y="8"/>
                  </a:lnTo>
                  <a:lnTo>
                    <a:pt x="13" y="8"/>
                  </a:lnTo>
                  <a:lnTo>
                    <a:pt x="15" y="8"/>
                  </a:lnTo>
                  <a:lnTo>
                    <a:pt x="15" y="6"/>
                  </a:lnTo>
                  <a:lnTo>
                    <a:pt x="15" y="5"/>
                  </a:lnTo>
                  <a:lnTo>
                    <a:pt x="18" y="2"/>
                  </a:lnTo>
                  <a:lnTo>
                    <a:pt x="20" y="0"/>
                  </a:lnTo>
                  <a:lnTo>
                    <a:pt x="20" y="2"/>
                  </a:lnTo>
                  <a:lnTo>
                    <a:pt x="22" y="2"/>
                  </a:lnTo>
                  <a:lnTo>
                    <a:pt x="22" y="0"/>
                  </a:lnTo>
                  <a:lnTo>
                    <a:pt x="22" y="2"/>
                  </a:lnTo>
                  <a:lnTo>
                    <a:pt x="22" y="0"/>
                  </a:lnTo>
                  <a:lnTo>
                    <a:pt x="25" y="2"/>
                  </a:lnTo>
                  <a:lnTo>
                    <a:pt x="25" y="0"/>
                  </a:lnTo>
                  <a:lnTo>
                    <a:pt x="25" y="2"/>
                  </a:lnTo>
                  <a:lnTo>
                    <a:pt x="27" y="2"/>
                  </a:lnTo>
                  <a:lnTo>
                    <a:pt x="29" y="2"/>
                  </a:lnTo>
                  <a:lnTo>
                    <a:pt x="31" y="2"/>
                  </a:lnTo>
                  <a:lnTo>
                    <a:pt x="31" y="5"/>
                  </a:lnTo>
                  <a:lnTo>
                    <a:pt x="34" y="5"/>
                  </a:lnTo>
                  <a:lnTo>
                    <a:pt x="34" y="6"/>
                  </a:lnTo>
                  <a:lnTo>
                    <a:pt x="36" y="6"/>
                  </a:lnTo>
                  <a:lnTo>
                    <a:pt x="38" y="6"/>
                  </a:lnTo>
                  <a:lnTo>
                    <a:pt x="38" y="8"/>
                  </a:lnTo>
                  <a:lnTo>
                    <a:pt x="40" y="8"/>
                  </a:lnTo>
                  <a:lnTo>
                    <a:pt x="40" y="6"/>
                  </a:lnTo>
                  <a:lnTo>
                    <a:pt x="40" y="8"/>
                  </a:lnTo>
                  <a:lnTo>
                    <a:pt x="43" y="8"/>
                  </a:lnTo>
                  <a:lnTo>
                    <a:pt x="43" y="11"/>
                  </a:lnTo>
                  <a:lnTo>
                    <a:pt x="43" y="13"/>
                  </a:lnTo>
                  <a:lnTo>
                    <a:pt x="45" y="13"/>
                  </a:lnTo>
                  <a:lnTo>
                    <a:pt x="43" y="13"/>
                  </a:lnTo>
                  <a:lnTo>
                    <a:pt x="43" y="15"/>
                  </a:lnTo>
                  <a:lnTo>
                    <a:pt x="45" y="15"/>
                  </a:lnTo>
                  <a:lnTo>
                    <a:pt x="45" y="17"/>
                  </a:lnTo>
                  <a:lnTo>
                    <a:pt x="47" y="17"/>
                  </a:lnTo>
                  <a:lnTo>
                    <a:pt x="45" y="17"/>
                  </a:lnTo>
                  <a:lnTo>
                    <a:pt x="47" y="19"/>
                  </a:lnTo>
                  <a:lnTo>
                    <a:pt x="47" y="17"/>
                  </a:lnTo>
                  <a:lnTo>
                    <a:pt x="47" y="19"/>
                  </a:lnTo>
                  <a:lnTo>
                    <a:pt x="47" y="21"/>
                  </a:lnTo>
                  <a:lnTo>
                    <a:pt x="49" y="21"/>
                  </a:lnTo>
                  <a:lnTo>
                    <a:pt x="52" y="21"/>
                  </a:lnTo>
                  <a:lnTo>
                    <a:pt x="52" y="23"/>
                  </a:lnTo>
                  <a:lnTo>
                    <a:pt x="54" y="23"/>
                  </a:lnTo>
                  <a:lnTo>
                    <a:pt x="54" y="25"/>
                  </a:lnTo>
                  <a:lnTo>
                    <a:pt x="56" y="25"/>
                  </a:lnTo>
                  <a:lnTo>
                    <a:pt x="56" y="28"/>
                  </a:lnTo>
                  <a:lnTo>
                    <a:pt x="56" y="29"/>
                  </a:lnTo>
                  <a:lnTo>
                    <a:pt x="59" y="31"/>
                  </a:lnTo>
                  <a:lnTo>
                    <a:pt x="56" y="31"/>
                  </a:lnTo>
                  <a:lnTo>
                    <a:pt x="56" y="33"/>
                  </a:lnTo>
                  <a:lnTo>
                    <a:pt x="56" y="36"/>
                  </a:lnTo>
                  <a:lnTo>
                    <a:pt x="56" y="38"/>
                  </a:lnTo>
                  <a:lnTo>
                    <a:pt x="54" y="39"/>
                  </a:lnTo>
                  <a:lnTo>
                    <a:pt x="54" y="42"/>
                  </a:lnTo>
                  <a:lnTo>
                    <a:pt x="54" y="44"/>
                  </a:lnTo>
                  <a:lnTo>
                    <a:pt x="52" y="44"/>
                  </a:lnTo>
                </a:path>
              </a:pathLst>
            </a:custGeom>
            <a:grpFill/>
            <a:ln w="0" cap="flat" cmpd="sng">
              <a:solidFill>
                <a:srgbClr val="000000"/>
              </a:solidFill>
              <a:prstDash val="solid"/>
              <a:round/>
              <a:headEnd type="none" w="med" len="med"/>
              <a:tailEnd type="none" w="med" len="med"/>
            </a:ln>
          </p:spPr>
          <p:txBody>
            <a:bodyPr/>
            <a:lstStyle/>
            <a:p>
              <a:endParaRPr lang="fr-FR">
                <a:solidFill>
                  <a:srgbClr val="000000"/>
                </a:solidFill>
              </a:endParaRPr>
            </a:p>
          </p:txBody>
        </p:sp>
      </p:grpSp>
      <p:sp>
        <p:nvSpPr>
          <p:cNvPr id="97" name="TextBox 96"/>
          <p:cNvSpPr txBox="1"/>
          <p:nvPr/>
        </p:nvSpPr>
        <p:spPr bwMode="auto">
          <a:xfrm>
            <a:off x="439530" y="6393056"/>
            <a:ext cx="840370" cy="203133"/>
          </a:xfrm>
          <a:prstGeom prst="rect">
            <a:avLst/>
          </a:prstGeom>
          <a:noFill/>
          <a:ln w="9525">
            <a:noFill/>
            <a:miter lim="800000"/>
            <a:headEnd/>
            <a:tailEnd/>
          </a:ln>
        </p:spPr>
        <p:txBody>
          <a:bodyPr wrap="square" rtlCol="0">
            <a:spAutoFit/>
          </a:bodyPr>
          <a:lstStyle/>
          <a:p>
            <a:pPr>
              <a:lnSpc>
                <a:spcPct val="90000"/>
              </a:lnSpc>
            </a:pPr>
            <a:r>
              <a:rPr lang="fr-FR" sz="800" dirty="0" smtClean="0">
                <a:solidFill>
                  <a:srgbClr val="000000">
                    <a:lumMod val="85000"/>
                    <a:lumOff val="15000"/>
                  </a:srgbClr>
                </a:solidFill>
                <a:latin typeface="Calibri" pitchFamily="34" charset="0"/>
                <a:cs typeface="Calibri" pitchFamily="34" charset="0"/>
              </a:rPr>
              <a:t>Mayotte</a:t>
            </a:r>
          </a:p>
        </p:txBody>
      </p:sp>
      <p:cxnSp>
        <p:nvCxnSpPr>
          <p:cNvPr id="101" name="Elbow Connector 100"/>
          <p:cNvCxnSpPr>
            <a:stCxn id="80" idx="6"/>
            <a:endCxn id="1252355" idx="1"/>
          </p:cNvCxnSpPr>
          <p:nvPr/>
        </p:nvCxnSpPr>
        <p:spPr>
          <a:xfrm rot="16200000" flipH="1">
            <a:off x="3997592" y="1430441"/>
            <a:ext cx="426817" cy="2924197"/>
          </a:xfrm>
          <a:prstGeom prst="bentConnector4">
            <a:avLst>
              <a:gd name="adj1" fmla="val -53559"/>
              <a:gd name="adj2" fmla="val 54666"/>
            </a:avLst>
          </a:prstGeom>
          <a:ln w="2222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5313050" y="5059338"/>
            <a:ext cx="2192663" cy="313932"/>
          </a:xfrm>
          <a:prstGeom prst="rect">
            <a:avLst/>
          </a:prstGeom>
          <a:noFill/>
          <a:ln w="9525">
            <a:noFill/>
            <a:miter lim="800000"/>
            <a:headEnd/>
            <a:tailEnd/>
          </a:ln>
        </p:spPr>
        <p:txBody>
          <a:bodyPr wrap="square" rtlCol="0">
            <a:spAutoFit/>
          </a:bodyPr>
          <a:lstStyle/>
          <a:p>
            <a:pPr>
              <a:lnSpc>
                <a:spcPct val="90000"/>
              </a:lnSpc>
            </a:pPr>
            <a:r>
              <a:rPr lang="fr-FR" sz="800" b="1" dirty="0" smtClean="0">
                <a:solidFill>
                  <a:srgbClr val="000000">
                    <a:lumMod val="85000"/>
                    <a:lumOff val="15000"/>
                  </a:srgbClr>
                </a:solidFill>
                <a:latin typeface="Calibri" pitchFamily="34" charset="0"/>
                <a:cs typeface="Calibri" pitchFamily="34" charset="0"/>
              </a:rPr>
              <a:t>Répartition territoriale des 26 départements prioritaires pour les vagues 1 et 2</a:t>
            </a:r>
            <a:endParaRPr lang="fr-FR" sz="800" b="1" baseline="30000" dirty="0" smtClean="0">
              <a:solidFill>
                <a:srgbClr val="000000">
                  <a:lumMod val="85000"/>
                  <a:lumOff val="15000"/>
                </a:srgb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000590" y="4250588"/>
            <a:ext cx="6480900" cy="910758"/>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32770" name="Title 1"/>
          <p:cNvSpPr>
            <a:spLocks noGrp="1"/>
          </p:cNvSpPr>
          <p:nvPr>
            <p:ph type="title"/>
          </p:nvPr>
        </p:nvSpPr>
        <p:spPr>
          <a:xfrm>
            <a:off x="350836" y="116540"/>
            <a:ext cx="9555163" cy="765175"/>
          </a:xfrm>
        </p:spPr>
        <p:txBody>
          <a:bodyPr/>
          <a:lstStyle/>
          <a:p>
            <a:r>
              <a:rPr lang="fr-FR" dirty="0" smtClean="0"/>
              <a:t>Sommaire</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98</a:t>
            </a:fld>
            <a:endParaRPr lang="en-GB">
              <a:solidFill>
                <a:srgbClr val="85888B"/>
              </a:solidFill>
            </a:endParaRPr>
          </a:p>
        </p:txBody>
      </p:sp>
      <p:sp>
        <p:nvSpPr>
          <p:cNvPr id="11" name="Rectangle 10"/>
          <p:cNvSpPr/>
          <p:nvPr/>
        </p:nvSpPr>
        <p:spPr bwMode="auto">
          <a:xfrm>
            <a:off x="1856570" y="1268700"/>
            <a:ext cx="6624920" cy="4536630"/>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504000" rtlCol="0" anchor="ctr" anchorCtr="0"/>
          <a:lstStyle/>
          <a:p>
            <a:pPr marL="228600" indent="-228600" fontAlgn="auto">
              <a:spcBef>
                <a:spcPts val="3600"/>
              </a:spcBef>
              <a:spcAft>
                <a:spcPts val="1800"/>
              </a:spcAft>
              <a:buClr>
                <a:srgbClr val="6A1A41">
                  <a:lumMod val="75000"/>
                </a:srgbClr>
              </a:buClr>
              <a:buFont typeface="Wingdings" pitchFamily="2" charset="2"/>
              <a:buChar char="§"/>
            </a:pPr>
            <a:r>
              <a:rPr lang="fr-FR" sz="1600" dirty="0" smtClean="0">
                <a:solidFill>
                  <a:srgbClr val="000000">
                    <a:lumMod val="85000"/>
                    <a:lumOff val="15000"/>
                  </a:srgbClr>
                </a:solidFill>
              </a:rPr>
              <a:t>Académies dont certains départements sont proposées en vague 1</a:t>
            </a:r>
          </a:p>
          <a:p>
            <a:pPr marL="228600" indent="-228600" fontAlgn="auto">
              <a:spcBef>
                <a:spcPts val="3600"/>
              </a:spcBef>
              <a:spcAft>
                <a:spcPts val="1800"/>
              </a:spcAft>
              <a:buClr>
                <a:srgbClr val="6A1A41">
                  <a:lumMod val="75000"/>
                </a:srgbClr>
              </a:buClr>
              <a:buFont typeface="Wingdings" pitchFamily="2" charset="2"/>
              <a:buChar char="§"/>
            </a:pPr>
            <a:endParaRPr lang="fr-FR" sz="1600" b="1" i="1" dirty="0" smtClean="0">
              <a:solidFill>
                <a:srgbClr val="000000">
                  <a:lumMod val="85000"/>
                  <a:lumOff val="15000"/>
                </a:srgbClr>
              </a:solidFill>
            </a:endParaRPr>
          </a:p>
          <a:p>
            <a:pPr marL="228600" indent="-228600" fontAlgn="auto">
              <a:spcBef>
                <a:spcPts val="3600"/>
              </a:spcBef>
              <a:spcAft>
                <a:spcPts val="1800"/>
              </a:spcAft>
              <a:buClr>
                <a:srgbClr val="6A1A41">
                  <a:lumMod val="75000"/>
                </a:srgbClr>
              </a:buClr>
              <a:buFont typeface="Wingdings" pitchFamily="2" charset="2"/>
              <a:buChar char="§"/>
            </a:pPr>
            <a:r>
              <a:rPr lang="fr-FR" sz="1600" b="1" dirty="0" smtClean="0">
                <a:solidFill>
                  <a:srgbClr val="000000">
                    <a:lumMod val="85000"/>
                    <a:lumOff val="15000"/>
                  </a:srgbClr>
                </a:solidFill>
              </a:rPr>
              <a:t>Académies complémentaires dont certains départements sont proposés pour la vague 2</a:t>
            </a:r>
          </a:p>
        </p:txBody>
      </p:sp>
      <p:sp>
        <p:nvSpPr>
          <p:cNvPr id="12" name="Rounded Rectangle 11"/>
          <p:cNvSpPr/>
          <p:nvPr/>
        </p:nvSpPr>
        <p:spPr bwMode="auto">
          <a:xfrm>
            <a:off x="2288630" y="4509150"/>
            <a:ext cx="216030" cy="216030"/>
          </a:xfrm>
          <a:prstGeom prst="roundRect">
            <a:avLst/>
          </a:prstGeom>
          <a:solidFill>
            <a:schemeClr val="tx2">
              <a:lumMod val="7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
        <p:nvSpPr>
          <p:cNvPr id="13" name="Rounded Rectangle 12"/>
          <p:cNvSpPr/>
          <p:nvPr/>
        </p:nvSpPr>
        <p:spPr bwMode="auto">
          <a:xfrm>
            <a:off x="2288630" y="2636890"/>
            <a:ext cx="216030" cy="216030"/>
          </a:xfrm>
          <a:prstGeom prst="roundRect">
            <a:avLst/>
          </a:prstGeom>
          <a:solidFill>
            <a:schemeClr val="bg1">
              <a:lumMod val="7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90000"/>
              </a:lnSpc>
              <a:spcBef>
                <a:spcPts val="400"/>
              </a:spcBef>
              <a:spcAft>
                <a:spcPts val="0"/>
              </a:spcAft>
            </a:pPr>
            <a:endParaRPr lang="fr-FR" sz="1400" dirty="0" err="1" smtClean="0">
              <a:solidFill>
                <a:srgbClr val="000000">
                  <a:lumMod val="85000"/>
                  <a:lumOff val="15000"/>
                </a:srgbClr>
              </a:solidFill>
            </a:endParaRPr>
          </a:p>
        </p:txBody>
      </p:sp>
    </p:spTree>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8282715"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54" name="Rectangle 53"/>
          <p:cNvSpPr/>
          <p:nvPr/>
        </p:nvSpPr>
        <p:spPr bwMode="auto">
          <a:xfrm>
            <a:off x="2341956" y="1412720"/>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endParaRPr lang="fr-FR" sz="1050" i="1" dirty="0" smtClean="0">
              <a:solidFill>
                <a:srgbClr val="000000"/>
              </a:solidFill>
            </a:endParaRPr>
          </a:p>
        </p:txBody>
      </p:sp>
      <p:sp>
        <p:nvSpPr>
          <p:cNvPr id="64" name="Rectangle 63"/>
          <p:cNvSpPr/>
          <p:nvPr/>
        </p:nvSpPr>
        <p:spPr bwMode="auto">
          <a:xfrm>
            <a:off x="4906457" y="1423353"/>
            <a:ext cx="684000" cy="4896680"/>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Moyenne </a:t>
            </a:r>
            <a:r>
              <a:rPr lang="fr-FR" sz="800" i="1" dirty="0" smtClean="0">
                <a:solidFill>
                  <a:srgbClr val="000000"/>
                </a:solidFill>
              </a:rPr>
              <a:t>(métropole)</a:t>
            </a:r>
          </a:p>
        </p:txBody>
      </p:sp>
      <p:sp>
        <p:nvSpPr>
          <p:cNvPr id="81" name="Rectangle 80"/>
          <p:cNvSpPr/>
          <p:nvPr/>
        </p:nvSpPr>
        <p:spPr bwMode="auto">
          <a:xfrm>
            <a:off x="9021660"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32770" name="Title 1"/>
          <p:cNvSpPr>
            <a:spLocks noGrp="1"/>
          </p:cNvSpPr>
          <p:nvPr>
            <p:ph type="title"/>
          </p:nvPr>
        </p:nvSpPr>
        <p:spPr>
          <a:xfrm>
            <a:off x="350836" y="116540"/>
            <a:ext cx="9555163" cy="765175"/>
          </a:xfrm>
        </p:spPr>
        <p:txBody>
          <a:bodyPr/>
          <a:lstStyle/>
          <a:p>
            <a:r>
              <a:rPr lang="fr-FR" dirty="0" smtClean="0"/>
              <a:t>Académie de Grenoble (1/2)</a:t>
            </a:r>
          </a:p>
        </p:txBody>
      </p:sp>
      <p:sp>
        <p:nvSpPr>
          <p:cNvPr id="10" name="Date Placeholder 9"/>
          <p:cNvSpPr>
            <a:spLocks noGrp="1"/>
          </p:cNvSpPr>
          <p:nvPr>
            <p:ph type="dt" sz="half" idx="13"/>
          </p:nvPr>
        </p:nvSpPr>
        <p:spPr/>
        <p:txBody>
          <a:bodyPr/>
          <a:lstStyle/>
          <a:p>
            <a:r>
              <a:rPr lang="de-DE" dirty="0">
                <a:solidFill>
                  <a:srgbClr val="85888B"/>
                </a:solidFill>
              </a:rPr>
              <a:t>Copyright © 2013 Capgemini Consulting. All rights reserved.</a:t>
            </a:r>
            <a:endParaRPr lang="en-US" dirty="0">
              <a:solidFill>
                <a:srgbClr val="85888B"/>
              </a:solidFill>
            </a:endParaRPr>
          </a:p>
        </p:txBody>
      </p:sp>
      <p:sp>
        <p:nvSpPr>
          <p:cNvPr id="9" name="Slide Number Placeholder 8"/>
          <p:cNvSpPr>
            <a:spLocks noGrp="1"/>
          </p:cNvSpPr>
          <p:nvPr>
            <p:ph type="sldNum" sz="quarter" idx="14"/>
          </p:nvPr>
        </p:nvSpPr>
        <p:spPr/>
        <p:txBody>
          <a:bodyPr/>
          <a:lstStyle/>
          <a:p>
            <a:fld id="{34211778-EA23-4E20-B132-9C34FEA3DAAF}" type="slidenum">
              <a:rPr lang="en-GB">
                <a:solidFill>
                  <a:srgbClr val="85888B"/>
                </a:solidFill>
              </a:rPr>
              <a:pPr/>
              <a:t>99</a:t>
            </a:fld>
            <a:endParaRPr lang="en-GB">
              <a:solidFill>
                <a:srgbClr val="85888B"/>
              </a:solidFill>
            </a:endParaRPr>
          </a:p>
        </p:txBody>
      </p:sp>
      <p:sp>
        <p:nvSpPr>
          <p:cNvPr id="18" name="Rectangle 17"/>
          <p:cNvSpPr/>
          <p:nvPr/>
        </p:nvSpPr>
        <p:spPr bwMode="auto">
          <a:xfrm>
            <a:off x="200340" y="170076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Collège</a:t>
            </a:r>
          </a:p>
        </p:txBody>
      </p:sp>
      <p:sp>
        <p:nvSpPr>
          <p:cNvPr id="19" name="Rectangle 18"/>
          <p:cNvSpPr/>
          <p:nvPr/>
        </p:nvSpPr>
        <p:spPr bwMode="auto">
          <a:xfrm>
            <a:off x="200340" y="3313816"/>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a:t>
            </a:r>
          </a:p>
        </p:txBody>
      </p:sp>
      <p:sp>
        <p:nvSpPr>
          <p:cNvPr id="26" name="Rectangle 25"/>
          <p:cNvSpPr/>
          <p:nvPr/>
        </p:nvSpPr>
        <p:spPr bwMode="auto">
          <a:xfrm>
            <a:off x="200340" y="4869200"/>
            <a:ext cx="1008140" cy="1286189"/>
          </a:xfrm>
          <a:prstGeom prst="rect">
            <a:avLst/>
          </a:prstGeom>
          <a:solidFill>
            <a:schemeClr val="accent2">
              <a:lumMod val="75000"/>
            </a:schemeClr>
          </a:solidFill>
          <a:ln w="9525">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FFFFFF"/>
                </a:solidFill>
              </a:rPr>
              <a:t>Lycée professionnel</a:t>
            </a:r>
          </a:p>
        </p:txBody>
      </p:sp>
      <p:sp>
        <p:nvSpPr>
          <p:cNvPr id="31" name="Rectangle 30"/>
          <p:cNvSpPr/>
          <p:nvPr/>
        </p:nvSpPr>
        <p:spPr bwMode="auto">
          <a:xfrm>
            <a:off x="3080901" y="1412720"/>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1" name="TextBox 40"/>
          <p:cNvSpPr txBox="1"/>
          <p:nvPr/>
        </p:nvSpPr>
        <p:spPr bwMode="auto">
          <a:xfrm>
            <a:off x="30807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19</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1 018</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0,8%</a:t>
            </a:r>
          </a:p>
        </p:txBody>
      </p:sp>
      <p:sp>
        <p:nvSpPr>
          <p:cNvPr id="43" name="Rectangle 42"/>
          <p:cNvSpPr/>
          <p:nvPr/>
        </p:nvSpPr>
        <p:spPr bwMode="auto">
          <a:xfrm>
            <a:off x="5645402" y="1423353"/>
            <a:ext cx="684000" cy="489668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fontAlgn="auto">
              <a:lnSpc>
                <a:spcPct val="90000"/>
              </a:lnSpc>
              <a:spcBef>
                <a:spcPts val="400"/>
              </a:spcBef>
              <a:spcAft>
                <a:spcPts val="0"/>
              </a:spcAft>
            </a:pPr>
            <a:r>
              <a:rPr lang="fr-FR" sz="1050" b="1" cap="small" dirty="0" smtClean="0">
                <a:solidFill>
                  <a:srgbClr val="000000"/>
                </a:solidFill>
              </a:rPr>
              <a:t>Académie</a:t>
            </a:r>
          </a:p>
        </p:txBody>
      </p:sp>
      <p:sp>
        <p:nvSpPr>
          <p:cNvPr id="44" name="TextBox 43"/>
          <p:cNvSpPr txBox="1"/>
          <p:nvPr/>
        </p:nvSpPr>
        <p:spPr bwMode="auto">
          <a:xfrm>
            <a:off x="3963706" y="1782761"/>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46" name="TextBox 45"/>
          <p:cNvSpPr txBox="1"/>
          <p:nvPr/>
        </p:nvSpPr>
        <p:spPr bwMode="auto">
          <a:xfrm>
            <a:off x="56837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0,28</a:t>
            </a:r>
          </a:p>
        </p:txBody>
      </p:sp>
      <p:sp>
        <p:nvSpPr>
          <p:cNvPr id="50" name="TextBox 49"/>
          <p:cNvSpPr txBox="1"/>
          <p:nvPr/>
        </p:nvSpPr>
        <p:spPr bwMode="auto">
          <a:xfrm>
            <a:off x="3074149" y="338582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58</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9 240</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14%</a:t>
            </a:r>
          </a:p>
        </p:txBody>
      </p:sp>
      <p:sp>
        <p:nvSpPr>
          <p:cNvPr id="51" name="TextBox 50"/>
          <p:cNvSpPr txBox="1"/>
          <p:nvPr/>
        </p:nvSpPr>
        <p:spPr bwMode="auto">
          <a:xfrm>
            <a:off x="3957114" y="333444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2" name="TextBox 51"/>
          <p:cNvSpPr txBox="1"/>
          <p:nvPr/>
        </p:nvSpPr>
        <p:spPr bwMode="auto">
          <a:xfrm>
            <a:off x="5677141"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0,14</a:t>
            </a:r>
          </a:p>
        </p:txBody>
      </p:sp>
      <p:sp>
        <p:nvSpPr>
          <p:cNvPr id="55" name="TextBox 54"/>
          <p:cNvSpPr txBox="1"/>
          <p:nvPr/>
        </p:nvSpPr>
        <p:spPr bwMode="auto">
          <a:xfrm>
            <a:off x="30807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i="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2 595</a:t>
            </a:r>
            <a:endParaRPr lang="fr-FR" sz="700"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18%</a:t>
            </a:r>
          </a:p>
        </p:txBody>
      </p:sp>
      <p:sp>
        <p:nvSpPr>
          <p:cNvPr id="56" name="TextBox 55"/>
          <p:cNvSpPr txBox="1"/>
          <p:nvPr/>
        </p:nvSpPr>
        <p:spPr bwMode="auto">
          <a:xfrm>
            <a:off x="3963706" y="4869200"/>
            <a:ext cx="942752"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d’occupation moyen</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Moyenne des taux d’occupation</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Ecart type</a:t>
            </a:r>
          </a:p>
        </p:txBody>
      </p:sp>
      <p:sp>
        <p:nvSpPr>
          <p:cNvPr id="57" name="TextBox 56"/>
          <p:cNvSpPr txBox="1"/>
          <p:nvPr/>
        </p:nvSpPr>
        <p:spPr bwMode="auto">
          <a:xfrm>
            <a:off x="5683733" y="492058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90%</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89%</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0,14</a:t>
            </a:r>
          </a:p>
        </p:txBody>
      </p:sp>
      <p:cxnSp>
        <p:nvCxnSpPr>
          <p:cNvPr id="59" name="Straight Connector 58"/>
          <p:cNvCxnSpPr/>
          <p:nvPr/>
        </p:nvCxnSpPr>
        <p:spPr>
          <a:xfrm>
            <a:off x="200340" y="3151593"/>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0340" y="4744025"/>
            <a:ext cx="950532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424509"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Offre (public)</a:t>
            </a:r>
          </a:p>
        </p:txBody>
      </p:sp>
      <p:sp>
        <p:nvSpPr>
          <p:cNvPr id="47" name="Rectangle 46"/>
          <p:cNvSpPr/>
          <p:nvPr/>
        </p:nvSpPr>
        <p:spPr bwMode="auto">
          <a:xfrm>
            <a:off x="3963705" y="1124680"/>
            <a:ext cx="2376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Taux d’occupation (public)</a:t>
            </a:r>
          </a:p>
        </p:txBody>
      </p:sp>
      <p:sp>
        <p:nvSpPr>
          <p:cNvPr id="58" name="TextBox 57"/>
          <p:cNvSpPr txBox="1"/>
          <p:nvPr/>
        </p:nvSpPr>
        <p:spPr bwMode="auto">
          <a:xfrm>
            <a:off x="4963633" y="1834147"/>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64%</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66%</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0,25</a:t>
            </a:r>
          </a:p>
        </p:txBody>
      </p:sp>
      <p:sp>
        <p:nvSpPr>
          <p:cNvPr id="65" name="TextBox 64"/>
          <p:cNvSpPr txBox="1"/>
          <p:nvPr/>
        </p:nvSpPr>
        <p:spPr bwMode="auto">
          <a:xfrm>
            <a:off x="4963633" y="4922365"/>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79%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80%</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0,19</a:t>
            </a:r>
          </a:p>
        </p:txBody>
      </p:sp>
      <p:sp>
        <p:nvSpPr>
          <p:cNvPr id="82" name="Rectangle 81"/>
          <p:cNvSpPr/>
          <p:nvPr/>
        </p:nvSpPr>
        <p:spPr bwMode="auto">
          <a:xfrm>
            <a:off x="6475843" y="1124680"/>
            <a:ext cx="3240000" cy="216030"/>
          </a:xfrm>
          <a:prstGeom prst="rect">
            <a:avLst/>
          </a:prstGeom>
          <a:solidFill>
            <a:schemeClr val="bg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lnSpc>
                <a:spcPct val="90000"/>
              </a:lnSpc>
              <a:spcBef>
                <a:spcPts val="400"/>
              </a:spcBef>
              <a:spcAft>
                <a:spcPts val="0"/>
              </a:spcAft>
            </a:pPr>
            <a:r>
              <a:rPr lang="fr-FR" sz="1050" b="1" cap="small" dirty="0" smtClean="0">
                <a:solidFill>
                  <a:srgbClr val="000000"/>
                </a:solidFill>
              </a:rPr>
              <a:t>Caractéristiques des bénéficiaires</a:t>
            </a:r>
          </a:p>
        </p:txBody>
      </p:sp>
      <p:sp>
        <p:nvSpPr>
          <p:cNvPr id="83" name="TextBox 82"/>
          <p:cNvSpPr txBox="1"/>
          <p:nvPr/>
        </p:nvSpPr>
        <p:spPr bwMode="auto">
          <a:xfrm>
            <a:off x="6447955" y="18547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4" name="TextBox 83"/>
          <p:cNvSpPr txBox="1"/>
          <p:nvPr/>
        </p:nvSpPr>
        <p:spPr bwMode="auto">
          <a:xfrm>
            <a:off x="6465210" y="329497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5" name="TextBox 84"/>
          <p:cNvSpPr txBox="1"/>
          <p:nvPr/>
        </p:nvSpPr>
        <p:spPr bwMode="auto">
          <a:xfrm>
            <a:off x="6465210" y="4951201"/>
            <a:ext cx="1817505"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défavorisées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élèves de PCS moyennes</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Taux d’internes parmi les filles </a:t>
            </a:r>
          </a:p>
        </p:txBody>
      </p:sp>
      <p:sp>
        <p:nvSpPr>
          <p:cNvPr id="87" name="TextBox 86"/>
          <p:cNvSpPr txBox="1"/>
          <p:nvPr/>
        </p:nvSpPr>
        <p:spPr bwMode="auto">
          <a:xfrm>
            <a:off x="9059160"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p:txBody>
      </p:sp>
      <p:sp>
        <p:nvSpPr>
          <p:cNvPr id="89" name="TextBox 88"/>
          <p:cNvSpPr txBox="1"/>
          <p:nvPr/>
        </p:nvSpPr>
        <p:spPr bwMode="auto">
          <a:xfrm>
            <a:off x="9059160"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8,2%</a:t>
            </a:r>
          </a:p>
        </p:txBody>
      </p:sp>
      <p:sp>
        <p:nvSpPr>
          <p:cNvPr id="91" name="TextBox 90"/>
          <p:cNvSpPr txBox="1"/>
          <p:nvPr/>
        </p:nvSpPr>
        <p:spPr bwMode="auto">
          <a:xfrm>
            <a:off x="9076414"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18,9%</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21,8%</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15,1%</a:t>
            </a:r>
          </a:p>
        </p:txBody>
      </p:sp>
      <p:sp>
        <p:nvSpPr>
          <p:cNvPr id="92" name="TextBox 91"/>
          <p:cNvSpPr txBox="1"/>
          <p:nvPr/>
        </p:nvSpPr>
        <p:spPr bwMode="auto">
          <a:xfrm>
            <a:off x="8320216" y="1844780"/>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0,7%</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0,9%</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0,6%</a:t>
            </a:r>
          </a:p>
        </p:txBody>
      </p:sp>
      <p:sp>
        <p:nvSpPr>
          <p:cNvPr id="61" name="TextBox 60"/>
          <p:cNvSpPr txBox="1"/>
          <p:nvPr/>
        </p:nvSpPr>
        <p:spPr bwMode="auto">
          <a:xfrm>
            <a:off x="4963633" y="3385826"/>
            <a:ext cx="665315" cy="121417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81%</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82%</a:t>
            </a: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0,20</a:t>
            </a:r>
          </a:p>
        </p:txBody>
      </p:sp>
      <p:sp>
        <p:nvSpPr>
          <p:cNvPr id="62" name="TextBox 61"/>
          <p:cNvSpPr txBox="1"/>
          <p:nvPr/>
        </p:nvSpPr>
        <p:spPr bwMode="auto">
          <a:xfrm>
            <a:off x="8320216" y="3295613"/>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9,2%</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7,3%</a:t>
            </a:r>
          </a:p>
        </p:txBody>
      </p:sp>
      <p:sp>
        <p:nvSpPr>
          <p:cNvPr id="63" name="TextBox 62"/>
          <p:cNvSpPr txBox="1"/>
          <p:nvPr/>
        </p:nvSpPr>
        <p:spPr bwMode="auto">
          <a:xfrm>
            <a:off x="8337470" y="4951201"/>
            <a:ext cx="646500" cy="12141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14,1%</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12,5%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16,5%</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11,6%</a:t>
            </a:r>
          </a:p>
        </p:txBody>
      </p:sp>
      <p:sp>
        <p:nvSpPr>
          <p:cNvPr id="66" name="TextBox 65"/>
          <p:cNvSpPr txBox="1"/>
          <p:nvPr/>
        </p:nvSpPr>
        <p:spPr bwMode="auto">
          <a:xfrm>
            <a:off x="1352500" y="1772770"/>
            <a:ext cx="1080151" cy="11033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67" name="TextBox 66"/>
          <p:cNvSpPr txBox="1"/>
          <p:nvPr/>
        </p:nvSpPr>
        <p:spPr bwMode="auto">
          <a:xfrm>
            <a:off x="2360641" y="1834147"/>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0,5%</a:t>
            </a:r>
          </a:p>
        </p:txBody>
      </p:sp>
      <p:sp>
        <p:nvSpPr>
          <p:cNvPr id="71" name="TextBox 70"/>
          <p:cNvSpPr txBox="1"/>
          <p:nvPr/>
        </p:nvSpPr>
        <p:spPr bwMode="auto">
          <a:xfrm>
            <a:off x="1345908" y="3396459"/>
            <a:ext cx="1080151" cy="11310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10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800" i="1" dirty="0" smtClean="0">
                <a:solidFill>
                  <a:srgbClr val="000000">
                    <a:lumMod val="85000"/>
                    <a:lumOff val="15000"/>
                  </a:srgbClr>
                </a:solidFill>
                <a:latin typeface="Calibri" pitchFamily="34" charset="0"/>
                <a:cs typeface="Calibri" pitchFamily="34" charset="0"/>
              </a:rPr>
              <a:t>(publiques, 2</a:t>
            </a:r>
            <a:r>
              <a:rPr lang="fr-FR" sz="800" i="1" baseline="30000" dirty="0" smtClean="0">
                <a:solidFill>
                  <a:srgbClr val="000000">
                    <a:lumMod val="85000"/>
                    <a:lumOff val="15000"/>
                  </a:srgbClr>
                </a:solidFill>
                <a:latin typeface="Calibri" pitchFamily="34" charset="0"/>
                <a:cs typeface="Calibri" pitchFamily="34" charset="0"/>
              </a:rPr>
              <a:t>nd</a:t>
            </a:r>
            <a:r>
              <a:rPr lang="fr-FR" sz="8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2" name="TextBox 71"/>
          <p:cNvSpPr txBox="1"/>
          <p:nvPr/>
        </p:nvSpPr>
        <p:spPr bwMode="auto">
          <a:xfrm>
            <a:off x="2354049" y="3421451"/>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11%</a:t>
            </a:r>
          </a:p>
        </p:txBody>
      </p:sp>
      <p:sp>
        <p:nvSpPr>
          <p:cNvPr id="73" name="TextBox 72"/>
          <p:cNvSpPr txBox="1"/>
          <p:nvPr/>
        </p:nvSpPr>
        <p:spPr bwMode="auto">
          <a:xfrm>
            <a:off x="1352500" y="4931219"/>
            <a:ext cx="1080151" cy="1075679"/>
          </a:xfrm>
          <a:prstGeom prst="rect">
            <a:avLst/>
          </a:prstGeom>
          <a:noFill/>
          <a:ln w="9525">
            <a:noFill/>
            <a:miter lim="800000"/>
            <a:headEnd/>
            <a:tailEnd/>
          </a:ln>
        </p:spPr>
        <p:txBody>
          <a:bodyPr wrap="square" lIns="0" rtlCol="0">
            <a:spAutoFit/>
          </a:bodyPr>
          <a:lstStyle/>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d’internats</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(publics,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Nb de places </a:t>
            </a:r>
          </a:p>
          <a:p>
            <a:pPr marL="85725" indent="-85725">
              <a:lnSpc>
                <a:spcPct val="90000"/>
              </a:lnSpc>
            </a:pPr>
            <a:r>
              <a:rPr lang="fr-FR" sz="700" i="1" dirty="0" smtClean="0">
                <a:solidFill>
                  <a:srgbClr val="000000">
                    <a:lumMod val="85000"/>
                    <a:lumOff val="15000"/>
                  </a:srgbClr>
                </a:solidFill>
                <a:latin typeface="Calibri" pitchFamily="34" charset="0"/>
                <a:cs typeface="Calibri" pitchFamily="34" charset="0"/>
              </a:rPr>
              <a:t>(publiques, 2</a:t>
            </a:r>
            <a:r>
              <a:rPr lang="fr-FR" sz="700" i="1" baseline="30000" dirty="0" smtClean="0">
                <a:solidFill>
                  <a:srgbClr val="000000">
                    <a:lumMod val="85000"/>
                    <a:lumOff val="15000"/>
                  </a:srgbClr>
                </a:solidFill>
                <a:latin typeface="Calibri" pitchFamily="34" charset="0"/>
                <a:cs typeface="Calibri" pitchFamily="34" charset="0"/>
              </a:rPr>
              <a:t>nd</a:t>
            </a:r>
            <a:r>
              <a:rPr lang="fr-FR" sz="700" i="1" dirty="0" smtClean="0">
                <a:solidFill>
                  <a:srgbClr val="000000">
                    <a:lumMod val="85000"/>
                    <a:lumOff val="15000"/>
                  </a:srgbClr>
                </a:solidFill>
                <a:latin typeface="Calibri" pitchFamily="34" charset="0"/>
                <a:cs typeface="Calibri" pitchFamily="34" charset="0"/>
              </a:rPr>
              <a:t> degré)</a:t>
            </a:r>
          </a:p>
          <a:p>
            <a:pPr marL="85725" indent="-85725">
              <a:lnSpc>
                <a:spcPct val="90000"/>
              </a:lnSpc>
            </a:pP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r>
              <a:rPr lang="fr-FR" sz="900" b="1" dirty="0" smtClean="0">
                <a:solidFill>
                  <a:srgbClr val="000000">
                    <a:lumMod val="85000"/>
                    <a:lumOff val="15000"/>
                  </a:srgbClr>
                </a:solidFill>
                <a:latin typeface="Calibri" pitchFamily="34" charset="0"/>
                <a:cs typeface="Calibri" pitchFamily="34" charset="0"/>
              </a:rPr>
              <a:t>Capacité d’accueil</a:t>
            </a:r>
          </a:p>
        </p:txBody>
      </p:sp>
      <p:sp>
        <p:nvSpPr>
          <p:cNvPr id="74" name="TextBox 73"/>
          <p:cNvSpPr txBox="1"/>
          <p:nvPr/>
        </p:nvSpPr>
        <p:spPr bwMode="auto">
          <a:xfrm>
            <a:off x="2360641" y="4920586"/>
            <a:ext cx="665315" cy="1089529"/>
          </a:xfrm>
          <a:prstGeom prst="rect">
            <a:avLst/>
          </a:prstGeom>
          <a:noFill/>
          <a:ln w="9525">
            <a:noFill/>
            <a:miter lim="800000"/>
            <a:headEnd/>
            <a:tailEnd/>
          </a:ln>
        </p:spPr>
        <p:txBody>
          <a:bodyPr wrap="square" lIns="72000" rtlCol="0">
            <a:spAutoFit/>
          </a:bodyPr>
          <a:lstStyle/>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endParaRPr lang="fr-FR" sz="700" i="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a:t>
            </a: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buFont typeface="Wingdings" pitchFamily="2" charset="2"/>
              <a:buChar char="§"/>
            </a:pPr>
            <a:endParaRPr lang="fr-FR" sz="900" b="1" dirty="0" smtClean="0">
              <a:solidFill>
                <a:srgbClr val="000000">
                  <a:lumMod val="85000"/>
                  <a:lumOff val="15000"/>
                </a:srgbClr>
              </a:solidFill>
              <a:latin typeface="Calibri" pitchFamily="34" charset="0"/>
              <a:cs typeface="Calibri" pitchFamily="34" charset="0"/>
            </a:endParaRPr>
          </a:p>
          <a:p>
            <a:pPr marL="85725" indent="-85725">
              <a:lnSpc>
                <a:spcPct val="90000"/>
              </a:lnSpc>
            </a:pPr>
            <a:r>
              <a:rPr lang="fr-FR" sz="900" b="1" dirty="0" smtClean="0">
                <a:solidFill>
                  <a:srgbClr val="000000">
                    <a:lumMod val="85000"/>
                    <a:lumOff val="15000"/>
                  </a:srgbClr>
                </a:solidFill>
                <a:latin typeface="Calibri" pitchFamily="34" charset="0"/>
                <a:cs typeface="Calibri" pitchFamily="34" charset="0"/>
              </a:rPr>
              <a:t>16%</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8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5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ohlVhh.c0qEQvPlYX2P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ohlVhh.c0qEQvPlYX2P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ohlVhh.c0qEQvPlYX2Ppg"/>
</p:tagLst>
</file>

<file path=ppt/theme/theme1.xml><?xml version="1.0" encoding="utf-8"?>
<a:theme xmlns:a="http://schemas.openxmlformats.org/drawingml/2006/main" name="Blank">
  <a:themeElements>
    <a:clrScheme name="Custom 1">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solidFill>
            <a:schemeClr val="accent1"/>
          </a:solidFill>
        </a:ln>
        <a:effectLst/>
      </a:spPr>
      <a:bodyPr rtlCol="0" anchor="ctr"/>
      <a:lstStyle>
        <a:defPPr algn="ctr">
          <a:defRPr sz="1400" dirty="0" err="1" smtClean="0">
            <a:solidFill>
              <a:schemeClr val="tx1">
                <a:lumMod val="75000"/>
                <a:lumOff val="25000"/>
              </a:schemeClr>
            </a:solidFill>
            <a:latin typeface="Calibri" pitchFamily="34" charset="0"/>
            <a:cs typeface="Calibri" pitchFamily="34" charset="0"/>
          </a:defRPr>
        </a:defPPr>
      </a:lstStyle>
      <a:style>
        <a:lnRef idx="1">
          <a:schemeClr val="accent1"/>
        </a:lnRef>
        <a:fillRef idx="3">
          <a:schemeClr val="accent1"/>
        </a:fillRef>
        <a:effectRef idx="2">
          <a:schemeClr val="accent1"/>
        </a:effectRef>
        <a:fontRef idx="minor">
          <a:schemeClr val="lt1"/>
        </a:fontRef>
      </a:style>
    </a:spDef>
    <a:txDef>
      <a:spPr bwMode="auto">
        <a:noFill/>
        <a:ln w="9525">
          <a:noFill/>
          <a:miter lim="800000"/>
          <a:headEnd/>
          <a:tailEnd/>
        </a:ln>
      </a:spPr>
      <a:bodyPr wrap="square">
        <a:spAutoFit/>
      </a:bodyPr>
      <a:lstStyle>
        <a:defPPr>
          <a:defRPr sz="1200" dirty="0">
            <a:solidFill>
              <a:schemeClr val="tx1">
                <a:lumMod val="85000"/>
                <a:lumOff val="15000"/>
              </a:schemeClr>
            </a:solidFill>
            <a:latin typeface="Calibri" pitchFamily="34" charset="0"/>
            <a:cs typeface="Calibri" pitchFamily="34" charset="0"/>
          </a:defRPr>
        </a:defPPr>
      </a:lstStyle>
    </a:txDef>
  </a:objectDefaults>
  <a:extraClrSchemeLst>
    <a:extraClrScheme>
      <a:clrScheme name="">
        <a:dk1>
          <a:srgbClr val="000000"/>
        </a:dk1>
        <a:lt1>
          <a:srgbClr val="FFFFFF"/>
        </a:lt1>
        <a:dk2>
          <a:srgbClr val="B100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C_global">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CC global_9_20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accent5"/>
          </a:solidFill>
        </a:ln>
        <a:effectLst/>
      </a:spPr>
      <a:bodyPr rtlCol="0" anchor="t" anchorCtr="0"/>
      <a:lstStyle>
        <a:defPPr algn="ctr" fontAlgn="auto">
          <a:lnSpc>
            <a:spcPct val="90000"/>
          </a:lnSpc>
          <a:spcBef>
            <a:spcPts val="400"/>
          </a:spcBef>
          <a:spcAft>
            <a:spcPts val="0"/>
          </a:spcAft>
          <a:defRPr sz="1400" dirty="0" err="1" smtClean="0">
            <a:solidFill>
              <a:schemeClr val="tx1">
                <a:lumMod val="85000"/>
                <a:lumOff val="15000"/>
              </a:schemeClr>
            </a:solidFill>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lnSpc>
            <a:spcPct val="90000"/>
          </a:lnSpc>
          <a:defRPr sz="1200" dirty="0" err="1" smtClean="0">
            <a:solidFill>
              <a:schemeClr val="tx1">
                <a:lumMod val="85000"/>
                <a:lumOff val="15000"/>
              </a:schemeClr>
            </a:solidFill>
            <a:latin typeface="Calibri" pitchFamily="34" charset="0"/>
            <a:cs typeface="Calibri" pitchFamily="34" charset="0"/>
          </a:defRPr>
        </a:defPPr>
      </a:lstStyle>
    </a:txDef>
  </a:objectDefaults>
  <a:extraClrSchemeLst>
    <a:extraClrScheme>
      <a:clrScheme name="">
        <a:dk1>
          <a:srgbClr val="000000"/>
        </a:dk1>
        <a:lt1>
          <a:srgbClr val="FFFFFF"/>
        </a:lt1>
        <a:dk2>
          <a:srgbClr val="B100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a:themeElements>
    <a:clrScheme name="Custom 1">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solidFill>
            <a:schemeClr val="accent1"/>
          </a:solidFill>
        </a:ln>
        <a:effectLst/>
      </a:spPr>
      <a:bodyPr rtlCol="0" anchor="ctr"/>
      <a:lstStyle>
        <a:defPPr algn="ctr">
          <a:defRPr sz="1400" dirty="0" err="1" smtClean="0">
            <a:solidFill>
              <a:schemeClr val="tx1">
                <a:lumMod val="75000"/>
                <a:lumOff val="25000"/>
              </a:schemeClr>
            </a:solidFill>
            <a:latin typeface="Calibri" pitchFamily="34" charset="0"/>
            <a:cs typeface="Calibri" pitchFamily="34" charset="0"/>
          </a:defRPr>
        </a:defPPr>
      </a:lstStyle>
      <a:style>
        <a:lnRef idx="1">
          <a:schemeClr val="accent1"/>
        </a:lnRef>
        <a:fillRef idx="3">
          <a:schemeClr val="accent1"/>
        </a:fillRef>
        <a:effectRef idx="2">
          <a:schemeClr val="accent1"/>
        </a:effectRef>
        <a:fontRef idx="minor">
          <a:schemeClr val="lt1"/>
        </a:fontRef>
      </a:style>
    </a:spDef>
    <a:txDef>
      <a:spPr bwMode="auto">
        <a:noFill/>
        <a:ln w="9525">
          <a:noFill/>
          <a:miter lim="800000"/>
          <a:headEnd/>
          <a:tailEnd/>
        </a:ln>
      </a:spPr>
      <a:bodyPr wrap="square">
        <a:spAutoFit/>
      </a:bodyPr>
      <a:lstStyle>
        <a:defPPr>
          <a:defRPr sz="1200" dirty="0">
            <a:solidFill>
              <a:schemeClr val="tx1">
                <a:lumMod val="85000"/>
                <a:lumOff val="15000"/>
              </a:schemeClr>
            </a:solidFill>
            <a:latin typeface="Calibri" pitchFamily="34" charset="0"/>
            <a:cs typeface="Calibri" pitchFamily="34" charset="0"/>
          </a:defRPr>
        </a:defPPr>
      </a:lstStyle>
    </a:txDef>
  </a:objectDefaults>
  <a:extraClrSchemeLst>
    <a:extraClrScheme>
      <a:clrScheme name="">
        <a:dk1>
          <a:srgbClr val="000000"/>
        </a:dk1>
        <a:lt1>
          <a:srgbClr val="FFFFFF"/>
        </a:lt1>
        <a:dk2>
          <a:srgbClr val="B100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CC_global">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CC global_9_20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accent5"/>
          </a:solidFill>
        </a:ln>
        <a:effectLst/>
      </a:spPr>
      <a:bodyPr rtlCol="0" anchor="t" anchorCtr="0"/>
      <a:lstStyle>
        <a:defPPr algn="ctr" fontAlgn="auto">
          <a:lnSpc>
            <a:spcPct val="90000"/>
          </a:lnSpc>
          <a:spcBef>
            <a:spcPts val="400"/>
          </a:spcBef>
          <a:spcAft>
            <a:spcPts val="0"/>
          </a:spcAft>
          <a:defRPr sz="1400" dirty="0" err="1" smtClean="0">
            <a:solidFill>
              <a:schemeClr val="tx1">
                <a:lumMod val="85000"/>
                <a:lumOff val="15000"/>
              </a:schemeClr>
            </a:solidFill>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lnSpc>
            <a:spcPct val="90000"/>
          </a:lnSpc>
          <a:defRPr sz="1200" dirty="0" err="1" smtClean="0">
            <a:solidFill>
              <a:schemeClr val="tx1">
                <a:lumMod val="85000"/>
                <a:lumOff val="15000"/>
              </a:schemeClr>
            </a:solidFill>
            <a:latin typeface="Calibri" pitchFamily="34" charset="0"/>
            <a:cs typeface="Calibri" pitchFamily="34" charset="0"/>
          </a:defRPr>
        </a:defPPr>
      </a:lstStyle>
    </a:txDef>
  </a:objectDefaults>
  <a:extraClrSchemeLst>
    <a:extraClrScheme>
      <a:clrScheme name="">
        <a:dk1>
          <a:srgbClr val="000000"/>
        </a:dk1>
        <a:lt1>
          <a:srgbClr val="FFFFFF"/>
        </a:lt1>
        <a:dk2>
          <a:srgbClr val="B100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CC_global">
      <a:dk1>
        <a:srgbClr val="000000"/>
      </a:dk1>
      <a:lt1>
        <a:srgbClr val="FFFFFF"/>
      </a:lt1>
      <a:dk2>
        <a:srgbClr val="6A1A41"/>
      </a:dk2>
      <a:lt2>
        <a:srgbClr val="FFFFFF"/>
      </a:lt2>
      <a:accent1>
        <a:srgbClr val="774A39"/>
      </a:accent1>
      <a:accent2>
        <a:srgbClr val="B10034"/>
      </a:accent2>
      <a:accent3>
        <a:srgbClr val="FFC000"/>
      </a:accent3>
      <a:accent4>
        <a:srgbClr val="55601C"/>
      </a:accent4>
      <a:accent5>
        <a:srgbClr val="85888B"/>
      </a:accent5>
      <a:accent6>
        <a:srgbClr val="0096CC"/>
      </a:accent6>
      <a:hlink>
        <a:srgbClr val="6A1A41"/>
      </a:hlink>
      <a:folHlink>
        <a:srgbClr val="BED600"/>
      </a:folHlink>
    </a:clrScheme>
    <a:fontScheme name="CC global_9_20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ln>
        <a:effectLst/>
      </a:spPr>
      <a:bodyPr rtlCol="0" anchor="ctr" anchorCtr="0"/>
      <a:lstStyle>
        <a:defPPr algn="ctr" fontAlgn="auto">
          <a:lnSpc>
            <a:spcPct val="90000"/>
          </a:lnSpc>
          <a:spcBef>
            <a:spcPts val="400"/>
          </a:spcBef>
          <a:spcAft>
            <a:spcPts val="0"/>
          </a:spcAft>
          <a:defRPr sz="1050" b="1" dirty="0" smtClean="0">
            <a:solidFill>
              <a:schemeClr val="tx1"/>
            </a:solidFill>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lnSpc>
            <a:spcPct val="90000"/>
          </a:lnSpc>
          <a:defRPr sz="1200" dirty="0" err="1" smtClean="0">
            <a:solidFill>
              <a:schemeClr val="tx1">
                <a:lumMod val="85000"/>
                <a:lumOff val="15000"/>
              </a:schemeClr>
            </a:solidFill>
            <a:latin typeface="Calibri" pitchFamily="34" charset="0"/>
            <a:cs typeface="Calibri" pitchFamily="34" charset="0"/>
          </a:defRPr>
        </a:defPPr>
      </a:lstStyle>
    </a:txDef>
  </a:objectDefaults>
  <a:extraClrSchemeLst>
    <a:extraClrScheme>
      <a:clrScheme name="">
        <a:dk1>
          <a:srgbClr val="000000"/>
        </a:dk1>
        <a:lt1>
          <a:srgbClr val="FFFFFF"/>
        </a:lt1>
        <a:dk2>
          <a:srgbClr val="B100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26263</TotalTime>
  <Words>22340</Words>
  <Application>Microsoft Office PowerPoint</Application>
  <PresentationFormat>A4 Paper (210x297 mm)</PresentationFormat>
  <Paragraphs>6069</Paragraphs>
  <Slides>106</Slides>
  <Notes>93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106</vt:i4>
      </vt:variant>
    </vt:vector>
  </HeadingPairs>
  <TitlesOfParts>
    <vt:vector size="112" baseType="lpstr">
      <vt:lpstr>Blank</vt:lpstr>
      <vt:lpstr>1_Blank</vt:lpstr>
      <vt:lpstr>3_Blank</vt:lpstr>
      <vt:lpstr>2_Blank</vt:lpstr>
      <vt:lpstr>4_Blank</vt:lpstr>
      <vt:lpstr>think-cell Slide</vt:lpstr>
      <vt:lpstr>Analyse des besoins en termes de places d’internat en France métropolitaine et outre-mer, dans le cadre du programme d’investissements d’avenir</vt:lpstr>
      <vt:lpstr>Sommaire</vt:lpstr>
      <vt:lpstr>Périmètre et précautions méthodologiques</vt:lpstr>
      <vt:lpstr>En synthèse, l’analyse de l’offre existante d’internat, de la vacance et des caractéristiques des publics accueillis permet de conforter la plupart des priorités identifiées dans le Bleu Budgétaire</vt:lpstr>
      <vt:lpstr>Sommaire</vt:lpstr>
      <vt:lpstr>En métropole, un peu moins de 1 500 internats publics (1) peuvent accueillir près de  200 000 élèves</vt:lpstr>
      <vt:lpstr>Le taux d’occupation dans le public de 80% permet d’identifier plus de 41 000 places vacantes</vt:lpstr>
      <vt:lpstr>En particulier, les académies de Paris, Lille, Reims, Strasbourg et Corse se distinguent par un taux d’occupation global inférieur à 70%</vt:lpstr>
      <vt:lpstr>Sommaire</vt:lpstr>
      <vt:lpstr>Le pourcentage d’internes au niveau national de 4% cache une forte disparité nationale</vt:lpstr>
      <vt:lpstr>L’internat privé sous contrat(3) accueille un quart des internes français, particulièrement dans les académies de l’Ouest de la France, du Nord et des zones rurales</vt:lpstr>
      <vt:lpstr>En particulier, l’enseignement privé catholique accueille près de 60 000 élèves internes et relève la difficulté de répondre à une demande avérée</vt:lpstr>
      <vt:lpstr>Avec 0,7% de taux d’internes, le collège présente un taux d’internes très faible, nettement inférieur à celui du lycée et du lycée professionnel</vt:lpstr>
      <vt:lpstr>L’internat ne semble pas constituer un outil particulier de l’Education Prioritaire …</vt:lpstr>
      <vt:lpstr>… ni de la Politique de la Ville</vt:lpstr>
      <vt:lpstr>En zone rurale, le taux d’internes est équivalent au reste du territoire et l’internat privé est largement prédominant</vt:lpstr>
      <vt:lpstr>En outre, l’offre des MFR est complémentaire à celle des établissements du 2nd degré et accueille près de 30 000 élèves internes de la 4-3ème au post bac</vt:lpstr>
      <vt:lpstr>Au sein des internes, l’équilibre filles-garçons est légèrement en défaveur des filles </vt:lpstr>
      <vt:lpstr>En lycée professionnel, l’équilibre filles-garçons est variable d’une filière à l’autre</vt:lpstr>
      <vt:lpstr>Par ailleurs, la répartition des internes par PCS reflète celle des élèves scolarisés dans le second degré</vt:lpstr>
      <vt:lpstr>L’analyse territoriale confirme l’absence d’une politique d’internat discriminante en faveur des élèves issus de familles de PCS défavorisées, qui sont même, dans certains territoires et en particulier dans le privé, légèrement sous-représentés</vt:lpstr>
      <vt:lpstr>Sommaire</vt:lpstr>
      <vt:lpstr>L’offre des DOM doit être dynamisée et renforcée</vt:lpstr>
      <vt:lpstr>Cette particularité se retrouve à tous les niveaux d’enseignement</vt:lpstr>
      <vt:lpstr>En post bac, la proportion d’internes est la même qu’au lycée mais concentrée sur les PCS très favorisées</vt:lpstr>
      <vt:lpstr>Le nombre d’internes post bac est en outre particulièrement important dans les départements présentant par ailleurs un taux d’internes du 2nd degré parmi les moins élevés</vt:lpstr>
      <vt:lpstr>Sommaire</vt:lpstr>
      <vt:lpstr>Précautions méthodologiques </vt:lpstr>
      <vt:lpstr>L’analyse de la demande semble montrer que les besoins en internat sont globalement satisfaits. Cependant, des besoins complémentaires pourraient émerger</vt:lpstr>
      <vt:lpstr>Sommaire</vt:lpstr>
      <vt:lpstr>La demande est globalement satisfaite sauf en agglomération</vt:lpstr>
      <vt:lpstr>En effet, les zones de tension les plus fortes se situent dans les départements comportant des grandes agglomérations</vt:lpstr>
      <vt:lpstr>En outre, la demande se concentre davantage sur les lycées et lycées professionnels, au contraire des collèges pourtant priorité affichée du bleu budgétaire</vt:lpstr>
      <vt:lpstr>En dehors de ces zones, les faibles taux d’occupation traduisent généralement une absence de besoin en internat, indépendamment de facteurs endogènes</vt:lpstr>
      <vt:lpstr>Cette première analyse permet d’identifier 3 principaux facteurs conditionnant la demande actuelle</vt:lpstr>
      <vt:lpstr>Pour autant, la seule analyse de la demande exprimée cache les besoins latents auxquels l’internat, dans sa forme actuelle, ne permet pas toujours de répondre</vt:lpstr>
      <vt:lpstr>Sommaire</vt:lpstr>
      <vt:lpstr>Les acteurs terrain et les recherches sociologiques attribuent à l’internat 4 missions possibles</vt:lpstr>
      <vt:lpstr>Ces 4 missions se déclinent différemment selon les niveaux scolaires</vt:lpstr>
      <vt:lpstr>Elles correspondent à des besoins de degré d’urgence différents, parmi lesquels le besoin d’accompagnement pédagogique et éducatif tient une place clé</vt:lpstr>
      <vt:lpstr>Un premier indicateur permet d’estimer à 3M l’assiette de la population élèves susceptible de pouvoir bénéficier d’un accompagnement pédagogique et éducatif</vt:lpstr>
      <vt:lpstr>Pour autant, l’émergence de ce besoin se heurte à la faible prédisposition des familles</vt:lpstr>
      <vt:lpstr>Il faut donc développer une offre différenciante, incarnée, connue et accessible pour  les familles</vt:lpstr>
      <vt:lpstr>Quelques initiatives innovantes en matière d’offres</vt:lpstr>
      <vt:lpstr>En particulier, le bâti tient une place centrale, en soutien de l’offre pédagogique et éducative</vt:lpstr>
      <vt:lpstr>Sommaire</vt:lpstr>
      <vt:lpstr>La priorisation s’appuie sur une série de 5 questions</vt:lpstr>
      <vt:lpstr>1. Quel est le public prioritaire du PIA 2? (1/2) Au sein des 3M, il s’agit de déterminer le niveau scolaire prioritairement ciblé</vt:lpstr>
      <vt:lpstr>1. Quel est le public prioritaire du PIA 2? (2/2)  Deux vagues de priorité peuvent être ainsi définies</vt:lpstr>
      <vt:lpstr>2. Quels sont les territoires prioritaires au regard de cette cible ? (1/4) La vague 1 pourrait s’adresser aux 18 départements les plus prioritaires</vt:lpstr>
      <vt:lpstr>2. Quels sont les territoires prioritaires au regard de cette cible ? (2/4) La vague 2 pourrait être étendue aux 26 départements les plus prioritaires</vt:lpstr>
      <vt:lpstr>2. Quels sont les territoires prioritaires au regard de cette cible ? (3/4)  Cette analyse doit être menée au regard de l’évolution de la population et de l’évolution capacitaire à horizon 2020, qui modifie peu les équilibres </vt:lpstr>
      <vt:lpstr>2. Quels sont les territoires prioritaires au regard de cette cible ? (4/4)  Un deuxième indicateur (taux d’internes parmi les PCS défavorisées) permet de prioriser le même noyau dur d’académies, avec quelques variations</vt:lpstr>
      <vt:lpstr>3. Sur ces territoires, faut-il construire ou revitaliser? (1/2)  La revitalisation lourde et la construction poursuivent des objectifs stratégiques forts et différents</vt:lpstr>
      <vt:lpstr>3. Sur ces territoires, faut-il construire ou revitaliser ? (2/2)  L’une et l’autre peuvent être mobilisées différemment lors des vagues de priorisation</vt:lpstr>
      <vt:lpstr>4. Au sein de ces territoires, y a-t-il déjà des réponses complémentaires mobilisables ? Une mobilisation optimale de l’ensemble des offres sur le territoire doit être recherchée</vt:lpstr>
      <vt:lpstr>5. Le projet proposé garantit-il la réponse à leurs besoins ? (1/2) Enfin, le cahier des charges de l’appel à projet doit permettre de garantir l’accueil du  public prioritaire …</vt:lpstr>
      <vt:lpstr>5. Le projet proposé garantit-il la réponse à leurs besoins ? (2/2) … ainsi que la qualité de l’offre proposée</vt:lpstr>
      <vt:lpstr>Aussi, le PIA 2 pourrait être réparti de la manière suivante : </vt:lpstr>
      <vt:lpstr>Aussi, le PIA 2 pourrait être réparti de la manière suivante : </vt:lpstr>
      <vt:lpstr>Slide 61</vt:lpstr>
      <vt:lpstr>1. Nomenclature des PCS</vt:lpstr>
      <vt:lpstr>2. ZOOM : Nombre de familles monoparentales par département en 2011</vt:lpstr>
      <vt:lpstr>3. ZOOM : Nombre de familles avec 4 enfants et plus de moins de 25 ans, en 2011</vt:lpstr>
      <vt:lpstr>4. Interlocuteurs rencontrés dans le cadre des entretiens focalisés </vt:lpstr>
      <vt:lpstr>5. Liste des académies rencontrées dans le cadre d’un échange téléphonique</vt:lpstr>
      <vt:lpstr>6. Hypothèses et modalités de calcul pour la projection de la population élèves</vt:lpstr>
      <vt:lpstr>7. Extrait de la « Contribution à l’étude prospective : Cartographie des besoins en places d’internat au sein du Mouvement MFR », UNMFREO (1/2) page 9</vt:lpstr>
      <vt:lpstr>7. Extrait de la « Contribution à l’étude prospective : Cartographie des besoins en places d’internat au sein du Mouvement MFR », UNMFREO (2/2) page 10</vt:lpstr>
      <vt:lpstr>8. Extrait des chiffres d’état des lieux communiqué par le Secrétariat Général à l’Enseignement Catholique</vt:lpstr>
      <vt:lpstr>Slide 71</vt:lpstr>
      <vt:lpstr>Objectifs</vt:lpstr>
      <vt:lpstr>Périmètre et sources</vt:lpstr>
      <vt:lpstr>Sommaire</vt:lpstr>
      <vt:lpstr>Académie Aix Marseille (1/2)</vt:lpstr>
      <vt:lpstr>Académie Aix Marseille (2/2)</vt:lpstr>
      <vt:lpstr>Académie de Bordeaux (1/2)</vt:lpstr>
      <vt:lpstr>Académie de Bordeaux (2/2)</vt:lpstr>
      <vt:lpstr>Académie de Créteil (1/2)</vt:lpstr>
      <vt:lpstr>Académie de Créteil (2/2)</vt:lpstr>
      <vt:lpstr>Académie de Guadeloupe</vt:lpstr>
      <vt:lpstr>Académie de Guyane</vt:lpstr>
      <vt:lpstr>Académie de La Réunion</vt:lpstr>
      <vt:lpstr>Académie de Lille (1/2)</vt:lpstr>
      <vt:lpstr>Académie de Lille (2/2)</vt:lpstr>
      <vt:lpstr>Académie de Lyon (1/2)</vt:lpstr>
      <vt:lpstr>Académie de Lyon (2/2)</vt:lpstr>
      <vt:lpstr>Académie de Martinique</vt:lpstr>
      <vt:lpstr>Académie de Mayotte</vt:lpstr>
      <vt:lpstr>Académie de Nantes (1/2)</vt:lpstr>
      <vt:lpstr>Académie de Nantes (2/2)</vt:lpstr>
      <vt:lpstr>Académie de Paris (1/2)</vt:lpstr>
      <vt:lpstr>Académie de Paris (2/2)</vt:lpstr>
      <vt:lpstr>Académie de Rouen (1/2)</vt:lpstr>
      <vt:lpstr>Académie de Rouen (2/2)</vt:lpstr>
      <vt:lpstr>Académie de Versailles (1/2)</vt:lpstr>
      <vt:lpstr>Académie de Versailles (2/2)</vt:lpstr>
      <vt:lpstr>Sommaire</vt:lpstr>
      <vt:lpstr>Académie de Grenoble (1/2)</vt:lpstr>
      <vt:lpstr>Académie de Grenoble (2/2)</vt:lpstr>
      <vt:lpstr>Académie de Montpellier (1/2)</vt:lpstr>
      <vt:lpstr>Académie de Montpellier (2/2)</vt:lpstr>
      <vt:lpstr>Académie de Nice (1/2)</vt:lpstr>
      <vt:lpstr>Académie de Nice (2/2)</vt:lpstr>
      <vt:lpstr>Académie de Strasbourg (1/2)</vt:lpstr>
      <vt:lpstr>Académie de Strasbourg (2/2)</vt:lpstr>
    </vt:vector>
  </TitlesOfParts>
  <Company>Capgemini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Capgemini Consulting</dc:creator>
  <cp:lastModifiedBy>Nicolas BLED</cp:lastModifiedBy>
  <cp:revision>2373</cp:revision>
  <cp:lastPrinted>2013-02-13T19:20:30Z</cp:lastPrinted>
  <dcterms:created xsi:type="dcterms:W3CDTF">2012-02-22T13:02:10Z</dcterms:created>
  <dcterms:modified xsi:type="dcterms:W3CDTF">2014-11-28T09:58:05Z</dcterms:modified>
</cp:coreProperties>
</file>