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9" r:id="rId4"/>
    <p:sldId id="261" r:id="rId5"/>
    <p:sldId id="262" r:id="rId6"/>
    <p:sldId id="263" r:id="rId7"/>
    <p:sldId id="294" r:id="rId8"/>
    <p:sldId id="297" r:id="rId9"/>
    <p:sldId id="299" r:id="rId10"/>
    <p:sldId id="318" r:id="rId11"/>
    <p:sldId id="264" r:id="rId12"/>
    <p:sldId id="331" r:id="rId13"/>
    <p:sldId id="301" r:id="rId14"/>
    <p:sldId id="332" r:id="rId15"/>
    <p:sldId id="303" r:id="rId16"/>
    <p:sldId id="333" r:id="rId17"/>
    <p:sldId id="305" r:id="rId18"/>
    <p:sldId id="334" r:id="rId19"/>
    <p:sldId id="307" r:id="rId20"/>
    <p:sldId id="335" r:id="rId21"/>
    <p:sldId id="309" r:id="rId22"/>
    <p:sldId id="336" r:id="rId23"/>
    <p:sldId id="311" r:id="rId24"/>
    <p:sldId id="337" r:id="rId25"/>
    <p:sldId id="313" r:id="rId26"/>
    <p:sldId id="338" r:id="rId27"/>
    <p:sldId id="315" r:id="rId28"/>
    <p:sldId id="339" r:id="rId29"/>
    <p:sldId id="278" r:id="rId30"/>
    <p:sldId id="279" r:id="rId31"/>
    <p:sldId id="317" r:id="rId32"/>
    <p:sldId id="341" r:id="rId33"/>
    <p:sldId id="342" r:id="rId34"/>
    <p:sldId id="319" r:id="rId35"/>
    <p:sldId id="280" r:id="rId36"/>
    <p:sldId id="283" r:id="rId37"/>
    <p:sldId id="323" r:id="rId38"/>
    <p:sldId id="321" r:id="rId39"/>
    <p:sldId id="320" r:id="rId40"/>
    <p:sldId id="258" r:id="rId41"/>
    <p:sldId id="322" r:id="rId42"/>
    <p:sldId id="324" r:id="rId43"/>
    <p:sldId id="325" r:id="rId44"/>
    <p:sldId id="326" r:id="rId45"/>
    <p:sldId id="327" r:id="rId46"/>
    <p:sldId id="328" r:id="rId47"/>
    <p:sldId id="290" r:id="rId48"/>
    <p:sldId id="340" r:id="rId49"/>
    <p:sldId id="329" r:id="rId50"/>
    <p:sldId id="287" r:id="rId51"/>
    <p:sldId id="330" r:id="rId52"/>
    <p:sldId id="343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-1288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39B00-3E87-AA48-980C-9A4DA1F5C08F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AF8CB-7C13-BC45-AF39-F0702D2911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786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14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poursuit. Focalise-toi à nouveau sur la photographie que tu as choisie.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093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Observe bien ces images. Choisis celle qui te plait. Attention, cette image va te servir tout au long de la séance. Tu ne pourras pas en changer.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537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poursuit avec toujours la même image de départ ! Attention, tu ne peux pas utiliser ton crayon ici!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956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Observe bien ces images. Choisis celle qui te plait. Attention, cette image va te servir tout au long de la séance. Tu ne pourras pas en changer.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824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poursuit avec toujours la même image de départ 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8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Observe bien ces images. Choisis celle qui te plait. Attention, cette image va te servir tout au long de la séance. Tu ne pourras pas en changer.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99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Maintenant que tu as bien cette image en tête, tu as 3 secondes pour la refaire une nouvelle fois. Attention, top départ! 1,2,3, stop! Lève ton crayon.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170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Observe bien ces images. Choisis celle qui te plait. Attention, cette image va te servir tout au long de la séance. Tu ne pourras pas en changer.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013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Essaie d’être de plus en plus précis dans tes tracés!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613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Observe bien ces images. Choisis celle qui te plait. Attention, cette image va te servir tout au long de la séance. Tu ne pourras pas en changer.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87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/>
              <a:t>Tu obtiens ainsi une grande frise de papier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950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Essaie d’être de plus en plus précis dans tes tracés!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410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Observe bien ces images. Choisis celle qui te plait. Attention, cette image va te servir tout au long de la séance. Tu ne pourras pas en changer.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149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Aujourd’hui, tu as utilisé ton crayon et ton feutre noir pour dessiner. Nous allons voir que certains artistes ont utilisé le crayon comme toi et d’autres, ont utilisé d’autres matériaux. Regardons un peu.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1775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Aujourd’hui, tu as utilisé ton crayon et ton feutre noir pour dessiner. Nous allons voir que certains artistes ont utilisé le crayon comme toi et d’autres, ont utilisé d’autres matériaux. Regardons un peu.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830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Observe bien ces images. Choisis celle qui te plait. Attention, cette image va te servir tout au long de la séance. Tu ne pourras pas en changer.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326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remets les images sous tes yeux, place-toi sur la première cas de la frise que tu as préparée et c’est parti! Pour t’aider un peu, je vais te montrer comment faire au début.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09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Observe bien ces images. Choisis celle qui te plait. Attention, cette image va te servir tout au long de la séance. Tu ne pourras pas en changer.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245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Observe bien le corps de la personne photographiée et prépare-toi à travailler sur la deuxième case de la frise,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380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Observe bien ces images. Choisis celle qui te plait. Attention, cette image va te servir tout au long de la séance. Tu ne pourras pas en changer.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533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poursuit. Focalise-toi à nouveau sur la photographie que tu as choisie. Nous arrivons à la troisième case de la frise.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910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Observe bien ces images. Choisis celle qui te plait. Attention, cette image va te servir tout au long de la séance. Tu ne pourras pas en changer.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325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05845A-393A-A040-A148-A0E05E98E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F2A9B543-262E-B644-8EE6-D38D26E77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984ABD2-6FE6-3E4C-B7BC-5C99998F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82DDAF9-D0FD-8941-BE62-E6EF9831C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40D4BE5-E78A-0C4F-B601-72CECDDC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25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E53BBA7-9A97-614B-AC2E-F73B3FE3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607782FD-9B50-CC4A-890E-FE6D36530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FBB5C74-AA72-D24E-BBDA-6E9253AE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5B3EDD5-A64E-A540-8B6E-FD83D0748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528A420-8A4C-654A-88BA-8ED1A9E5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26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EDA7FF2B-39BD-1149-BA3B-57B265C01D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A13C9E2-D792-1D48-B921-775CDEDE0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807678E-4E21-FF49-8DF2-4B0ED884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EB3F388-CCF7-1142-8C34-76195C39E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02E58D5-EB95-6B43-8A18-A936C7AA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5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259F455-D3D8-6E41-90EA-B1A3B7F22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385047B-93E1-FB46-A490-260F9A5BC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7925FA3-D240-9A4D-8A69-FBC0353F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2856A1C-D3D0-1B48-95BE-8DDAFF28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F7DCB24-75FD-0C40-B34C-D283B982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44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A5315D4-DE74-3B4C-9200-9716C2E4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7A7DC4E-BA7D-6A45-B9C9-3455B1F54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28A1C59-D98C-EB4D-B7DD-A66A0204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E9C26A0-19B6-7448-A0E4-4DEA0AA0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B19E494-F642-834A-97E8-95D6AB4C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06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6792671-7AF8-A74D-8501-64B79F6EB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BDF0A4F-C190-7340-B634-DFDBDCB57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3373F5C-6AC0-C443-8FCE-180DB7703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774099F-3E3B-994F-9BC7-54E2C83D2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9454841-83CE-FB4E-BF18-5BE43F169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AF12984-1DA7-844C-AB5E-E5125A8E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98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FF049D-3325-F840-B452-B4ABE05B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6044FF3-ED5A-4B41-99EC-9DB2C2FB7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34F072BC-026D-0042-93B1-7372AFED0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6726B82C-D840-ED4D-8E13-BF5328D7C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7229A74-8837-E045-9D91-F6E010A621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289BAB9E-BADA-8C45-B41B-FA43564E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EDAFDF5F-B029-5B40-8436-32C6EE53A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DB385EA-3032-D14C-9546-4E955262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75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A1EFD52-DF15-EC40-B11F-FB7409B63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CCF8B36-BFAC-4F47-AB4D-9C4A9673C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8430987-682C-8343-9C7B-19428C116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43FF907C-688E-144E-8702-33F40123E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38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EE3DA8CC-780E-324F-9170-3E4D828A8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8A55CAAE-D6F1-8A40-9DC0-68CCC291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74B3DB6-E163-F444-BF8E-F01566947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313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724489-3467-A344-A85A-5DD56C0AF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6C4343F-8414-2043-9DE7-0C45D177E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B5B5D1F8-97F5-774D-B263-CB833565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797F29C-A2F8-7E40-BF0A-7AA9BB9A4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BBD2550-C05C-C94E-9F0F-ACF6B581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7B77011-48A8-5440-8DCD-A935F5C75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88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9B2143B-6F98-D248-BC34-64F05339E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47322E4D-21AD-464A-8C69-D4AFC0180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A8670D6-A1F3-BC4C-A364-044384602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75BADEB-0BFA-CF45-B0A5-EB932E0EE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E95A1FC-A497-2D42-81E7-D1E02C47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0B0CD7D-6BFE-894B-A6C5-05735427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73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D9B016B7-CD0D-FF44-961E-4AF2E10AD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8C03EC1-E1A8-1E44-9D2C-4FA9BB3FB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0A1FAAE-A3A4-5443-B3AC-96C835270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F2B7842-297C-3D4B-8479-FC196C9A8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EE1DD44-B71C-E64C-B02C-FD084229C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59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svg"/><Relationship Id="rId5" Type="http://schemas.openxmlformats.org/officeDocument/2006/relationships/image" Target="../media/image3.png"/><Relationship Id="rId6" Type="http://schemas.openxmlformats.org/officeDocument/2006/relationships/image" Target="../media/image5.svg"/><Relationship Id="rId7" Type="http://schemas.openxmlformats.org/officeDocument/2006/relationships/image" Target="../media/image4.png"/><Relationship Id="rId8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4" Type="http://schemas.openxmlformats.org/officeDocument/2006/relationships/image" Target="../media/image6.png"/><Relationship Id="rId5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35.svg"/><Relationship Id="rId5" Type="http://schemas.openxmlformats.org/officeDocument/2006/relationships/image" Target="../media/image5.png"/><Relationship Id="rId6" Type="http://schemas.openxmlformats.org/officeDocument/2006/relationships/image" Target="../media/image36.svg"/><Relationship Id="rId7" Type="http://schemas.openxmlformats.org/officeDocument/2006/relationships/image" Target="../media/image6.png"/><Relationship Id="rId8" Type="http://schemas.openxmlformats.org/officeDocument/2006/relationships/image" Target="../media/image11.svg"/><Relationship Id="rId9" Type="http://schemas.openxmlformats.org/officeDocument/2006/relationships/image" Target="../media/image8.png"/><Relationship Id="rId10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33.sv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35.svg"/><Relationship Id="rId5" Type="http://schemas.openxmlformats.org/officeDocument/2006/relationships/image" Target="../media/image5.png"/><Relationship Id="rId6" Type="http://schemas.openxmlformats.org/officeDocument/2006/relationships/image" Target="../media/image36.svg"/><Relationship Id="rId7" Type="http://schemas.openxmlformats.org/officeDocument/2006/relationships/image" Target="../media/image6.png"/><Relationship Id="rId8" Type="http://schemas.openxmlformats.org/officeDocument/2006/relationships/image" Target="../media/image11.svg"/><Relationship Id="rId9" Type="http://schemas.openxmlformats.org/officeDocument/2006/relationships/image" Target="../media/image8.png"/><Relationship Id="rId10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33.sv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35.svg"/><Relationship Id="rId5" Type="http://schemas.openxmlformats.org/officeDocument/2006/relationships/image" Target="../media/image5.png"/><Relationship Id="rId6" Type="http://schemas.openxmlformats.org/officeDocument/2006/relationships/image" Target="../media/image36.svg"/><Relationship Id="rId7" Type="http://schemas.openxmlformats.org/officeDocument/2006/relationships/image" Target="../media/image6.png"/><Relationship Id="rId8" Type="http://schemas.openxmlformats.org/officeDocument/2006/relationships/image" Target="../media/image11.svg"/><Relationship Id="rId9" Type="http://schemas.openxmlformats.org/officeDocument/2006/relationships/image" Target="../media/image8.png"/><Relationship Id="rId10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33.sv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35.svg"/><Relationship Id="rId5" Type="http://schemas.openxmlformats.org/officeDocument/2006/relationships/image" Target="../media/image5.png"/><Relationship Id="rId6" Type="http://schemas.openxmlformats.org/officeDocument/2006/relationships/image" Target="../media/image36.svg"/><Relationship Id="rId7" Type="http://schemas.openxmlformats.org/officeDocument/2006/relationships/image" Target="../media/image6.png"/><Relationship Id="rId8" Type="http://schemas.openxmlformats.org/officeDocument/2006/relationships/image" Target="../media/image11.svg"/><Relationship Id="rId9" Type="http://schemas.openxmlformats.org/officeDocument/2006/relationships/image" Target="../media/image8.png"/><Relationship Id="rId10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33.sv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35.svg"/><Relationship Id="rId5" Type="http://schemas.openxmlformats.org/officeDocument/2006/relationships/image" Target="../media/image5.png"/><Relationship Id="rId6" Type="http://schemas.openxmlformats.org/officeDocument/2006/relationships/image" Target="../media/image36.svg"/><Relationship Id="rId7" Type="http://schemas.openxmlformats.org/officeDocument/2006/relationships/image" Target="../media/image6.png"/><Relationship Id="rId8" Type="http://schemas.openxmlformats.org/officeDocument/2006/relationships/image" Target="../media/image11.svg"/><Relationship Id="rId9" Type="http://schemas.openxmlformats.org/officeDocument/2006/relationships/image" Target="../media/image8.png"/><Relationship Id="rId10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33.sv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35.svg"/><Relationship Id="rId5" Type="http://schemas.openxmlformats.org/officeDocument/2006/relationships/image" Target="../media/image5.png"/><Relationship Id="rId6" Type="http://schemas.openxmlformats.org/officeDocument/2006/relationships/image" Target="../media/image36.svg"/><Relationship Id="rId7" Type="http://schemas.openxmlformats.org/officeDocument/2006/relationships/image" Target="../media/image6.png"/><Relationship Id="rId8" Type="http://schemas.openxmlformats.org/officeDocument/2006/relationships/image" Target="../media/image11.svg"/><Relationship Id="rId9" Type="http://schemas.openxmlformats.org/officeDocument/2006/relationships/image" Target="../media/image8.png"/><Relationship Id="rId10" Type="http://schemas.openxmlformats.org/officeDocument/2006/relationships/image" Target="../media/image1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33.sv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35.svg"/><Relationship Id="rId5" Type="http://schemas.openxmlformats.org/officeDocument/2006/relationships/image" Target="../media/image5.png"/><Relationship Id="rId6" Type="http://schemas.openxmlformats.org/officeDocument/2006/relationships/image" Target="../media/image36.svg"/><Relationship Id="rId7" Type="http://schemas.openxmlformats.org/officeDocument/2006/relationships/image" Target="../media/image6.png"/><Relationship Id="rId8" Type="http://schemas.openxmlformats.org/officeDocument/2006/relationships/image" Target="../media/image11.svg"/><Relationship Id="rId9" Type="http://schemas.openxmlformats.org/officeDocument/2006/relationships/image" Target="../media/image8.png"/><Relationship Id="rId10" Type="http://schemas.openxmlformats.org/officeDocument/2006/relationships/image" Target="../media/image1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33.sv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35.svg"/><Relationship Id="rId5" Type="http://schemas.openxmlformats.org/officeDocument/2006/relationships/image" Target="../media/image5.png"/><Relationship Id="rId6" Type="http://schemas.openxmlformats.org/officeDocument/2006/relationships/image" Target="../media/image36.svg"/><Relationship Id="rId7" Type="http://schemas.openxmlformats.org/officeDocument/2006/relationships/image" Target="../media/image6.png"/><Relationship Id="rId8" Type="http://schemas.openxmlformats.org/officeDocument/2006/relationships/image" Target="../media/image11.svg"/><Relationship Id="rId9" Type="http://schemas.openxmlformats.org/officeDocument/2006/relationships/image" Target="../media/image8.png"/><Relationship Id="rId10" Type="http://schemas.openxmlformats.org/officeDocument/2006/relationships/image" Target="../media/image1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33.sv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35.svg"/><Relationship Id="rId5" Type="http://schemas.openxmlformats.org/officeDocument/2006/relationships/image" Target="../media/image5.png"/><Relationship Id="rId6" Type="http://schemas.openxmlformats.org/officeDocument/2006/relationships/image" Target="../media/image36.svg"/><Relationship Id="rId7" Type="http://schemas.openxmlformats.org/officeDocument/2006/relationships/image" Target="../media/image6.png"/><Relationship Id="rId8" Type="http://schemas.openxmlformats.org/officeDocument/2006/relationships/image" Target="../media/image11.svg"/><Relationship Id="rId9" Type="http://schemas.openxmlformats.org/officeDocument/2006/relationships/image" Target="../media/image8.png"/><Relationship Id="rId10" Type="http://schemas.openxmlformats.org/officeDocument/2006/relationships/image" Target="../media/image1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33.sv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4" Type="http://schemas.openxmlformats.org/officeDocument/2006/relationships/image" Target="../media/image5.png"/><Relationship Id="rId5" Type="http://schemas.openxmlformats.org/officeDocument/2006/relationships/image" Target="../media/image36.svg"/><Relationship Id="rId6" Type="http://schemas.openxmlformats.org/officeDocument/2006/relationships/image" Target="../media/image6.png"/><Relationship Id="rId7" Type="http://schemas.openxmlformats.org/officeDocument/2006/relationships/image" Target="../media/image11.svg"/><Relationship Id="rId8" Type="http://schemas.openxmlformats.org/officeDocument/2006/relationships/image" Target="../media/image8.png"/><Relationship Id="rId9" Type="http://schemas.openxmlformats.org/officeDocument/2006/relationships/image" Target="../media/image15.svg"/><Relationship Id="rId10" Type="http://schemas.openxmlformats.org/officeDocument/2006/relationships/image" Target="../media/image9.png"/><Relationship Id="rId11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1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1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9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4" Type="http://schemas.openxmlformats.org/officeDocument/2006/relationships/image" Target="../media/image6.png"/><Relationship Id="rId5" Type="http://schemas.openxmlformats.org/officeDocument/2006/relationships/image" Target="../media/image11.svg"/><Relationship Id="rId6" Type="http://schemas.openxmlformats.org/officeDocument/2006/relationships/image" Target="../media/image7.png"/><Relationship Id="rId7" Type="http://schemas.openxmlformats.org/officeDocument/2006/relationships/image" Target="../media/image13.svg"/><Relationship Id="rId8" Type="http://schemas.openxmlformats.org/officeDocument/2006/relationships/image" Target="../media/image8.png"/><Relationship Id="rId9" Type="http://schemas.openxmlformats.org/officeDocument/2006/relationships/image" Target="../media/image15.svg"/><Relationship Id="rId10" Type="http://schemas.openxmlformats.org/officeDocument/2006/relationships/image" Target="../media/image9.png"/><Relationship Id="rId11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4" Type="http://schemas.openxmlformats.org/officeDocument/2006/relationships/image" Target="../media/image9.png"/><Relationship Id="rId5" Type="http://schemas.openxmlformats.org/officeDocument/2006/relationships/image" Target="../media/image17.svg"/><Relationship Id="rId6" Type="http://schemas.openxmlformats.org/officeDocument/2006/relationships/image" Target="../media/image8.png"/><Relationship Id="rId7" Type="http://schemas.openxmlformats.org/officeDocument/2006/relationships/image" Target="../media/image15.svg"/><Relationship Id="rId8" Type="http://schemas.openxmlformats.org/officeDocument/2006/relationships/image" Target="../media/image7.png"/><Relationship Id="rId9" Type="http://schemas.openxmlformats.org/officeDocument/2006/relationships/image" Target="../media/image13.svg"/><Relationship Id="rId10" Type="http://schemas.openxmlformats.org/officeDocument/2006/relationships/image" Target="../media/image6.png"/><Relationship Id="rId11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1.sv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1.sv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svg"/><Relationship Id="rId5" Type="http://schemas.openxmlformats.org/officeDocument/2006/relationships/image" Target="../media/image3.png"/><Relationship Id="rId6" Type="http://schemas.openxmlformats.org/officeDocument/2006/relationships/image" Target="../media/image5.svg"/><Relationship Id="rId7" Type="http://schemas.openxmlformats.org/officeDocument/2006/relationships/image" Target="../media/image4.png"/><Relationship Id="rId8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svg"/><Relationship Id="rId5" Type="http://schemas.openxmlformats.org/officeDocument/2006/relationships/image" Target="../media/image7.png"/><Relationship Id="rId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e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33.sv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6B8CC7F-3622-46E3-9272-E1956397D2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234905" cy="456278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FE55B4-2EE5-4A4A-AD80-1A14F660F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4906" y="0"/>
            <a:ext cx="795640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267E9C1-58F1-46EE-9BBE-108764BF9E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90723D-5583-0F40-B3F8-38224529F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3220" y="4036023"/>
            <a:ext cx="8121762" cy="1053513"/>
          </a:xfrm>
        </p:spPr>
        <p:txBody>
          <a:bodyPr anchor="t">
            <a:noAutofit/>
          </a:bodyPr>
          <a:lstStyle/>
          <a:p>
            <a:r>
              <a:rPr lang="fr-FR" sz="8800" b="1" dirty="0">
                <a:solidFill>
                  <a:srgbClr val="000000"/>
                </a:solidFill>
                <a:latin typeface="Freestyle Script" panose="020F0502020204030204" pitchFamily="34" charset="0"/>
              </a:rPr>
              <a:t>Quels coups de crayon! </a:t>
            </a:r>
            <a:br>
              <a:rPr lang="fr-FR" sz="8800" b="1" dirty="0">
                <a:solidFill>
                  <a:srgbClr val="000000"/>
                </a:solidFill>
                <a:latin typeface="Freestyle Script" panose="020F0502020204030204" pitchFamily="34" charset="0"/>
              </a:rPr>
            </a:br>
            <a:r>
              <a:rPr lang="fr-FR" b="1" dirty="0">
                <a:solidFill>
                  <a:srgbClr val="000000"/>
                </a:solidFill>
                <a:latin typeface="Freestyle Script" panose="020F0502020204030204" pitchFamily="34" charset="0"/>
              </a:rPr>
              <a:t>Représenter le corps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A941AB51-4314-3C4C-8643-5260CFCE7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9822" y="6121742"/>
            <a:ext cx="3023921" cy="409878"/>
          </a:xfrm>
        </p:spPr>
        <p:txBody>
          <a:bodyPr anchor="b">
            <a:noAutofit/>
          </a:bodyPr>
          <a:lstStyle/>
          <a:p>
            <a:pPr algn="l"/>
            <a:r>
              <a:rPr lang="fr-FR">
                <a:solidFill>
                  <a:srgbClr val="000000"/>
                </a:solidFill>
              </a:rPr>
              <a:t>CM1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62B8A8C-A996-46DA-AB61-1A4DD70734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684" y="2"/>
            <a:ext cx="3799103" cy="3822917"/>
          </a:xfrm>
          <a:custGeom>
            <a:avLst/>
            <a:gdLst>
              <a:gd name="connsiteX0" fmla="*/ 370922 w 3799103"/>
              <a:gd name="connsiteY0" fmla="*/ 0 h 3822917"/>
              <a:gd name="connsiteX1" fmla="*/ 2961741 w 3799103"/>
              <a:gd name="connsiteY1" fmla="*/ 0 h 3822917"/>
              <a:gd name="connsiteX2" fmla="*/ 3023310 w 3799103"/>
              <a:gd name="connsiteY2" fmla="*/ 46041 h 3822917"/>
              <a:gd name="connsiteX3" fmla="*/ 3799103 w 3799103"/>
              <a:gd name="connsiteY3" fmla="*/ 1691074 h 3822917"/>
              <a:gd name="connsiteX4" fmla="*/ 1667260 w 3799103"/>
              <a:gd name="connsiteY4" fmla="*/ 3822917 h 3822917"/>
              <a:gd name="connsiteX5" fmla="*/ 22227 w 3799103"/>
              <a:gd name="connsiteY5" fmla="*/ 3047124 h 3822917"/>
              <a:gd name="connsiteX6" fmla="*/ 0 w 3799103"/>
              <a:gd name="connsiteY6" fmla="*/ 3017401 h 3822917"/>
              <a:gd name="connsiteX7" fmla="*/ 0 w 3799103"/>
              <a:gd name="connsiteY7" fmla="*/ 364747 h 3822917"/>
              <a:gd name="connsiteX8" fmla="*/ 22227 w 3799103"/>
              <a:gd name="connsiteY8" fmla="*/ 335024 h 3822917"/>
              <a:gd name="connsiteX9" fmla="*/ 351088 w 3799103"/>
              <a:gd name="connsiteY9" fmla="*/ 13924 h 38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9103" h="3822917">
                <a:moveTo>
                  <a:pt x="370922" y="0"/>
                </a:moveTo>
                <a:lnTo>
                  <a:pt x="2961741" y="0"/>
                </a:lnTo>
                <a:lnTo>
                  <a:pt x="3023310" y="46041"/>
                </a:lnTo>
                <a:cubicBezTo>
                  <a:pt x="3497106" y="437052"/>
                  <a:pt x="3799103" y="1028796"/>
                  <a:pt x="3799103" y="1691074"/>
                </a:cubicBezTo>
                <a:cubicBezTo>
                  <a:pt x="3799103" y="2868458"/>
                  <a:pt x="2844644" y="3822917"/>
                  <a:pt x="1667260" y="3822917"/>
                </a:cubicBezTo>
                <a:cubicBezTo>
                  <a:pt x="1004982" y="3822917"/>
                  <a:pt x="413238" y="3520920"/>
                  <a:pt x="22227" y="3047124"/>
                </a:cubicBezTo>
                <a:lnTo>
                  <a:pt x="0" y="3017401"/>
                </a:lnTo>
                <a:lnTo>
                  <a:pt x="0" y="364747"/>
                </a:lnTo>
                <a:lnTo>
                  <a:pt x="22227" y="335024"/>
                </a:lnTo>
                <a:cubicBezTo>
                  <a:pt x="119980" y="216575"/>
                  <a:pt x="230278" y="108864"/>
                  <a:pt x="351088" y="139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63">
            <a:extLst>
              <a:ext uri="{FF2B5EF4-FFF2-40B4-BE49-F238E27FC236}">
                <a16:creationId xmlns:a16="http://schemas.microsoft.com/office/drawing/2014/main" xmlns="" id="{F429BE5F-6DE0-4144-A557-3BE62DC2D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81589" y="2057400"/>
            <a:ext cx="4310411" cy="4800600"/>
          </a:xfrm>
          <a:custGeom>
            <a:avLst/>
            <a:gdLst>
              <a:gd name="connsiteX0" fmla="*/ 2631284 w 4180773"/>
              <a:gd name="connsiteY0" fmla="*/ 0 h 4656219"/>
              <a:gd name="connsiteX1" fmla="*/ 4102460 w 4180773"/>
              <a:gd name="connsiteY1" fmla="*/ 449382 h 4656219"/>
              <a:gd name="connsiteX2" fmla="*/ 4180773 w 4180773"/>
              <a:gd name="connsiteY2" fmla="*/ 507944 h 4656219"/>
              <a:gd name="connsiteX3" fmla="*/ 4180773 w 4180773"/>
              <a:gd name="connsiteY3" fmla="*/ 4656219 h 4656219"/>
              <a:gd name="connsiteX4" fmla="*/ 951501 w 4180773"/>
              <a:gd name="connsiteY4" fmla="*/ 4656219 h 4656219"/>
              <a:gd name="connsiteX5" fmla="*/ 770685 w 4180773"/>
              <a:gd name="connsiteY5" fmla="*/ 4491883 h 4656219"/>
              <a:gd name="connsiteX6" fmla="*/ 0 w 4180773"/>
              <a:gd name="connsiteY6" fmla="*/ 2631284 h 4656219"/>
              <a:gd name="connsiteX7" fmla="*/ 2631284 w 4180773"/>
              <a:gd name="connsiteY7" fmla="*/ 0 h 465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773" h="4656219">
                <a:moveTo>
                  <a:pt x="2631284" y="0"/>
                </a:moveTo>
                <a:cubicBezTo>
                  <a:pt x="3176241" y="0"/>
                  <a:pt x="3682504" y="165666"/>
                  <a:pt x="4102460" y="449382"/>
                </a:cubicBezTo>
                <a:lnTo>
                  <a:pt x="4180773" y="507944"/>
                </a:lnTo>
                <a:lnTo>
                  <a:pt x="4180773" y="4656219"/>
                </a:lnTo>
                <a:lnTo>
                  <a:pt x="951501" y="4656219"/>
                </a:lnTo>
                <a:lnTo>
                  <a:pt x="770685" y="4491883"/>
                </a:lnTo>
                <a:cubicBezTo>
                  <a:pt x="294517" y="4015714"/>
                  <a:pt x="0" y="3357893"/>
                  <a:pt x="0" y="2631284"/>
                </a:cubicBezTo>
                <a:cubicBezTo>
                  <a:pt x="0" y="1178066"/>
                  <a:pt x="1178066" y="0"/>
                  <a:pt x="2631284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que 5" descr="Chevalet">
            <a:extLst>
              <a:ext uri="{FF2B5EF4-FFF2-40B4-BE49-F238E27FC236}">
                <a16:creationId xmlns:a16="http://schemas.microsoft.com/office/drawing/2014/main" xmlns="" id="{C4CAE045-6C42-6F46-81BC-001ADD52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75825" y="2518214"/>
            <a:ext cx="3623486" cy="401340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CE1EFC02-FB03-4241-83C8-4FBA4CAD65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7624" y="0"/>
            <a:ext cx="3383280" cy="2942512"/>
          </a:xfrm>
          <a:custGeom>
            <a:avLst/>
            <a:gdLst>
              <a:gd name="connsiteX0" fmla="*/ 555657 w 3383280"/>
              <a:gd name="connsiteY0" fmla="*/ 0 h 2942512"/>
              <a:gd name="connsiteX1" fmla="*/ 2827623 w 3383280"/>
              <a:gd name="connsiteY1" fmla="*/ 0 h 2942512"/>
              <a:gd name="connsiteX2" fmla="*/ 2887810 w 3383280"/>
              <a:gd name="connsiteY2" fmla="*/ 54702 h 2942512"/>
              <a:gd name="connsiteX3" fmla="*/ 3383280 w 3383280"/>
              <a:gd name="connsiteY3" fmla="*/ 1250872 h 2942512"/>
              <a:gd name="connsiteX4" fmla="*/ 1691640 w 3383280"/>
              <a:gd name="connsiteY4" fmla="*/ 2942512 h 2942512"/>
              <a:gd name="connsiteX5" fmla="*/ 0 w 3383280"/>
              <a:gd name="connsiteY5" fmla="*/ 1250872 h 2942512"/>
              <a:gd name="connsiteX6" fmla="*/ 495470 w 3383280"/>
              <a:gd name="connsiteY6" fmla="*/ 54702 h 294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3280" h="2942512">
                <a:moveTo>
                  <a:pt x="555657" y="0"/>
                </a:moveTo>
                <a:lnTo>
                  <a:pt x="2827623" y="0"/>
                </a:lnTo>
                <a:lnTo>
                  <a:pt x="2887810" y="54702"/>
                </a:lnTo>
                <a:cubicBezTo>
                  <a:pt x="3193937" y="360829"/>
                  <a:pt x="3383280" y="783739"/>
                  <a:pt x="3383280" y="1250872"/>
                </a:cubicBezTo>
                <a:cubicBezTo>
                  <a:pt x="3383280" y="2185139"/>
                  <a:pt x="2625907" y="2942512"/>
                  <a:pt x="1691640" y="2942512"/>
                </a:cubicBezTo>
                <a:cubicBezTo>
                  <a:pt x="757373" y="2942512"/>
                  <a:pt x="0" y="2185139"/>
                  <a:pt x="0" y="1250872"/>
                </a:cubicBezTo>
                <a:cubicBezTo>
                  <a:pt x="0" y="783739"/>
                  <a:pt x="189344" y="360829"/>
                  <a:pt x="495470" y="54702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que 7" descr="Palette">
            <a:extLst>
              <a:ext uri="{FF2B5EF4-FFF2-40B4-BE49-F238E27FC236}">
                <a16:creationId xmlns:a16="http://schemas.microsoft.com/office/drawing/2014/main" xmlns="" id="{77129448-E23D-AD49-88D4-4497DC573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710442">
            <a:off x="5242725" y="388314"/>
            <a:ext cx="1893076" cy="1893076"/>
          </a:xfrm>
          <a:prstGeom prst="rect">
            <a:avLst/>
          </a:prstGeom>
        </p:spPr>
      </p:pic>
      <p:pic>
        <p:nvPicPr>
          <p:cNvPr id="6" name="Graphique 6" descr="Pinceau">
            <a:extLst>
              <a:ext uri="{FF2B5EF4-FFF2-40B4-BE49-F238E27FC236}">
                <a16:creationId xmlns:a16="http://schemas.microsoft.com/office/drawing/2014/main" xmlns="" id="{00CF22E0-E5EB-4642-90FD-B01CC0BA1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5400000">
            <a:off x="322313" y="226903"/>
            <a:ext cx="2491538" cy="249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77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8" descr="Bulle de pensée">
            <a:extLst>
              <a:ext uri="{FF2B5EF4-FFF2-40B4-BE49-F238E27FC236}">
                <a16:creationId xmlns:a16="http://schemas.microsoft.com/office/drawing/2014/main" xmlns="" id="{C682F0C9-99C8-4934-9DBB-216E10BB7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885619" y="1485914"/>
            <a:ext cx="1260000" cy="1260000"/>
          </a:xfrm>
          <a:prstGeom prst="rect">
            <a:avLst/>
          </a:prstGeom>
        </p:spPr>
      </p:pic>
      <p:pic>
        <p:nvPicPr>
          <p:cNvPr id="4" name="Graphique 3" descr="Tête avec engrenages">
            <a:extLst>
              <a:ext uri="{FF2B5EF4-FFF2-40B4-BE49-F238E27FC236}">
                <a16:creationId xmlns:a16="http://schemas.microsoft.com/office/drawing/2014/main" xmlns="" id="{D2B3600E-78AE-4D82-8774-C3824A695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147457" y="1485914"/>
            <a:ext cx="1476000" cy="1476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192EBE0-3A19-4E0B-A009-ED30003FD2A6}"/>
              </a:ext>
            </a:extLst>
          </p:cNvPr>
          <p:cNvSpPr txBox="1"/>
          <p:nvPr/>
        </p:nvSpPr>
        <p:spPr>
          <a:xfrm>
            <a:off x="1595162" y="3450367"/>
            <a:ext cx="96665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000" dirty="0"/>
              <a:t>Est-ce si simple de représenter un corps?</a:t>
            </a:r>
          </a:p>
          <a:p>
            <a:pPr algn="l"/>
            <a:r>
              <a:rPr lang="fr-FR" sz="4000" dirty="0"/>
              <a:t> </a:t>
            </a:r>
          </a:p>
          <a:p>
            <a:pPr algn="ctr"/>
            <a:r>
              <a:rPr lang="fr-FR" sz="4000" dirty="0"/>
              <a:t>Simple et pas si simple… </a:t>
            </a:r>
          </a:p>
        </p:txBody>
      </p:sp>
    </p:spTree>
    <p:extLst>
      <p:ext uri="{BB962C8B-B14F-4D97-AF65-F5344CB8AC3E}">
        <p14:creationId xmlns:p14="http://schemas.microsoft.com/office/powerpoint/2010/main" val="318558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29535" y="2720826"/>
            <a:ext cx="9932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i="1" u="sng" dirty="0"/>
              <a:t>Consigne</a:t>
            </a:r>
            <a:r>
              <a:rPr lang="fr-FR" sz="2400" dirty="0"/>
              <a:t> : Observe bien l’image que tu as choisie. </a:t>
            </a:r>
          </a:p>
          <a:p>
            <a:pPr algn="l"/>
            <a:r>
              <a:rPr lang="fr-FR" sz="2400" dirty="0"/>
              <a:t>Tu as 2 minutes pour </a:t>
            </a:r>
            <a:r>
              <a:rPr lang="fr-FR" sz="2400" b="1" dirty="0"/>
              <a:t>dessiner</a:t>
            </a:r>
            <a:r>
              <a:rPr lang="fr-FR" sz="2400" dirty="0"/>
              <a:t> le mieux possible </a:t>
            </a:r>
            <a:r>
              <a:rPr lang="fr-FR" sz="2400" b="1" dirty="0"/>
              <a:t>le contour de la silhouette </a:t>
            </a:r>
            <a:r>
              <a:rPr lang="fr-FR" sz="2400" dirty="0"/>
              <a:t>que tu as choisie. </a:t>
            </a:r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46537" y="109347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27752" y="117912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01456" y="177522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813876" y="116850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923530" y="109348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9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F216C9-A563-47DD-AADD-985B6B70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7" y="1984582"/>
            <a:ext cx="3343619" cy="478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0B27544-7103-412A-A55B-5FA525ACF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03" y="148141"/>
            <a:ext cx="4452479" cy="298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9AF383D-A2C4-40A3-B3B7-E4EB239C6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04" y="148141"/>
            <a:ext cx="3253351" cy="4788000"/>
          </a:xfrm>
          <a:prstGeom prst="rect">
            <a:avLst/>
          </a:prstGeom>
        </p:spPr>
      </p:pic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3EB4A54B-1C63-42DD-8408-36A6D939A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6237" y="-78031"/>
            <a:ext cx="948454" cy="1296000"/>
          </a:xfrm>
          <a:prstGeom prst="rect">
            <a:avLst/>
          </a:prstGeom>
        </p:spPr>
      </p:pic>
      <p:pic>
        <p:nvPicPr>
          <p:cNvPr id="1026" name="Picture 2" descr="{$dp_media-&gt;title}">
            <a:extLst>
              <a:ext uri="{FF2B5EF4-FFF2-40B4-BE49-F238E27FC236}">
                <a16:creationId xmlns:a16="http://schemas.microsoft.com/office/drawing/2014/main" xmlns="" id="{784DF37A-6AF2-4158-9E0B-FA8D0A4C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03" y="3341136"/>
            <a:ext cx="448200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967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29535" y="2720826"/>
            <a:ext cx="9932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i="1" u="sng" dirty="0"/>
              <a:t>Consigne</a:t>
            </a:r>
            <a:r>
              <a:rPr lang="fr-FR" sz="2400" dirty="0"/>
              <a:t> : regarde bien ton image. </a:t>
            </a:r>
          </a:p>
          <a:p>
            <a:pPr algn="l"/>
            <a:r>
              <a:rPr lang="fr-FR" sz="2400" dirty="0"/>
              <a:t>Tu as 2 minutes pour </a:t>
            </a:r>
            <a:r>
              <a:rPr lang="fr-FR" sz="2400" b="1" dirty="0"/>
              <a:t>dessiner </a:t>
            </a:r>
            <a:r>
              <a:rPr lang="fr-FR" sz="2400" dirty="0"/>
              <a:t>à nouveau cette silhouette </a:t>
            </a:r>
            <a:r>
              <a:rPr lang="fr-FR" sz="2400" b="1" dirty="0"/>
              <a:t>sans avoir le droit de lever le crayon</a:t>
            </a:r>
            <a:r>
              <a:rPr lang="fr-FR" sz="2400" dirty="0"/>
              <a:t>. </a:t>
            </a:r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46537" y="109347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27752" y="117912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01456" y="177522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813876" y="116850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923530" y="109348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88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F216C9-A563-47DD-AADD-985B6B70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7" y="1984582"/>
            <a:ext cx="3343619" cy="478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0B27544-7103-412A-A55B-5FA525ACF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03" y="148141"/>
            <a:ext cx="4452479" cy="298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9AF383D-A2C4-40A3-B3B7-E4EB239C6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04" y="148141"/>
            <a:ext cx="3253351" cy="4788000"/>
          </a:xfrm>
          <a:prstGeom prst="rect">
            <a:avLst/>
          </a:prstGeom>
        </p:spPr>
      </p:pic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3EB4A54B-1C63-42DD-8408-36A6D939A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6237" y="-78031"/>
            <a:ext cx="948454" cy="1296000"/>
          </a:xfrm>
          <a:prstGeom prst="rect">
            <a:avLst/>
          </a:prstGeom>
        </p:spPr>
      </p:pic>
      <p:pic>
        <p:nvPicPr>
          <p:cNvPr id="1026" name="Picture 2" descr="{$dp_media-&gt;title}">
            <a:extLst>
              <a:ext uri="{FF2B5EF4-FFF2-40B4-BE49-F238E27FC236}">
                <a16:creationId xmlns:a16="http://schemas.microsoft.com/office/drawing/2014/main" xmlns="" id="{784DF37A-6AF2-4158-9E0B-FA8D0A4C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03" y="3341136"/>
            <a:ext cx="448200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512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29535" y="2720826"/>
            <a:ext cx="99329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regarde bien la photographie que tu as choisie. </a:t>
            </a:r>
          </a:p>
          <a:p>
            <a:pPr algn="l"/>
            <a:r>
              <a:rPr lang="fr-FR" sz="2800" dirty="0"/>
              <a:t>Tu as 2 minutes pour </a:t>
            </a:r>
            <a:r>
              <a:rPr lang="fr-FR" sz="2800" b="1" dirty="0"/>
              <a:t>dessiner </a:t>
            </a:r>
            <a:r>
              <a:rPr lang="fr-FR" sz="2800" dirty="0"/>
              <a:t>à nouveau cette silhouette </a:t>
            </a:r>
            <a:r>
              <a:rPr lang="fr-FR" sz="2800" b="1" dirty="0"/>
              <a:t>en faisant des </a:t>
            </a:r>
            <a:r>
              <a:rPr lang="fr-FR" sz="2800" b="1" dirty="0" err="1"/>
              <a:t>griboullis</a:t>
            </a:r>
            <a:r>
              <a:rPr lang="fr-FR" sz="2800" dirty="0"/>
              <a:t>. </a:t>
            </a:r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46537" y="109347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27752" y="117912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01456" y="177522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813876" y="116850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923530" y="109348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F216C9-A563-47DD-AADD-985B6B70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7" y="1984582"/>
            <a:ext cx="3343619" cy="478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0B27544-7103-412A-A55B-5FA525ACF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03" y="148141"/>
            <a:ext cx="4452479" cy="298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9AF383D-A2C4-40A3-B3B7-E4EB239C6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04" y="148141"/>
            <a:ext cx="3253351" cy="4788000"/>
          </a:xfrm>
          <a:prstGeom prst="rect">
            <a:avLst/>
          </a:prstGeom>
        </p:spPr>
      </p:pic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3EB4A54B-1C63-42DD-8408-36A6D939A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6237" y="-78031"/>
            <a:ext cx="948454" cy="1296000"/>
          </a:xfrm>
          <a:prstGeom prst="rect">
            <a:avLst/>
          </a:prstGeom>
        </p:spPr>
      </p:pic>
      <p:pic>
        <p:nvPicPr>
          <p:cNvPr id="1026" name="Picture 2" descr="{$dp_media-&gt;title}">
            <a:extLst>
              <a:ext uri="{FF2B5EF4-FFF2-40B4-BE49-F238E27FC236}">
                <a16:creationId xmlns:a16="http://schemas.microsoft.com/office/drawing/2014/main" xmlns="" id="{784DF37A-6AF2-4158-9E0B-FA8D0A4C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03" y="3341136"/>
            <a:ext cx="448200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740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29535" y="2720826"/>
            <a:ext cx="99329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regarde bien ton image. </a:t>
            </a:r>
          </a:p>
          <a:p>
            <a:pPr algn="l"/>
            <a:r>
              <a:rPr lang="fr-FR" sz="2800" dirty="0"/>
              <a:t>Tu as 2 minutes pour dessiner la silhouette de ce corps </a:t>
            </a:r>
            <a:r>
              <a:rPr lang="fr-FR" sz="2800" b="1" dirty="0"/>
              <a:t>les yeux fermés. </a:t>
            </a:r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46537" y="109347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27752" y="117912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01456" y="177522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813876" y="116850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923530" y="109348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2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F216C9-A563-47DD-AADD-985B6B70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7" y="1984582"/>
            <a:ext cx="3343619" cy="478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0B27544-7103-412A-A55B-5FA525ACF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03" y="148141"/>
            <a:ext cx="4452479" cy="298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9AF383D-A2C4-40A3-B3B7-E4EB239C6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04" y="148141"/>
            <a:ext cx="3253351" cy="4788000"/>
          </a:xfrm>
          <a:prstGeom prst="rect">
            <a:avLst/>
          </a:prstGeom>
        </p:spPr>
      </p:pic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3EB4A54B-1C63-42DD-8408-36A6D939A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6237" y="-78031"/>
            <a:ext cx="948454" cy="1296000"/>
          </a:xfrm>
          <a:prstGeom prst="rect">
            <a:avLst/>
          </a:prstGeom>
        </p:spPr>
      </p:pic>
      <p:pic>
        <p:nvPicPr>
          <p:cNvPr id="1026" name="Picture 2" descr="{$dp_media-&gt;title}">
            <a:extLst>
              <a:ext uri="{FF2B5EF4-FFF2-40B4-BE49-F238E27FC236}">
                <a16:creationId xmlns:a16="http://schemas.microsoft.com/office/drawing/2014/main" xmlns="" id="{784DF37A-6AF2-4158-9E0B-FA8D0A4C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03" y="3341136"/>
            <a:ext cx="448200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427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29535" y="2720826"/>
            <a:ext cx="99329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regarde bien ton image. </a:t>
            </a:r>
          </a:p>
          <a:p>
            <a:pPr algn="l"/>
            <a:r>
              <a:rPr lang="fr-FR" sz="2800" dirty="0"/>
              <a:t>Tu as 3 minutes pour dessiner ce corps en utilisant</a:t>
            </a:r>
            <a:r>
              <a:rPr lang="fr-FR" sz="2800" b="1" dirty="0"/>
              <a:t> uniquement tes ciseaux et la feuille de couleur. </a:t>
            </a:r>
          </a:p>
          <a:p>
            <a:pPr algn="l"/>
            <a:r>
              <a:rPr lang="fr-FR" sz="2800" dirty="0"/>
              <a:t>Puis, </a:t>
            </a:r>
            <a:r>
              <a:rPr lang="fr-FR" sz="2800" b="1" dirty="0"/>
              <a:t>colle ce que tu as découpé</a:t>
            </a:r>
            <a:r>
              <a:rPr lang="fr-FR" sz="2800" dirty="0"/>
              <a:t>. </a:t>
            </a:r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46537" y="109347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27752" y="117912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01456" y="177522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813876" y="116850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923530" y="109348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7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57BA1BA-A72D-794F-914C-44F99D6E68A6}"/>
              </a:ext>
            </a:extLst>
          </p:cNvPr>
          <p:cNvSpPr txBox="1"/>
          <p:nvPr/>
        </p:nvSpPr>
        <p:spPr>
          <a:xfrm>
            <a:off x="1896808" y="2593214"/>
            <a:ext cx="6888402" cy="110799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Une représentation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28C78B8-77D6-234C-A645-F0FC375177C8}"/>
              </a:ext>
            </a:extLst>
          </p:cNvPr>
          <p:cNvSpPr txBox="1"/>
          <p:nvPr/>
        </p:nvSpPr>
        <p:spPr>
          <a:xfrm>
            <a:off x="3655675" y="1623433"/>
            <a:ext cx="1947342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Explorer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3AB632B-D357-6344-8459-9C2BEEF6DDB7}"/>
              </a:ext>
            </a:extLst>
          </p:cNvPr>
          <p:cNvSpPr txBox="1"/>
          <p:nvPr/>
        </p:nvSpPr>
        <p:spPr>
          <a:xfrm>
            <a:off x="1385070" y="588927"/>
            <a:ext cx="1737794" cy="9541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Travailler en 2D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9E8304C5-5029-2348-B3D1-648688B5BC42}"/>
              </a:ext>
            </a:extLst>
          </p:cNvPr>
          <p:cNvSpPr txBox="1"/>
          <p:nvPr/>
        </p:nvSpPr>
        <p:spPr>
          <a:xfrm>
            <a:off x="7860794" y="3984449"/>
            <a:ext cx="3593044" cy="9541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1"/>
                </a:solidFill>
              </a:rPr>
              <a:t>Tracer – crayonner- croquer – dessiner - </a:t>
            </a:r>
            <a:r>
              <a:rPr lang="fr-FR" sz="2800" b="0" i="0" u="none" strike="noStrike" dirty="0">
                <a:solidFill>
                  <a:schemeClr val="accent1"/>
                </a:solidFill>
                <a:effectLst/>
              </a:rPr>
              <a:t> </a:t>
            </a:r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A5908921-4EA5-D54C-A00A-4679577D238A}"/>
              </a:ext>
            </a:extLst>
          </p:cNvPr>
          <p:cNvSpPr txBox="1"/>
          <p:nvPr/>
        </p:nvSpPr>
        <p:spPr>
          <a:xfrm>
            <a:off x="573234" y="4280091"/>
            <a:ext cx="3376087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Comprendre</a:t>
            </a:r>
            <a:r>
              <a:rPr lang="fr-FR" sz="2800" b="0" i="0" u="none" strike="noStrike" dirty="0">
                <a:solidFill>
                  <a:schemeClr val="accent1"/>
                </a:solidFill>
                <a:effectLst/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0E324DA-D6D5-4F29-8E78-39E41D48A318}"/>
              </a:ext>
            </a:extLst>
          </p:cNvPr>
          <p:cNvSpPr txBox="1"/>
          <p:nvPr/>
        </p:nvSpPr>
        <p:spPr>
          <a:xfrm>
            <a:off x="5341009" y="1903637"/>
            <a:ext cx="1947342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Manipuler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DD273270-3DF4-4F11-BFC9-696F4083D61E}"/>
              </a:ext>
            </a:extLst>
          </p:cNvPr>
          <p:cNvSpPr txBox="1"/>
          <p:nvPr/>
        </p:nvSpPr>
        <p:spPr>
          <a:xfrm>
            <a:off x="9085663" y="1149845"/>
            <a:ext cx="1947342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Essayer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3E65BC09-F7EB-4134-AB65-DFDCB00DB30C}"/>
              </a:ext>
            </a:extLst>
          </p:cNvPr>
          <p:cNvSpPr txBox="1"/>
          <p:nvPr/>
        </p:nvSpPr>
        <p:spPr>
          <a:xfrm>
            <a:off x="8111992" y="680330"/>
            <a:ext cx="1947342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Chercher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660DC6E5-5690-4932-9550-FCCAAE6C0F22}"/>
              </a:ext>
            </a:extLst>
          </p:cNvPr>
          <p:cNvSpPr txBox="1"/>
          <p:nvPr/>
        </p:nvSpPr>
        <p:spPr>
          <a:xfrm>
            <a:off x="2810352" y="4746472"/>
            <a:ext cx="1947342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Connaître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85DFFD82-EBC4-4430-B8A2-1F59E6073E82}"/>
              </a:ext>
            </a:extLst>
          </p:cNvPr>
          <p:cNvSpPr txBox="1"/>
          <p:nvPr/>
        </p:nvSpPr>
        <p:spPr>
          <a:xfrm>
            <a:off x="7737182" y="1948330"/>
            <a:ext cx="1947342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Observer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9661C5D0-0724-41E8-B2AD-64B54E86520E}"/>
              </a:ext>
            </a:extLst>
          </p:cNvPr>
          <p:cNvSpPr txBox="1"/>
          <p:nvPr/>
        </p:nvSpPr>
        <p:spPr>
          <a:xfrm>
            <a:off x="9506496" y="2307740"/>
            <a:ext cx="1947342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Réfléchir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3B85888F-B0EE-437B-A331-5FBC99233C24}"/>
              </a:ext>
            </a:extLst>
          </p:cNvPr>
          <p:cNvSpPr txBox="1"/>
          <p:nvPr/>
        </p:nvSpPr>
        <p:spPr>
          <a:xfrm>
            <a:off x="5664470" y="5062449"/>
            <a:ext cx="5423973" cy="9541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Aiguiser son regard sur le monde qui nous entoure</a:t>
            </a:r>
          </a:p>
        </p:txBody>
      </p:sp>
    </p:spTree>
    <p:extLst>
      <p:ext uri="{BB962C8B-B14F-4D97-AF65-F5344CB8AC3E}">
        <p14:creationId xmlns:p14="http://schemas.microsoft.com/office/powerpoint/2010/main" val="145931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1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F216C9-A563-47DD-AADD-985B6B70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7" y="1984582"/>
            <a:ext cx="3343619" cy="478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0B27544-7103-412A-A55B-5FA525ACF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03" y="148141"/>
            <a:ext cx="4452479" cy="298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9AF383D-A2C4-40A3-B3B7-E4EB239C6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04" y="148141"/>
            <a:ext cx="3253351" cy="4788000"/>
          </a:xfrm>
          <a:prstGeom prst="rect">
            <a:avLst/>
          </a:prstGeom>
        </p:spPr>
      </p:pic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3EB4A54B-1C63-42DD-8408-36A6D939A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6237" y="-78031"/>
            <a:ext cx="948454" cy="1296000"/>
          </a:xfrm>
          <a:prstGeom prst="rect">
            <a:avLst/>
          </a:prstGeom>
        </p:spPr>
      </p:pic>
      <p:pic>
        <p:nvPicPr>
          <p:cNvPr id="1026" name="Picture 2" descr="{$dp_media-&gt;title}">
            <a:extLst>
              <a:ext uri="{FF2B5EF4-FFF2-40B4-BE49-F238E27FC236}">
                <a16:creationId xmlns:a16="http://schemas.microsoft.com/office/drawing/2014/main" xmlns="" id="{784DF37A-6AF2-4158-9E0B-FA8D0A4C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03" y="3341136"/>
            <a:ext cx="448200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234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29535" y="2720826"/>
            <a:ext cx="99329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observe à nouveau ton image et prends ton feutre noir. </a:t>
            </a:r>
          </a:p>
          <a:p>
            <a:pPr algn="l"/>
            <a:r>
              <a:rPr lang="fr-FR" sz="2800" dirty="0"/>
              <a:t>Tu as 30 secondes pour redessiner cette silhouette </a:t>
            </a:r>
            <a:r>
              <a:rPr lang="fr-FR" sz="2800" b="1" dirty="0"/>
              <a:t>avec 2 traits uniquement.  </a:t>
            </a:r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46537" y="109347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27752" y="117912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01456" y="177522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813876" y="116850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923530" y="109348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0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F216C9-A563-47DD-AADD-985B6B70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7" y="1984582"/>
            <a:ext cx="3343619" cy="478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0B27544-7103-412A-A55B-5FA525ACF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03" y="148141"/>
            <a:ext cx="4452479" cy="298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9AF383D-A2C4-40A3-B3B7-E4EB239C6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04" y="148141"/>
            <a:ext cx="3253351" cy="4788000"/>
          </a:xfrm>
          <a:prstGeom prst="rect">
            <a:avLst/>
          </a:prstGeom>
        </p:spPr>
      </p:pic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3EB4A54B-1C63-42DD-8408-36A6D939A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6237" y="-78031"/>
            <a:ext cx="948454" cy="1296000"/>
          </a:xfrm>
          <a:prstGeom prst="rect">
            <a:avLst/>
          </a:prstGeom>
        </p:spPr>
      </p:pic>
      <p:pic>
        <p:nvPicPr>
          <p:cNvPr id="1026" name="Picture 2" descr="{$dp_media-&gt;title}">
            <a:extLst>
              <a:ext uri="{FF2B5EF4-FFF2-40B4-BE49-F238E27FC236}">
                <a16:creationId xmlns:a16="http://schemas.microsoft.com/office/drawing/2014/main" xmlns="" id="{784DF37A-6AF2-4158-9E0B-FA8D0A4C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03" y="3341136"/>
            <a:ext cx="448200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712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29535" y="2720826"/>
            <a:ext cx="9932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Observe ton image. Reprends ton crayon.</a:t>
            </a:r>
          </a:p>
          <a:p>
            <a:pPr algn="l"/>
            <a:r>
              <a:rPr lang="fr-FR" sz="2800" dirty="0"/>
              <a:t>Tu as </a:t>
            </a:r>
            <a:r>
              <a:rPr lang="fr-FR" sz="2800" b="1" dirty="0"/>
              <a:t>5 secondes</a:t>
            </a:r>
            <a:r>
              <a:rPr lang="fr-FR" sz="2800" dirty="0"/>
              <a:t> pour dessiner cette silhouette. </a:t>
            </a:r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46537" y="109347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27752" y="117912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01456" y="177522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813876" y="116850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923530" y="109348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8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F216C9-A563-47DD-AADD-985B6B70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7" y="1984582"/>
            <a:ext cx="3343619" cy="478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0B27544-7103-412A-A55B-5FA525ACF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03" y="148141"/>
            <a:ext cx="4452479" cy="298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9AF383D-A2C4-40A3-B3B7-E4EB239C6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04" y="148141"/>
            <a:ext cx="3253351" cy="4788000"/>
          </a:xfrm>
          <a:prstGeom prst="rect">
            <a:avLst/>
          </a:prstGeom>
        </p:spPr>
      </p:pic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3EB4A54B-1C63-42DD-8408-36A6D939A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6237" y="-78031"/>
            <a:ext cx="948454" cy="1296000"/>
          </a:xfrm>
          <a:prstGeom prst="rect">
            <a:avLst/>
          </a:prstGeom>
        </p:spPr>
      </p:pic>
      <p:pic>
        <p:nvPicPr>
          <p:cNvPr id="1026" name="Picture 2" descr="{$dp_media-&gt;title}">
            <a:extLst>
              <a:ext uri="{FF2B5EF4-FFF2-40B4-BE49-F238E27FC236}">
                <a16:creationId xmlns:a16="http://schemas.microsoft.com/office/drawing/2014/main" xmlns="" id="{784DF37A-6AF2-4158-9E0B-FA8D0A4C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03" y="3341136"/>
            <a:ext cx="448200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497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221898" y="2960972"/>
            <a:ext cx="99329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Observe ton image. </a:t>
            </a:r>
          </a:p>
          <a:p>
            <a:pPr algn="l"/>
            <a:r>
              <a:rPr lang="fr-FR" sz="2800" dirty="0"/>
              <a:t>Tu as 2 minutes pour dessiner la silhouette </a:t>
            </a:r>
            <a:r>
              <a:rPr lang="fr-FR" sz="2800" b="1" dirty="0"/>
              <a:t>en appuyant le plus fort possible sur ton crayon</a:t>
            </a:r>
            <a:r>
              <a:rPr lang="fr-FR" sz="2800" dirty="0"/>
              <a:t>. </a:t>
            </a:r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46537" y="109347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27752" y="117912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01456" y="177522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813876" y="116850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923530" y="109348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9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F216C9-A563-47DD-AADD-985B6B70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7" y="1984582"/>
            <a:ext cx="3343619" cy="478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0B27544-7103-412A-A55B-5FA525ACF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03" y="148141"/>
            <a:ext cx="4452479" cy="298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9AF383D-A2C4-40A3-B3B7-E4EB239C6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04" y="148141"/>
            <a:ext cx="3253351" cy="4788000"/>
          </a:xfrm>
          <a:prstGeom prst="rect">
            <a:avLst/>
          </a:prstGeom>
        </p:spPr>
      </p:pic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3EB4A54B-1C63-42DD-8408-36A6D939A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6237" y="-78031"/>
            <a:ext cx="948454" cy="1296000"/>
          </a:xfrm>
          <a:prstGeom prst="rect">
            <a:avLst/>
          </a:prstGeom>
        </p:spPr>
      </p:pic>
      <p:pic>
        <p:nvPicPr>
          <p:cNvPr id="1026" name="Picture 2" descr="{$dp_media-&gt;title}">
            <a:extLst>
              <a:ext uri="{FF2B5EF4-FFF2-40B4-BE49-F238E27FC236}">
                <a16:creationId xmlns:a16="http://schemas.microsoft.com/office/drawing/2014/main" xmlns="" id="{784DF37A-6AF2-4158-9E0B-FA8D0A4C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03" y="3341136"/>
            <a:ext cx="448200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172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29535" y="2720826"/>
            <a:ext cx="99329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regarde ton image et reprends ton feutre noir. </a:t>
            </a:r>
          </a:p>
          <a:p>
            <a:pPr algn="l"/>
            <a:r>
              <a:rPr lang="fr-FR" sz="2800" dirty="0"/>
              <a:t>Tu as 2 minutes pour dessiner la silhouette </a:t>
            </a:r>
            <a:r>
              <a:rPr lang="fr-FR" sz="2800" b="1" dirty="0"/>
              <a:t>uniquement avec des points. </a:t>
            </a:r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46537" y="109347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27752" y="117912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01456" y="177522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813876" y="116850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923530" y="109348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4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F216C9-A563-47DD-AADD-985B6B70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7" y="1984582"/>
            <a:ext cx="3343619" cy="478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0B27544-7103-412A-A55B-5FA525ACF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03" y="148141"/>
            <a:ext cx="4452479" cy="298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9AF383D-A2C4-40A3-B3B7-E4EB239C6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04" y="148141"/>
            <a:ext cx="3253351" cy="4788000"/>
          </a:xfrm>
          <a:prstGeom prst="rect">
            <a:avLst/>
          </a:prstGeom>
        </p:spPr>
      </p:pic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3EB4A54B-1C63-42DD-8408-36A6D939A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6236" y="-78031"/>
            <a:ext cx="1103763" cy="1508220"/>
          </a:xfrm>
          <a:prstGeom prst="rect">
            <a:avLst/>
          </a:prstGeom>
        </p:spPr>
      </p:pic>
      <p:pic>
        <p:nvPicPr>
          <p:cNvPr id="1026" name="Picture 2" descr="{$dp_media-&gt;title}">
            <a:extLst>
              <a:ext uri="{FF2B5EF4-FFF2-40B4-BE49-F238E27FC236}">
                <a16:creationId xmlns:a16="http://schemas.microsoft.com/office/drawing/2014/main" xmlns="" id="{784DF37A-6AF2-4158-9E0B-FA8D0A4C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03" y="3341136"/>
            <a:ext cx="448200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380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467429" y="1832707"/>
            <a:ext cx="97270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Regarde ton travail.</a:t>
            </a:r>
          </a:p>
          <a:p>
            <a:pPr algn="ctr"/>
            <a:endParaRPr lang="fr-FR" sz="4000" dirty="0"/>
          </a:p>
          <a:p>
            <a:pPr algn="ctr"/>
            <a:r>
              <a:rPr lang="fr-FR" sz="4000" dirty="0"/>
              <a:t>Repère la représentation que tu préfères.</a:t>
            </a:r>
          </a:p>
          <a:p>
            <a:pPr algn="ctr"/>
            <a:r>
              <a:rPr lang="fr-FR" sz="4000" dirty="0"/>
              <a:t> </a:t>
            </a:r>
          </a:p>
          <a:p>
            <a:pPr algn="ctr"/>
            <a:r>
              <a:rPr lang="fr-FR" sz="4000" dirty="0"/>
              <a:t>Essaie de dire pourquoi. </a:t>
            </a:r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73091" y="58304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81779" y="58304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99645" y="105473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08333" y="58304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00273" y="58303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7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5021C67-E7E9-BB44-AE29-62A47DFBB13E}"/>
              </a:ext>
            </a:extLst>
          </p:cNvPr>
          <p:cNvSpPr txBox="1"/>
          <p:nvPr/>
        </p:nvSpPr>
        <p:spPr>
          <a:xfrm>
            <a:off x="158750" y="1085850"/>
            <a:ext cx="11578167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« Le dessin n’est pas la forme, il est la manière de voir la forme »</a:t>
            </a:r>
          </a:p>
          <a:p>
            <a:pPr algn="r"/>
            <a:r>
              <a:rPr lang="fr-FR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Edgar Degas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B35B20F-8AA7-4FE7-8A37-8B95C999320B}"/>
              </a:ext>
            </a:extLst>
          </p:cNvPr>
          <p:cNvSpPr txBox="1"/>
          <p:nvPr/>
        </p:nvSpPr>
        <p:spPr>
          <a:xfrm>
            <a:off x="279588" y="5121695"/>
            <a:ext cx="11578167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4000" dirty="0">
                <a:solidFill>
                  <a:schemeClr val="accent2"/>
                </a:solidFill>
              </a:rPr>
              <a:t>Cherchons à comprendre ensemble! </a:t>
            </a:r>
            <a:r>
              <a:rPr lang="fr-FR" sz="4000" b="0" i="0" u="none" strike="noStrike" dirty="0">
                <a:solidFill>
                  <a:schemeClr val="accent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439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4A3F33D-74A6-E64E-8C73-5B2A5A2F46B2}"/>
              </a:ext>
            </a:extLst>
          </p:cNvPr>
          <p:cNvSpPr txBox="1"/>
          <p:nvPr/>
        </p:nvSpPr>
        <p:spPr>
          <a:xfrm>
            <a:off x="1240971" y="1298428"/>
            <a:ext cx="10341429" cy="329320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r-FR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fr-FR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« Le dessin n’est pas la forme, </a:t>
            </a:r>
          </a:p>
          <a:p>
            <a:pPr algn="ctr"/>
            <a:r>
              <a:rPr lang="fr-FR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il est la manière de voir la forme »</a:t>
            </a:r>
            <a:r>
              <a:rPr lang="fr-FR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fr-FR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							</a:t>
            </a:r>
          </a:p>
          <a:p>
            <a:pPr algn="ctr"/>
            <a:r>
              <a:rPr lang="fr-FR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								Edgar Degas</a:t>
            </a:r>
            <a:endParaRPr lang="fr-FR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72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BB50FB-F98C-4023-9B2E-8756956E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3" y="2719913"/>
            <a:ext cx="11730869" cy="903514"/>
          </a:xfrm>
        </p:spPr>
        <p:txBody>
          <a:bodyPr>
            <a:noAutofit/>
          </a:bodyPr>
          <a:lstStyle/>
          <a:p>
            <a:pPr algn="ctr"/>
            <a:r>
              <a:rPr lang="fr-FR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Observons des productions </a:t>
            </a:r>
            <a:br>
              <a:rPr lang="fr-FR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fr-FR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d’autres enfants de ton âge …</a:t>
            </a:r>
          </a:p>
        </p:txBody>
      </p:sp>
    </p:spTree>
    <p:extLst>
      <p:ext uri="{BB962C8B-B14F-4D97-AF65-F5344CB8AC3E}">
        <p14:creationId xmlns:p14="http://schemas.microsoft.com/office/powerpoint/2010/main" val="2374361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BB50FB-F98C-4023-9B2E-8756956E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1"/>
            <a:ext cx="10515600" cy="903514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Observons des productions d’autres élèves de ton âge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9415AA7-4899-4C8C-AB9F-934BAC7CF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839136"/>
            <a:ext cx="3820256" cy="2916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6FD99E6-389E-4713-9D09-C0AC72DD9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970" y="839136"/>
            <a:ext cx="3955643" cy="288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5A898CC-DC32-4D6F-801B-A7C0E8998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13" y="839136"/>
            <a:ext cx="3715443" cy="288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72C5437-4361-498E-8A17-BE5AE685E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3863996"/>
            <a:ext cx="3550364" cy="28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CC6ACC3-D6D1-4783-B800-68C6A8470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078" y="3863996"/>
            <a:ext cx="330353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48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7F3392A-0EEC-4770-988A-6E082ACC5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5940" cy="363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F64D604-DED2-4792-B448-BF8BBEAA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83" y="0"/>
            <a:ext cx="4656798" cy="3636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7F38B0B-9F8E-4028-AC7C-64E602120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8000"/>
            <a:ext cx="4191656" cy="327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8ECAA8D-C25F-4CA7-A92C-8994390B8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18" y="3474000"/>
            <a:ext cx="4222625" cy="34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C477B1F-4D68-4FC3-93E6-3EFCB2A99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15" y="3546000"/>
            <a:ext cx="4015846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62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4713152" y="729964"/>
            <a:ext cx="5727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000" dirty="0"/>
              <a:t>Que retenir?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8AF06A-1451-1A4E-83FF-89B76499BA27}"/>
              </a:ext>
            </a:extLst>
          </p:cNvPr>
          <p:cNvSpPr txBox="1"/>
          <p:nvPr/>
        </p:nvSpPr>
        <p:spPr>
          <a:xfrm>
            <a:off x="3793671" y="2230812"/>
            <a:ext cx="5426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 sz="36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l"/>
            <a:r>
              <a:rPr lang="fr-FR" sz="3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Représentation figurative</a:t>
            </a:r>
          </a:p>
        </p:txBody>
      </p:sp>
      <p:pic>
        <p:nvPicPr>
          <p:cNvPr id="5" name="Graphique 4" descr="Tête avec engrenages">
            <a:extLst>
              <a:ext uri="{FF2B5EF4-FFF2-40B4-BE49-F238E27FC236}">
                <a16:creationId xmlns:a16="http://schemas.microsoft.com/office/drawing/2014/main" xmlns="" id="{3BC50BED-F6E7-4160-A28E-4CF96D9CC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37152" y="181360"/>
            <a:ext cx="1476000" cy="147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687C7FD-87BB-4B00-81A7-D6F43F83D5BC}"/>
              </a:ext>
            </a:extLst>
          </p:cNvPr>
          <p:cNvSpPr txBox="1"/>
          <p:nvPr/>
        </p:nvSpPr>
        <p:spPr>
          <a:xfrm>
            <a:off x="3793671" y="3377717"/>
            <a:ext cx="5426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 sz="36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l"/>
            <a:r>
              <a:rPr lang="fr-FR" sz="3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Représentation abstraite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39EB8A6-BBB3-497D-B161-7B46FA970F7F}"/>
              </a:ext>
            </a:extLst>
          </p:cNvPr>
          <p:cNvSpPr txBox="1"/>
          <p:nvPr/>
        </p:nvSpPr>
        <p:spPr>
          <a:xfrm>
            <a:off x="463136" y="1895925"/>
            <a:ext cx="2823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Tracer</a:t>
            </a:r>
          </a:p>
          <a:p>
            <a:pPr algn="l"/>
            <a:endParaRPr lang="fr-FR" sz="36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l"/>
            <a:r>
              <a:rPr lang="fr-FR" sz="3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Dessiner</a:t>
            </a:r>
          </a:p>
          <a:p>
            <a:pPr algn="l"/>
            <a:endParaRPr lang="fr-FR" sz="36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l"/>
            <a:r>
              <a:rPr lang="fr-FR" sz="3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Croquer</a:t>
            </a:r>
          </a:p>
          <a:p>
            <a:pPr algn="l"/>
            <a:endParaRPr lang="fr-FR" sz="36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l"/>
            <a:r>
              <a:rPr lang="fr-FR" sz="3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Représenter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0C864BA-4DB8-43D0-9EEB-4EF7C0C9AF26}"/>
              </a:ext>
            </a:extLst>
          </p:cNvPr>
          <p:cNvSpPr txBox="1"/>
          <p:nvPr/>
        </p:nvSpPr>
        <p:spPr>
          <a:xfrm>
            <a:off x="9726878" y="1986454"/>
            <a:ext cx="33142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Choix</a:t>
            </a:r>
          </a:p>
          <a:p>
            <a:pPr algn="l"/>
            <a:endParaRPr lang="fr-FR" sz="36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l"/>
            <a:r>
              <a:rPr lang="fr-FR" sz="3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Effets</a:t>
            </a:r>
          </a:p>
          <a:p>
            <a:pPr algn="l"/>
            <a:endParaRPr lang="fr-FR" sz="36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l"/>
            <a:r>
              <a:rPr lang="fr-FR" sz="3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Impression</a:t>
            </a:r>
          </a:p>
          <a:p>
            <a:pPr algn="l"/>
            <a:endParaRPr lang="fr-FR" sz="36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l"/>
            <a:r>
              <a:rPr lang="fr-FR" sz="3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Ressenti</a:t>
            </a:r>
          </a:p>
        </p:txBody>
      </p:sp>
    </p:spTree>
    <p:extLst>
      <p:ext uri="{BB962C8B-B14F-4D97-AF65-F5344CB8AC3E}">
        <p14:creationId xmlns:p14="http://schemas.microsoft.com/office/powerpoint/2010/main" val="255066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3982956" y="783411"/>
            <a:ext cx="5727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000" dirty="0"/>
              <a:t>Que retenir?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8AF06A-1451-1A4E-83FF-89B76499BA27}"/>
              </a:ext>
            </a:extLst>
          </p:cNvPr>
          <p:cNvSpPr txBox="1"/>
          <p:nvPr/>
        </p:nvSpPr>
        <p:spPr>
          <a:xfrm>
            <a:off x="462643" y="2457148"/>
            <a:ext cx="112667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</a:rPr>
              <a:t>▪ Il y a différentes manières de représenter une même chose.</a:t>
            </a:r>
          </a:p>
          <a:p>
            <a:pPr algn="l"/>
            <a:endParaRPr lang="fr-FR" sz="2800" dirty="0">
              <a:solidFill>
                <a:schemeClr val="accent1"/>
              </a:solidFill>
            </a:endParaRPr>
          </a:p>
          <a:p>
            <a:pPr algn="l"/>
            <a:r>
              <a:rPr lang="fr-FR" sz="2800" dirty="0">
                <a:solidFill>
                  <a:schemeClr val="accent1"/>
                </a:solidFill>
              </a:rPr>
              <a:t>▪ Toutes les représentations ne donnent pas la même impression. </a:t>
            </a:r>
          </a:p>
          <a:p>
            <a:pPr algn="l"/>
            <a:endParaRPr lang="fr-FR" sz="2800" dirty="0">
              <a:solidFill>
                <a:schemeClr val="accent1"/>
              </a:solidFill>
            </a:endParaRPr>
          </a:p>
          <a:p>
            <a:pPr algn="l"/>
            <a:r>
              <a:rPr lang="fr-FR" sz="2800" dirty="0">
                <a:solidFill>
                  <a:schemeClr val="accent1"/>
                </a:solidFill>
              </a:rPr>
              <a:t>▪ Les choix opérés pour représenter permettent d’exprimer quelque chose. </a:t>
            </a:r>
          </a:p>
        </p:txBody>
      </p:sp>
      <p:pic>
        <p:nvPicPr>
          <p:cNvPr id="5" name="Graphique 4" descr="Tête avec engrenages">
            <a:extLst>
              <a:ext uri="{FF2B5EF4-FFF2-40B4-BE49-F238E27FC236}">
                <a16:creationId xmlns:a16="http://schemas.microsoft.com/office/drawing/2014/main" xmlns="" id="{3BC50BED-F6E7-4160-A28E-4CF96D9CC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81942" y="224029"/>
            <a:ext cx="147600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18AA978-D6EB-ED4D-9C59-A3EB7777B992}"/>
              </a:ext>
            </a:extLst>
          </p:cNvPr>
          <p:cNvSpPr txBox="1"/>
          <p:nvPr/>
        </p:nvSpPr>
        <p:spPr>
          <a:xfrm>
            <a:off x="169333" y="1354668"/>
            <a:ext cx="1185333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Quelques références artistiques</a:t>
            </a:r>
          </a:p>
          <a:p>
            <a:pPr algn="ctr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pour mieux comprendre et apprendre</a:t>
            </a:r>
          </a:p>
        </p:txBody>
      </p:sp>
      <p:pic>
        <p:nvPicPr>
          <p:cNvPr id="4" name="Graphique 6" descr="Yeux">
            <a:extLst>
              <a:ext uri="{FF2B5EF4-FFF2-40B4-BE49-F238E27FC236}">
                <a16:creationId xmlns:a16="http://schemas.microsoft.com/office/drawing/2014/main" xmlns="" id="{85707CDA-B0EB-AD4E-9334-6374ABBA4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43155" y="0"/>
            <a:ext cx="740845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91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CF40668-938D-4035-8641-6BE12FF6A07F}"/>
              </a:ext>
            </a:extLst>
          </p:cNvPr>
          <p:cNvSpPr/>
          <p:nvPr/>
        </p:nvSpPr>
        <p:spPr>
          <a:xfrm>
            <a:off x="3329214" y="2914364"/>
            <a:ext cx="62240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/>
              <a:t>Les techniques pour dessiner</a:t>
            </a:r>
          </a:p>
        </p:txBody>
      </p:sp>
      <p:pic>
        <p:nvPicPr>
          <p:cNvPr id="5" name="Graphique 6" descr="Yeux">
            <a:extLst>
              <a:ext uri="{FF2B5EF4-FFF2-40B4-BE49-F238E27FC236}">
                <a16:creationId xmlns:a16="http://schemas.microsoft.com/office/drawing/2014/main" xmlns="" id="{B58B9BA5-776B-40AA-937F-D1BA00123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802218" y="1942364"/>
            <a:ext cx="1096991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87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4202077-4DAC-4452-AA91-0985F4DF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2519"/>
            <a:ext cx="3810000" cy="47815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9C4D452-2DB3-495A-9B26-5D4F282BD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7" y="232519"/>
            <a:ext cx="3810000" cy="57054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82A5618-BAF8-4201-8D2C-3A4F724D6C98}"/>
              </a:ext>
            </a:extLst>
          </p:cNvPr>
          <p:cNvSpPr txBox="1"/>
          <p:nvPr/>
        </p:nvSpPr>
        <p:spPr>
          <a:xfrm>
            <a:off x="8675914" y="2285685"/>
            <a:ext cx="3219738" cy="19389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Crayon</a:t>
            </a:r>
          </a:p>
          <a:p>
            <a:pPr algn="ctr"/>
            <a:endParaRPr lang="fr-FR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Graphite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B81ABAF-8453-8541-8E78-F8D25B24CEF1}"/>
              </a:ext>
            </a:extLst>
          </p:cNvPr>
          <p:cNvSpPr txBox="1"/>
          <p:nvPr/>
        </p:nvSpPr>
        <p:spPr>
          <a:xfrm>
            <a:off x="31755" y="5192524"/>
            <a:ext cx="44073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100" b="0" i="0" u="none" strike="noStrike" dirty="0">
                <a:solidFill>
                  <a:srgbClr val="26282A"/>
                </a:solidFill>
                <a:effectLst/>
              </a:rPr>
              <a:t>Vincent Van Gogh, </a:t>
            </a:r>
            <a:r>
              <a:rPr lang="fr-FR" sz="1100" b="0" i="1" u="none" strike="noStrike" dirty="0">
                <a:solidFill>
                  <a:srgbClr val="26282A"/>
                </a:solidFill>
                <a:effectLst/>
              </a:rPr>
              <a:t>L’arracheuse de carottes</a:t>
            </a:r>
            <a:r>
              <a:rPr lang="fr-FR" sz="1100" b="0" i="0" u="none" strike="noStrike" dirty="0">
                <a:solidFill>
                  <a:srgbClr val="26282A"/>
                </a:solidFill>
                <a:effectLst/>
              </a:rPr>
              <a:t>, 1885, crayon graphite, 53,5 x 43cm,  Institue of art of Chicago</a:t>
            </a:r>
          </a:p>
          <a:p>
            <a:pPr algn="l" rtl="0"/>
            <a:r>
              <a:rPr lang="fr-FR" sz="1100" b="1" i="0" u="none" strike="noStrike" dirty="0">
                <a:solidFill>
                  <a:srgbClr val="26282A"/>
                </a:solidFill>
                <a:effectLst/>
              </a:rPr>
              <a:t>© Vincent Van Gogh, </a:t>
            </a:r>
            <a:r>
              <a:rPr lang="fr-FR" sz="1100" b="1" i="1" u="none" strike="noStrike" dirty="0">
                <a:solidFill>
                  <a:srgbClr val="26282A"/>
                </a:solidFill>
                <a:effectLst/>
              </a:rPr>
              <a:t>L’arracheuse de carottes</a:t>
            </a:r>
            <a:r>
              <a:rPr lang="fr-FR" sz="1100" b="1" i="0" u="none" strike="noStrike" dirty="0">
                <a:solidFill>
                  <a:srgbClr val="26282A"/>
                </a:solidFill>
                <a:effectLst/>
              </a:rPr>
              <a:t>, </a:t>
            </a:r>
            <a:r>
              <a:rPr lang="fr-FR" sz="1100" b="1" i="0" u="none" strike="noStrike" dirty="0">
                <a:solidFill>
                  <a:srgbClr val="767676"/>
                </a:solidFill>
                <a:effectLst/>
              </a:rPr>
              <a:t>Harry B. and Bessie K. </a:t>
            </a:r>
            <a:r>
              <a:rPr lang="fr-FR" sz="1100" b="1" i="0" u="none" strike="noStrike" dirty="0" err="1">
                <a:solidFill>
                  <a:srgbClr val="767676"/>
                </a:solidFill>
                <a:effectLst/>
              </a:rPr>
              <a:t>Braude</a:t>
            </a:r>
            <a:r>
              <a:rPr lang="fr-FR" sz="1100" b="1" i="0" u="none" strike="noStrike" dirty="0">
                <a:solidFill>
                  <a:srgbClr val="767676"/>
                </a:solidFill>
                <a:effectLst/>
              </a:rPr>
              <a:t> </a:t>
            </a:r>
            <a:r>
              <a:rPr lang="fr-FR" sz="1100" b="1" i="0" u="none" strike="noStrike" dirty="0" err="1">
                <a:solidFill>
                  <a:srgbClr val="767676"/>
                </a:solidFill>
                <a:effectLst/>
              </a:rPr>
              <a:t>Memorial</a:t>
            </a:r>
            <a:r>
              <a:rPr lang="fr-FR" sz="1100" b="1" i="0" u="none" strike="noStrike" dirty="0">
                <a:solidFill>
                  <a:srgbClr val="767676"/>
                </a:solidFill>
                <a:effectLst/>
              </a:rPr>
              <a:t> Collection,</a:t>
            </a:r>
            <a:r>
              <a:rPr lang="fr-FR" sz="1100" b="1" i="0" u="none" strike="noStrike" dirty="0">
                <a:solidFill>
                  <a:srgbClr val="26282A"/>
                </a:solidFill>
                <a:effectLst/>
              </a:rPr>
              <a:t> Institue of art of Chicago, </a:t>
            </a:r>
            <a:endParaRPr lang="fr-FR" sz="1100" b="0" i="0" u="none" strike="noStrike" dirty="0">
              <a:solidFill>
                <a:srgbClr val="26282A"/>
              </a:solidFill>
              <a:effectLst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8EE285E7-28E9-4948-95B7-3B4084231E5D}"/>
              </a:ext>
            </a:extLst>
          </p:cNvPr>
          <p:cNvSpPr txBox="1"/>
          <p:nvPr/>
        </p:nvSpPr>
        <p:spPr>
          <a:xfrm>
            <a:off x="4497916" y="5926996"/>
            <a:ext cx="41169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Edward Munch, </a:t>
            </a:r>
            <a:r>
              <a:rPr lang="fr-FR" sz="1000" b="0" i="1" u="none" strike="noStrike" dirty="0">
                <a:solidFill>
                  <a:srgbClr val="26282A"/>
                </a:solidFill>
                <a:effectLst/>
              </a:rPr>
              <a:t>Désespoir d’Alpha</a:t>
            </a:r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,1908-1909, crayon noir, 65,1x48,1, collection Clarence Buckingham, Institue of art de Chicago</a:t>
            </a:r>
          </a:p>
          <a:p>
            <a:pPr algn="l"/>
            <a:r>
              <a:rPr lang="fr-FR" sz="1000" b="1" i="0" u="none" strike="noStrike" dirty="0">
                <a:solidFill>
                  <a:srgbClr val="26282A"/>
                </a:solidFill>
                <a:effectLst/>
              </a:rPr>
              <a:t>© Edward Munch, </a:t>
            </a:r>
            <a:r>
              <a:rPr lang="fr-FR" sz="1000" b="1" i="1" u="none" strike="noStrike" dirty="0">
                <a:solidFill>
                  <a:srgbClr val="26282A"/>
                </a:solidFill>
                <a:effectLst/>
              </a:rPr>
              <a:t>Désespoir </a:t>
            </a:r>
            <a:r>
              <a:rPr lang="fr-FR" sz="1000" b="1" i="1" u="none" strike="noStrike" dirty="0" err="1">
                <a:solidFill>
                  <a:srgbClr val="26282A"/>
                </a:solidFill>
                <a:effectLst/>
              </a:rPr>
              <a:t>d’Alpha</a:t>
            </a:r>
            <a:r>
              <a:rPr lang="fr-FR" sz="1000" b="1" i="0" u="none" strike="noStrike" dirty="0" err="1">
                <a:solidFill>
                  <a:srgbClr val="26282A"/>
                </a:solidFill>
                <a:effectLst/>
              </a:rPr>
              <a:t>,collection</a:t>
            </a:r>
            <a:r>
              <a:rPr lang="fr-FR" sz="1000" b="1" i="0" u="none" strike="noStrike" dirty="0">
                <a:solidFill>
                  <a:srgbClr val="26282A"/>
                </a:solidFill>
                <a:effectLst/>
              </a:rPr>
              <a:t> Clarence Buckingham, Institue of art de Chicago</a:t>
            </a:r>
            <a:endParaRPr lang="fr-FR" sz="1000" b="0" i="0" u="none" strike="noStrike" dirty="0">
              <a:solidFill>
                <a:srgbClr val="26282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3043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1C6A515-693F-479A-BF0E-04DFD1C7E5F5}"/>
              </a:ext>
            </a:extLst>
          </p:cNvPr>
          <p:cNvSpPr txBox="1"/>
          <p:nvPr/>
        </p:nvSpPr>
        <p:spPr>
          <a:xfrm>
            <a:off x="211951" y="5832559"/>
            <a:ext cx="4044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Léonard de Vinci, </a:t>
            </a:r>
            <a:r>
              <a:rPr lang="fr-FR" sz="1200" i="1" dirty="0"/>
              <a:t>L’homme de Vitruve</a:t>
            </a:r>
            <a:r>
              <a:rPr lang="fr-FR" sz="1200" dirty="0"/>
              <a:t>,1490, plume, encre et lavis sur papier, 35 cm x 26 cm</a:t>
            </a:r>
          </a:p>
        </p:txBody>
      </p:sp>
      <p:pic>
        <p:nvPicPr>
          <p:cNvPr id="3074" name="Picture 2" descr="L'homme de Vitruve">
            <a:extLst>
              <a:ext uri="{FF2B5EF4-FFF2-40B4-BE49-F238E27FC236}">
                <a16:creationId xmlns:a16="http://schemas.microsoft.com/office/drawing/2014/main" xmlns="" id="{9F59D676-54CC-4DEE-8E82-C8593FFEC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3" y="706416"/>
            <a:ext cx="3789317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59AD789-98D8-4C38-8E09-C43FF723D304}"/>
              </a:ext>
            </a:extLst>
          </p:cNvPr>
          <p:cNvSpPr txBox="1"/>
          <p:nvPr/>
        </p:nvSpPr>
        <p:spPr>
          <a:xfrm>
            <a:off x="8817428" y="2721114"/>
            <a:ext cx="3219738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Encre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5FFC086-EB9F-4764-8414-17E1D1153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43" y="706416"/>
            <a:ext cx="3517746" cy="5004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DAC4CFA-6A6E-814E-89AC-4E54D838F720}"/>
              </a:ext>
            </a:extLst>
          </p:cNvPr>
          <p:cNvSpPr txBox="1"/>
          <p:nvPr/>
        </p:nvSpPr>
        <p:spPr>
          <a:xfrm rot="10800000" flipV="1">
            <a:off x="4762497" y="5791003"/>
            <a:ext cx="460375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900" b="0" i="0" u="none" strike="noStrike" dirty="0">
                <a:solidFill>
                  <a:srgbClr val="26282A"/>
                </a:solidFill>
                <a:effectLst/>
              </a:rPr>
              <a:t>Francisco Goya, </a:t>
            </a:r>
            <a:r>
              <a:rPr lang="fr-FR" sz="900" b="0" i="1" u="none" strike="noStrike" dirty="0">
                <a:solidFill>
                  <a:srgbClr val="26282A"/>
                </a:solidFill>
                <a:effectLst/>
              </a:rPr>
              <a:t>Trois hommes transportant un soldat blessé</a:t>
            </a:r>
            <a:r>
              <a:rPr lang="fr-FR" sz="900" b="0" i="0" u="none" strike="noStrike" dirty="0">
                <a:solidFill>
                  <a:srgbClr val="26282A"/>
                </a:solidFill>
                <a:effectLst/>
              </a:rPr>
              <a:t>, 1812-1820, pinceau à l'encre brune et lavis brun et gris sur traces de craie noire, 20,2x14,1 cm, Collection Clarence Buckingham, Institute of art of Chicago</a:t>
            </a:r>
          </a:p>
          <a:p>
            <a:pPr algn="l" rtl="0"/>
            <a:r>
              <a:rPr lang="fr-FR" sz="900" b="1" i="0" u="none" strike="noStrike" dirty="0">
                <a:solidFill>
                  <a:srgbClr val="26282A"/>
                </a:solidFill>
                <a:effectLst/>
              </a:rPr>
              <a:t>© Francisco Goya, </a:t>
            </a:r>
            <a:r>
              <a:rPr lang="fr-FR" sz="900" b="1" i="1" u="none" strike="noStrike" dirty="0">
                <a:solidFill>
                  <a:srgbClr val="26282A"/>
                </a:solidFill>
                <a:effectLst/>
              </a:rPr>
              <a:t>Trois hommes transportant un soldat blessé</a:t>
            </a:r>
            <a:r>
              <a:rPr lang="fr-FR" sz="900" b="1" i="0" u="none" strike="noStrike" dirty="0">
                <a:solidFill>
                  <a:srgbClr val="26282A"/>
                </a:solidFill>
                <a:effectLst/>
              </a:rPr>
              <a:t>, Collection Clarence Buckingham, Institute of art of Chicago</a:t>
            </a:r>
            <a:endParaRPr lang="fr-FR" sz="900" b="0" i="0" u="none" strike="noStrike" dirty="0">
              <a:solidFill>
                <a:srgbClr val="26282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3251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87DEBA14-FDA2-45EF-9928-4F56DAB2E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0126" y="626994"/>
            <a:ext cx="1217216" cy="863632"/>
          </a:xfrm>
          <a:custGeom>
            <a:avLst/>
            <a:gdLst>
              <a:gd name="connsiteX0" fmla="*/ 0 w 1217216"/>
              <a:gd name="connsiteY0" fmla="*/ 0 h 863632"/>
              <a:gd name="connsiteX1" fmla="*/ 1217216 w 1217216"/>
              <a:gd name="connsiteY1" fmla="*/ 0 h 863632"/>
              <a:gd name="connsiteX2" fmla="*/ 1217216 w 1217216"/>
              <a:gd name="connsiteY2" fmla="*/ 863632 h 863632"/>
              <a:gd name="connsiteX3" fmla="*/ 0 w 1217216"/>
              <a:gd name="connsiteY3" fmla="*/ 863632 h 86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16" h="863632">
                <a:moveTo>
                  <a:pt x="0" y="0"/>
                </a:moveTo>
                <a:lnTo>
                  <a:pt x="1217216" y="0"/>
                </a:lnTo>
                <a:lnTo>
                  <a:pt x="1217216" y="863632"/>
                </a:lnTo>
                <a:lnTo>
                  <a:pt x="0" y="863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xmlns="" id="{E1FB3D03-386F-4B20-BFF7-5A6FF3C2D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43683" y="629562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9581B7DD-04B3-4856-8C61-59D7A3F653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0125" y="2837669"/>
            <a:ext cx="2344059" cy="3416073"/>
          </a:xfrm>
          <a:custGeom>
            <a:avLst/>
            <a:gdLst>
              <a:gd name="connsiteX0" fmla="*/ 0 w 2344059"/>
              <a:gd name="connsiteY0" fmla="*/ 0 h 3416073"/>
              <a:gd name="connsiteX1" fmla="*/ 2344059 w 2344059"/>
              <a:gd name="connsiteY1" fmla="*/ 0 h 3416073"/>
              <a:gd name="connsiteX2" fmla="*/ 2344059 w 2344059"/>
              <a:gd name="connsiteY2" fmla="*/ 3416073 h 3416073"/>
              <a:gd name="connsiteX3" fmla="*/ 0 w 2344059"/>
              <a:gd name="connsiteY3" fmla="*/ 3416073 h 341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4059" h="3416073">
                <a:moveTo>
                  <a:pt x="0" y="0"/>
                </a:moveTo>
                <a:lnTo>
                  <a:pt x="2344059" y="0"/>
                </a:lnTo>
                <a:lnTo>
                  <a:pt x="2344059" y="3416073"/>
                </a:lnTo>
                <a:lnTo>
                  <a:pt x="0" y="34160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ight Triangle 42">
            <a:extLst>
              <a:ext uri="{FF2B5EF4-FFF2-40B4-BE49-F238E27FC236}">
                <a16:creationId xmlns:a16="http://schemas.microsoft.com/office/drawing/2014/main" xmlns="" id="{1F3C359C-B3DD-4FB2-A6F9-1D519B65BA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0EB2088F-2F1B-43DE-957F-CF2F16D53C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62100" y="2828369"/>
            <a:ext cx="3471464" cy="2557932"/>
          </a:xfrm>
          <a:custGeom>
            <a:avLst/>
            <a:gdLst>
              <a:gd name="connsiteX0" fmla="*/ 0 w 3471464"/>
              <a:gd name="connsiteY0" fmla="*/ 0 h 2557932"/>
              <a:gd name="connsiteX1" fmla="*/ 3471464 w 3471464"/>
              <a:gd name="connsiteY1" fmla="*/ 0 h 2557932"/>
              <a:gd name="connsiteX2" fmla="*/ 3471464 w 3471464"/>
              <a:gd name="connsiteY2" fmla="*/ 2557932 h 2557932"/>
              <a:gd name="connsiteX3" fmla="*/ 0 w 3471464"/>
              <a:gd name="connsiteY3" fmla="*/ 2557932 h 255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1464" h="2557932">
                <a:moveTo>
                  <a:pt x="0" y="0"/>
                </a:moveTo>
                <a:lnTo>
                  <a:pt x="3471464" y="0"/>
                </a:lnTo>
                <a:lnTo>
                  <a:pt x="3471464" y="2557932"/>
                </a:lnTo>
                <a:lnTo>
                  <a:pt x="0" y="25579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FF417D09-0122-4227-8FDD-2C4C19C683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969841" y="604258"/>
            <a:ext cx="1990594" cy="2254327"/>
          </a:xfrm>
          <a:custGeom>
            <a:avLst/>
            <a:gdLst>
              <a:gd name="connsiteX0" fmla="*/ 0 w 1990594"/>
              <a:gd name="connsiteY0" fmla="*/ 0 h 2254327"/>
              <a:gd name="connsiteX1" fmla="*/ 1990594 w 1990594"/>
              <a:gd name="connsiteY1" fmla="*/ 0 h 2254327"/>
              <a:gd name="connsiteX2" fmla="*/ 1990594 w 1990594"/>
              <a:gd name="connsiteY2" fmla="*/ 2254327 h 2254327"/>
              <a:gd name="connsiteX3" fmla="*/ 0 w 1990594"/>
              <a:gd name="connsiteY3" fmla="*/ 2254327 h 2254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0594" h="2254327">
                <a:moveTo>
                  <a:pt x="0" y="0"/>
                </a:moveTo>
                <a:lnTo>
                  <a:pt x="1990594" y="0"/>
                </a:lnTo>
                <a:lnTo>
                  <a:pt x="1990594" y="2254327"/>
                </a:lnTo>
                <a:lnTo>
                  <a:pt x="0" y="22543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xmlns="" id="{FF35A874-2690-497F-80A0-0367504943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9390" y="576989"/>
            <a:ext cx="1092260" cy="225432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xmlns="" id="{297C449B-67BB-4D99-86C4-E6ECDEA691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414934" y="633344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8C9D831B-1474-4A35-98F0-2826A355CA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que 5" descr="Yeux">
            <a:extLst>
              <a:ext uri="{FF2B5EF4-FFF2-40B4-BE49-F238E27FC236}">
                <a16:creationId xmlns:a16="http://schemas.microsoft.com/office/drawing/2014/main" xmlns="" id="{ECDAA786-25C9-1347-80CA-05E6788A4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18342" y="899278"/>
            <a:ext cx="1644158" cy="1644158"/>
          </a:xfrm>
          <a:prstGeom prst="rect">
            <a:avLst/>
          </a:prstGeom>
        </p:spPr>
      </p:pic>
      <p:pic>
        <p:nvPicPr>
          <p:cNvPr id="7" name="Graphique 7" descr="Tête avec engrenages">
            <a:extLst>
              <a:ext uri="{FF2B5EF4-FFF2-40B4-BE49-F238E27FC236}">
                <a16:creationId xmlns:a16="http://schemas.microsoft.com/office/drawing/2014/main" xmlns="" id="{0D4A305C-B31B-0A4E-95D3-5A4E1A003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74283" y="3522714"/>
            <a:ext cx="2036959" cy="2036959"/>
          </a:xfrm>
          <a:prstGeom prst="rect">
            <a:avLst/>
          </a:prstGeom>
        </p:spPr>
      </p:pic>
      <p:sp>
        <p:nvSpPr>
          <p:cNvPr id="55" name="Right Triangle 54">
            <a:extLst>
              <a:ext uri="{FF2B5EF4-FFF2-40B4-BE49-F238E27FC236}">
                <a16:creationId xmlns:a16="http://schemas.microsoft.com/office/drawing/2014/main" xmlns="" id="{946410AA-0894-4BBC-A1E1-6BB8EF472B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581600" y="3243308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que 5" descr="Oreille">
            <a:extLst>
              <a:ext uri="{FF2B5EF4-FFF2-40B4-BE49-F238E27FC236}">
                <a16:creationId xmlns:a16="http://schemas.microsoft.com/office/drawing/2014/main" xmlns="" id="{49BF8CE4-984A-4C4C-9161-E44BC1686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00365" y="585418"/>
            <a:ext cx="663555" cy="663555"/>
          </a:xfrm>
          <a:prstGeom prst="rect">
            <a:avLst/>
          </a:prstGeom>
        </p:spPr>
      </p:pic>
      <p:sp>
        <p:nvSpPr>
          <p:cNvPr id="57" name="Right Triangle 56">
            <a:extLst>
              <a:ext uri="{FF2B5EF4-FFF2-40B4-BE49-F238E27FC236}">
                <a16:creationId xmlns:a16="http://schemas.microsoft.com/office/drawing/2014/main" xmlns="" id="{21908082-D0BB-4FF0-A90D-6B6B3DE2AE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6013" y="2827175"/>
            <a:ext cx="1092260" cy="2560320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xmlns="" id="{9419A395-0EE8-465E-9AAC-375DF289DD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733205" y="631297"/>
            <a:ext cx="3837241" cy="5581640"/>
          </a:xfrm>
          <a:custGeom>
            <a:avLst/>
            <a:gdLst>
              <a:gd name="connsiteX0" fmla="*/ 0 w 3837241"/>
              <a:gd name="connsiteY0" fmla="*/ 0 h 5581640"/>
              <a:gd name="connsiteX1" fmla="*/ 3837241 w 3837241"/>
              <a:gd name="connsiteY1" fmla="*/ 0 h 5581640"/>
              <a:gd name="connsiteX2" fmla="*/ 3837241 w 3837241"/>
              <a:gd name="connsiteY2" fmla="*/ 5581640 h 5581640"/>
              <a:gd name="connsiteX3" fmla="*/ 0 w 3837241"/>
              <a:gd name="connsiteY3" fmla="*/ 5581640 h 558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7241" h="5581640">
                <a:moveTo>
                  <a:pt x="0" y="0"/>
                </a:moveTo>
                <a:lnTo>
                  <a:pt x="3837241" y="0"/>
                </a:lnTo>
                <a:lnTo>
                  <a:pt x="3837241" y="5581640"/>
                </a:lnTo>
                <a:lnTo>
                  <a:pt x="0" y="55816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phique 8" descr="Bulle de pensée">
            <a:extLst>
              <a:ext uri="{FF2B5EF4-FFF2-40B4-BE49-F238E27FC236}">
                <a16:creationId xmlns:a16="http://schemas.microsoft.com/office/drawing/2014/main" xmlns="" id="{4A206345-DC75-464D-8107-A8428FFB7B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575000" y="2870925"/>
            <a:ext cx="2472820" cy="247282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583AC17-06AD-EC4E-8313-A506A80818F5}"/>
              </a:ext>
            </a:extLst>
          </p:cNvPr>
          <p:cNvSpPr txBox="1"/>
          <p:nvPr/>
        </p:nvSpPr>
        <p:spPr>
          <a:xfrm>
            <a:off x="3566581" y="6224909"/>
            <a:ext cx="8698815" cy="103927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Tout ce qui n’est pas interdit est permis 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631AD48-F86D-134E-87D9-936088F725C6}"/>
              </a:ext>
            </a:extLst>
          </p:cNvPr>
          <p:cNvSpPr txBox="1"/>
          <p:nvPr/>
        </p:nvSpPr>
        <p:spPr>
          <a:xfrm>
            <a:off x="3210958" y="2166114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Observer</a:t>
            </a:r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9F25A27-C5C4-3549-8C59-471F5C42EA07}"/>
              </a:ext>
            </a:extLst>
          </p:cNvPr>
          <p:cNvSpPr txBox="1"/>
          <p:nvPr/>
        </p:nvSpPr>
        <p:spPr>
          <a:xfrm>
            <a:off x="6095658" y="2938106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/>
              <a:t>Chercher</a:t>
            </a:r>
            <a:endParaRPr lang="fr-FR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13C197F-602C-144D-BC69-8D21E9937FF1}"/>
              </a:ext>
            </a:extLst>
          </p:cNvPr>
          <p:cNvSpPr txBox="1"/>
          <p:nvPr/>
        </p:nvSpPr>
        <p:spPr>
          <a:xfrm>
            <a:off x="6105558" y="4811662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Imaginer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D9198A6-0F93-8942-A58C-8941815D677D}"/>
              </a:ext>
            </a:extLst>
          </p:cNvPr>
          <p:cNvSpPr txBox="1"/>
          <p:nvPr/>
        </p:nvSpPr>
        <p:spPr>
          <a:xfrm>
            <a:off x="1479782" y="5866918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/>
              <a:t>Ecouter </a:t>
            </a:r>
            <a:endParaRPr lang="fr-FR" sz="2400"/>
          </a:p>
        </p:txBody>
      </p:sp>
      <p:pic>
        <p:nvPicPr>
          <p:cNvPr id="14" name="Graphique 15" descr="Langue des signes ">
            <a:extLst>
              <a:ext uri="{FF2B5EF4-FFF2-40B4-BE49-F238E27FC236}">
                <a16:creationId xmlns:a16="http://schemas.microsoft.com/office/drawing/2014/main" xmlns="" id="{2B2A367A-C6A7-BA4E-A93B-658F2AEAA5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25450" y="1459601"/>
            <a:ext cx="3314563" cy="331456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8FF621E-493A-5B47-B63C-91409E582606}"/>
              </a:ext>
            </a:extLst>
          </p:cNvPr>
          <p:cNvSpPr txBox="1"/>
          <p:nvPr/>
        </p:nvSpPr>
        <p:spPr>
          <a:xfrm>
            <a:off x="9027549" y="4729986"/>
            <a:ext cx="13914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Faire</a:t>
            </a:r>
          </a:p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Pratiquer</a:t>
            </a:r>
          </a:p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Agir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CE86DFA-D0FE-E54C-80FB-1859D7F1150C}"/>
              </a:ext>
            </a:extLst>
          </p:cNvPr>
          <p:cNvSpPr txBox="1"/>
          <p:nvPr/>
        </p:nvSpPr>
        <p:spPr>
          <a:xfrm>
            <a:off x="887951" y="5714867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Chercher 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D3619F9E-91DC-4A4A-9D60-862DAE44C0D4}"/>
              </a:ext>
            </a:extLst>
          </p:cNvPr>
          <p:cNvSpPr txBox="1"/>
          <p:nvPr/>
        </p:nvSpPr>
        <p:spPr>
          <a:xfrm>
            <a:off x="572569" y="1066381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Ecouter</a:t>
            </a:r>
          </a:p>
        </p:txBody>
      </p:sp>
    </p:spTree>
    <p:extLst>
      <p:ext uri="{BB962C8B-B14F-4D97-AF65-F5344CB8AC3E}">
        <p14:creationId xmlns:p14="http://schemas.microsoft.com/office/powerpoint/2010/main" val="402036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1E1B27D-F5A6-43FC-BC31-A3962FA83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4" y="207037"/>
            <a:ext cx="3810000" cy="44386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E48B423-73CC-4A6B-B0E7-DD47D1AF1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49" y="2102704"/>
            <a:ext cx="4984619" cy="388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D87EEB6-1BFE-4FB8-85DE-6E992A18E2D0}"/>
              </a:ext>
            </a:extLst>
          </p:cNvPr>
          <p:cNvSpPr txBox="1"/>
          <p:nvPr/>
        </p:nvSpPr>
        <p:spPr>
          <a:xfrm>
            <a:off x="9514114" y="1862903"/>
            <a:ext cx="2677886" cy="19389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Fusain</a:t>
            </a:r>
          </a:p>
          <a:p>
            <a:pPr algn="ctr"/>
            <a:endParaRPr lang="fr-FR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Pastels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385C5E9-D537-DF49-8CDD-BB45D7E8C61B}"/>
              </a:ext>
            </a:extLst>
          </p:cNvPr>
          <p:cNvSpPr txBox="1"/>
          <p:nvPr/>
        </p:nvSpPr>
        <p:spPr>
          <a:xfrm>
            <a:off x="412754" y="4571418"/>
            <a:ext cx="322791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Paul Gauguin, </a:t>
            </a:r>
            <a:r>
              <a:rPr lang="fr-FR" sz="1000" b="0" i="1" u="none" strike="noStrike" dirty="0">
                <a:solidFill>
                  <a:srgbClr val="26282A"/>
                </a:solidFill>
                <a:effectLst/>
              </a:rPr>
              <a:t>Femme tahitienne accroupie</a:t>
            </a:r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, 1891-1893, pastels sur fusain, collection Margaret Day Blake, Institute of art de Chicago</a:t>
            </a:r>
          </a:p>
          <a:p>
            <a:pPr algn="l" rtl="0"/>
            <a:r>
              <a:rPr lang="fr-FR" sz="1000" b="1" i="0" u="none" strike="noStrike" dirty="0">
                <a:solidFill>
                  <a:srgbClr val="26282A"/>
                </a:solidFill>
                <a:effectLst/>
              </a:rPr>
              <a:t>© Paul Gauguin, </a:t>
            </a:r>
            <a:r>
              <a:rPr lang="fr-FR" sz="1000" b="1" i="1" u="none" strike="noStrike" dirty="0">
                <a:solidFill>
                  <a:srgbClr val="26282A"/>
                </a:solidFill>
                <a:effectLst/>
              </a:rPr>
              <a:t>Femme tahitienne accroupie</a:t>
            </a:r>
            <a:r>
              <a:rPr lang="fr-FR" sz="1000" b="1" i="0" u="none" strike="noStrike" dirty="0">
                <a:solidFill>
                  <a:srgbClr val="26282A"/>
                </a:solidFill>
                <a:effectLst/>
              </a:rPr>
              <a:t>, collection Margaret Day Blake, Institute of art de Chicago</a:t>
            </a:r>
            <a:endParaRPr lang="fr-FR" sz="1000" b="0" i="0" u="none" strike="noStrike" dirty="0">
              <a:solidFill>
                <a:srgbClr val="26282A"/>
              </a:solidFill>
              <a:effectLst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92637BA-5F4F-044C-80AD-428FF8740CF5}"/>
              </a:ext>
            </a:extLst>
          </p:cNvPr>
          <p:cNvSpPr txBox="1"/>
          <p:nvPr/>
        </p:nvSpPr>
        <p:spPr>
          <a:xfrm>
            <a:off x="4497916" y="6106583"/>
            <a:ext cx="53763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Edgar Degas, </a:t>
            </a:r>
            <a:r>
              <a:rPr lang="fr-FR" sz="1000" b="0" i="1" u="none" strike="noStrike" dirty="0">
                <a:solidFill>
                  <a:srgbClr val="26282A"/>
                </a:solidFill>
                <a:effectLst/>
              </a:rPr>
              <a:t>Trois études d’une danseuse en quatrième position, </a:t>
            </a:r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1879-1880, fusain et pastel, 48 x 61,6, Institue of art de Chicago</a:t>
            </a:r>
          </a:p>
          <a:p>
            <a:pPr algn="l" rtl="0"/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© Edgar Degas, </a:t>
            </a:r>
            <a:r>
              <a:rPr lang="fr-FR" sz="1000" b="0" i="1" u="none" strike="noStrike" dirty="0">
                <a:solidFill>
                  <a:srgbClr val="26282A"/>
                </a:solidFill>
                <a:effectLst/>
              </a:rPr>
              <a:t>Trois études d’une danseuse en quatrième position,</a:t>
            </a:r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 Institue of art de Chicago</a:t>
            </a:r>
          </a:p>
        </p:txBody>
      </p:sp>
    </p:spTree>
    <p:extLst>
      <p:ext uri="{BB962C8B-B14F-4D97-AF65-F5344CB8AC3E}">
        <p14:creationId xmlns:p14="http://schemas.microsoft.com/office/powerpoint/2010/main" val="4250533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Art For Sale– Barnbury">
            <a:extLst>
              <a:ext uri="{FF2B5EF4-FFF2-40B4-BE49-F238E27FC236}">
                <a16:creationId xmlns:a16="http://schemas.microsoft.com/office/drawing/2014/main" xmlns="" id="{8C5BD280-1ECC-4ACB-BF92-7ACA053F5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7" y="367425"/>
            <a:ext cx="3609018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2BFEAA3-E503-465A-B51B-B50BB276F0EC}"/>
              </a:ext>
            </a:extLst>
          </p:cNvPr>
          <p:cNvSpPr txBox="1"/>
          <p:nvPr/>
        </p:nvSpPr>
        <p:spPr>
          <a:xfrm>
            <a:off x="587227" y="5402099"/>
            <a:ext cx="4184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sz="1200" dirty="0"/>
              <a:t>Henri Matisse, </a:t>
            </a:r>
            <a:r>
              <a:rPr lang="fr-FR" sz="1200" i="1" dirty="0"/>
              <a:t>Nu bleu II</a:t>
            </a:r>
            <a:r>
              <a:rPr lang="fr-FR" sz="1200" dirty="0"/>
              <a:t>, 1952, Papiers gouachés, découpés et collés sur papier marouflé sur toile, 103,8 x 86 cm, Centre Pompidou, MNAM-CCI, </a:t>
            </a:r>
            <a:r>
              <a:rPr lang="fr-FR" sz="1200" dirty="0" err="1"/>
              <a:t>Dist</a:t>
            </a:r>
            <a:r>
              <a:rPr lang="fr-FR" sz="1200" dirty="0"/>
              <a:t>. RMN-Grand Palais</a:t>
            </a:r>
          </a:p>
          <a:p>
            <a:pPr fontAlgn="base"/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27AB1C7-F71A-4BD8-B49B-A847FA26AC86}"/>
              </a:ext>
            </a:extLst>
          </p:cNvPr>
          <p:cNvSpPr txBox="1"/>
          <p:nvPr/>
        </p:nvSpPr>
        <p:spPr>
          <a:xfrm>
            <a:off x="5143725" y="3595576"/>
            <a:ext cx="2677886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fr-FR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5008B28-8DC3-4EF4-AFD3-284F7D60A390}"/>
              </a:ext>
            </a:extLst>
          </p:cNvPr>
          <p:cNvSpPr txBox="1"/>
          <p:nvPr/>
        </p:nvSpPr>
        <p:spPr>
          <a:xfrm>
            <a:off x="4865914" y="1827929"/>
            <a:ext cx="2677886" cy="25545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Papiers gouachés</a:t>
            </a:r>
          </a:p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découpés et collés</a:t>
            </a:r>
          </a:p>
        </p:txBody>
      </p:sp>
    </p:spTree>
    <p:extLst>
      <p:ext uri="{BB962C8B-B14F-4D97-AF65-F5344CB8AC3E}">
        <p14:creationId xmlns:p14="http://schemas.microsoft.com/office/powerpoint/2010/main" val="2670990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CF40668-938D-4035-8641-6BE12FF6A07F}"/>
              </a:ext>
            </a:extLst>
          </p:cNvPr>
          <p:cNvSpPr/>
          <p:nvPr/>
        </p:nvSpPr>
        <p:spPr>
          <a:xfrm>
            <a:off x="3329214" y="2914364"/>
            <a:ext cx="49845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/>
              <a:t>Les fonctions du dessin</a:t>
            </a:r>
          </a:p>
        </p:txBody>
      </p:sp>
      <p:pic>
        <p:nvPicPr>
          <p:cNvPr id="5" name="Graphique 6" descr="Yeux">
            <a:extLst>
              <a:ext uri="{FF2B5EF4-FFF2-40B4-BE49-F238E27FC236}">
                <a16:creationId xmlns:a16="http://schemas.microsoft.com/office/drawing/2014/main" xmlns="" id="{B58B9BA5-776B-40AA-937F-D1BA00123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802218" y="1942364"/>
            <a:ext cx="1096991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59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1C6A515-693F-479A-BF0E-04DFD1C7E5F5}"/>
              </a:ext>
            </a:extLst>
          </p:cNvPr>
          <p:cNvSpPr txBox="1"/>
          <p:nvPr/>
        </p:nvSpPr>
        <p:spPr>
          <a:xfrm>
            <a:off x="280904" y="4594000"/>
            <a:ext cx="3275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Léonard de Vinci, </a:t>
            </a:r>
            <a:r>
              <a:rPr lang="fr-FR" sz="1200" i="1" dirty="0"/>
              <a:t>L’homme de Vitruve</a:t>
            </a:r>
            <a:r>
              <a:rPr lang="fr-FR" sz="1200" dirty="0"/>
              <a:t>,1490, plume, encre et lavis sur papier, 35 cm x 26 cm</a:t>
            </a:r>
          </a:p>
        </p:txBody>
      </p:sp>
      <p:pic>
        <p:nvPicPr>
          <p:cNvPr id="3074" name="Picture 2" descr="L'homme de Vitruve">
            <a:extLst>
              <a:ext uri="{FF2B5EF4-FFF2-40B4-BE49-F238E27FC236}">
                <a16:creationId xmlns:a16="http://schemas.microsoft.com/office/drawing/2014/main" xmlns="" id="{9F59D676-54CC-4DEE-8E82-C8593FFEC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2" y="256549"/>
            <a:ext cx="3193847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E58C18C-C224-4F8B-B94F-3DBC6FF63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41" y="256549"/>
            <a:ext cx="3204000" cy="37326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08F2ED6-BEF1-479E-8CB8-1A8CE5D089E3}"/>
              </a:ext>
            </a:extLst>
          </p:cNvPr>
          <p:cNvSpPr txBox="1"/>
          <p:nvPr/>
        </p:nvSpPr>
        <p:spPr>
          <a:xfrm>
            <a:off x="152400" y="5278012"/>
            <a:ext cx="3219738" cy="13234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Représenter </a:t>
            </a:r>
          </a:p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 réel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28CF490-05C8-430D-9DE2-852E90863258}"/>
              </a:ext>
            </a:extLst>
          </p:cNvPr>
          <p:cNvSpPr/>
          <p:nvPr/>
        </p:nvSpPr>
        <p:spPr>
          <a:xfrm>
            <a:off x="4876801" y="511942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Réaliser une étude préparatoire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1383FF8-0FF3-46E1-98A1-2CEF10007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184" y="382991"/>
            <a:ext cx="4430771" cy="345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A13822F-601B-1B49-AFE7-F1C134FFC07F}"/>
              </a:ext>
            </a:extLst>
          </p:cNvPr>
          <p:cNvSpPr txBox="1"/>
          <p:nvPr/>
        </p:nvSpPr>
        <p:spPr>
          <a:xfrm>
            <a:off x="7672913" y="3873500"/>
            <a:ext cx="4430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Edgar Degas, </a:t>
            </a:r>
            <a:r>
              <a:rPr lang="fr-FR" sz="1000" b="0" i="1" u="none" strike="noStrike" dirty="0">
                <a:solidFill>
                  <a:srgbClr val="26282A"/>
                </a:solidFill>
                <a:effectLst/>
              </a:rPr>
              <a:t>Trois études d’une danseuse en quatrième position, </a:t>
            </a:r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1879-1880, fusain et pastel, 48 x 61,6, Institue of art de Chicago</a:t>
            </a:r>
          </a:p>
          <a:p>
            <a:pPr algn="l" rtl="0"/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© Edgar Degas, </a:t>
            </a:r>
            <a:r>
              <a:rPr lang="fr-FR" sz="1000" b="0" i="1" u="none" strike="noStrike" dirty="0">
                <a:solidFill>
                  <a:srgbClr val="26282A"/>
                </a:solidFill>
                <a:effectLst/>
              </a:rPr>
              <a:t>Trois études d’une danseuse en quatrième position,</a:t>
            </a:r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 Institue of art de Chicago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C07F78C-74A5-3F44-BAFD-60AEF3F225A4}"/>
              </a:ext>
            </a:extLst>
          </p:cNvPr>
          <p:cNvSpPr txBox="1"/>
          <p:nvPr/>
        </p:nvSpPr>
        <p:spPr>
          <a:xfrm>
            <a:off x="4148663" y="3957587"/>
            <a:ext cx="322791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Paul Gauguin, </a:t>
            </a:r>
            <a:r>
              <a:rPr lang="fr-FR" sz="1000" b="0" i="1" u="none" strike="noStrike" dirty="0">
                <a:solidFill>
                  <a:srgbClr val="26282A"/>
                </a:solidFill>
                <a:effectLst/>
              </a:rPr>
              <a:t>Femme tahitienne accroupie</a:t>
            </a:r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, 1891-1893, pastels sur fusain, collection Margaret Day Blake, Institute of art de Chicago</a:t>
            </a:r>
          </a:p>
          <a:p>
            <a:pPr algn="l" rtl="0"/>
            <a:r>
              <a:rPr lang="fr-FR" sz="1000" b="1" i="0" u="none" strike="noStrike" dirty="0">
                <a:solidFill>
                  <a:srgbClr val="26282A"/>
                </a:solidFill>
                <a:effectLst/>
              </a:rPr>
              <a:t>© Paul Gauguin, </a:t>
            </a:r>
            <a:r>
              <a:rPr lang="fr-FR" sz="1000" b="1" i="1" u="none" strike="noStrike" dirty="0">
                <a:solidFill>
                  <a:srgbClr val="26282A"/>
                </a:solidFill>
                <a:effectLst/>
              </a:rPr>
              <a:t>Femme tahitienne accroupie</a:t>
            </a:r>
            <a:r>
              <a:rPr lang="fr-FR" sz="1000" b="1" i="0" u="none" strike="noStrike" dirty="0">
                <a:solidFill>
                  <a:srgbClr val="26282A"/>
                </a:solidFill>
                <a:effectLst/>
              </a:rPr>
              <a:t>, collection Margaret Day Blake, Institute of art de Chicago</a:t>
            </a:r>
            <a:endParaRPr lang="fr-FR" sz="1000" b="0" i="0" u="none" strike="noStrike" dirty="0">
              <a:solidFill>
                <a:srgbClr val="26282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0153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4202077-4DAC-4452-AA91-0985F4DF5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2519"/>
            <a:ext cx="3810000" cy="47815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9C4D452-2DB3-495A-9B26-5D4F282BD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96" y="232519"/>
            <a:ext cx="3810000" cy="57054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82A5618-BAF8-4201-8D2C-3A4F724D6C98}"/>
              </a:ext>
            </a:extLst>
          </p:cNvPr>
          <p:cNvSpPr txBox="1"/>
          <p:nvPr/>
        </p:nvSpPr>
        <p:spPr>
          <a:xfrm>
            <a:off x="4486131" y="1604465"/>
            <a:ext cx="3219738" cy="31700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Rendre compte d’un vécu </a:t>
            </a:r>
          </a:p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ou d’un ressenti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3A61845-FC16-0248-9A54-4C250D493E02}"/>
              </a:ext>
            </a:extLst>
          </p:cNvPr>
          <p:cNvSpPr txBox="1"/>
          <p:nvPr/>
        </p:nvSpPr>
        <p:spPr>
          <a:xfrm>
            <a:off x="31755" y="5192524"/>
            <a:ext cx="44073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100" b="0" i="0" u="none" strike="noStrike" dirty="0">
                <a:solidFill>
                  <a:srgbClr val="26282A"/>
                </a:solidFill>
                <a:effectLst/>
              </a:rPr>
              <a:t>Vincent Van Gogh, </a:t>
            </a:r>
            <a:r>
              <a:rPr lang="fr-FR" sz="1100" b="0" i="1" u="none" strike="noStrike" dirty="0">
                <a:solidFill>
                  <a:srgbClr val="26282A"/>
                </a:solidFill>
                <a:effectLst/>
              </a:rPr>
              <a:t>L’arracheuse de carottes</a:t>
            </a:r>
            <a:r>
              <a:rPr lang="fr-FR" sz="1100" b="0" i="0" u="none" strike="noStrike" dirty="0">
                <a:solidFill>
                  <a:srgbClr val="26282A"/>
                </a:solidFill>
                <a:effectLst/>
              </a:rPr>
              <a:t>, 1885, crayon graphite, 53,5 x 43cm,  Institue of art of Chicago</a:t>
            </a:r>
          </a:p>
          <a:p>
            <a:pPr algn="l" rtl="0"/>
            <a:r>
              <a:rPr lang="fr-FR" sz="1100" b="1" i="0" u="none" strike="noStrike" dirty="0">
                <a:solidFill>
                  <a:srgbClr val="26282A"/>
                </a:solidFill>
                <a:effectLst/>
              </a:rPr>
              <a:t>© Vincent Van Gogh, </a:t>
            </a:r>
            <a:r>
              <a:rPr lang="fr-FR" sz="1100" b="1" i="1" u="none" strike="noStrike" dirty="0">
                <a:solidFill>
                  <a:srgbClr val="26282A"/>
                </a:solidFill>
                <a:effectLst/>
              </a:rPr>
              <a:t>L’arracheuse de carottes</a:t>
            </a:r>
            <a:r>
              <a:rPr lang="fr-FR" sz="1100" b="1" i="0" u="none" strike="noStrike" dirty="0">
                <a:solidFill>
                  <a:srgbClr val="26282A"/>
                </a:solidFill>
                <a:effectLst/>
              </a:rPr>
              <a:t>, </a:t>
            </a:r>
            <a:r>
              <a:rPr lang="fr-FR" sz="1100" b="1" i="0" u="none" strike="noStrike" dirty="0">
                <a:solidFill>
                  <a:srgbClr val="767676"/>
                </a:solidFill>
                <a:effectLst/>
              </a:rPr>
              <a:t>Harry B. and Bessie K. </a:t>
            </a:r>
            <a:r>
              <a:rPr lang="fr-FR" sz="1100" b="1" i="0" u="none" strike="noStrike" dirty="0" err="1">
                <a:solidFill>
                  <a:srgbClr val="767676"/>
                </a:solidFill>
                <a:effectLst/>
              </a:rPr>
              <a:t>Braude</a:t>
            </a:r>
            <a:r>
              <a:rPr lang="fr-FR" sz="1100" b="1" i="0" u="none" strike="noStrike" dirty="0">
                <a:solidFill>
                  <a:srgbClr val="767676"/>
                </a:solidFill>
                <a:effectLst/>
              </a:rPr>
              <a:t> </a:t>
            </a:r>
            <a:r>
              <a:rPr lang="fr-FR" sz="1100" b="1" i="0" u="none" strike="noStrike" dirty="0" err="1">
                <a:solidFill>
                  <a:srgbClr val="767676"/>
                </a:solidFill>
                <a:effectLst/>
              </a:rPr>
              <a:t>Memorial</a:t>
            </a:r>
            <a:r>
              <a:rPr lang="fr-FR" sz="1100" b="1" i="0" u="none" strike="noStrike" dirty="0">
                <a:solidFill>
                  <a:srgbClr val="767676"/>
                </a:solidFill>
                <a:effectLst/>
              </a:rPr>
              <a:t> Collection,</a:t>
            </a:r>
            <a:r>
              <a:rPr lang="fr-FR" sz="1100" b="1" i="0" u="none" strike="noStrike" dirty="0">
                <a:solidFill>
                  <a:srgbClr val="26282A"/>
                </a:solidFill>
                <a:effectLst/>
              </a:rPr>
              <a:t> Institue of art of Chicago, </a:t>
            </a:r>
            <a:endParaRPr lang="fr-FR" sz="1100" b="0" i="0" u="none" strike="noStrike" dirty="0">
              <a:solidFill>
                <a:srgbClr val="26282A"/>
              </a:solidFill>
              <a:effectLst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4380946-1070-AB49-9126-61D2ABD01C9C}"/>
              </a:ext>
            </a:extLst>
          </p:cNvPr>
          <p:cNvSpPr txBox="1"/>
          <p:nvPr/>
        </p:nvSpPr>
        <p:spPr>
          <a:xfrm>
            <a:off x="8159742" y="5969328"/>
            <a:ext cx="41169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Edward Munch, </a:t>
            </a:r>
            <a:r>
              <a:rPr lang="fr-FR" sz="1000" b="0" i="1" u="none" strike="noStrike" dirty="0">
                <a:solidFill>
                  <a:srgbClr val="26282A"/>
                </a:solidFill>
                <a:effectLst/>
              </a:rPr>
              <a:t>Désespoir d’Alpha</a:t>
            </a:r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,1908-1909, crayon noir, 65,1x48,1, collection Clarence Buckingham, Institue of art de Chicago</a:t>
            </a:r>
          </a:p>
          <a:p>
            <a:pPr algn="l"/>
            <a:r>
              <a:rPr lang="fr-FR" sz="1000" b="1" i="0" u="none" strike="noStrike" dirty="0">
                <a:solidFill>
                  <a:srgbClr val="26282A"/>
                </a:solidFill>
                <a:effectLst/>
              </a:rPr>
              <a:t>© Edward Munch, </a:t>
            </a:r>
            <a:r>
              <a:rPr lang="fr-FR" sz="1000" b="1" i="1" u="none" strike="noStrike" dirty="0">
                <a:solidFill>
                  <a:srgbClr val="26282A"/>
                </a:solidFill>
                <a:effectLst/>
              </a:rPr>
              <a:t>Désespoir </a:t>
            </a:r>
            <a:r>
              <a:rPr lang="fr-FR" sz="1000" b="1" i="1" u="none" strike="noStrike" dirty="0" err="1">
                <a:solidFill>
                  <a:srgbClr val="26282A"/>
                </a:solidFill>
                <a:effectLst/>
              </a:rPr>
              <a:t>d’Alpha</a:t>
            </a:r>
            <a:r>
              <a:rPr lang="fr-FR" sz="1000" b="1" i="0" u="none" strike="noStrike" dirty="0" err="1">
                <a:solidFill>
                  <a:srgbClr val="26282A"/>
                </a:solidFill>
                <a:effectLst/>
              </a:rPr>
              <a:t>,collection</a:t>
            </a:r>
            <a:r>
              <a:rPr lang="fr-FR" sz="1000" b="1" i="0" u="none" strike="noStrike" dirty="0">
                <a:solidFill>
                  <a:srgbClr val="26282A"/>
                </a:solidFill>
                <a:effectLst/>
              </a:rPr>
              <a:t> Clarence Buckingham, Institue of art de Chicago</a:t>
            </a:r>
            <a:endParaRPr lang="fr-FR" sz="1000" b="0" i="0" u="none" strike="noStrike" dirty="0">
              <a:solidFill>
                <a:srgbClr val="26282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1813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59AD789-98D8-4C38-8E09-C43FF723D304}"/>
              </a:ext>
            </a:extLst>
          </p:cNvPr>
          <p:cNvSpPr txBox="1"/>
          <p:nvPr/>
        </p:nvSpPr>
        <p:spPr>
          <a:xfrm>
            <a:off x="4899347" y="2155057"/>
            <a:ext cx="3219738" cy="19389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Exprimer</a:t>
            </a:r>
          </a:p>
          <a:p>
            <a:pPr algn="ctr"/>
            <a:endParaRPr lang="fr-FR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S’exprimer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5FFC086-EB9F-4764-8414-17E1D1153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1" y="379845"/>
            <a:ext cx="3517746" cy="5004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1B6EF01-0965-4B4C-8046-8E4FAF9046D7}"/>
              </a:ext>
            </a:extLst>
          </p:cNvPr>
          <p:cNvSpPr txBox="1"/>
          <p:nvPr/>
        </p:nvSpPr>
        <p:spPr>
          <a:xfrm rot="10800000" flipV="1">
            <a:off x="465673" y="5484088"/>
            <a:ext cx="460375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900" b="0" i="0" u="none" strike="noStrike" dirty="0">
                <a:solidFill>
                  <a:srgbClr val="26282A"/>
                </a:solidFill>
                <a:effectLst/>
              </a:rPr>
              <a:t>Francisco Goya, </a:t>
            </a:r>
            <a:r>
              <a:rPr lang="fr-FR" sz="900" b="0" i="1" u="none" strike="noStrike" dirty="0">
                <a:solidFill>
                  <a:srgbClr val="26282A"/>
                </a:solidFill>
                <a:effectLst/>
              </a:rPr>
              <a:t>Trois hommes transportant un soldat blessé</a:t>
            </a:r>
            <a:r>
              <a:rPr lang="fr-FR" sz="900" b="0" i="0" u="none" strike="noStrike" dirty="0">
                <a:solidFill>
                  <a:srgbClr val="26282A"/>
                </a:solidFill>
                <a:effectLst/>
              </a:rPr>
              <a:t>, 1812-1820, pinceau à l'encre brune et lavis brun et gris sur traces de craie noire, 20,2x14,1 cm, Collection Clarence Buckingham, Institute of art of Chicago</a:t>
            </a:r>
          </a:p>
          <a:p>
            <a:pPr algn="l" rtl="0"/>
            <a:r>
              <a:rPr lang="fr-FR" sz="900" b="1" i="0" u="none" strike="noStrike" dirty="0">
                <a:solidFill>
                  <a:srgbClr val="26282A"/>
                </a:solidFill>
                <a:effectLst/>
              </a:rPr>
              <a:t>© Francisco Goya, </a:t>
            </a:r>
            <a:r>
              <a:rPr lang="fr-FR" sz="900" b="1" i="1" u="none" strike="noStrike" dirty="0">
                <a:solidFill>
                  <a:srgbClr val="26282A"/>
                </a:solidFill>
                <a:effectLst/>
              </a:rPr>
              <a:t>Trois hommes transportant un soldat blessé</a:t>
            </a:r>
            <a:r>
              <a:rPr lang="fr-FR" sz="900" b="1" i="0" u="none" strike="noStrike" dirty="0">
                <a:solidFill>
                  <a:srgbClr val="26282A"/>
                </a:solidFill>
                <a:effectLst/>
              </a:rPr>
              <a:t>, Collection Clarence Buckingham, Institute of art of Chicago</a:t>
            </a:r>
            <a:endParaRPr lang="fr-FR" sz="900" b="0" i="0" u="none" strike="noStrike" dirty="0">
              <a:solidFill>
                <a:srgbClr val="26282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2498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Art For Sale– Barnbury">
            <a:extLst>
              <a:ext uri="{FF2B5EF4-FFF2-40B4-BE49-F238E27FC236}">
                <a16:creationId xmlns:a16="http://schemas.microsoft.com/office/drawing/2014/main" xmlns="" id="{8C5BD280-1ECC-4ACB-BF92-7ACA053F5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7" y="367425"/>
            <a:ext cx="3609018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2BFEAA3-E503-465A-B51B-B50BB276F0EC}"/>
              </a:ext>
            </a:extLst>
          </p:cNvPr>
          <p:cNvSpPr txBox="1"/>
          <p:nvPr/>
        </p:nvSpPr>
        <p:spPr>
          <a:xfrm>
            <a:off x="587227" y="5402099"/>
            <a:ext cx="4184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sz="1200" dirty="0"/>
              <a:t>Henri Matisse, </a:t>
            </a:r>
            <a:r>
              <a:rPr lang="fr-FR" sz="1200" i="1" dirty="0"/>
              <a:t>Nu bleu II</a:t>
            </a:r>
            <a:r>
              <a:rPr lang="fr-FR" sz="1200" dirty="0"/>
              <a:t>, 1952, Papiers gouachés, découpés et collés sur papier marouflé sur toile, 103,8 x 86 cm, Centre Pompidou, MNAM-CCI, </a:t>
            </a:r>
            <a:r>
              <a:rPr lang="fr-FR" sz="1200" dirty="0" err="1"/>
              <a:t>Dist</a:t>
            </a:r>
            <a:r>
              <a:rPr lang="fr-FR" sz="1200" dirty="0"/>
              <a:t>. RMN-Grand Palais</a:t>
            </a:r>
          </a:p>
          <a:p>
            <a:pPr fontAlgn="base"/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27AB1C7-F71A-4BD8-B49B-A847FA26AC86}"/>
              </a:ext>
            </a:extLst>
          </p:cNvPr>
          <p:cNvSpPr txBox="1"/>
          <p:nvPr/>
        </p:nvSpPr>
        <p:spPr>
          <a:xfrm>
            <a:off x="5143725" y="3595576"/>
            <a:ext cx="2677886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fr-FR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5008B28-8DC3-4EF4-AFD3-284F7D60A390}"/>
              </a:ext>
            </a:extLst>
          </p:cNvPr>
          <p:cNvSpPr txBox="1"/>
          <p:nvPr/>
        </p:nvSpPr>
        <p:spPr>
          <a:xfrm>
            <a:off x="4931228" y="2638961"/>
            <a:ext cx="4212773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Donner à voir</a:t>
            </a:r>
          </a:p>
        </p:txBody>
      </p:sp>
    </p:spTree>
    <p:extLst>
      <p:ext uri="{BB962C8B-B14F-4D97-AF65-F5344CB8AC3E}">
        <p14:creationId xmlns:p14="http://schemas.microsoft.com/office/powerpoint/2010/main" val="4119323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E415B41-FE47-B844-B64B-CC7908A8F9BE}"/>
              </a:ext>
            </a:extLst>
          </p:cNvPr>
          <p:cNvSpPr txBox="1"/>
          <p:nvPr/>
        </p:nvSpPr>
        <p:spPr>
          <a:xfrm>
            <a:off x="1282698" y="5730004"/>
            <a:ext cx="8868834" cy="802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4100" dirty="0">
                <a:solidFill>
                  <a:srgbClr val="7030A0"/>
                </a:solidFill>
                <a:ea typeface="+mj-ea"/>
                <a:cs typeface="+mj-cs"/>
              </a:rPr>
              <a:t>Tu as progressé sur les 4</a:t>
            </a:r>
            <a:r>
              <a:rPr lang="en-US" sz="4100" kern="1200" dirty="0">
                <a:solidFill>
                  <a:srgbClr val="7030A0"/>
                </a:solidFill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rgbClr val="7030A0"/>
                </a:solidFill>
                <a:ea typeface="+mj-ea"/>
                <a:cs typeface="+mj-cs"/>
              </a:rPr>
              <a:t>compétences</a:t>
            </a:r>
            <a:r>
              <a:rPr lang="en-US" sz="4100" kern="1200" dirty="0">
                <a:solidFill>
                  <a:srgbClr val="7030A0"/>
                </a:solidFill>
                <a:ea typeface="+mj-ea"/>
                <a:cs typeface="+mj-cs"/>
              </a:rPr>
              <a:t> à </a:t>
            </a:r>
            <a:r>
              <a:rPr lang="en-US" sz="4100" kern="1200" dirty="0" err="1">
                <a:solidFill>
                  <a:srgbClr val="7030A0"/>
                </a:solidFill>
                <a:ea typeface="+mj-ea"/>
                <a:cs typeface="+mj-cs"/>
              </a:rPr>
              <a:t>travailler</a:t>
            </a:r>
            <a:r>
              <a:rPr lang="en-US" sz="4100" kern="1200" dirty="0">
                <a:solidFill>
                  <a:srgbClr val="7030A0"/>
                </a:solidFill>
                <a:ea typeface="+mj-ea"/>
                <a:cs typeface="+mj-cs"/>
              </a:rPr>
              <a:t> !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6882C51-76F9-4F99-997D-31FA6242A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D5695B3A-8978-0642-B41E-4BD74973F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6614" y="692331"/>
            <a:ext cx="732958" cy="732958"/>
          </a:xfrm>
          <a:prstGeom prst="rect">
            <a:avLst/>
          </a:prstGeom>
        </p:spPr>
      </p:pic>
      <p:sp>
        <p:nvSpPr>
          <p:cNvPr id="18" name="Right Triangle 17">
            <a:extLst>
              <a:ext uri="{FF2B5EF4-FFF2-40B4-BE49-F238E27FC236}">
                <a16:creationId xmlns:a16="http://schemas.microsoft.com/office/drawing/2014/main" xmlns="" id="{61FFFC16-86E2-4B9A-BC6D-213DC26547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xmlns="" id="{D8350E6D-CBC9-4A26-B84F-7145FDC9F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090665" y="609601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DD3524E0-C87C-4F38-9FC7-E969C15A7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xmlns="" id="{F1ED1DF4-DDDE-4464-8ABC-ED1F633CCE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CB4E315-91F2-4710-B866-B119037ED9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85769" y="1447563"/>
            <a:ext cx="1980472" cy="13966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CBE1B01-A27C-45C2-ADA4-AA13C3AC1F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6FE5468-759E-4E83-828A-5587C7F58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que 15" descr="Langue des signes ">
            <a:extLst>
              <a:ext uri="{FF2B5EF4-FFF2-40B4-BE49-F238E27FC236}">
                <a16:creationId xmlns:a16="http://schemas.microsoft.com/office/drawing/2014/main" xmlns="" id="{68509716-1AD3-D84A-AC2A-36123DEC5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41444" y="1639389"/>
            <a:ext cx="1044829" cy="1044829"/>
          </a:xfrm>
          <a:prstGeom prst="rect">
            <a:avLst/>
          </a:prstGeom>
        </p:spPr>
      </p:pic>
      <p:pic>
        <p:nvPicPr>
          <p:cNvPr id="5" name="Graphique 8" descr="Bulle de pensée">
            <a:extLst>
              <a:ext uri="{FF2B5EF4-FFF2-40B4-BE49-F238E27FC236}">
                <a16:creationId xmlns:a16="http://schemas.microsoft.com/office/drawing/2014/main" xmlns="" id="{D4278142-4263-FA44-83BD-E380E2C48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43129" y="1613037"/>
            <a:ext cx="1065752" cy="106575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xmlns="" id="{569BABC0-B0CC-4E7B-838A-F6E644779E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642224" y="156958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xmlns="" id="{BE7E1DAA-43FB-4446-A354-9283DE668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que 5" descr="Oreille">
            <a:extLst>
              <a:ext uri="{FF2B5EF4-FFF2-40B4-BE49-F238E27FC236}">
                <a16:creationId xmlns:a16="http://schemas.microsoft.com/office/drawing/2014/main" xmlns="" id="{327DBA5A-F55C-1A42-AC0B-C20D8FF6D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632929" y="3009630"/>
            <a:ext cx="1581964" cy="158196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9FE99BC-5F7D-47C3-AA1E-16D7DBDBD1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6605" y="2841337"/>
            <a:ext cx="2789854" cy="1865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que 3" descr="Tête avec engrenages">
            <a:extLst>
              <a:ext uri="{FF2B5EF4-FFF2-40B4-BE49-F238E27FC236}">
                <a16:creationId xmlns:a16="http://schemas.microsoft.com/office/drawing/2014/main" xmlns="" id="{E42992B4-C5F7-3042-8612-7F726E6141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372068" y="2994562"/>
            <a:ext cx="1558928" cy="1558928"/>
          </a:xfrm>
          <a:prstGeom prst="rect">
            <a:avLst/>
          </a:prstGeom>
        </p:spPr>
      </p:pic>
      <p:sp>
        <p:nvSpPr>
          <p:cNvPr id="38" name="Right Triangle 37">
            <a:extLst>
              <a:ext uri="{FF2B5EF4-FFF2-40B4-BE49-F238E27FC236}">
                <a16:creationId xmlns:a16="http://schemas.microsoft.com/office/drawing/2014/main" xmlns="" id="{27400BAF-FCE6-4296-8A0E-9B595ADC09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xmlns="" id="{F2FC5C7B-261A-4268-BA85-C29488A8BE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816496" y="2804968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C1C64BE-8841-3340-8C34-981B78C40EE5}"/>
              </a:ext>
            </a:extLst>
          </p:cNvPr>
          <p:cNvSpPr txBox="1"/>
          <p:nvPr/>
        </p:nvSpPr>
        <p:spPr>
          <a:xfrm>
            <a:off x="1354667" y="59276"/>
            <a:ext cx="9133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Qu’as-tu appris aujourd’hui en arts plastiques ?</a:t>
            </a:r>
          </a:p>
        </p:txBody>
      </p:sp>
    </p:spTree>
    <p:extLst>
      <p:ext uri="{BB962C8B-B14F-4D97-AF65-F5344CB8AC3E}">
        <p14:creationId xmlns:p14="http://schemas.microsoft.com/office/powerpoint/2010/main" val="271057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1640416" y="207439"/>
            <a:ext cx="886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Qu’as-tu appris aujourd’hui </a:t>
            </a:r>
          </a:p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en arts plastiques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B6F85C-1805-1040-BDC7-EED0F434DC5B}"/>
              </a:ext>
            </a:extLst>
          </p:cNvPr>
          <p:cNvSpPr txBox="1"/>
          <p:nvPr/>
        </p:nvSpPr>
        <p:spPr>
          <a:xfrm>
            <a:off x="1139825" y="2403939"/>
            <a:ext cx="31787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rgbClr val="7030A0"/>
                </a:solidFill>
              </a:rPr>
              <a:t>Ce que tu as fait … </a:t>
            </a:r>
          </a:p>
          <a:p>
            <a:pPr algn="l"/>
            <a:endParaRPr lang="fr-FR" sz="2800" dirty="0">
              <a:solidFill>
                <a:srgbClr val="7030A0"/>
              </a:solidFill>
            </a:endParaRPr>
          </a:p>
          <a:p>
            <a:pPr algn="l"/>
            <a:r>
              <a:rPr lang="fr-FR" sz="2800" dirty="0"/>
              <a:t>Tu as dessiné</a:t>
            </a:r>
          </a:p>
          <a:p>
            <a:pPr algn="l"/>
            <a:endParaRPr lang="fr-FR" sz="2800" dirty="0"/>
          </a:p>
          <a:p>
            <a:pPr algn="l"/>
            <a:r>
              <a:rPr lang="fr-FR" sz="2800" dirty="0"/>
              <a:t>Tu as représenté</a:t>
            </a:r>
          </a:p>
          <a:p>
            <a:pPr algn="l"/>
            <a:endParaRPr lang="fr-FR" sz="2800" dirty="0"/>
          </a:p>
          <a:p>
            <a:pPr algn="l"/>
            <a:r>
              <a:rPr lang="fr-FR" sz="2800" dirty="0"/>
              <a:t>Tu as croqué</a:t>
            </a:r>
          </a:p>
          <a:p>
            <a:pPr algn="l"/>
            <a:endParaRPr lang="fr-FR" sz="2800" dirty="0"/>
          </a:p>
          <a:p>
            <a:pPr algn="l"/>
            <a:r>
              <a:rPr lang="fr-FR" sz="2800" dirty="0"/>
              <a:t>Tu as découpé-collé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2FBD9DE-51C7-45E1-A733-6F2DE4D95A14}"/>
              </a:ext>
            </a:extLst>
          </p:cNvPr>
          <p:cNvSpPr/>
          <p:nvPr/>
        </p:nvSpPr>
        <p:spPr>
          <a:xfrm>
            <a:off x="5527825" y="3184994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800" dirty="0"/>
              <a:t>Tu as regardé</a:t>
            </a:r>
          </a:p>
          <a:p>
            <a:endParaRPr lang="fr-FR" sz="2800" dirty="0"/>
          </a:p>
          <a:p>
            <a:r>
              <a:rPr lang="fr-FR" sz="2800" dirty="0"/>
              <a:t>Tu as observé</a:t>
            </a:r>
          </a:p>
          <a:p>
            <a:endParaRPr lang="fr-FR" sz="2800" dirty="0"/>
          </a:p>
          <a:p>
            <a:r>
              <a:rPr lang="fr-FR" sz="2800" dirty="0"/>
              <a:t>Tu as repéré des lignes et des formes</a:t>
            </a:r>
          </a:p>
          <a:p>
            <a:endParaRPr lang="fr-FR" sz="2800" dirty="0"/>
          </a:p>
          <a:p>
            <a:r>
              <a:rPr lang="fr-FR" sz="2800" dirty="0"/>
              <a:t>Tu as été inspiré! </a:t>
            </a:r>
          </a:p>
        </p:txBody>
      </p:sp>
      <p:pic>
        <p:nvPicPr>
          <p:cNvPr id="6" name="Graphique 5" descr="Tête avec engrenages">
            <a:extLst>
              <a:ext uri="{FF2B5EF4-FFF2-40B4-BE49-F238E27FC236}">
                <a16:creationId xmlns:a16="http://schemas.microsoft.com/office/drawing/2014/main" xmlns="" id="{36AD51DF-5279-4EE0-A26A-8F356A8E1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551584" y="305138"/>
            <a:ext cx="1558928" cy="155892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24D2704-E7E9-B148-A981-17630ED99D82}"/>
              </a:ext>
            </a:extLst>
          </p:cNvPr>
          <p:cNvSpPr txBox="1"/>
          <p:nvPr/>
        </p:nvSpPr>
        <p:spPr>
          <a:xfrm>
            <a:off x="5599632" y="2471668"/>
            <a:ext cx="2602442" cy="523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rgbClr val="7030A0"/>
                </a:solidFill>
              </a:rPr>
              <a:t>Mais aussi …</a:t>
            </a:r>
          </a:p>
        </p:txBody>
      </p:sp>
    </p:spTree>
    <p:extLst>
      <p:ext uri="{BB962C8B-B14F-4D97-AF65-F5344CB8AC3E}">
        <p14:creationId xmlns:p14="http://schemas.microsoft.com/office/powerpoint/2010/main" val="341999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889000" y="38106"/>
            <a:ext cx="9620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Qu’as-tu appris aujourd’hui </a:t>
            </a:r>
          </a:p>
          <a:p>
            <a:pPr algn="ctr"/>
            <a:r>
              <a:rPr lang="fr-FR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en arts plastiques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B6F85C-1805-1040-BDC7-EED0F434DC5B}"/>
              </a:ext>
            </a:extLst>
          </p:cNvPr>
          <p:cNvSpPr txBox="1"/>
          <p:nvPr/>
        </p:nvSpPr>
        <p:spPr>
          <a:xfrm>
            <a:off x="329671" y="1535186"/>
            <a:ext cx="111906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600" dirty="0">
                <a:solidFill>
                  <a:schemeClr val="accent1"/>
                </a:solidFill>
              </a:rPr>
              <a:t>Ce que tu as compris …</a:t>
            </a:r>
          </a:p>
          <a:p>
            <a:pPr algn="l"/>
            <a:endParaRPr lang="fr-FR" sz="2600" dirty="0"/>
          </a:p>
          <a:p>
            <a:r>
              <a:rPr lang="fr-FR" sz="2600" dirty="0"/>
              <a:t> ▪ Il y a bien des manières de représenter une même chose.</a:t>
            </a:r>
          </a:p>
          <a:p>
            <a:endParaRPr lang="fr-FR" sz="2600" dirty="0"/>
          </a:p>
          <a:p>
            <a:r>
              <a:rPr lang="fr-FR" sz="2600" dirty="0"/>
              <a:t>▪ Une représentation génère une impression. </a:t>
            </a:r>
          </a:p>
          <a:p>
            <a:endParaRPr lang="fr-FR" sz="2600" dirty="0"/>
          </a:p>
          <a:p>
            <a:r>
              <a:rPr lang="fr-FR" sz="2600" dirty="0"/>
              <a:t>▪ Les choix des artistes pour représenter quelque chose ne sont pas anodins: ils permettent d’exprimer quelque chose. Ils cherchent à nous dire quelque chose et à nous toucher. Nous cherchons alors à comprendre et ressentons des émotions.</a:t>
            </a:r>
          </a:p>
          <a:p>
            <a:endParaRPr lang="fr-FR" sz="2600" dirty="0"/>
          </a:p>
          <a:p>
            <a:r>
              <a:rPr lang="fr-FR" sz="2600" dirty="0"/>
              <a:t>▪ Il y a bien des manières différentes de dessiner. Le dessin a différentes fonctions et est un art en soi! </a:t>
            </a:r>
          </a:p>
        </p:txBody>
      </p:sp>
      <p:pic>
        <p:nvPicPr>
          <p:cNvPr id="4" name="Graphique 3" descr="Tête avec engrenages">
            <a:extLst>
              <a:ext uri="{FF2B5EF4-FFF2-40B4-BE49-F238E27FC236}">
                <a16:creationId xmlns:a16="http://schemas.microsoft.com/office/drawing/2014/main" xmlns="" id="{C7D13E13-70C6-4A97-AE2A-10984748E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04883" y="126998"/>
            <a:ext cx="996233" cy="99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6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F19CFE6-7621-4FFB-A4F3-53DFD3860D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550111" cy="415353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F4DD1A1-652B-4ECB-A8DE-07087A834E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50491" y="0"/>
            <a:ext cx="864150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271F3E-C693-4F5F-9E5F-B543945DD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17D0AC4-949E-FA47-857C-C4DEC1F44181}"/>
              </a:ext>
            </a:extLst>
          </p:cNvPr>
          <p:cNvSpPr txBox="1"/>
          <p:nvPr/>
        </p:nvSpPr>
        <p:spPr>
          <a:xfrm>
            <a:off x="6978823" y="2444942"/>
            <a:ext cx="3550111" cy="6513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Le  matériel</a:t>
            </a:r>
          </a:p>
        </p:txBody>
      </p:sp>
      <p:sp>
        <p:nvSpPr>
          <p:cNvPr id="19" name="Freeform 75">
            <a:extLst>
              <a:ext uri="{FF2B5EF4-FFF2-40B4-BE49-F238E27FC236}">
                <a16:creationId xmlns:a16="http://schemas.microsoft.com/office/drawing/2014/main" xmlns="" id="{D4A67D3B-CF15-41C0-AEB5-8D857A8AE8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3138412" cy="3315551"/>
          </a:xfrm>
          <a:custGeom>
            <a:avLst/>
            <a:gdLst>
              <a:gd name="connsiteX0" fmla="*/ 0 w 3138412"/>
              <a:gd name="connsiteY0" fmla="*/ 0 h 3315551"/>
              <a:gd name="connsiteX1" fmla="*/ 2697473 w 3138412"/>
              <a:gd name="connsiteY1" fmla="*/ 0 h 3315551"/>
              <a:gd name="connsiteX2" fmla="*/ 2788573 w 3138412"/>
              <a:gd name="connsiteY2" fmla="*/ 121826 h 3315551"/>
              <a:gd name="connsiteX3" fmla="*/ 3138412 w 3138412"/>
              <a:gd name="connsiteY3" fmla="*/ 1267122 h 3315551"/>
              <a:gd name="connsiteX4" fmla="*/ 1089983 w 3138412"/>
              <a:gd name="connsiteY4" fmla="*/ 3315551 h 3315551"/>
              <a:gd name="connsiteX5" fmla="*/ 113581 w 3138412"/>
              <a:gd name="connsiteY5" fmla="*/ 3068317 h 3315551"/>
              <a:gd name="connsiteX6" fmla="*/ 0 w 3138412"/>
              <a:gd name="connsiteY6" fmla="*/ 2999315 h 331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8412" h="3315551">
                <a:moveTo>
                  <a:pt x="0" y="0"/>
                </a:moveTo>
                <a:lnTo>
                  <a:pt x="2697473" y="0"/>
                </a:lnTo>
                <a:lnTo>
                  <a:pt x="2788573" y="121826"/>
                </a:lnTo>
                <a:cubicBezTo>
                  <a:pt x="3009443" y="448758"/>
                  <a:pt x="3138412" y="842879"/>
                  <a:pt x="3138412" y="1267122"/>
                </a:cubicBezTo>
                <a:cubicBezTo>
                  <a:pt x="3138412" y="2398438"/>
                  <a:pt x="2221299" y="3315551"/>
                  <a:pt x="1089983" y="3315551"/>
                </a:cubicBezTo>
                <a:cubicBezTo>
                  <a:pt x="736447" y="3315551"/>
                  <a:pt x="403829" y="3225989"/>
                  <a:pt x="113581" y="3068317"/>
                </a:cubicBezTo>
                <a:lnTo>
                  <a:pt x="0" y="2999315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EE44E17-6A21-4DF3-9573-0819D6F00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20441" y="563445"/>
            <a:ext cx="3123224" cy="3123224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67">
            <a:extLst>
              <a:ext uri="{FF2B5EF4-FFF2-40B4-BE49-F238E27FC236}">
                <a16:creationId xmlns:a16="http://schemas.microsoft.com/office/drawing/2014/main" xmlns="" id="{1DE44A29-0857-4193-8859-8E5D8A3CD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20733" y="0"/>
            <a:ext cx="3693492" cy="2106382"/>
          </a:xfrm>
          <a:custGeom>
            <a:avLst/>
            <a:gdLst>
              <a:gd name="connsiteX0" fmla="*/ 20343 w 3693492"/>
              <a:gd name="connsiteY0" fmla="*/ 0 h 2106382"/>
              <a:gd name="connsiteX1" fmla="*/ 3673149 w 3693492"/>
              <a:gd name="connsiteY1" fmla="*/ 0 h 2106382"/>
              <a:gd name="connsiteX2" fmla="*/ 3683957 w 3693492"/>
              <a:gd name="connsiteY2" fmla="*/ 70817 h 2106382"/>
              <a:gd name="connsiteX3" fmla="*/ 3693492 w 3693492"/>
              <a:gd name="connsiteY3" fmla="*/ 259636 h 2106382"/>
              <a:gd name="connsiteX4" fmla="*/ 1846746 w 3693492"/>
              <a:gd name="connsiteY4" fmla="*/ 2106382 h 2106382"/>
              <a:gd name="connsiteX5" fmla="*/ 0 w 3693492"/>
              <a:gd name="connsiteY5" fmla="*/ 259636 h 2106382"/>
              <a:gd name="connsiteX6" fmla="*/ 9535 w 3693492"/>
              <a:gd name="connsiteY6" fmla="*/ 70817 h 210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3492" h="2106382">
                <a:moveTo>
                  <a:pt x="20343" y="0"/>
                </a:moveTo>
                <a:lnTo>
                  <a:pt x="3673149" y="0"/>
                </a:lnTo>
                <a:lnTo>
                  <a:pt x="3683957" y="70817"/>
                </a:lnTo>
                <a:cubicBezTo>
                  <a:pt x="3690262" y="132899"/>
                  <a:pt x="3693492" y="195891"/>
                  <a:pt x="3693492" y="259636"/>
                </a:cubicBezTo>
                <a:cubicBezTo>
                  <a:pt x="3693492" y="1279566"/>
                  <a:pt x="2866676" y="2106382"/>
                  <a:pt x="1846746" y="2106382"/>
                </a:cubicBezTo>
                <a:cubicBezTo>
                  <a:pt x="826816" y="2106382"/>
                  <a:pt x="0" y="1279566"/>
                  <a:pt x="0" y="259636"/>
                </a:cubicBezTo>
                <a:cubicBezTo>
                  <a:pt x="0" y="195891"/>
                  <a:pt x="3230" y="132899"/>
                  <a:pt x="9535" y="7081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BDEE1C07-D401-6E40-90A8-A16A6ADD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21600000" flipH="1">
            <a:off x="8134855" y="136743"/>
            <a:ext cx="1865246" cy="1440902"/>
          </a:xfrm>
          <a:prstGeom prst="rect">
            <a:avLst/>
          </a:prstGeom>
          <a:noFill/>
        </p:spPr>
      </p:pic>
      <p:sp>
        <p:nvSpPr>
          <p:cNvPr id="25" name="Freeform 71">
            <a:extLst>
              <a:ext uri="{FF2B5EF4-FFF2-40B4-BE49-F238E27FC236}">
                <a16:creationId xmlns:a16="http://schemas.microsoft.com/office/drawing/2014/main" xmlns="" id="{B2A37BC1-02C0-4D97-8BEC-5BECAD9A3B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80944" y="2616377"/>
            <a:ext cx="3711057" cy="4251098"/>
          </a:xfrm>
          <a:custGeom>
            <a:avLst/>
            <a:gdLst>
              <a:gd name="connsiteX0" fmla="*/ 2538398 w 3711057"/>
              <a:gd name="connsiteY0" fmla="*/ 0 h 4251098"/>
              <a:gd name="connsiteX1" fmla="*/ 3526457 w 3711057"/>
              <a:gd name="connsiteY1" fmla="*/ 199480 h 4251098"/>
              <a:gd name="connsiteX2" fmla="*/ 3711057 w 3711057"/>
              <a:gd name="connsiteY2" fmla="*/ 288406 h 4251098"/>
              <a:gd name="connsiteX3" fmla="*/ 3711057 w 3711057"/>
              <a:gd name="connsiteY3" fmla="*/ 4251098 h 4251098"/>
              <a:gd name="connsiteX4" fmla="*/ 668754 w 3711057"/>
              <a:gd name="connsiteY4" fmla="*/ 4251098 h 4251098"/>
              <a:gd name="connsiteX5" fmla="*/ 579647 w 3711057"/>
              <a:gd name="connsiteY5" fmla="*/ 4153055 h 4251098"/>
              <a:gd name="connsiteX6" fmla="*/ 0 w 3711057"/>
              <a:gd name="connsiteY6" fmla="*/ 2538398 h 4251098"/>
              <a:gd name="connsiteX7" fmla="*/ 2538398 w 3711057"/>
              <a:gd name="connsiteY7" fmla="*/ 0 h 425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11057" h="4251098">
                <a:moveTo>
                  <a:pt x="2538398" y="0"/>
                </a:moveTo>
                <a:cubicBezTo>
                  <a:pt x="2888878" y="0"/>
                  <a:pt x="3222768" y="71030"/>
                  <a:pt x="3526457" y="199480"/>
                </a:cubicBezTo>
                <a:lnTo>
                  <a:pt x="3711057" y="288406"/>
                </a:lnTo>
                <a:lnTo>
                  <a:pt x="3711057" y="4251098"/>
                </a:lnTo>
                <a:lnTo>
                  <a:pt x="668754" y="4251098"/>
                </a:lnTo>
                <a:lnTo>
                  <a:pt x="579647" y="4153055"/>
                </a:lnTo>
                <a:cubicBezTo>
                  <a:pt x="217529" y="3714270"/>
                  <a:pt x="0" y="3151738"/>
                  <a:pt x="0" y="2538398"/>
                </a:cubicBezTo>
                <a:cubicBezTo>
                  <a:pt x="0" y="1136479"/>
                  <a:pt x="1136479" y="0"/>
                  <a:pt x="253839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AE1484F1-C9A8-C440-9DB2-F119E4B6A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9356250" y="3447183"/>
            <a:ext cx="2345368" cy="2911883"/>
          </a:xfrm>
          <a:prstGeom prst="rect">
            <a:avLst/>
          </a:prstGeom>
          <a:noFill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3F9368E-F7DE-47C8-8582-84A50D6BF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9" y="3686669"/>
            <a:ext cx="2592000" cy="29188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D7EB5A2-AC54-4E33-AD50-783DE34ED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33687" y="3505200"/>
            <a:ext cx="3057525" cy="364807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EEFFC2BD-BABE-4B0C-8B36-0129989CAFE4}"/>
              </a:ext>
            </a:extLst>
          </p:cNvPr>
          <p:cNvSpPr txBox="1"/>
          <p:nvPr/>
        </p:nvSpPr>
        <p:spPr>
          <a:xfrm>
            <a:off x="3060109" y="4557306"/>
            <a:ext cx="26995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4" name="Picture 22">
            <a:extLst>
              <a:ext uri="{FF2B5EF4-FFF2-40B4-BE49-F238E27FC236}">
                <a16:creationId xmlns:a16="http://schemas.microsoft.com/office/drawing/2014/main" xmlns="" id="{DD3C1603-ADD7-4850-BAC4-E92072B0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rot="10800000" flipH="1">
            <a:off x="3408361" y="4903124"/>
            <a:ext cx="1836000" cy="1836000"/>
          </a:xfrm>
          <a:prstGeom prst="rect">
            <a:avLst/>
          </a:prstGeom>
          <a:noFill/>
        </p:spPr>
      </p:pic>
      <p:pic>
        <p:nvPicPr>
          <p:cNvPr id="26" name="Picture 7" descr="Feuille De Papier Blanc. Réaliste Vecteur Fond Noir Clip Art ...">
            <a:extLst>
              <a:ext uri="{FF2B5EF4-FFF2-40B4-BE49-F238E27FC236}">
                <a16:creationId xmlns:a16="http://schemas.microsoft.com/office/drawing/2014/main" xmlns="" id="{29FCF999-A135-4188-9013-A0A705D55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89832" y="600656"/>
            <a:ext cx="1933637" cy="1933637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2848FFE-E1DB-4ABA-BD0E-7C73C81A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09" y="1107901"/>
            <a:ext cx="1764000" cy="193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3">
            <a:extLst>
              <a:ext uri="{FF2B5EF4-FFF2-40B4-BE49-F238E27FC236}">
                <a16:creationId xmlns:a16="http://schemas.microsoft.com/office/drawing/2014/main" xmlns="" id="{AF8A7CBF-E219-3E49-9045-103E50A3F0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83" y="4524648"/>
            <a:ext cx="1272428" cy="114895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A0B4B9F-79A3-D543-8189-8B8F99C26425}"/>
              </a:ext>
            </a:extLst>
          </p:cNvPr>
          <p:cNvSpPr txBox="1"/>
          <p:nvPr/>
        </p:nvSpPr>
        <p:spPr>
          <a:xfrm>
            <a:off x="901189" y="2622356"/>
            <a:ext cx="45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 dirty="0"/>
              <a:t>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AB13DE2-FDAE-F04F-8A36-9AE4892F8009}"/>
              </a:ext>
            </a:extLst>
          </p:cNvPr>
          <p:cNvSpPr txBox="1"/>
          <p:nvPr/>
        </p:nvSpPr>
        <p:spPr>
          <a:xfrm>
            <a:off x="1985868" y="5673601"/>
            <a:ext cx="45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465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497416" y="-60218"/>
            <a:ext cx="102747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Qu’as-tu appris aujourd’hui</a:t>
            </a:r>
          </a:p>
          <a:p>
            <a:pPr algn="ctr"/>
            <a:r>
              <a:rPr lang="fr-FR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en arts plastiques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E415B41-FE47-B844-B64B-CC7908A8F9BE}"/>
              </a:ext>
            </a:extLst>
          </p:cNvPr>
          <p:cNvSpPr txBox="1"/>
          <p:nvPr/>
        </p:nvSpPr>
        <p:spPr>
          <a:xfrm>
            <a:off x="164797" y="1607764"/>
            <a:ext cx="4254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u="sng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Du vocabulaire spécifique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FAECABB-4764-45C6-91D3-25686CB20127}"/>
              </a:ext>
            </a:extLst>
          </p:cNvPr>
          <p:cNvSpPr/>
          <p:nvPr/>
        </p:nvSpPr>
        <p:spPr>
          <a:xfrm>
            <a:off x="8103959" y="1684484"/>
            <a:ext cx="3954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u="sng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 références artistiques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AFFE8F3-36E8-4688-9953-4F68507D9BD5}"/>
              </a:ext>
            </a:extLst>
          </p:cNvPr>
          <p:cNvSpPr/>
          <p:nvPr/>
        </p:nvSpPr>
        <p:spPr>
          <a:xfrm>
            <a:off x="370114" y="2725160"/>
            <a:ext cx="17308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Crayon</a:t>
            </a:r>
          </a:p>
          <a:p>
            <a:pPr algn="ctr"/>
            <a:endParaRPr lang="fr-FR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Graphite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9DD11AA-6C84-40FC-8968-7F6241553338}"/>
              </a:ext>
            </a:extLst>
          </p:cNvPr>
          <p:cNvSpPr/>
          <p:nvPr/>
        </p:nvSpPr>
        <p:spPr>
          <a:xfrm>
            <a:off x="2526637" y="2771056"/>
            <a:ext cx="99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Encre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54715B0-01C8-4E46-8342-C7F0CF18B209}"/>
              </a:ext>
            </a:extLst>
          </p:cNvPr>
          <p:cNvSpPr/>
          <p:nvPr/>
        </p:nvSpPr>
        <p:spPr>
          <a:xfrm>
            <a:off x="159150" y="4233490"/>
            <a:ext cx="20356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Fusain</a:t>
            </a:r>
          </a:p>
          <a:p>
            <a:pPr algn="ctr"/>
            <a:endParaRPr lang="fr-FR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Pastels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6E1E43-88EF-4846-83AB-B0D396B1BBFC}"/>
              </a:ext>
            </a:extLst>
          </p:cNvPr>
          <p:cNvSpPr/>
          <p:nvPr/>
        </p:nvSpPr>
        <p:spPr>
          <a:xfrm>
            <a:off x="1915822" y="3559027"/>
            <a:ext cx="22206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Papiers gouachés</a:t>
            </a:r>
          </a:p>
          <a:p>
            <a:pPr algn="ctr"/>
            <a:r>
              <a:rPr lang="fr-F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découpés et collés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4485414-47D4-4C01-839A-CDD8A0314AF0}"/>
              </a:ext>
            </a:extLst>
          </p:cNvPr>
          <p:cNvSpPr/>
          <p:nvPr/>
        </p:nvSpPr>
        <p:spPr>
          <a:xfrm>
            <a:off x="8730852" y="3026423"/>
            <a:ext cx="3397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Léonard de Vinci, </a:t>
            </a:r>
            <a:r>
              <a:rPr lang="fr-FR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L’homme de Vitruve</a:t>
            </a:r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,1490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04D987F-BE15-49E2-9076-48CD3F40D82E}"/>
              </a:ext>
            </a:extLst>
          </p:cNvPr>
          <p:cNvSpPr/>
          <p:nvPr/>
        </p:nvSpPr>
        <p:spPr>
          <a:xfrm>
            <a:off x="9296303" y="4078408"/>
            <a:ext cx="22060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Henri Matisse,</a:t>
            </a:r>
          </a:p>
          <a:p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fr-FR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Nu bleu II</a:t>
            </a:r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1952</a:t>
            </a:r>
          </a:p>
        </p:txBody>
      </p:sp>
      <p:pic>
        <p:nvPicPr>
          <p:cNvPr id="12" name="Graphique 11" descr="Tête avec engrenages">
            <a:extLst>
              <a:ext uri="{FF2B5EF4-FFF2-40B4-BE49-F238E27FC236}">
                <a16:creationId xmlns:a16="http://schemas.microsoft.com/office/drawing/2014/main" xmlns="" id="{43CCD229-5F82-4E21-8809-9215884A9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72118" y="327332"/>
            <a:ext cx="1028298" cy="10282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485564B-4D49-4199-90E6-5D5BF96F8F0D}"/>
              </a:ext>
            </a:extLst>
          </p:cNvPr>
          <p:cNvSpPr/>
          <p:nvPr/>
        </p:nvSpPr>
        <p:spPr>
          <a:xfrm>
            <a:off x="4422369" y="1771306"/>
            <a:ext cx="3586944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Dessin académique</a:t>
            </a:r>
          </a:p>
          <a:p>
            <a:pPr algn="ctr"/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Dessin réaliste</a:t>
            </a:r>
          </a:p>
          <a:p>
            <a:pPr algn="ctr"/>
            <a:endParaRPr lang="fr-FR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étude préparatoire</a:t>
            </a:r>
          </a:p>
          <a:p>
            <a:pPr algn="ctr"/>
            <a:endParaRPr lang="fr-FR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Dessin pour exprimer</a:t>
            </a:r>
          </a:p>
          <a:p>
            <a:pPr algn="ctr"/>
            <a:endParaRPr lang="fr-FR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Dessin pour rendre compte</a:t>
            </a:r>
          </a:p>
          <a:p>
            <a:pPr algn="ctr"/>
            <a:endParaRPr lang="fr-FR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Dessin pour dire</a:t>
            </a:r>
          </a:p>
          <a:p>
            <a:pPr algn="ctr"/>
            <a:endParaRPr lang="fr-FR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Dessin pour donner à voir</a:t>
            </a:r>
          </a:p>
        </p:txBody>
      </p:sp>
    </p:spTree>
    <p:extLst>
      <p:ext uri="{BB962C8B-B14F-4D97-AF65-F5344CB8AC3E}">
        <p14:creationId xmlns:p14="http://schemas.microsoft.com/office/powerpoint/2010/main" val="5674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1640416" y="207439"/>
            <a:ext cx="886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Prolonge cette séance!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B6F85C-1805-1040-BDC7-EED0F434DC5B}"/>
              </a:ext>
            </a:extLst>
          </p:cNvPr>
          <p:cNvSpPr txBox="1"/>
          <p:nvPr/>
        </p:nvSpPr>
        <p:spPr>
          <a:xfrm>
            <a:off x="201083" y="1903530"/>
            <a:ext cx="11578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Cherche et impose-toi des nouvelles contraintes qui te permettront de dessiner encore ta silhouette 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37A9CEC-6910-4ED6-A19F-89CE79D90FCC}"/>
              </a:ext>
            </a:extLst>
          </p:cNvPr>
          <p:cNvSpPr/>
          <p:nvPr/>
        </p:nvSpPr>
        <p:spPr>
          <a:xfrm>
            <a:off x="201083" y="3326286"/>
            <a:ext cx="118427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Sois attentif aux dessins qui se présentent à toi dans les livres, les magazines, les expositions, les musées et cherche à repérer et à comprendre ce dont il s’agit.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8C7B7DD-17DF-4BB8-8110-AD131D598717}"/>
              </a:ext>
            </a:extLst>
          </p:cNvPr>
          <p:cNvSpPr txBox="1"/>
          <p:nvPr/>
        </p:nvSpPr>
        <p:spPr>
          <a:xfrm>
            <a:off x="6799037" y="5178190"/>
            <a:ext cx="372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 toi de jouer donc ! </a:t>
            </a:r>
          </a:p>
        </p:txBody>
      </p:sp>
    </p:spTree>
    <p:extLst>
      <p:ext uri="{BB962C8B-B14F-4D97-AF65-F5344CB8AC3E}">
        <p14:creationId xmlns:p14="http://schemas.microsoft.com/office/powerpoint/2010/main" val="385947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6B8CC7F-3622-46E3-9272-E1956397D2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234905" cy="456278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FE55B4-2EE5-4A4A-AD80-1A14F660F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4906" y="0"/>
            <a:ext cx="795640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267E9C1-58F1-46EE-9BBE-108764BF9E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90723D-5583-0F40-B3F8-38224529F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3220" y="4036023"/>
            <a:ext cx="8121762" cy="1053513"/>
          </a:xfrm>
        </p:spPr>
        <p:txBody>
          <a:bodyPr anchor="t">
            <a:noAutofit/>
          </a:bodyPr>
          <a:lstStyle/>
          <a:p>
            <a:r>
              <a:rPr lang="fr-FR" sz="8800" b="1" dirty="0">
                <a:solidFill>
                  <a:srgbClr val="000000"/>
                </a:solidFill>
                <a:latin typeface="Freestyle Script" panose="020F0502020204030204" pitchFamily="34" charset="0"/>
              </a:rPr>
              <a:t>Quels coups de crayon! </a:t>
            </a:r>
            <a:br>
              <a:rPr lang="fr-FR" sz="8800" b="1" dirty="0">
                <a:solidFill>
                  <a:srgbClr val="000000"/>
                </a:solidFill>
                <a:latin typeface="Freestyle Script" panose="020F0502020204030204" pitchFamily="34" charset="0"/>
              </a:rPr>
            </a:br>
            <a:r>
              <a:rPr lang="fr-FR" b="1" dirty="0">
                <a:solidFill>
                  <a:srgbClr val="000000"/>
                </a:solidFill>
                <a:latin typeface="Freestyle Script" panose="020F0502020204030204" pitchFamily="34" charset="0"/>
              </a:rPr>
              <a:t>Représenter le corps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62B8A8C-A996-46DA-AB61-1A4DD70734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684" y="2"/>
            <a:ext cx="3799103" cy="3822917"/>
          </a:xfrm>
          <a:custGeom>
            <a:avLst/>
            <a:gdLst>
              <a:gd name="connsiteX0" fmla="*/ 370922 w 3799103"/>
              <a:gd name="connsiteY0" fmla="*/ 0 h 3822917"/>
              <a:gd name="connsiteX1" fmla="*/ 2961741 w 3799103"/>
              <a:gd name="connsiteY1" fmla="*/ 0 h 3822917"/>
              <a:gd name="connsiteX2" fmla="*/ 3023310 w 3799103"/>
              <a:gd name="connsiteY2" fmla="*/ 46041 h 3822917"/>
              <a:gd name="connsiteX3" fmla="*/ 3799103 w 3799103"/>
              <a:gd name="connsiteY3" fmla="*/ 1691074 h 3822917"/>
              <a:gd name="connsiteX4" fmla="*/ 1667260 w 3799103"/>
              <a:gd name="connsiteY4" fmla="*/ 3822917 h 3822917"/>
              <a:gd name="connsiteX5" fmla="*/ 22227 w 3799103"/>
              <a:gd name="connsiteY5" fmla="*/ 3047124 h 3822917"/>
              <a:gd name="connsiteX6" fmla="*/ 0 w 3799103"/>
              <a:gd name="connsiteY6" fmla="*/ 3017401 h 3822917"/>
              <a:gd name="connsiteX7" fmla="*/ 0 w 3799103"/>
              <a:gd name="connsiteY7" fmla="*/ 364747 h 3822917"/>
              <a:gd name="connsiteX8" fmla="*/ 22227 w 3799103"/>
              <a:gd name="connsiteY8" fmla="*/ 335024 h 3822917"/>
              <a:gd name="connsiteX9" fmla="*/ 351088 w 3799103"/>
              <a:gd name="connsiteY9" fmla="*/ 13924 h 38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9103" h="3822917">
                <a:moveTo>
                  <a:pt x="370922" y="0"/>
                </a:moveTo>
                <a:lnTo>
                  <a:pt x="2961741" y="0"/>
                </a:lnTo>
                <a:lnTo>
                  <a:pt x="3023310" y="46041"/>
                </a:lnTo>
                <a:cubicBezTo>
                  <a:pt x="3497106" y="437052"/>
                  <a:pt x="3799103" y="1028796"/>
                  <a:pt x="3799103" y="1691074"/>
                </a:cubicBezTo>
                <a:cubicBezTo>
                  <a:pt x="3799103" y="2868458"/>
                  <a:pt x="2844644" y="3822917"/>
                  <a:pt x="1667260" y="3822917"/>
                </a:cubicBezTo>
                <a:cubicBezTo>
                  <a:pt x="1004982" y="3822917"/>
                  <a:pt x="413238" y="3520920"/>
                  <a:pt x="22227" y="3047124"/>
                </a:cubicBezTo>
                <a:lnTo>
                  <a:pt x="0" y="3017401"/>
                </a:lnTo>
                <a:lnTo>
                  <a:pt x="0" y="364747"/>
                </a:lnTo>
                <a:lnTo>
                  <a:pt x="22227" y="335024"/>
                </a:lnTo>
                <a:cubicBezTo>
                  <a:pt x="119980" y="216575"/>
                  <a:pt x="230278" y="108864"/>
                  <a:pt x="351088" y="139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63">
            <a:extLst>
              <a:ext uri="{FF2B5EF4-FFF2-40B4-BE49-F238E27FC236}">
                <a16:creationId xmlns:a16="http://schemas.microsoft.com/office/drawing/2014/main" xmlns="" id="{F429BE5F-6DE0-4144-A557-3BE62DC2D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81589" y="2057400"/>
            <a:ext cx="4310411" cy="4800600"/>
          </a:xfrm>
          <a:custGeom>
            <a:avLst/>
            <a:gdLst>
              <a:gd name="connsiteX0" fmla="*/ 2631284 w 4180773"/>
              <a:gd name="connsiteY0" fmla="*/ 0 h 4656219"/>
              <a:gd name="connsiteX1" fmla="*/ 4102460 w 4180773"/>
              <a:gd name="connsiteY1" fmla="*/ 449382 h 4656219"/>
              <a:gd name="connsiteX2" fmla="*/ 4180773 w 4180773"/>
              <a:gd name="connsiteY2" fmla="*/ 507944 h 4656219"/>
              <a:gd name="connsiteX3" fmla="*/ 4180773 w 4180773"/>
              <a:gd name="connsiteY3" fmla="*/ 4656219 h 4656219"/>
              <a:gd name="connsiteX4" fmla="*/ 951501 w 4180773"/>
              <a:gd name="connsiteY4" fmla="*/ 4656219 h 4656219"/>
              <a:gd name="connsiteX5" fmla="*/ 770685 w 4180773"/>
              <a:gd name="connsiteY5" fmla="*/ 4491883 h 4656219"/>
              <a:gd name="connsiteX6" fmla="*/ 0 w 4180773"/>
              <a:gd name="connsiteY6" fmla="*/ 2631284 h 4656219"/>
              <a:gd name="connsiteX7" fmla="*/ 2631284 w 4180773"/>
              <a:gd name="connsiteY7" fmla="*/ 0 h 465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773" h="4656219">
                <a:moveTo>
                  <a:pt x="2631284" y="0"/>
                </a:moveTo>
                <a:cubicBezTo>
                  <a:pt x="3176241" y="0"/>
                  <a:pt x="3682504" y="165666"/>
                  <a:pt x="4102460" y="449382"/>
                </a:cubicBezTo>
                <a:lnTo>
                  <a:pt x="4180773" y="507944"/>
                </a:lnTo>
                <a:lnTo>
                  <a:pt x="4180773" y="4656219"/>
                </a:lnTo>
                <a:lnTo>
                  <a:pt x="951501" y="4656219"/>
                </a:lnTo>
                <a:lnTo>
                  <a:pt x="770685" y="4491883"/>
                </a:lnTo>
                <a:cubicBezTo>
                  <a:pt x="294517" y="4015714"/>
                  <a:pt x="0" y="3357893"/>
                  <a:pt x="0" y="2631284"/>
                </a:cubicBezTo>
                <a:cubicBezTo>
                  <a:pt x="0" y="1178066"/>
                  <a:pt x="1178066" y="0"/>
                  <a:pt x="2631284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que 5" descr="Chevalet">
            <a:extLst>
              <a:ext uri="{FF2B5EF4-FFF2-40B4-BE49-F238E27FC236}">
                <a16:creationId xmlns:a16="http://schemas.microsoft.com/office/drawing/2014/main" xmlns="" id="{C4CAE045-6C42-6F46-81BC-001ADD52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75825" y="2518214"/>
            <a:ext cx="3623486" cy="401340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CE1EFC02-FB03-4241-83C8-4FBA4CAD65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7624" y="0"/>
            <a:ext cx="3383280" cy="2942512"/>
          </a:xfrm>
          <a:custGeom>
            <a:avLst/>
            <a:gdLst>
              <a:gd name="connsiteX0" fmla="*/ 555657 w 3383280"/>
              <a:gd name="connsiteY0" fmla="*/ 0 h 2942512"/>
              <a:gd name="connsiteX1" fmla="*/ 2827623 w 3383280"/>
              <a:gd name="connsiteY1" fmla="*/ 0 h 2942512"/>
              <a:gd name="connsiteX2" fmla="*/ 2887810 w 3383280"/>
              <a:gd name="connsiteY2" fmla="*/ 54702 h 2942512"/>
              <a:gd name="connsiteX3" fmla="*/ 3383280 w 3383280"/>
              <a:gd name="connsiteY3" fmla="*/ 1250872 h 2942512"/>
              <a:gd name="connsiteX4" fmla="*/ 1691640 w 3383280"/>
              <a:gd name="connsiteY4" fmla="*/ 2942512 h 2942512"/>
              <a:gd name="connsiteX5" fmla="*/ 0 w 3383280"/>
              <a:gd name="connsiteY5" fmla="*/ 1250872 h 2942512"/>
              <a:gd name="connsiteX6" fmla="*/ 495470 w 3383280"/>
              <a:gd name="connsiteY6" fmla="*/ 54702 h 294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3280" h="2942512">
                <a:moveTo>
                  <a:pt x="555657" y="0"/>
                </a:moveTo>
                <a:lnTo>
                  <a:pt x="2827623" y="0"/>
                </a:lnTo>
                <a:lnTo>
                  <a:pt x="2887810" y="54702"/>
                </a:lnTo>
                <a:cubicBezTo>
                  <a:pt x="3193937" y="360829"/>
                  <a:pt x="3383280" y="783739"/>
                  <a:pt x="3383280" y="1250872"/>
                </a:cubicBezTo>
                <a:cubicBezTo>
                  <a:pt x="3383280" y="2185139"/>
                  <a:pt x="2625907" y="2942512"/>
                  <a:pt x="1691640" y="2942512"/>
                </a:cubicBezTo>
                <a:cubicBezTo>
                  <a:pt x="757373" y="2942512"/>
                  <a:pt x="0" y="2185139"/>
                  <a:pt x="0" y="1250872"/>
                </a:cubicBezTo>
                <a:cubicBezTo>
                  <a:pt x="0" y="783739"/>
                  <a:pt x="189344" y="360829"/>
                  <a:pt x="495470" y="54702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que 7" descr="Palette">
            <a:extLst>
              <a:ext uri="{FF2B5EF4-FFF2-40B4-BE49-F238E27FC236}">
                <a16:creationId xmlns:a16="http://schemas.microsoft.com/office/drawing/2014/main" xmlns="" id="{77129448-E23D-AD49-88D4-4497DC573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710442">
            <a:off x="5242725" y="388314"/>
            <a:ext cx="1893076" cy="1893076"/>
          </a:xfrm>
          <a:prstGeom prst="rect">
            <a:avLst/>
          </a:prstGeom>
        </p:spPr>
      </p:pic>
      <p:pic>
        <p:nvPicPr>
          <p:cNvPr id="6" name="Graphique 6" descr="Pinceau">
            <a:extLst>
              <a:ext uri="{FF2B5EF4-FFF2-40B4-BE49-F238E27FC236}">
                <a16:creationId xmlns:a16="http://schemas.microsoft.com/office/drawing/2014/main" xmlns="" id="{00CF22E0-E5EB-4642-90FD-B01CC0BA1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5400000">
            <a:off x="322313" y="226903"/>
            <a:ext cx="2491538" cy="249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72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3868208" y="549736"/>
            <a:ext cx="445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On se prépare!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B6F85C-1805-1040-BDC7-EED0F434DC5B}"/>
              </a:ext>
            </a:extLst>
          </p:cNvPr>
          <p:cNvSpPr txBox="1"/>
          <p:nvPr/>
        </p:nvSpPr>
        <p:spPr>
          <a:xfrm>
            <a:off x="605692" y="2360012"/>
            <a:ext cx="111929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i="1" u="sng" dirty="0"/>
              <a:t>Consigne</a:t>
            </a:r>
            <a:r>
              <a:rPr lang="fr-FR" sz="2400" dirty="0"/>
              <a:t> : plie ta feuille de papier bord à bord dans le sens de la hauteur et déchire-la en 2  morceaux.</a:t>
            </a:r>
          </a:p>
          <a:p>
            <a:pPr algn="l"/>
            <a:r>
              <a:rPr lang="fr-FR" sz="2400" dirty="0"/>
              <a:t>Plie à nouveau ces deux morceaux de papier bord à bord. </a:t>
            </a:r>
          </a:p>
          <a:p>
            <a:pPr algn="l"/>
            <a:endParaRPr lang="fr-FR" sz="2400" dirty="0"/>
          </a:p>
          <a:p>
            <a:pPr algn="l"/>
            <a:r>
              <a:rPr lang="fr-FR" sz="2400" dirty="0"/>
              <a:t>Refais la même chose avec la deuxième et la troisième feuille. </a:t>
            </a:r>
          </a:p>
          <a:p>
            <a:pPr algn="l"/>
            <a:endParaRPr lang="fr-FR" sz="2400" dirty="0"/>
          </a:p>
          <a:p>
            <a:pPr algn="l"/>
            <a:r>
              <a:rPr lang="fr-FR" sz="2400" dirty="0"/>
              <a:t>Tu obtiens 6 bandes de papier avec 12 parties égales. </a:t>
            </a:r>
          </a:p>
          <a:p>
            <a:pPr algn="l"/>
            <a:r>
              <a:rPr lang="fr-FR" sz="2400" dirty="0"/>
              <a:t>Place-les devant toi les unes à côté des autres. </a:t>
            </a:r>
          </a:p>
        </p:txBody>
      </p:sp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D5695B3A-8978-0642-B41E-4BD74973F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19604" y="5442242"/>
            <a:ext cx="914400" cy="914400"/>
          </a:xfrm>
          <a:prstGeom prst="rect">
            <a:avLst/>
          </a:prstGeom>
        </p:spPr>
      </p:pic>
      <p:pic>
        <p:nvPicPr>
          <p:cNvPr id="9" name="Graphique 5" descr="Oreille">
            <a:extLst>
              <a:ext uri="{FF2B5EF4-FFF2-40B4-BE49-F238E27FC236}">
                <a16:creationId xmlns:a16="http://schemas.microsoft.com/office/drawing/2014/main" xmlns="" id="{327DBA5A-F55C-1A42-AC0B-C20D8FF6D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875288" y="5442242"/>
            <a:ext cx="923330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8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7" descr="Feuille De Papier Blanc. Réaliste Vecteur Fond Noir Clip Art ...">
            <a:extLst>
              <a:ext uri="{FF2B5EF4-FFF2-40B4-BE49-F238E27FC236}">
                <a16:creationId xmlns:a16="http://schemas.microsoft.com/office/drawing/2014/main" xmlns="" id="{950551A4-07B8-E34A-8F19-98F0A95BD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6200000">
            <a:off x="641180" y="864108"/>
            <a:ext cx="5129784" cy="5129784"/>
          </a:xfrm>
          <a:prstGeom prst="rect">
            <a:avLst/>
          </a:prstGeom>
          <a:noFill/>
        </p:spPr>
      </p:pic>
      <p:pic>
        <p:nvPicPr>
          <p:cNvPr id="6" name="Picture 3" descr="Les différents types de pliages • Imprimerie ICSO Albi">
            <a:extLst>
              <a:ext uri="{FF2B5EF4-FFF2-40B4-BE49-F238E27FC236}">
                <a16:creationId xmlns:a16="http://schemas.microsoft.com/office/drawing/2014/main" xmlns="" id="{7029039A-9661-4268-AD9B-7B1C793B4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049982" y="537787"/>
            <a:ext cx="3871890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3297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39D0C08-E527-4718-AC7F-B2FABEC87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7" y="1333717"/>
            <a:ext cx="10774245" cy="41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2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2F216C9-A563-47DD-AADD-985B6B70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7" y="1984582"/>
            <a:ext cx="3343619" cy="478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0B27544-7103-412A-A55B-5FA525ACF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03" y="148141"/>
            <a:ext cx="4452479" cy="298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9AF383D-A2C4-40A3-B3B7-E4EB239C6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04" y="148141"/>
            <a:ext cx="3253351" cy="4788000"/>
          </a:xfrm>
          <a:prstGeom prst="rect">
            <a:avLst/>
          </a:prstGeom>
        </p:spPr>
      </p:pic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3EB4A54B-1C63-42DD-8408-36A6D939A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6237" y="-78031"/>
            <a:ext cx="948454" cy="1296000"/>
          </a:xfrm>
          <a:prstGeom prst="rect">
            <a:avLst/>
          </a:prstGeom>
        </p:spPr>
      </p:pic>
      <p:pic>
        <p:nvPicPr>
          <p:cNvPr id="1026" name="Picture 2" descr="{$dp_media-&gt;title}">
            <a:extLst>
              <a:ext uri="{FF2B5EF4-FFF2-40B4-BE49-F238E27FC236}">
                <a16:creationId xmlns:a16="http://schemas.microsoft.com/office/drawing/2014/main" xmlns="" id="{784DF37A-6AF2-4158-9E0B-FA8D0A4C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03" y="3341136"/>
            <a:ext cx="4482000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CB7CF70-D82E-0941-8D19-973BF2A4F3D0}"/>
              </a:ext>
            </a:extLst>
          </p:cNvPr>
          <p:cNvSpPr txBox="1"/>
          <p:nvPr/>
        </p:nvSpPr>
        <p:spPr>
          <a:xfrm>
            <a:off x="2278160" y="6412584"/>
            <a:ext cx="1189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</a:t>
            </a:r>
            <a:r>
              <a:rPr lang="fr-FR" sz="1200" dirty="0">
                <a:solidFill>
                  <a:schemeClr val="bg1"/>
                </a:solidFill>
                <a:effectLst/>
              </a:rPr>
              <a:t> </a:t>
            </a:r>
            <a:r>
              <a:rPr lang="fr-FR" sz="1200" dirty="0" err="1">
                <a:solidFill>
                  <a:schemeClr val="bg1"/>
                </a:solidFill>
                <a:effectLst/>
              </a:rPr>
              <a:t>Qwant</a:t>
            </a:r>
            <a:r>
              <a:rPr lang="fr-FR" sz="1200" dirty="0">
                <a:solidFill>
                  <a:schemeClr val="bg1"/>
                </a:solidFill>
                <a:effectLst/>
              </a:rPr>
              <a:t> junior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6FC374F-4397-914B-89F5-D0679D51AB13}"/>
              </a:ext>
            </a:extLst>
          </p:cNvPr>
          <p:cNvSpPr txBox="1"/>
          <p:nvPr/>
        </p:nvSpPr>
        <p:spPr>
          <a:xfrm>
            <a:off x="5760492" y="4558137"/>
            <a:ext cx="1189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</a:t>
            </a:r>
            <a:r>
              <a:rPr lang="fr-FR" sz="1200" dirty="0">
                <a:solidFill>
                  <a:schemeClr val="bg1"/>
                </a:solidFill>
                <a:effectLst/>
              </a:rPr>
              <a:t> </a:t>
            </a:r>
            <a:r>
              <a:rPr lang="fr-FR" sz="1200" dirty="0" err="1">
                <a:solidFill>
                  <a:schemeClr val="bg1"/>
                </a:solidFill>
                <a:effectLst/>
              </a:rPr>
              <a:t>Qwant</a:t>
            </a:r>
            <a:r>
              <a:rPr lang="fr-FR" sz="1200" dirty="0">
                <a:solidFill>
                  <a:schemeClr val="bg1"/>
                </a:solidFill>
                <a:effectLst/>
              </a:rPr>
              <a:t> junior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FBED7C1-AD74-CB4D-9653-4F61C08A9ACC}"/>
              </a:ext>
            </a:extLst>
          </p:cNvPr>
          <p:cNvSpPr txBox="1"/>
          <p:nvPr/>
        </p:nvSpPr>
        <p:spPr>
          <a:xfrm>
            <a:off x="10399619" y="2823140"/>
            <a:ext cx="1189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</a:t>
            </a:r>
            <a:r>
              <a:rPr lang="fr-FR" sz="1200" dirty="0">
                <a:solidFill>
                  <a:schemeClr val="bg1"/>
                </a:solidFill>
                <a:effectLst/>
              </a:rPr>
              <a:t> </a:t>
            </a:r>
            <a:r>
              <a:rPr lang="fr-FR" sz="1200" dirty="0" err="1">
                <a:solidFill>
                  <a:schemeClr val="bg1"/>
                </a:solidFill>
                <a:effectLst/>
              </a:rPr>
              <a:t>Qwant</a:t>
            </a:r>
            <a:r>
              <a:rPr lang="fr-FR" sz="1200" dirty="0">
                <a:solidFill>
                  <a:schemeClr val="bg1"/>
                </a:solidFill>
                <a:effectLst/>
              </a:rPr>
              <a:t> junior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3F10E4C-666B-9E40-9DA7-17F6159B0064}"/>
              </a:ext>
            </a:extLst>
          </p:cNvPr>
          <p:cNvSpPr txBox="1"/>
          <p:nvPr/>
        </p:nvSpPr>
        <p:spPr>
          <a:xfrm>
            <a:off x="10530853" y="5978832"/>
            <a:ext cx="1189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</a:t>
            </a:r>
            <a:r>
              <a:rPr lang="fr-FR" sz="1200" dirty="0">
                <a:solidFill>
                  <a:schemeClr val="bg1"/>
                </a:solidFill>
                <a:effectLst/>
              </a:rPr>
              <a:t> </a:t>
            </a:r>
            <a:r>
              <a:rPr lang="fr-FR" sz="1200" dirty="0" err="1">
                <a:solidFill>
                  <a:schemeClr val="bg1"/>
                </a:solidFill>
                <a:effectLst/>
              </a:rPr>
              <a:t>Qwant</a:t>
            </a:r>
            <a:r>
              <a:rPr lang="fr-FR" sz="1200" dirty="0">
                <a:solidFill>
                  <a:schemeClr val="bg1"/>
                </a:solidFill>
                <a:effectLst/>
              </a:rPr>
              <a:t> junior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333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1593</Words>
  <Application>Microsoft Macintosh PowerPoint</Application>
  <PresentationFormat>Personnalisé</PresentationFormat>
  <Paragraphs>263</Paragraphs>
  <Slides>52</Slides>
  <Notes>23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3" baseType="lpstr">
      <vt:lpstr>Thème Office</vt:lpstr>
      <vt:lpstr>Quels coups de crayon!  Représenter le corps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Observons des productions  d’autres enfants de ton âge …</vt:lpstr>
      <vt:lpstr>Observons des productions d’autres élèves de ton âge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Quels coups de crayon!  Représenter le corps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sculpture agitée</dc:title>
  <dc:creator>Cecile PETIT</dc:creator>
  <cp:lastModifiedBy>laurenceloeffel@aol.com LOEFFEL</cp:lastModifiedBy>
  <cp:revision>51</cp:revision>
  <dcterms:created xsi:type="dcterms:W3CDTF">2020-06-18T16:06:45Z</dcterms:created>
  <dcterms:modified xsi:type="dcterms:W3CDTF">2020-07-05T08:36:39Z</dcterms:modified>
</cp:coreProperties>
</file>