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32" r:id="rId2"/>
    <p:sldId id="416" r:id="rId3"/>
    <p:sldId id="419" r:id="rId4"/>
    <p:sldId id="431" r:id="rId5"/>
    <p:sldId id="434" r:id="rId6"/>
    <p:sldId id="417" r:id="rId7"/>
    <p:sldId id="423" r:id="rId8"/>
    <p:sldId id="418" r:id="rId9"/>
    <p:sldId id="426" r:id="rId10"/>
    <p:sldId id="401" r:id="rId11"/>
    <p:sldId id="422" r:id="rId12"/>
    <p:sldId id="424" r:id="rId13"/>
    <p:sldId id="408" r:id="rId14"/>
    <p:sldId id="412" r:id="rId15"/>
    <p:sldId id="427" r:id="rId16"/>
    <p:sldId id="407" r:id="rId17"/>
    <p:sldId id="317" r:id="rId18"/>
    <p:sldId id="414" r:id="rId19"/>
    <p:sldId id="433" r:id="rId20"/>
    <p:sldId id="405" r:id="rId21"/>
    <p:sldId id="428" r:id="rId22"/>
    <p:sldId id="28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B0F0A-A84E-4935-861C-FB9F372D7C37}" v="1" dt="2020-11-04T12:36:23.1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5125" autoAdjust="0"/>
  </p:normalViewPr>
  <p:slideViewPr>
    <p:cSldViewPr>
      <p:cViewPr varScale="1">
        <p:scale>
          <a:sx n="77" d="100"/>
          <a:sy n="77" d="100"/>
        </p:scale>
        <p:origin x="24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s Poncelet" userId="ea23cbe854151d10" providerId="LiveId" clId="{7E1B0F0A-A84E-4935-861C-FB9F372D7C37}"/>
    <pc:docChg chg="undo custSel modSld">
      <pc:chgData name="Yves Poncelet" userId="ea23cbe854151d10" providerId="LiveId" clId="{7E1B0F0A-A84E-4935-861C-FB9F372D7C37}" dt="2020-11-04T12:50:23.743" v="1418" actId="20577"/>
      <pc:docMkLst>
        <pc:docMk/>
      </pc:docMkLst>
      <pc:sldChg chg="modSp mod modNotesTx">
        <pc:chgData name="Yves Poncelet" userId="ea23cbe854151d10" providerId="LiveId" clId="{7E1B0F0A-A84E-4935-861C-FB9F372D7C37}" dt="2020-11-04T12:49:28.432" v="1409" actId="20577"/>
        <pc:sldMkLst>
          <pc:docMk/>
          <pc:sldMk cId="4127032134" sldId="431"/>
        </pc:sldMkLst>
        <pc:spChg chg="mod">
          <ac:chgData name="Yves Poncelet" userId="ea23cbe854151d10" providerId="LiveId" clId="{7E1B0F0A-A84E-4935-861C-FB9F372D7C37}" dt="2020-11-04T12:33:36.315" v="63" actId="20577"/>
          <ac:spMkLst>
            <pc:docMk/>
            <pc:sldMk cId="4127032134" sldId="431"/>
            <ac:spMk id="2" creationId="{00000000-0000-0000-0000-000000000000}"/>
          </ac:spMkLst>
        </pc:spChg>
        <pc:spChg chg="mod">
          <ac:chgData name="Yves Poncelet" userId="ea23cbe854151d10" providerId="LiveId" clId="{7E1B0F0A-A84E-4935-861C-FB9F372D7C37}" dt="2020-11-04T12:46:47.090" v="1068" actId="20577"/>
          <ac:spMkLst>
            <pc:docMk/>
            <pc:sldMk cId="4127032134" sldId="431"/>
            <ac:spMk id="3" creationId="{00000000-0000-0000-0000-000000000000}"/>
          </ac:spMkLst>
        </pc:spChg>
      </pc:sldChg>
      <pc:sldChg chg="modSp mod modNotesTx">
        <pc:chgData name="Yves Poncelet" userId="ea23cbe854151d10" providerId="LiveId" clId="{7E1B0F0A-A84E-4935-861C-FB9F372D7C37}" dt="2020-11-04T12:50:23.743" v="1418" actId="20577"/>
        <pc:sldMkLst>
          <pc:docMk/>
          <pc:sldMk cId="2214835588" sldId="434"/>
        </pc:sldMkLst>
        <pc:spChg chg="mod">
          <ac:chgData name="Yves Poncelet" userId="ea23cbe854151d10" providerId="LiveId" clId="{7E1B0F0A-A84E-4935-861C-FB9F372D7C37}" dt="2020-11-04T12:44:11.065" v="1057" actId="20577"/>
          <ac:spMkLst>
            <pc:docMk/>
            <pc:sldMk cId="2214835588" sldId="43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04/11/2020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Comparaison</a:t>
            </a:r>
            <a:r>
              <a:rPr lang="fr-FR" baseline="0" dirty="0"/>
              <a:t> avec des châteaux du moyen âge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bleu, le donjon, équivalent du donjon médiéval,</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extLst>
      <p:ext uri="{BB962C8B-B14F-4D97-AF65-F5344CB8AC3E}">
        <p14:creationId xmlns:p14="http://schemas.microsoft.com/office/powerpoint/2010/main" val="149268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a:t>Montrer</a:t>
            </a:r>
            <a:r>
              <a:rPr lang="fr-FR" b="0" baseline="0" dirty="0"/>
              <a:t> que les différents éléments du château ont pour vocation le prestige, la confort et la beauté, et non prioritairement la défense</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baseline="0" dirty="0"/>
              <a:t>Tout est mis en œuvre pour que le château soit à la gloire du roi et satisfasse son goût pour les arts</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a:t>Faire associer les mots à leur définition</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dirty="0"/>
          </a:p>
        </p:txBody>
      </p:sp>
    </p:spTree>
    <p:extLst>
      <p:ext uri="{BB962C8B-B14F-4D97-AF65-F5344CB8AC3E}">
        <p14:creationId xmlns:p14="http://schemas.microsoft.com/office/powerpoint/2010/main" val="71276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Exercice : faire proposer un ordre chronologique à partir d’hypothèses</a:t>
            </a:r>
            <a:r>
              <a:rPr lang="fr-FR" baseline="0" dirty="0"/>
              <a:t> ou/et de recherches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Éventuellement, donner le repère de la bataille de Marignan</a:t>
            </a:r>
            <a:r>
              <a:rPr lang="fr-FR" b="0" baseline="0" dirty="0"/>
              <a:t> </a:t>
            </a:r>
            <a:r>
              <a:rPr lang="fr-FR" b="0" dirty="0"/>
              <a:t>(1515), nom et date connus par des générations d’écoliers français pendant longtemps. Cette bataille eut lieu dans le nord de l’Italie.</a:t>
            </a:r>
          </a:p>
        </p:txBody>
      </p:sp>
      <p:sp>
        <p:nvSpPr>
          <p:cNvPr id="4" name="Espace réservé du numéro de diapositive 3"/>
          <p:cNvSpPr>
            <a:spLocks noGrp="1"/>
          </p:cNvSpPr>
          <p:nvPr>
            <p:ph type="sldNum" sz="quarter" idx="5"/>
          </p:nvPr>
        </p:nvSpPr>
        <p:spPr/>
        <p:txBody>
          <a:bodyPr/>
          <a:lstStyle/>
          <a:p>
            <a:fld id="{699B3605-6721-460F-98C1-B167D2044D27}" type="slidenum">
              <a:rPr lang="fr-FR" smtClean="0"/>
              <a:pPr/>
              <a:t>3</a:t>
            </a:fld>
            <a:endParaRPr lang="fr-FR"/>
          </a:p>
        </p:txBody>
      </p:sp>
    </p:spTree>
    <p:extLst>
      <p:ext uri="{BB962C8B-B14F-4D97-AF65-F5344CB8AC3E}">
        <p14:creationId xmlns:p14="http://schemas.microsoft.com/office/powerpoint/2010/main" val="363778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Montrer sommairement qu’il n’est pas simple de</a:t>
            </a:r>
            <a:r>
              <a:rPr lang="fr-FR" b="0" baseline="0" dirty="0"/>
              <a:t> lire le français (on parle plus exactement de « moyen français ») juridique du XVIe siècle.</a:t>
            </a:r>
            <a:br>
              <a:rPr lang="fr-FR" b="0" baseline="0" dirty="0"/>
            </a:br>
            <a:r>
              <a:rPr lang="fr-FR" b="0" baseline="0" dirty="0"/>
              <a:t>Puis aider à comprendre cette partie du projet de l’ordonnance du 25 août 1539. </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extLst>
      <p:ext uri="{BB962C8B-B14F-4D97-AF65-F5344CB8AC3E}">
        <p14:creationId xmlns:p14="http://schemas.microsoft.com/office/powerpoint/2010/main" val="386570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baseline="0" dirty="0"/>
              <a:t>Aider à comprendre cette partie du projet de l’ordonnance du 25 août 1539. On peut ajouter que l’ordonnance organise aussi ce que nous appelons l’état-civil, c’est-à-dire l’enregistrement officiel des baptêmes (= naissances) et des décès.</a:t>
            </a:r>
          </a:p>
          <a:p>
            <a:r>
              <a:rPr lang="fr-FR" b="0" baseline="0" dirty="0"/>
              <a:t>Montrer également que la fin de l’extrait témoigne que le roi a une haute idée de son rôle et de </a:t>
            </a:r>
            <a:r>
              <a:rPr lang="fr-FR" b="0" baseline="0"/>
              <a:t>son pouvoir (ce </a:t>
            </a:r>
            <a:r>
              <a:rPr lang="fr-FR" b="0" baseline="0" dirty="0"/>
              <a:t>sera le cas </a:t>
            </a:r>
            <a:r>
              <a:rPr lang="fr-FR" b="0" baseline="0"/>
              <a:t>jusqu’en 1789).</a:t>
            </a:r>
            <a:endParaRPr lang="fr-FR" b="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extLst>
      <p:ext uri="{BB962C8B-B14F-4D97-AF65-F5344CB8AC3E}">
        <p14:creationId xmlns:p14="http://schemas.microsoft.com/office/powerpoint/2010/main" val="214454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dirty="0"/>
              <a:t>Faire remarquer</a:t>
            </a:r>
            <a:r>
              <a:rPr lang="fr-FR" b="0" baseline="0" dirty="0"/>
              <a:t> la concentration de châteaux autour de Paris et dans la vallée de la Loire (d’où l’expression très utilisée aujourd’hui de « châteaux de la Loire »). François Ier en a fait construire ou améliorer beaucoup : 11.</a:t>
            </a:r>
          </a:p>
          <a:p>
            <a:r>
              <a:rPr lang="fr-FR" b="0" baseline="0" dirty="0"/>
              <a:t>Pourquoi une telle concentration ? Pour de nombreuses raisons : la tradition (le Louvre), la beauté des paysages, les vastes forêts (François 1</a:t>
            </a:r>
            <a:r>
              <a:rPr lang="fr-FR" b="0" baseline="30000" dirty="0"/>
              <a:t>er</a:t>
            </a:r>
            <a:r>
              <a:rPr lang="fr-FR" b="0" baseline="0" dirty="0"/>
              <a:t> adore chasser dans le val de Loire), les voies de circulation…</a:t>
            </a:r>
          </a:p>
          <a:p>
            <a:r>
              <a:rPr lang="fr-FR" b="0" baseline="0" dirty="0"/>
              <a:t>Ces châteaux permettent au roi de se déplacer beaucoup et de se faire ainsi connaitre de ses sujets. Il ne se déplace bien sûr jamais seul, mais avec la cour.</a:t>
            </a:r>
            <a:endParaRPr lang="fr-FR" b="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Impression générale : un homme</a:t>
            </a:r>
            <a:r>
              <a:rPr lang="fr-FR" baseline="0" dirty="0"/>
              <a:t> est assis, tous les autres sont debout, tous les regards sont tournés vers lui mais lui ne regarde qu’un homme : celui qui lit. Ce document constitue un témoignage historique de la manière dont on veut montrer le roi et sa cour.</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a:t>Quelle impression domine lorsque l’on observe cette photographie aérienne du château de Chambord ?</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t> Est-ce que ce château</a:t>
            </a:r>
            <a:r>
              <a:rPr lang="fr-FR" b="0" baseline="0" dirty="0"/>
              <a:t> a de quoi se défendre ? Correspond-il à l’image que vous avez du château fort ?</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a:t>Quelle peuvent être les fonctions du château de Chambord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a:t>Lire le récit de la construction de Chambord (voir annexe)</a:t>
            </a:r>
            <a:endParaRPr lang="fr-FR" b="1"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8B00C4-C887-B542-84D7-F899E5D5BE85}"/>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65171D-4117-6C41-BC1B-D4F6A9F47E22}"/>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60AE30-D834-9746-B938-C2DB2B4F0DBD}"/>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1D65FB-2282-5442-83C3-6133380B08F8}"/>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CA9F48-7B92-8B47-BCEF-EBDB77B847CF}"/>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7599B8-823F-BB44-BD81-38C15046283E}"/>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EE84D3-0405-F544-9F13-8CD8B9802AED}"/>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8" name="Espace réservé du pied de page 7">
            <a:extLst>
              <a:ext uri="{FF2B5EF4-FFF2-40B4-BE49-F238E27FC236}">
                <a16:creationId xmlns:a16="http://schemas.microsoft.com/office/drawing/2014/main"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DD99A5-10DE-AC45-BE25-1A0D318C64DB}"/>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4" name="Espace réservé du pied de page 3">
            <a:extLst>
              <a:ext uri="{FF2B5EF4-FFF2-40B4-BE49-F238E27FC236}">
                <a16:creationId xmlns:a16="http://schemas.microsoft.com/office/drawing/2014/main"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E76FC6-A618-614C-882B-5A954D351A2A}"/>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3" name="Espace réservé du pied de page 2">
            <a:extLst>
              <a:ext uri="{FF2B5EF4-FFF2-40B4-BE49-F238E27FC236}">
                <a16:creationId xmlns:a16="http://schemas.microsoft.com/office/drawing/2014/main"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7FB49D-B5D9-504A-986B-A523E0CDD761}"/>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83550-4A8F-E04E-A9BE-9228F04B505B}"/>
              </a:ext>
            </a:extLst>
          </p:cNvPr>
          <p:cNvSpPr>
            <a:spLocks noGrp="1"/>
          </p:cNvSpPr>
          <p:nvPr>
            <p:ph type="dt" sz="half" idx="10"/>
          </p:nvPr>
        </p:nvSpPr>
        <p:spPr/>
        <p:txBody>
          <a:bodyPr/>
          <a:lstStyle/>
          <a:p>
            <a:fld id="{050A95A0-46AC-DD44-9D77-3F7C849049D7}" type="datetimeFigureOut">
              <a:rPr lang="fr-FR" smtClean="0"/>
              <a:pPr/>
              <a:t>04/11/2020</a:t>
            </a:fld>
            <a:endParaRPr lang="fr-FR"/>
          </a:p>
        </p:txBody>
      </p:sp>
      <p:sp>
        <p:nvSpPr>
          <p:cNvPr id="6" name="Espace réservé du pied de page 5">
            <a:extLst>
              <a:ext uri="{FF2B5EF4-FFF2-40B4-BE49-F238E27FC236}">
                <a16:creationId xmlns:a16="http://schemas.microsoft.com/office/drawing/2014/main"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04/11/2020</a:t>
            </a:fld>
            <a:endParaRPr lang="fr-FR"/>
          </a:p>
        </p:txBody>
      </p:sp>
      <p:sp>
        <p:nvSpPr>
          <p:cNvPr id="5" name="Espace réservé du pied de page 4">
            <a:extLst>
              <a:ext uri="{FF2B5EF4-FFF2-40B4-BE49-F238E27FC236}">
                <a16:creationId xmlns:a16="http://schemas.microsoft.com/office/drawing/2014/main"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fr.wikipedia.org/wiki/Fichier:ChambordGrundriss.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histoire-image.org/recherche-avancee?keys=&amp;auteur=CLOUET%20Jean&amp;theme=&amp;mots_cles=&amp;periode=All&amp;type=All&amp;lieu=Al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hyperlink" Target="https://histoire-image.org/recherche-avancee?keys=&amp;auteur=PATEL%20Pierre&amp;theme=&amp;mots_cles=&amp;periode=All&amp;type=All&amp;lieu=Al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histoire-image.org/recherche-avancee?keys=&amp;auteur=PATEL%20Pierre&amp;theme=&amp;mots_cles=&amp;periode=All&amp;type=All&amp;lieu=All" TargetMode="External"/><Relationship Id="rId5" Type="http://schemas.openxmlformats.org/officeDocument/2006/relationships/image" Target="../media/image1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999B49-E57C-A246-ADE7-29BFE76BA6ED}"/>
              </a:ext>
            </a:extLst>
          </p:cNvPr>
          <p:cNvSpPr txBox="1">
            <a:spLocks/>
          </p:cNvSpPr>
          <p:nvPr/>
        </p:nvSpPr>
        <p:spPr>
          <a:xfrm>
            <a:off x="1447800" y="1828800"/>
            <a:ext cx="8839200" cy="39624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7200" dirty="0">
                <a:latin typeface="Monotype Corsiva" pitchFamily="66" charset="0"/>
              </a:rPr>
              <a:t>Histoire</a:t>
            </a:r>
            <a:br>
              <a:rPr lang="fr-FR" sz="5400" dirty="0">
                <a:solidFill>
                  <a:schemeClr val="bg1"/>
                </a:solidFill>
                <a:latin typeface="Monotype Corsiva" pitchFamily="66" charset="0"/>
              </a:rPr>
            </a:br>
            <a:r>
              <a:rPr lang="fr-FR" sz="5400" dirty="0">
                <a:latin typeface="Monotype Corsiva" pitchFamily="66" charset="0"/>
              </a:rPr>
              <a:t>CM1</a:t>
            </a:r>
          </a:p>
          <a:p>
            <a:pPr algn="ctr"/>
            <a:r>
              <a:rPr lang="fr-FR" sz="5400" dirty="0">
                <a:latin typeface="Monotype Corsiva" pitchFamily="66" charset="0"/>
              </a:rPr>
              <a:t> </a:t>
            </a:r>
            <a:br>
              <a:rPr lang="fr-FR" sz="5400" dirty="0">
                <a:latin typeface="Monotype Corsiva" pitchFamily="66" charset="0"/>
              </a:rPr>
            </a:br>
            <a:r>
              <a:rPr lang="fr-FR" dirty="0">
                <a:latin typeface="Times New Roman" panose="02020603050405020304" pitchFamily="18" charset="0"/>
                <a:cs typeface="Times New Roman" panose="02020603050405020304" pitchFamily="18" charset="0"/>
              </a:rPr>
              <a:t>Les enseignants sont invités à consulter les commentaires figurant sous chaque diapositive. </a:t>
            </a:r>
            <a:endParaRPr lang="fr-FR"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87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 y="6248400"/>
            <a:ext cx="3425490" cy="369332"/>
          </a:xfrm>
          <a:prstGeom prst="rect">
            <a:avLst/>
          </a:prstGeom>
        </p:spPr>
        <p:txBody>
          <a:bodyPr wrap="none">
            <a:spAutoFit/>
          </a:bodyPr>
          <a:lstStyle/>
          <a:p>
            <a:r>
              <a:rPr lang="fr-FR" dirty="0"/>
              <a:t>© Domaine national de Chambord</a:t>
            </a:r>
          </a:p>
        </p:txBody>
      </p:sp>
      <p:pic>
        <p:nvPicPr>
          <p:cNvPr id="21506" name="Picture 2" descr="http://passerelles.bnf.fr/albums/chambord/img/medium/pas_2029.jpg"/>
          <p:cNvPicPr>
            <a:picLocks noChangeAspect="1" noChangeArrowheads="1"/>
          </p:cNvPicPr>
          <p:nvPr/>
        </p:nvPicPr>
        <p:blipFill>
          <a:blip r:embed="rId3" cstate="print"/>
          <a:srcRect t="17391" b="21739"/>
          <a:stretch>
            <a:fillRect/>
          </a:stretch>
        </p:blipFill>
        <p:spPr bwMode="auto">
          <a:xfrm>
            <a:off x="435429" y="990600"/>
            <a:ext cx="11321142" cy="4572000"/>
          </a:xfrm>
          <a:prstGeom prst="rect">
            <a:avLst/>
          </a:prstGeom>
          <a:noFill/>
        </p:spPr>
      </p:pic>
      <p:sp>
        <p:nvSpPr>
          <p:cNvPr id="4" name="Rectangle 3">
            <a:extLst>
              <a:ext uri="{FF2B5EF4-FFF2-40B4-BE49-F238E27FC236}">
                <a16:creationId xmlns:a16="http://schemas.microsoft.com/office/drawing/2014/main" id="{1326A550-AECF-4FC5-93AC-7E26BBECB845}"/>
              </a:ext>
            </a:extLst>
          </p:cNvPr>
          <p:cNvSpPr/>
          <p:nvPr/>
        </p:nvSpPr>
        <p:spPr>
          <a:xfrm>
            <a:off x="914400" y="76200"/>
            <a:ext cx="9677400" cy="748923"/>
          </a:xfrm>
          <a:prstGeom prst="rect">
            <a:avLst/>
          </a:prstGeom>
          <a:noFill/>
          <a:ln>
            <a:solidFill>
              <a:schemeClr val="accent1">
                <a:lumMod val="75000"/>
              </a:schemeClr>
            </a:solidFill>
          </a:ln>
        </p:spPr>
        <p:txBody>
          <a:bodyPr wrap="square" lIns="91440" tIns="45720" rIns="91440" bIns="45720">
            <a:spAutoFit/>
          </a:bodyPr>
          <a:lstStyle/>
          <a:p>
            <a:pPr algn="ctr"/>
            <a:endParaRPr lang="fr-FR" sz="2400" b="1" cap="none" spc="0" baseline="30000" dirty="0">
              <a:ln w="18000">
                <a:noFill/>
                <a:prstDash val="solid"/>
                <a:miter lim="800000"/>
              </a:ln>
              <a:effectLst>
                <a:outerShdw blurRad="25500" dist="23000" dir="7020000" algn="tl">
                  <a:srgbClr val="000000">
                    <a:alpha val="50000"/>
                  </a:srgbClr>
                </a:outerShdw>
              </a:effectLst>
            </a:endParaRPr>
          </a:p>
          <a:p>
            <a:pPr algn="ctr"/>
            <a:r>
              <a:rPr lang="fr-FR" sz="4000" b="1" cap="none" spc="0" baseline="30000" dirty="0">
                <a:ln w="18000">
                  <a:noFill/>
                  <a:prstDash val="solid"/>
                  <a:miter lim="800000"/>
                </a:ln>
                <a:effectLst>
                  <a:outerShdw blurRad="25500" dist="23000" dir="7020000" algn="tl">
                    <a:srgbClr val="000000">
                      <a:alpha val="50000"/>
                    </a:srgbClr>
                  </a:outerShdw>
                </a:effectLst>
              </a:rPr>
              <a:t>Chambord, un magnifique exe</a:t>
            </a:r>
            <a:r>
              <a:rPr lang="fr-FR" sz="4000" b="1" baseline="30000" dirty="0">
                <a:ln w="18000">
                  <a:noFill/>
                  <a:prstDash val="solid"/>
                  <a:miter lim="800000"/>
                </a:ln>
                <a:effectLst>
                  <a:outerShdw blurRad="25500" dist="23000" dir="7020000" algn="tl">
                    <a:srgbClr val="000000">
                      <a:alpha val="50000"/>
                    </a:srgbClr>
                  </a:outerShdw>
                </a:effectLst>
              </a:rPr>
              <a:t>mple de château royal du XVIe siècle</a:t>
            </a:r>
            <a:endParaRPr lang="fr-FR" sz="4000" b="1" cap="none" spc="0" baseline="30000" dirty="0">
              <a:ln w="18000">
                <a:no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582130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33400" y="1219200"/>
            <a:ext cx="5403029" cy="3733800"/>
          </a:xfrm>
          <a:prstGeom prst="rect">
            <a:avLst/>
          </a:prstGeom>
          <a:noFill/>
          <a:ln w="9525">
            <a:noFill/>
            <a:miter lim="800000"/>
            <a:headEnd/>
            <a:tailEnd/>
          </a:ln>
        </p:spPr>
      </p:pic>
      <p:pic>
        <p:nvPicPr>
          <p:cNvPr id="7" name="Picture 2" descr="http://classes.bnf.fr/ema/groplan/images/img_intro/derval.jpg"/>
          <p:cNvPicPr>
            <a:picLocks noChangeAspect="1" noChangeArrowheads="1"/>
          </p:cNvPicPr>
          <p:nvPr/>
        </p:nvPicPr>
        <p:blipFill>
          <a:blip r:embed="rId4" cstate="print"/>
          <a:srcRect b="28440"/>
          <a:stretch>
            <a:fillRect/>
          </a:stretch>
        </p:blipFill>
        <p:spPr bwMode="auto">
          <a:xfrm>
            <a:off x="6477000" y="457200"/>
            <a:ext cx="5257800" cy="4768702"/>
          </a:xfrm>
          <a:prstGeom prst="rect">
            <a:avLst/>
          </a:prstGeom>
          <a:noFill/>
        </p:spPr>
      </p:pic>
      <p:sp>
        <p:nvSpPr>
          <p:cNvPr id="8" name="Rectangle 7"/>
          <p:cNvSpPr/>
          <p:nvPr/>
        </p:nvSpPr>
        <p:spPr>
          <a:xfrm>
            <a:off x="7543800" y="5334000"/>
            <a:ext cx="4267199" cy="338554"/>
          </a:xfrm>
          <a:prstGeom prst="rect">
            <a:avLst/>
          </a:prstGeom>
        </p:spPr>
        <p:txBody>
          <a:bodyPr wrap="square">
            <a:spAutoFit/>
          </a:bodyPr>
          <a:lstStyle/>
          <a:p>
            <a:r>
              <a:rPr lang="fr-FR" sz="1600" dirty="0"/>
              <a:t>© Bibliothèque nationale de France - 2015</a:t>
            </a:r>
          </a:p>
        </p:txBody>
      </p:sp>
    </p:spTree>
    <p:extLst>
      <p:ext uri="{BB962C8B-B14F-4D97-AF65-F5344CB8AC3E}">
        <p14:creationId xmlns:p14="http://schemas.microsoft.com/office/powerpoint/2010/main" val="400527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895600" y="1121495"/>
            <a:ext cx="5791200" cy="4685865"/>
          </a:xfrm>
          <a:prstGeom prst="rect">
            <a:avLst/>
          </a:prstGeom>
          <a:noFill/>
          <a:ln w="9525">
            <a:noFill/>
            <a:miter lim="800000"/>
            <a:headEnd/>
            <a:tailEnd/>
          </a:ln>
        </p:spPr>
      </p:pic>
      <p:sp>
        <p:nvSpPr>
          <p:cNvPr id="3" name="Rectangle 3"/>
          <p:cNvSpPr>
            <a:spLocks noChangeArrowheads="1"/>
          </p:cNvSpPr>
          <p:nvPr/>
        </p:nvSpPr>
        <p:spPr bwMode="auto">
          <a:xfrm>
            <a:off x="0" y="6400800"/>
            <a:ext cx="4724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202122"/>
                </a:solidFill>
                <a:effectLst/>
                <a:latin typeface="Arial" pitchFamily="34" charset="0"/>
                <a:ea typeface="Times New Roman" pitchFamily="18" charset="0"/>
                <a:cs typeface="Arial" pitchFamily="34" charset="0"/>
              </a:rPr>
              <a:t>d’après </a:t>
            </a:r>
            <a:r>
              <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hlinkClick r:id="rId4"/>
              </a:rPr>
              <a:t>https://fr.wikipedia.org/wiki/Fichier:ChambordGrundriss.png</a:t>
            </a:r>
            <a:r>
              <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ZoneTexte 3"/>
          <p:cNvSpPr txBox="1"/>
          <p:nvPr/>
        </p:nvSpPr>
        <p:spPr>
          <a:xfrm>
            <a:off x="457200" y="381000"/>
            <a:ext cx="3505200" cy="400110"/>
          </a:xfrm>
          <a:prstGeom prst="rect">
            <a:avLst/>
          </a:prstGeom>
          <a:noFill/>
        </p:spPr>
        <p:txBody>
          <a:bodyPr wrap="square" rtlCol="0">
            <a:spAutoFit/>
          </a:bodyPr>
          <a:lstStyle/>
          <a:p>
            <a:r>
              <a:rPr lang="fr-FR" sz="2000" b="1" dirty="0"/>
              <a:t>Plan du Château de Chambord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600" y="6248400"/>
            <a:ext cx="3425490" cy="369332"/>
          </a:xfrm>
          <a:prstGeom prst="rect">
            <a:avLst/>
          </a:prstGeom>
        </p:spPr>
        <p:txBody>
          <a:bodyPr wrap="none">
            <a:spAutoFit/>
          </a:bodyPr>
          <a:lstStyle/>
          <a:p>
            <a:r>
              <a:rPr lang="fr-FR" dirty="0"/>
              <a:t>© Domaine national de Chambord</a:t>
            </a:r>
          </a:p>
        </p:txBody>
      </p:sp>
      <p:pic>
        <p:nvPicPr>
          <p:cNvPr id="21506" name="Picture 2" descr="http://passerelles.bnf.fr/albums/chambord/img/medium/pas_2029.jpg"/>
          <p:cNvPicPr>
            <a:picLocks noChangeAspect="1" noChangeArrowheads="1"/>
          </p:cNvPicPr>
          <p:nvPr/>
        </p:nvPicPr>
        <p:blipFill>
          <a:blip r:embed="rId3" cstate="print"/>
          <a:srcRect t="17391" b="21739"/>
          <a:stretch>
            <a:fillRect/>
          </a:stretch>
        </p:blipFill>
        <p:spPr bwMode="auto">
          <a:xfrm>
            <a:off x="457200" y="1524000"/>
            <a:ext cx="11321142" cy="4572000"/>
          </a:xfrm>
          <a:prstGeom prst="rect">
            <a:avLst/>
          </a:prstGeom>
          <a:noFill/>
        </p:spPr>
      </p:pic>
      <p:sp>
        <p:nvSpPr>
          <p:cNvPr id="19" name="Ellipse 18"/>
          <p:cNvSpPr/>
          <p:nvPr/>
        </p:nvSpPr>
        <p:spPr>
          <a:xfrm>
            <a:off x="7848600" y="4114800"/>
            <a:ext cx="1600200" cy="762000"/>
          </a:xfrm>
          <a:prstGeom prst="ellipse">
            <a:avLst/>
          </a:prstGeom>
          <a:solidFill>
            <a:schemeClr val="accent1">
              <a:alpha val="2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a:stCxn id="19" idx="0"/>
          </p:cNvCxnSpPr>
          <p:nvPr/>
        </p:nvCxnSpPr>
        <p:spPr>
          <a:xfrm flipH="1" flipV="1">
            <a:off x="8077200" y="1143000"/>
            <a:ext cx="571500" cy="29718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010400" y="127337"/>
            <a:ext cx="2057400" cy="1015663"/>
          </a:xfrm>
          <a:prstGeom prst="rect">
            <a:avLst/>
          </a:prstGeom>
          <a:noFill/>
          <a:ln>
            <a:solidFill>
              <a:schemeClr val="accent2">
                <a:lumMod val="75000"/>
              </a:schemeClr>
            </a:solidFill>
          </a:ln>
        </p:spPr>
        <p:txBody>
          <a:bodyPr wrap="square" rtlCol="0">
            <a:spAutoFit/>
          </a:bodyPr>
          <a:lstStyle/>
          <a:p>
            <a:pPr algn="ctr"/>
            <a:r>
              <a:rPr lang="fr-FR" sz="2000" dirty="0"/>
              <a:t>Des salons immenses pour organiser les fêtes</a:t>
            </a:r>
          </a:p>
        </p:txBody>
      </p:sp>
      <p:cxnSp>
        <p:nvCxnSpPr>
          <p:cNvPr id="10" name="Connecteur droit avec flèche 9"/>
          <p:cNvCxnSpPr>
            <a:endCxn id="22" idx="2"/>
          </p:cNvCxnSpPr>
          <p:nvPr/>
        </p:nvCxnSpPr>
        <p:spPr>
          <a:xfrm flipV="1">
            <a:off x="10553700" y="1524000"/>
            <a:ext cx="500742" cy="3078857"/>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9296400" y="25569"/>
            <a:ext cx="2057400" cy="1015663"/>
          </a:xfrm>
          <a:prstGeom prst="rect">
            <a:avLst/>
          </a:prstGeom>
          <a:noFill/>
          <a:ln>
            <a:solidFill>
              <a:schemeClr val="accent2">
                <a:lumMod val="75000"/>
              </a:schemeClr>
            </a:solidFill>
          </a:ln>
        </p:spPr>
        <p:txBody>
          <a:bodyPr wrap="square" rtlCol="0">
            <a:spAutoFit/>
          </a:bodyPr>
          <a:lstStyle/>
          <a:p>
            <a:pPr algn="ctr"/>
            <a:r>
              <a:rPr lang="fr-FR" sz="2000" dirty="0"/>
              <a:t>Au total, 400 chambres pour loger les invités</a:t>
            </a:r>
          </a:p>
        </p:txBody>
      </p:sp>
      <p:sp>
        <p:nvSpPr>
          <p:cNvPr id="12" name="Ellipse 11"/>
          <p:cNvSpPr/>
          <p:nvPr/>
        </p:nvSpPr>
        <p:spPr>
          <a:xfrm>
            <a:off x="5410200" y="3505200"/>
            <a:ext cx="1600200" cy="762000"/>
          </a:xfrm>
          <a:prstGeom prst="ellipse">
            <a:avLst/>
          </a:prstGeom>
          <a:solidFill>
            <a:schemeClr val="accent1">
              <a:alpha val="2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H="1" flipV="1">
            <a:off x="6096000" y="1143000"/>
            <a:ext cx="76200" cy="23622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334000" y="742890"/>
            <a:ext cx="1447800" cy="400110"/>
          </a:xfrm>
          <a:prstGeom prst="rect">
            <a:avLst/>
          </a:prstGeom>
          <a:noFill/>
          <a:ln>
            <a:solidFill>
              <a:schemeClr val="accent2">
                <a:lumMod val="75000"/>
              </a:schemeClr>
            </a:solidFill>
          </a:ln>
        </p:spPr>
        <p:txBody>
          <a:bodyPr wrap="square" rtlCol="0">
            <a:spAutoFit/>
          </a:bodyPr>
          <a:lstStyle/>
          <a:p>
            <a:pPr algn="ctr"/>
            <a:r>
              <a:rPr lang="fr-FR" sz="2000" dirty="0"/>
              <a:t>Terrasse</a:t>
            </a:r>
          </a:p>
        </p:txBody>
      </p:sp>
      <p:sp>
        <p:nvSpPr>
          <p:cNvPr id="16" name="ZoneTexte 15"/>
          <p:cNvSpPr txBox="1"/>
          <p:nvPr/>
        </p:nvSpPr>
        <p:spPr>
          <a:xfrm>
            <a:off x="3048000" y="51137"/>
            <a:ext cx="2057400" cy="1015663"/>
          </a:xfrm>
          <a:prstGeom prst="rect">
            <a:avLst/>
          </a:prstGeom>
          <a:noFill/>
          <a:ln>
            <a:solidFill>
              <a:schemeClr val="accent2">
                <a:lumMod val="75000"/>
              </a:schemeClr>
            </a:solidFill>
          </a:ln>
        </p:spPr>
        <p:txBody>
          <a:bodyPr wrap="square" rtlCol="0">
            <a:spAutoFit/>
          </a:bodyPr>
          <a:lstStyle/>
          <a:p>
            <a:pPr algn="ctr"/>
            <a:r>
              <a:rPr lang="fr-FR" sz="2000" dirty="0"/>
              <a:t>365 cheminées chauffaient le château</a:t>
            </a:r>
          </a:p>
        </p:txBody>
      </p:sp>
      <p:sp>
        <p:nvSpPr>
          <p:cNvPr id="17" name="Ellipse 16"/>
          <p:cNvSpPr/>
          <p:nvPr/>
        </p:nvSpPr>
        <p:spPr>
          <a:xfrm rot="16446746">
            <a:off x="4049625" y="2377257"/>
            <a:ext cx="1044961" cy="762000"/>
          </a:xfrm>
          <a:prstGeom prst="ellipse">
            <a:avLst/>
          </a:prstGeom>
          <a:solidFill>
            <a:schemeClr val="accent1">
              <a:alpha val="2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p:nvPr/>
        </p:nvCxnSpPr>
        <p:spPr>
          <a:xfrm flipH="1" flipV="1">
            <a:off x="4267200" y="1066800"/>
            <a:ext cx="304800" cy="11430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2743200" y="4114800"/>
            <a:ext cx="1600200" cy="762000"/>
          </a:xfrm>
          <a:prstGeom prst="ellipse">
            <a:avLst/>
          </a:prstGeom>
          <a:solidFill>
            <a:schemeClr val="accent1">
              <a:alpha val="2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flipH="1" flipV="1">
            <a:off x="2400300" y="1049752"/>
            <a:ext cx="1104900" cy="306504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57200" y="34089"/>
            <a:ext cx="2286000" cy="1015663"/>
          </a:xfrm>
          <a:prstGeom prst="rect">
            <a:avLst/>
          </a:prstGeom>
          <a:noFill/>
          <a:ln>
            <a:solidFill>
              <a:schemeClr val="accent2">
                <a:lumMod val="75000"/>
              </a:schemeClr>
            </a:solidFill>
          </a:ln>
        </p:spPr>
        <p:txBody>
          <a:bodyPr wrap="square" rtlCol="0">
            <a:spAutoFit/>
          </a:bodyPr>
          <a:lstStyle/>
          <a:p>
            <a:pPr algn="ctr"/>
            <a:r>
              <a:rPr lang="fr-FR" sz="2000" dirty="0"/>
              <a:t>De très nombreuses  fenêtres pour la luminosité</a:t>
            </a:r>
          </a:p>
        </p:txBody>
      </p:sp>
      <p:sp>
        <p:nvSpPr>
          <p:cNvPr id="22" name="ZoneTexte 21"/>
          <p:cNvSpPr txBox="1"/>
          <p:nvPr/>
        </p:nvSpPr>
        <p:spPr>
          <a:xfrm>
            <a:off x="10025742" y="1123890"/>
            <a:ext cx="2057400" cy="400110"/>
          </a:xfrm>
          <a:prstGeom prst="rect">
            <a:avLst/>
          </a:prstGeom>
          <a:noFill/>
          <a:ln>
            <a:solidFill>
              <a:schemeClr val="accent2">
                <a:lumMod val="75000"/>
              </a:schemeClr>
            </a:solidFill>
          </a:ln>
        </p:spPr>
        <p:txBody>
          <a:bodyPr wrap="square" rtlCol="0">
            <a:spAutoFit/>
          </a:bodyPr>
          <a:lstStyle/>
          <a:p>
            <a:pPr algn="ctr"/>
            <a:r>
              <a:rPr lang="fr-FR" sz="2000" dirty="0"/>
              <a:t>Aile de la chapelle</a:t>
            </a:r>
          </a:p>
        </p:txBody>
      </p:sp>
      <p:sp>
        <p:nvSpPr>
          <p:cNvPr id="23" name="ZoneTexte 22"/>
          <p:cNvSpPr txBox="1"/>
          <p:nvPr/>
        </p:nvSpPr>
        <p:spPr>
          <a:xfrm>
            <a:off x="76200" y="1123890"/>
            <a:ext cx="2057400" cy="400110"/>
          </a:xfrm>
          <a:prstGeom prst="rect">
            <a:avLst/>
          </a:prstGeom>
          <a:noFill/>
          <a:ln>
            <a:solidFill>
              <a:schemeClr val="accent2">
                <a:lumMod val="75000"/>
              </a:schemeClr>
            </a:solidFill>
          </a:ln>
        </p:spPr>
        <p:txBody>
          <a:bodyPr wrap="square" rtlCol="0">
            <a:spAutoFit/>
          </a:bodyPr>
          <a:lstStyle/>
          <a:p>
            <a:pPr algn="ctr"/>
            <a:r>
              <a:rPr lang="fr-FR" sz="2000" dirty="0"/>
              <a:t>Aile du roi</a:t>
            </a:r>
          </a:p>
        </p:txBody>
      </p:sp>
      <p:cxnSp>
        <p:nvCxnSpPr>
          <p:cNvPr id="27" name="Connecteur droit avec flèche 26"/>
          <p:cNvCxnSpPr/>
          <p:nvPr/>
        </p:nvCxnSpPr>
        <p:spPr>
          <a:xfrm flipH="1" flipV="1">
            <a:off x="800100" y="1475479"/>
            <a:ext cx="1203601" cy="3248921"/>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130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asserelles.bnf.fr/albums/chambord/img/medium/pas_2036.jpg"/>
          <p:cNvPicPr>
            <a:picLocks noChangeAspect="1" noChangeArrowheads="1"/>
          </p:cNvPicPr>
          <p:nvPr/>
        </p:nvPicPr>
        <p:blipFill>
          <a:blip r:embed="rId3" cstate="print"/>
          <a:srcRect l="15385" r="58974" b="76812"/>
          <a:stretch>
            <a:fillRect/>
          </a:stretch>
        </p:blipFill>
        <p:spPr bwMode="auto">
          <a:xfrm>
            <a:off x="1905000" y="228600"/>
            <a:ext cx="8305800" cy="4983480"/>
          </a:xfrm>
          <a:prstGeom prst="rect">
            <a:avLst/>
          </a:prstGeom>
          <a:noFill/>
        </p:spPr>
      </p:pic>
      <p:sp>
        <p:nvSpPr>
          <p:cNvPr id="3" name="Ellipse 2"/>
          <p:cNvSpPr/>
          <p:nvPr/>
        </p:nvSpPr>
        <p:spPr>
          <a:xfrm>
            <a:off x="3048000" y="2514600"/>
            <a:ext cx="2514600" cy="1447800"/>
          </a:xfrm>
          <a:prstGeom prst="ellipse">
            <a:avLst/>
          </a:prstGeom>
          <a:solidFill>
            <a:schemeClr val="accent1">
              <a:alpha val="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6629400" y="1828800"/>
            <a:ext cx="2514600" cy="1447800"/>
          </a:xfrm>
          <a:prstGeom prst="ellipse">
            <a:avLst/>
          </a:prstGeom>
          <a:solidFill>
            <a:schemeClr val="accent1">
              <a:alpha val="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H="1">
            <a:off x="1447800" y="3352800"/>
            <a:ext cx="160020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28600" y="3200400"/>
            <a:ext cx="1219200" cy="1200329"/>
          </a:xfrm>
          <a:prstGeom prst="rect">
            <a:avLst/>
          </a:prstGeom>
          <a:noFill/>
          <a:ln>
            <a:solidFill>
              <a:schemeClr val="accent1"/>
            </a:solidFill>
          </a:ln>
        </p:spPr>
        <p:txBody>
          <a:bodyPr wrap="square" rtlCol="0">
            <a:spAutoFit/>
          </a:bodyPr>
          <a:lstStyle/>
          <a:p>
            <a:pPr algn="ctr"/>
            <a:r>
              <a:rPr lang="fr-FR" sz="2400" dirty="0"/>
              <a:t>F de François Ier </a:t>
            </a:r>
          </a:p>
        </p:txBody>
      </p:sp>
      <p:cxnSp>
        <p:nvCxnSpPr>
          <p:cNvPr id="12" name="Connecteur droit avec flèche 11"/>
          <p:cNvCxnSpPr/>
          <p:nvPr/>
        </p:nvCxnSpPr>
        <p:spPr>
          <a:xfrm>
            <a:off x="9144000" y="2438400"/>
            <a:ext cx="121920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0363200" y="2286000"/>
            <a:ext cx="1752600" cy="1200329"/>
          </a:xfrm>
          <a:prstGeom prst="rect">
            <a:avLst/>
          </a:prstGeom>
          <a:noFill/>
          <a:ln>
            <a:solidFill>
              <a:schemeClr val="accent1"/>
            </a:solidFill>
          </a:ln>
        </p:spPr>
        <p:txBody>
          <a:bodyPr wrap="square" rtlCol="0">
            <a:spAutoFit/>
          </a:bodyPr>
          <a:lstStyle/>
          <a:p>
            <a:pPr algn="ctr"/>
            <a:r>
              <a:rPr lang="fr-FR" sz="2400" dirty="0"/>
              <a:t>Salamandre, emblème du roi</a:t>
            </a:r>
          </a:p>
        </p:txBody>
      </p:sp>
      <p:sp>
        <p:nvSpPr>
          <p:cNvPr id="16" name="Rectangle 15"/>
          <p:cNvSpPr/>
          <p:nvPr/>
        </p:nvSpPr>
        <p:spPr>
          <a:xfrm>
            <a:off x="3048000" y="5257800"/>
            <a:ext cx="6400800" cy="369332"/>
          </a:xfrm>
          <a:prstGeom prst="rect">
            <a:avLst/>
          </a:prstGeom>
        </p:spPr>
        <p:txBody>
          <a:bodyPr wrap="square">
            <a:spAutoFit/>
          </a:bodyPr>
          <a:lstStyle/>
          <a:p>
            <a:r>
              <a:rPr lang="fr-FR" dirty="0"/>
              <a:t>Les voûtes sculptées du second étage et l’escalier à double hélice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0" y="46037"/>
            <a:ext cx="2133600" cy="1325563"/>
          </a:xfrm>
        </p:spPr>
        <p:txBody>
          <a:bodyPr/>
          <a:lstStyle/>
          <a:p>
            <a:r>
              <a:rPr lang="fr-FR" u="sng" dirty="0">
                <a:solidFill>
                  <a:schemeClr val="accent2">
                    <a:lumMod val="75000"/>
                  </a:schemeClr>
                </a:solidFill>
                <a:latin typeface="Old English Text MT" pitchFamily="66" charset="0"/>
              </a:rPr>
              <a:t>Lexique</a:t>
            </a:r>
          </a:p>
        </p:txBody>
      </p:sp>
      <p:pic>
        <p:nvPicPr>
          <p:cNvPr id="5123" name="Picture 3"/>
          <p:cNvPicPr>
            <a:picLocks noChangeAspect="1" noChangeArrowheads="1"/>
          </p:cNvPicPr>
          <p:nvPr/>
        </p:nvPicPr>
        <p:blipFill>
          <a:blip r:embed="rId2" cstate="print"/>
          <a:srcRect/>
          <a:stretch>
            <a:fillRect/>
          </a:stretch>
        </p:blipFill>
        <p:spPr bwMode="auto">
          <a:xfrm>
            <a:off x="9582150" y="0"/>
            <a:ext cx="2609850" cy="2060408"/>
          </a:xfrm>
          <a:prstGeom prst="rect">
            <a:avLst/>
          </a:prstGeom>
          <a:noFill/>
          <a:ln w="9525">
            <a:noFill/>
            <a:miter lim="800000"/>
            <a:headEnd/>
            <a:tailEnd/>
          </a:ln>
        </p:spPr>
      </p:pic>
      <p:sp>
        <p:nvSpPr>
          <p:cNvPr id="6" name="ZoneTexte 5"/>
          <p:cNvSpPr txBox="1"/>
          <p:nvPr/>
        </p:nvSpPr>
        <p:spPr>
          <a:xfrm>
            <a:off x="304800" y="1524000"/>
            <a:ext cx="93726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Chambord </a:t>
            </a:r>
            <a:r>
              <a:rPr lang="fr-FR" sz="2600" dirty="0">
                <a:solidFill>
                  <a:schemeClr val="tx1">
                    <a:lumMod val="95000"/>
                    <a:lumOff val="5000"/>
                  </a:schemeClr>
                </a:solidFill>
              </a:rPr>
              <a:t>: château construit sous François I</a:t>
            </a:r>
            <a:r>
              <a:rPr lang="fr-FR" sz="2600" baseline="30000" dirty="0">
                <a:solidFill>
                  <a:schemeClr val="tx1">
                    <a:lumMod val="95000"/>
                    <a:lumOff val="5000"/>
                  </a:schemeClr>
                </a:solidFill>
              </a:rPr>
              <a:t>er</a:t>
            </a:r>
            <a:r>
              <a:rPr lang="fr-FR" sz="2600" dirty="0">
                <a:solidFill>
                  <a:schemeClr val="tx1">
                    <a:lumMod val="95000"/>
                    <a:lumOff val="5000"/>
                  </a:schemeClr>
                </a:solidFill>
              </a:rPr>
              <a:t>.</a:t>
            </a:r>
          </a:p>
        </p:txBody>
      </p:sp>
      <p:sp>
        <p:nvSpPr>
          <p:cNvPr id="8" name="ZoneTexte 7"/>
          <p:cNvSpPr txBox="1"/>
          <p:nvPr/>
        </p:nvSpPr>
        <p:spPr>
          <a:xfrm>
            <a:off x="304800" y="4536757"/>
            <a:ext cx="11201400" cy="954107"/>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La Renaissance </a:t>
            </a:r>
            <a:r>
              <a:rPr lang="fr-FR" sz="2600" dirty="0">
                <a:solidFill>
                  <a:schemeClr val="tx1">
                    <a:lumMod val="95000"/>
                    <a:lumOff val="5000"/>
                  </a:schemeClr>
                </a:solidFill>
              </a:rPr>
              <a:t>: p</a:t>
            </a:r>
            <a:r>
              <a:rPr lang="fr-FR" sz="2800" dirty="0">
                <a:solidFill>
                  <a:schemeClr val="tx1">
                    <a:lumMod val="95000"/>
                    <a:lumOff val="5000"/>
                  </a:schemeClr>
                </a:solidFill>
              </a:rPr>
              <a:t>ériode de changements et de création dans les domaines artistiques, religieux et scientifiques aux XV</a:t>
            </a:r>
            <a:r>
              <a:rPr lang="fr-FR" sz="2800" baseline="30000" dirty="0">
                <a:solidFill>
                  <a:schemeClr val="tx1">
                    <a:lumMod val="95000"/>
                    <a:lumOff val="5000"/>
                  </a:schemeClr>
                </a:solidFill>
              </a:rPr>
              <a:t>e</a:t>
            </a:r>
            <a:r>
              <a:rPr lang="fr-FR" sz="2800" dirty="0">
                <a:solidFill>
                  <a:schemeClr val="tx1">
                    <a:lumMod val="95000"/>
                    <a:lumOff val="5000"/>
                  </a:schemeClr>
                </a:solidFill>
              </a:rPr>
              <a:t> et XVI</a:t>
            </a:r>
            <a:r>
              <a:rPr lang="fr-FR" sz="2800" baseline="30000" dirty="0">
                <a:solidFill>
                  <a:schemeClr val="tx1">
                    <a:lumMod val="95000"/>
                    <a:lumOff val="5000"/>
                  </a:schemeClr>
                </a:solidFill>
              </a:rPr>
              <a:t>e</a:t>
            </a:r>
            <a:r>
              <a:rPr lang="fr-FR" sz="2600" dirty="0">
                <a:solidFill>
                  <a:schemeClr val="tx1">
                    <a:lumMod val="95000"/>
                    <a:lumOff val="5000"/>
                  </a:schemeClr>
                </a:solidFill>
              </a:rPr>
              <a:t> siècles.</a:t>
            </a:r>
          </a:p>
        </p:txBody>
      </p:sp>
      <p:sp>
        <p:nvSpPr>
          <p:cNvPr id="10" name="ZoneTexte 9"/>
          <p:cNvSpPr txBox="1"/>
          <p:nvPr/>
        </p:nvSpPr>
        <p:spPr>
          <a:xfrm>
            <a:off x="304800" y="2460248"/>
            <a:ext cx="111252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Cour </a:t>
            </a:r>
            <a:r>
              <a:rPr lang="fr-FR" sz="2600" dirty="0">
                <a:solidFill>
                  <a:schemeClr val="tx1">
                    <a:lumMod val="95000"/>
                    <a:lumOff val="5000"/>
                  </a:schemeClr>
                </a:solidFill>
              </a:rPr>
              <a:t>: ensemble des personnes vivant dans l’entourage du roi.</a:t>
            </a:r>
            <a:endParaRPr lang="fr-FR" sz="2600" u="sng" dirty="0">
              <a:solidFill>
                <a:schemeClr val="tx1">
                  <a:lumMod val="95000"/>
                  <a:lumOff val="5000"/>
                </a:schemeClr>
              </a:solidFill>
            </a:endParaRPr>
          </a:p>
        </p:txBody>
      </p:sp>
      <p:sp>
        <p:nvSpPr>
          <p:cNvPr id="11" name="ZoneTexte 10"/>
          <p:cNvSpPr txBox="1"/>
          <p:nvPr/>
        </p:nvSpPr>
        <p:spPr>
          <a:xfrm>
            <a:off x="304800" y="3505200"/>
            <a:ext cx="10134600" cy="492443"/>
          </a:xfrm>
          <a:prstGeom prst="rect">
            <a:avLst/>
          </a:prstGeom>
          <a:solidFill>
            <a:schemeClr val="bg1"/>
          </a:solidFill>
          <a:ln>
            <a:solidFill>
              <a:srgbClr val="0070C0"/>
            </a:solidFill>
          </a:ln>
        </p:spPr>
        <p:txBody>
          <a:bodyPr wrap="square" rtlCol="0">
            <a:spAutoFit/>
          </a:bodyPr>
          <a:lstStyle/>
          <a:p>
            <a:r>
              <a:rPr lang="fr-FR" sz="2600" u="sng" dirty="0">
                <a:solidFill>
                  <a:schemeClr val="tx1">
                    <a:lumMod val="95000"/>
                    <a:lumOff val="5000"/>
                  </a:schemeClr>
                </a:solidFill>
              </a:rPr>
              <a:t>Mécène </a:t>
            </a:r>
            <a:r>
              <a:rPr lang="fr-FR" sz="2600" dirty="0">
                <a:solidFill>
                  <a:schemeClr val="tx1">
                    <a:lumMod val="95000"/>
                    <a:lumOff val="5000"/>
                  </a:schemeClr>
                </a:solidFill>
              </a:rPr>
              <a:t>: personne qui aide financièrement un artiste.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MILL~1\AppData\Local\Temp\oneline-francois-1er-coulet.jpg"/>
          <p:cNvPicPr>
            <a:picLocks noChangeAspect="1" noChangeArrowheads="1"/>
          </p:cNvPicPr>
          <p:nvPr/>
        </p:nvPicPr>
        <p:blipFill>
          <a:blip r:embed="rId3" cstate="print"/>
          <a:srcRect/>
          <a:stretch>
            <a:fillRect/>
          </a:stretch>
        </p:blipFill>
        <p:spPr bwMode="auto">
          <a:xfrm>
            <a:off x="457200" y="304800"/>
            <a:ext cx="4512683" cy="5934001"/>
          </a:xfrm>
          <a:prstGeom prst="rect">
            <a:avLst/>
          </a:prstGeom>
          <a:noFill/>
        </p:spPr>
      </p:pic>
      <p:sp>
        <p:nvSpPr>
          <p:cNvPr id="3" name="Rectangle 2"/>
          <p:cNvSpPr/>
          <p:nvPr/>
        </p:nvSpPr>
        <p:spPr>
          <a:xfrm>
            <a:off x="381000" y="6324600"/>
            <a:ext cx="6096000" cy="461665"/>
          </a:xfrm>
          <a:prstGeom prst="rect">
            <a:avLst/>
          </a:prstGeom>
        </p:spPr>
        <p:txBody>
          <a:bodyPr>
            <a:spAutoFit/>
          </a:bodyPr>
          <a:lstStyle/>
          <a:p>
            <a:r>
              <a:rPr lang="fr-FR" sz="1200" dirty="0">
                <a:hlinkClick r:id="rId4"/>
              </a:rPr>
              <a:t>CLOUET Jean (1480 - 1540) </a:t>
            </a:r>
            <a:endParaRPr lang="fr-FR" sz="1200" dirty="0"/>
          </a:p>
          <a:p>
            <a:r>
              <a:rPr lang="fr-FR" sz="1200" dirty="0"/>
              <a:t>©  RMN – Grand Palais (musée du Louvre) / Hervé </a:t>
            </a:r>
            <a:r>
              <a:rPr lang="fr-FR" sz="1200" dirty="0" err="1"/>
              <a:t>Lewandowski</a:t>
            </a:r>
            <a:endParaRPr lang="fr-FR" sz="1200" dirty="0"/>
          </a:p>
        </p:txBody>
      </p:sp>
      <p:sp>
        <p:nvSpPr>
          <p:cNvPr id="5" name="ZoneTexte 4"/>
          <p:cNvSpPr txBox="1"/>
          <p:nvPr/>
        </p:nvSpPr>
        <p:spPr>
          <a:xfrm>
            <a:off x="5181600" y="228600"/>
            <a:ext cx="6705600" cy="6370975"/>
          </a:xfrm>
          <a:prstGeom prst="rect">
            <a:avLst/>
          </a:prstGeom>
          <a:noFill/>
        </p:spPr>
        <p:txBody>
          <a:bodyPr wrap="square" rtlCol="0">
            <a:spAutoFit/>
          </a:bodyPr>
          <a:lstStyle/>
          <a:p>
            <a:r>
              <a:rPr lang="fr-FR" sz="2400" dirty="0"/>
              <a:t>En 1515, François d’Angoulême, duc de Valois, est sacré roi de France sous le nom de François I</a:t>
            </a:r>
            <a:r>
              <a:rPr lang="fr-FR" sz="2400" baseline="30000" dirty="0"/>
              <a:t>er</a:t>
            </a:r>
            <a:r>
              <a:rPr lang="fr-FR" sz="2400" dirty="0"/>
              <a:t>. Roi très chrétien, il est aussi un roi guerrier. Il combat en Italie et aux frontières du royaume de France. </a:t>
            </a:r>
          </a:p>
          <a:p>
            <a:endParaRPr lang="fr-FR" sz="2400" dirty="0"/>
          </a:p>
          <a:p>
            <a:r>
              <a:rPr lang="fr-FR" sz="2400" dirty="0"/>
              <a:t>En Italie, le roi découvre les œuvres de la Renaissance et de grands artistes  qu’il fait venir à sa cour. Ils réalisent pour lui de nombreuses œuvres. Il fait construire ou reconstruire 11 châteaux, comme le château de Chambord. Par leurs architectures, leurs décorations, François Ier montre son amour de l’art et sa puissance.</a:t>
            </a:r>
          </a:p>
          <a:p>
            <a:endParaRPr lang="fr-FR" sz="2400" dirty="0"/>
          </a:p>
          <a:p>
            <a:r>
              <a:rPr lang="fr-FR" sz="2400" dirty="0"/>
              <a:t>Par ailleurs, en imposant le français dans tous les actes administratifs et judiciaires, et en organisant les différentes instances (justice, finance, affaires extérieures), il renforce le pouvoir royal. </a:t>
            </a:r>
            <a:endParaRPr lang="fr-FR" sz="2400" baseline="30000" dirty="0"/>
          </a:p>
        </p:txBody>
      </p:sp>
    </p:spTree>
    <p:extLst>
      <p:ext uri="{BB962C8B-B14F-4D97-AF65-F5344CB8AC3E}">
        <p14:creationId xmlns:p14="http://schemas.microsoft.com/office/powerpoint/2010/main" val="75131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As-tu bien retenu ?</a:t>
            </a:r>
          </a:p>
        </p:txBody>
      </p:sp>
      <p:pic>
        <p:nvPicPr>
          <p:cNvPr id="4" name="Picture 2" descr="C:\Users\famille Emier\Desktop\dossier Alex\Inspection\Sans titre 1.bmp"/>
          <p:cNvPicPr>
            <a:picLocks noChangeAspect="1" noChangeArrowheads="1"/>
          </p:cNvPicPr>
          <p:nvPr/>
        </p:nvPicPr>
        <p:blipFill>
          <a:blip r:embed="rId2" cstate="print"/>
          <a:srcRect/>
          <a:stretch>
            <a:fillRect/>
          </a:stretch>
        </p:blipFill>
        <p:spPr bwMode="auto">
          <a:xfrm>
            <a:off x="4343400" y="1905000"/>
            <a:ext cx="3201145" cy="424930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3810000" y="5181600"/>
            <a:ext cx="19812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Un mécène</a:t>
            </a:r>
          </a:p>
        </p:txBody>
      </p:sp>
      <p:sp>
        <p:nvSpPr>
          <p:cNvPr id="13" name="ZoneTexte 12"/>
          <p:cNvSpPr txBox="1"/>
          <p:nvPr/>
        </p:nvSpPr>
        <p:spPr>
          <a:xfrm>
            <a:off x="6629400" y="304800"/>
            <a:ext cx="2133600" cy="156966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Personne qui aide financièrement un artiste</a:t>
            </a:r>
          </a:p>
        </p:txBody>
      </p:sp>
      <p:sp>
        <p:nvSpPr>
          <p:cNvPr id="14" name="ZoneTexte 13"/>
          <p:cNvSpPr txBox="1"/>
          <p:nvPr/>
        </p:nvSpPr>
        <p:spPr>
          <a:xfrm>
            <a:off x="6934200" y="5867400"/>
            <a:ext cx="25908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La Renaissance</a:t>
            </a:r>
            <a:endParaRPr lang="fr-FR" sz="2600" dirty="0">
              <a:solidFill>
                <a:schemeClr val="accent2">
                  <a:lumMod val="75000"/>
                </a:schemeClr>
              </a:solidFill>
            </a:endParaRPr>
          </a:p>
        </p:txBody>
      </p:sp>
      <p:sp>
        <p:nvSpPr>
          <p:cNvPr id="24" name="ZoneTexte 23"/>
          <p:cNvSpPr txBox="1"/>
          <p:nvPr/>
        </p:nvSpPr>
        <p:spPr>
          <a:xfrm>
            <a:off x="9372600" y="304800"/>
            <a:ext cx="2438400" cy="3046988"/>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Période de changements et de créativité dans les domaines artistiques, religieux et scientifiques aux XV</a:t>
            </a:r>
            <a:r>
              <a:rPr lang="fr-FR" sz="2400" baseline="30000" dirty="0">
                <a:solidFill>
                  <a:schemeClr val="tx1">
                    <a:lumMod val="95000"/>
                    <a:lumOff val="5000"/>
                  </a:schemeClr>
                </a:solidFill>
              </a:rPr>
              <a:t>e</a:t>
            </a:r>
            <a:r>
              <a:rPr lang="fr-FR" sz="2400" dirty="0">
                <a:solidFill>
                  <a:schemeClr val="tx1">
                    <a:lumMod val="95000"/>
                    <a:lumOff val="5000"/>
                  </a:schemeClr>
                </a:solidFill>
              </a:rPr>
              <a:t> et XVI</a:t>
            </a:r>
            <a:r>
              <a:rPr lang="fr-FR" sz="2400" baseline="30000" dirty="0">
                <a:solidFill>
                  <a:schemeClr val="tx1">
                    <a:lumMod val="95000"/>
                    <a:lumOff val="5000"/>
                  </a:schemeClr>
                </a:solidFill>
              </a:rPr>
              <a:t>e</a:t>
            </a:r>
            <a:r>
              <a:rPr lang="fr-FR" sz="2400" dirty="0">
                <a:solidFill>
                  <a:schemeClr val="tx1">
                    <a:lumMod val="95000"/>
                    <a:lumOff val="5000"/>
                  </a:schemeClr>
                </a:solidFill>
              </a:rPr>
              <a:t> siècles </a:t>
            </a:r>
          </a:p>
        </p:txBody>
      </p:sp>
      <p:sp>
        <p:nvSpPr>
          <p:cNvPr id="16" name="ZoneTexte 15"/>
          <p:cNvSpPr txBox="1"/>
          <p:nvPr/>
        </p:nvSpPr>
        <p:spPr>
          <a:xfrm>
            <a:off x="6096000" y="5181600"/>
            <a:ext cx="19050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Cour</a:t>
            </a:r>
          </a:p>
        </p:txBody>
      </p:sp>
      <p:sp>
        <p:nvSpPr>
          <p:cNvPr id="17" name="ZoneTexte 16"/>
          <p:cNvSpPr txBox="1"/>
          <p:nvPr/>
        </p:nvSpPr>
        <p:spPr>
          <a:xfrm>
            <a:off x="2590800" y="5867400"/>
            <a:ext cx="19812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Chambord</a:t>
            </a:r>
            <a:endParaRPr lang="fr-FR" sz="2600" dirty="0">
              <a:solidFill>
                <a:schemeClr val="accent2">
                  <a:lumMod val="75000"/>
                </a:schemeClr>
              </a:solidFill>
            </a:endParaRPr>
          </a:p>
        </p:txBody>
      </p:sp>
      <p:sp>
        <p:nvSpPr>
          <p:cNvPr id="20" name="ZoneTexte 19"/>
          <p:cNvSpPr txBox="1"/>
          <p:nvPr/>
        </p:nvSpPr>
        <p:spPr>
          <a:xfrm>
            <a:off x="304800" y="304800"/>
            <a:ext cx="2590800" cy="1938992"/>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Ensemble des nobles et des courtisans vivant dans l’entourage du roi</a:t>
            </a:r>
          </a:p>
        </p:txBody>
      </p:sp>
      <p:sp>
        <p:nvSpPr>
          <p:cNvPr id="33" name="ZoneTexte 32"/>
          <p:cNvSpPr txBox="1"/>
          <p:nvPr/>
        </p:nvSpPr>
        <p:spPr>
          <a:xfrm>
            <a:off x="3733800" y="304800"/>
            <a:ext cx="2057400" cy="1200329"/>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Château construit sous François I</a:t>
            </a:r>
            <a:r>
              <a:rPr lang="fr-FR" sz="2400" baseline="30000" dirty="0">
                <a:solidFill>
                  <a:schemeClr val="tx1">
                    <a:lumMod val="95000"/>
                    <a:lumOff val="5000"/>
                  </a:schemeClr>
                </a:solidFill>
              </a:rPr>
              <a:t>er</a:t>
            </a:r>
            <a:r>
              <a:rPr lang="fr-FR" sz="2400" dirty="0">
                <a:solidFill>
                  <a:schemeClr val="tx1">
                    <a:lumMod val="95000"/>
                    <a:lumOff val="5000"/>
                  </a:schemeClr>
                </a:solidFill>
              </a:rPr>
              <a:t> </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97137E-6 4.81481E-6 L 0.22488 -0.45811 " pathEditMode="relative" rAng="0" ptsTypes="AA">
                                      <p:cBhvr>
                                        <p:cTn id="6" dur="2000" fill="hold"/>
                                        <p:tgtEl>
                                          <p:spTgt spid="23"/>
                                        </p:tgtEl>
                                        <p:attrNameLst>
                                          <p:attrName>ppt_x</p:attrName>
                                          <p:attrName>ppt_y</p:attrName>
                                        </p:attrNameLst>
                                      </p:cBhvr>
                                      <p:rCtr x="11200" y="-229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04997E-6 4.81481E-6 L -0.45289 -0.40255 " pathEditMode="relative" rAng="0" ptsTypes="AA">
                                      <p:cBhvr>
                                        <p:cTn id="10" dur="2000" fill="hold"/>
                                        <p:tgtEl>
                                          <p:spTgt spid="16"/>
                                        </p:tgtEl>
                                        <p:attrNameLst>
                                          <p:attrName>ppt_x</p:attrName>
                                          <p:attrName>ppt_y</p:attrName>
                                        </p:attrNameLst>
                                      </p:cBhvr>
                                      <p:rCtr x="-22600" y="-201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91515E-6 4.81481E-6 L 0.08745 -0.60255 " pathEditMode="relative" rAng="0" ptsTypes="AA">
                                      <p:cBhvr>
                                        <p:cTn id="14" dur="2000" fill="hold"/>
                                        <p:tgtEl>
                                          <p:spTgt spid="17"/>
                                        </p:tgtEl>
                                        <p:attrNameLst>
                                          <p:attrName>ppt_x</p:attrName>
                                          <p:attrName>ppt_y</p:attrName>
                                        </p:attrNameLst>
                                      </p:cBhvr>
                                      <p:rCtr x="4400" y="-301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37949E-6 4.81481E-6 L 0.16866 -0.347 " pathEditMode="relative" rAng="0" ptsTypes="AA">
                                      <p:cBhvr>
                                        <p:cTn id="18" dur="2000" fill="hold"/>
                                        <p:tgtEl>
                                          <p:spTgt spid="14"/>
                                        </p:tgtEl>
                                        <p:attrNameLst>
                                          <p:attrName>ppt_x</p:attrName>
                                          <p:attrName>ppt_y</p:attrName>
                                        </p:attrNameLst>
                                      </p:cBhvr>
                                      <p:rCtr x="8400" y="-1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6704556" y="2302247"/>
            <a:ext cx="19812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Un mécène</a:t>
            </a:r>
          </a:p>
        </p:txBody>
      </p:sp>
      <p:sp>
        <p:nvSpPr>
          <p:cNvPr id="13" name="ZoneTexte 12"/>
          <p:cNvSpPr txBox="1"/>
          <p:nvPr/>
        </p:nvSpPr>
        <p:spPr>
          <a:xfrm>
            <a:off x="6629400" y="304800"/>
            <a:ext cx="2133600" cy="1569660"/>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Personne qui aide financièrement un artiste</a:t>
            </a:r>
          </a:p>
        </p:txBody>
      </p:sp>
      <p:sp>
        <p:nvSpPr>
          <p:cNvPr id="14" name="ZoneTexte 13"/>
          <p:cNvSpPr txBox="1"/>
          <p:nvPr/>
        </p:nvSpPr>
        <p:spPr>
          <a:xfrm>
            <a:off x="9296400" y="3657600"/>
            <a:ext cx="25908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La Renaissance</a:t>
            </a:r>
            <a:endParaRPr lang="fr-FR" sz="2600" dirty="0">
              <a:solidFill>
                <a:schemeClr val="accent2">
                  <a:lumMod val="75000"/>
                </a:schemeClr>
              </a:solidFill>
            </a:endParaRPr>
          </a:p>
        </p:txBody>
      </p:sp>
      <p:sp>
        <p:nvSpPr>
          <p:cNvPr id="24" name="ZoneTexte 23"/>
          <p:cNvSpPr txBox="1"/>
          <p:nvPr/>
        </p:nvSpPr>
        <p:spPr>
          <a:xfrm>
            <a:off x="9372600" y="304800"/>
            <a:ext cx="2438400" cy="3046988"/>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Période de changements et de créativité dans les domaines artistiques, religieux et scientifiques aux XV</a:t>
            </a:r>
            <a:r>
              <a:rPr lang="fr-FR" sz="2400" baseline="30000" dirty="0">
                <a:solidFill>
                  <a:schemeClr val="tx1">
                    <a:lumMod val="95000"/>
                    <a:lumOff val="5000"/>
                  </a:schemeClr>
                </a:solidFill>
              </a:rPr>
              <a:t>e</a:t>
            </a:r>
            <a:r>
              <a:rPr lang="fr-FR" sz="2400" dirty="0">
                <a:solidFill>
                  <a:schemeClr val="tx1">
                    <a:lumMod val="95000"/>
                    <a:lumOff val="5000"/>
                  </a:schemeClr>
                </a:solidFill>
              </a:rPr>
              <a:t> et XVI</a:t>
            </a:r>
            <a:r>
              <a:rPr lang="fr-FR" sz="2400" baseline="30000" dirty="0">
                <a:solidFill>
                  <a:schemeClr val="tx1">
                    <a:lumMod val="95000"/>
                    <a:lumOff val="5000"/>
                  </a:schemeClr>
                </a:solidFill>
              </a:rPr>
              <a:t>e</a:t>
            </a:r>
            <a:r>
              <a:rPr lang="fr-FR" sz="2400" dirty="0">
                <a:solidFill>
                  <a:schemeClr val="tx1">
                    <a:lumMod val="95000"/>
                    <a:lumOff val="5000"/>
                  </a:schemeClr>
                </a:solidFill>
              </a:rPr>
              <a:t> siècles </a:t>
            </a:r>
          </a:p>
        </p:txBody>
      </p:sp>
      <p:sp>
        <p:nvSpPr>
          <p:cNvPr id="16" name="ZoneTexte 15"/>
          <p:cNvSpPr txBox="1"/>
          <p:nvPr/>
        </p:nvSpPr>
        <p:spPr>
          <a:xfrm>
            <a:off x="647700" y="2569345"/>
            <a:ext cx="19050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Cour</a:t>
            </a:r>
          </a:p>
        </p:txBody>
      </p:sp>
      <p:sp>
        <p:nvSpPr>
          <p:cNvPr id="17" name="ZoneTexte 16"/>
          <p:cNvSpPr txBox="1"/>
          <p:nvPr/>
        </p:nvSpPr>
        <p:spPr>
          <a:xfrm>
            <a:off x="3810000" y="1997570"/>
            <a:ext cx="1981200" cy="492443"/>
          </a:xfrm>
          <a:prstGeom prst="rect">
            <a:avLst/>
          </a:prstGeom>
          <a:solidFill>
            <a:srgbClr val="00B0F0"/>
          </a:solidFill>
          <a:ln>
            <a:solidFill>
              <a:srgbClr val="0070C0"/>
            </a:solidFill>
          </a:ln>
        </p:spPr>
        <p:txBody>
          <a:bodyPr wrap="square" rtlCol="0">
            <a:spAutoFit/>
          </a:bodyPr>
          <a:lstStyle/>
          <a:p>
            <a:pPr algn="ctr"/>
            <a:r>
              <a:rPr lang="fr-FR" sz="2600" dirty="0">
                <a:solidFill>
                  <a:schemeClr val="tx1">
                    <a:lumMod val="95000"/>
                    <a:lumOff val="5000"/>
                  </a:schemeClr>
                </a:solidFill>
              </a:rPr>
              <a:t>Chambord</a:t>
            </a:r>
            <a:endParaRPr lang="fr-FR" sz="2600" dirty="0">
              <a:solidFill>
                <a:schemeClr val="accent2">
                  <a:lumMod val="75000"/>
                </a:schemeClr>
              </a:solidFill>
            </a:endParaRPr>
          </a:p>
        </p:txBody>
      </p:sp>
      <p:sp>
        <p:nvSpPr>
          <p:cNvPr id="20" name="ZoneTexte 19"/>
          <p:cNvSpPr txBox="1"/>
          <p:nvPr/>
        </p:nvSpPr>
        <p:spPr>
          <a:xfrm>
            <a:off x="304800" y="304800"/>
            <a:ext cx="2590800" cy="1938992"/>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Ensemble des nobles et des courtisans vivant dans l’entourage du roi</a:t>
            </a:r>
          </a:p>
        </p:txBody>
      </p:sp>
      <p:sp>
        <p:nvSpPr>
          <p:cNvPr id="33" name="ZoneTexte 32"/>
          <p:cNvSpPr txBox="1"/>
          <p:nvPr/>
        </p:nvSpPr>
        <p:spPr>
          <a:xfrm>
            <a:off x="3733800" y="304800"/>
            <a:ext cx="2057400" cy="1200329"/>
          </a:xfrm>
          <a:prstGeom prst="rect">
            <a:avLst/>
          </a:prstGeom>
          <a:solidFill>
            <a:schemeClr val="accent2">
              <a:lumMod val="60000"/>
              <a:lumOff val="40000"/>
            </a:schemeClr>
          </a:solidFill>
          <a:ln>
            <a:solidFill>
              <a:srgbClr val="0070C0"/>
            </a:solidFill>
          </a:ln>
        </p:spPr>
        <p:txBody>
          <a:bodyPr wrap="square" rtlCol="0">
            <a:spAutoFit/>
          </a:bodyPr>
          <a:lstStyle/>
          <a:p>
            <a:pPr algn="ctr"/>
            <a:r>
              <a:rPr lang="fr-FR" sz="2400" dirty="0">
                <a:solidFill>
                  <a:schemeClr val="tx1">
                    <a:lumMod val="95000"/>
                    <a:lumOff val="5000"/>
                  </a:schemeClr>
                </a:solidFill>
              </a:rPr>
              <a:t>Château construit sous François I</a:t>
            </a:r>
            <a:r>
              <a:rPr lang="fr-FR" sz="2400" baseline="30000" dirty="0">
                <a:solidFill>
                  <a:schemeClr val="tx1">
                    <a:lumMod val="95000"/>
                    <a:lumOff val="5000"/>
                  </a:schemeClr>
                </a:solidFill>
              </a:rPr>
              <a:t>er</a:t>
            </a:r>
            <a:r>
              <a:rPr lang="fr-FR" sz="2400" dirty="0">
                <a:solidFill>
                  <a:schemeClr val="tx1">
                    <a:lumMod val="95000"/>
                    <a:lumOff val="5000"/>
                  </a:schemeClr>
                </a:solidFill>
              </a:rPr>
              <a:t> </a:t>
            </a:r>
          </a:p>
        </p:txBody>
      </p:sp>
    </p:spTree>
    <p:extLst>
      <p:ext uri="{BB962C8B-B14F-4D97-AF65-F5344CB8AC3E}">
        <p14:creationId xmlns:p14="http://schemas.microsoft.com/office/powerpoint/2010/main" val="4107027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97137E-6 4.81481E-6 L 0.22488 -0.45811 " pathEditMode="relative" rAng="0" ptsTypes="AA">
                                      <p:cBhvr>
                                        <p:cTn id="6" dur="2000" fill="hold"/>
                                        <p:tgtEl>
                                          <p:spTgt spid="23"/>
                                        </p:tgtEl>
                                        <p:attrNameLst>
                                          <p:attrName>ppt_x</p:attrName>
                                          <p:attrName>ppt_y</p:attrName>
                                        </p:attrNameLst>
                                      </p:cBhvr>
                                      <p:rCtr x="11200" y="-229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04997E-6 4.81481E-6 L -0.45289 -0.40255 " pathEditMode="relative" rAng="0" ptsTypes="AA">
                                      <p:cBhvr>
                                        <p:cTn id="10" dur="2000" fill="hold"/>
                                        <p:tgtEl>
                                          <p:spTgt spid="16"/>
                                        </p:tgtEl>
                                        <p:attrNameLst>
                                          <p:attrName>ppt_x</p:attrName>
                                          <p:attrName>ppt_y</p:attrName>
                                        </p:attrNameLst>
                                      </p:cBhvr>
                                      <p:rCtr x="-22600" y="-201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91515E-6 4.81481E-6 L 0.08745 -0.60255 " pathEditMode="relative" rAng="0" ptsTypes="AA">
                                      <p:cBhvr>
                                        <p:cTn id="14" dur="2000" fill="hold"/>
                                        <p:tgtEl>
                                          <p:spTgt spid="17"/>
                                        </p:tgtEl>
                                        <p:attrNameLst>
                                          <p:attrName>ppt_x</p:attrName>
                                          <p:attrName>ppt_y</p:attrName>
                                        </p:attrNameLst>
                                      </p:cBhvr>
                                      <p:rCtr x="4400" y="-301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37949E-6 4.81481E-6 L 0.16866 -0.347 " pathEditMode="relative" rAng="0" ptsTypes="AA">
                                      <p:cBhvr>
                                        <p:cTn id="18" dur="2000" fill="hold"/>
                                        <p:tgtEl>
                                          <p:spTgt spid="14"/>
                                        </p:tgtEl>
                                        <p:attrNameLst>
                                          <p:attrName>ppt_x</p:attrName>
                                          <p:attrName>ppt_y</p:attrName>
                                        </p:attrNameLst>
                                      </p:cBhvr>
                                      <p:rCtr x="8400" y="-1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H:\Histoire\parchemin2.jpg"/>
          <p:cNvPicPr>
            <a:picLocks noChangeAspect="1" noChangeArrowheads="1"/>
          </p:cNvPicPr>
          <p:nvPr/>
        </p:nvPicPr>
        <p:blipFill>
          <a:blip r:embed="rId3" cstate="print"/>
          <a:srcRect/>
          <a:stretch>
            <a:fillRect/>
          </a:stretch>
        </p:blipFill>
        <p:spPr bwMode="auto">
          <a:xfrm rot="5400000">
            <a:off x="2820776" y="-2391182"/>
            <a:ext cx="6550448" cy="11582400"/>
          </a:xfrm>
          <a:prstGeom prst="rect">
            <a:avLst/>
          </a:prstGeom>
          <a:noFill/>
        </p:spPr>
      </p:pic>
      <p:sp>
        <p:nvSpPr>
          <p:cNvPr id="2" name="Titre 1">
            <a:extLst>
              <a:ext uri="{FF2B5EF4-FFF2-40B4-BE49-F238E27FC236}">
                <a16:creationId xmlns:a16="http://schemas.microsoft.com/office/drawing/2014/main" id="{6C999B49-E57C-A246-ADE7-29BFE76BA6ED}"/>
              </a:ext>
            </a:extLst>
          </p:cNvPr>
          <p:cNvSpPr>
            <a:spLocks noGrp="1"/>
          </p:cNvSpPr>
          <p:nvPr>
            <p:ph type="ctrTitle"/>
          </p:nvPr>
        </p:nvSpPr>
        <p:spPr>
          <a:xfrm>
            <a:off x="1524000" y="1422400"/>
            <a:ext cx="9144000" cy="2387600"/>
          </a:xfrm>
        </p:spPr>
        <p:txBody>
          <a:bodyPr>
            <a:normAutofit fontScale="90000"/>
          </a:bodyPr>
          <a:lstStyle/>
          <a:p>
            <a:r>
              <a:rPr lang="fr-FR" sz="10700" dirty="0">
                <a:latin typeface="Old English Text MT" pitchFamily="66" charset="0"/>
              </a:rPr>
              <a:t>Histoire</a:t>
            </a:r>
            <a:br>
              <a:rPr lang="fr-FR" sz="8000" dirty="0">
                <a:latin typeface="Old English Text MT" pitchFamily="66" charset="0"/>
              </a:rPr>
            </a:br>
            <a:r>
              <a:rPr lang="fr-FR" sz="8000" dirty="0">
                <a:latin typeface="Old English Text MT" pitchFamily="66" charset="0"/>
              </a:rPr>
              <a:t>CM1</a:t>
            </a:r>
          </a:p>
        </p:txBody>
      </p:sp>
      <p:sp>
        <p:nvSpPr>
          <p:cNvPr id="3" name="Sous-titre 2">
            <a:extLst>
              <a:ext uri="{FF2B5EF4-FFF2-40B4-BE49-F238E27FC236}">
                <a16:creationId xmlns:a16="http://schemas.microsoft.com/office/drawing/2014/main" id="{683518CA-9E1B-5943-BDAE-F2032CD1D695}"/>
              </a:ext>
            </a:extLst>
          </p:cNvPr>
          <p:cNvSpPr>
            <a:spLocks noGrp="1"/>
          </p:cNvSpPr>
          <p:nvPr>
            <p:ph type="subTitle" idx="1"/>
          </p:nvPr>
        </p:nvSpPr>
        <p:spPr>
          <a:xfrm>
            <a:off x="2057400" y="3810000"/>
            <a:ext cx="9144000" cy="588962"/>
          </a:xfrm>
        </p:spPr>
        <p:txBody>
          <a:bodyPr>
            <a:noAutofit/>
          </a:bodyPr>
          <a:lstStyle/>
          <a:p>
            <a:r>
              <a:rPr lang="fr-FR" sz="6600" dirty="0">
                <a:latin typeface="Edwardian Script ITC" pitchFamily="66" charset="0"/>
              </a:rPr>
              <a:t>Chambord, symbole du pouvoir royal</a:t>
            </a:r>
          </a:p>
        </p:txBody>
      </p:sp>
    </p:spTree>
    <p:extLst>
      <p:ext uri="{BB962C8B-B14F-4D97-AF65-F5344CB8AC3E}">
        <p14:creationId xmlns:p14="http://schemas.microsoft.com/office/powerpoint/2010/main" val="125730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MILL~1\AppData\Local\Temp\versailles-1668f.jpg"/>
          <p:cNvPicPr>
            <a:picLocks noChangeAspect="1" noChangeArrowheads="1"/>
          </p:cNvPicPr>
          <p:nvPr/>
        </p:nvPicPr>
        <p:blipFill>
          <a:blip r:embed="rId3" cstate="print"/>
          <a:srcRect l="21917" t="31111" r="22720" b="26666"/>
          <a:stretch>
            <a:fillRect/>
          </a:stretch>
        </p:blipFill>
        <p:spPr bwMode="auto">
          <a:xfrm>
            <a:off x="3657600" y="381000"/>
            <a:ext cx="4150895" cy="2286000"/>
          </a:xfrm>
          <a:prstGeom prst="rect">
            <a:avLst/>
          </a:prstGeom>
          <a:noFill/>
        </p:spPr>
      </p:pic>
      <p:sp>
        <p:nvSpPr>
          <p:cNvPr id="8" name="Rectangle 7"/>
          <p:cNvSpPr/>
          <p:nvPr/>
        </p:nvSpPr>
        <p:spPr>
          <a:xfrm>
            <a:off x="3810000" y="5972248"/>
            <a:ext cx="4800600" cy="646331"/>
          </a:xfrm>
          <a:prstGeom prst="rect">
            <a:avLst/>
          </a:prstGeom>
        </p:spPr>
        <p:txBody>
          <a:bodyPr wrap="square">
            <a:spAutoFit/>
          </a:bodyPr>
          <a:lstStyle/>
          <a:p>
            <a:r>
              <a:rPr lang="fr-FR" sz="1200" dirty="0">
                <a:hlinkClick r:id="rId4"/>
              </a:rPr>
              <a:t>PATEL Pierre (1604 - 1676) </a:t>
            </a:r>
            <a:endParaRPr lang="fr-FR" sz="1200" dirty="0"/>
          </a:p>
          <a:p>
            <a:r>
              <a:rPr lang="fr-FR" sz="1200" dirty="0"/>
              <a:t>Château de Versailles: peinture de Pierre Patel © Photo RMN-Grand Palais (Château de Versailles) / Gérard Blot</a:t>
            </a:r>
          </a:p>
        </p:txBody>
      </p:sp>
      <p:sp>
        <p:nvSpPr>
          <p:cNvPr id="11" name="Rectangle 10"/>
          <p:cNvSpPr/>
          <p:nvPr/>
        </p:nvSpPr>
        <p:spPr>
          <a:xfrm>
            <a:off x="0" y="6581001"/>
            <a:ext cx="1337226" cy="338554"/>
          </a:xfrm>
          <a:prstGeom prst="rect">
            <a:avLst/>
          </a:prstGeom>
        </p:spPr>
        <p:txBody>
          <a:bodyPr wrap="none">
            <a:spAutoFit/>
          </a:bodyPr>
          <a:lstStyle/>
          <a:p>
            <a:r>
              <a:rPr lang="fr-FR" sz="1600" dirty="0"/>
              <a:t>© RETZ- 2016</a:t>
            </a:r>
          </a:p>
        </p:txBody>
      </p:sp>
      <p:sp>
        <p:nvSpPr>
          <p:cNvPr id="13" name="ZoneTexte 12"/>
          <p:cNvSpPr txBox="1"/>
          <p:nvPr/>
        </p:nvSpPr>
        <p:spPr>
          <a:xfrm>
            <a:off x="228600" y="2514600"/>
            <a:ext cx="3048000" cy="1200329"/>
          </a:xfrm>
          <a:prstGeom prst="rect">
            <a:avLst/>
          </a:prstGeom>
          <a:noFill/>
        </p:spPr>
        <p:txBody>
          <a:bodyPr wrap="square" rtlCol="0">
            <a:spAutoFit/>
          </a:bodyPr>
          <a:lstStyle/>
          <a:p>
            <a:r>
              <a:rPr lang="fr-FR" sz="2400" dirty="0"/>
              <a:t>Château de Fontainebleau (sud de Paris) </a:t>
            </a:r>
          </a:p>
        </p:txBody>
      </p:sp>
      <p:sp>
        <p:nvSpPr>
          <p:cNvPr id="14" name="ZoneTexte 13"/>
          <p:cNvSpPr txBox="1"/>
          <p:nvPr/>
        </p:nvSpPr>
        <p:spPr>
          <a:xfrm>
            <a:off x="4267200" y="2743200"/>
            <a:ext cx="2971800" cy="830997"/>
          </a:xfrm>
          <a:prstGeom prst="rect">
            <a:avLst/>
          </a:prstGeom>
          <a:noFill/>
        </p:spPr>
        <p:txBody>
          <a:bodyPr wrap="square" rtlCol="0">
            <a:spAutoFit/>
          </a:bodyPr>
          <a:lstStyle/>
          <a:p>
            <a:r>
              <a:rPr lang="fr-FR" sz="2400" dirty="0"/>
              <a:t>Château de Versailles (ouest de Paris)</a:t>
            </a:r>
          </a:p>
        </p:txBody>
      </p:sp>
      <p:pic>
        <p:nvPicPr>
          <p:cNvPr id="9" name="Picture 4"/>
          <p:cNvPicPr>
            <a:picLocks noChangeAspect="1" noChangeArrowheads="1"/>
          </p:cNvPicPr>
          <p:nvPr/>
        </p:nvPicPr>
        <p:blipFill rotWithShape="1">
          <a:blip r:embed="rId5" cstate="print"/>
          <a:srcRect b="8168"/>
          <a:stretch/>
        </p:blipFill>
        <p:spPr bwMode="auto">
          <a:xfrm>
            <a:off x="8001000" y="381001"/>
            <a:ext cx="3962400" cy="2514600"/>
          </a:xfrm>
          <a:prstGeom prst="rect">
            <a:avLst/>
          </a:prstGeom>
          <a:noFill/>
          <a:ln w="9525">
            <a:noFill/>
            <a:miter lim="800000"/>
            <a:headEnd/>
            <a:tailEnd/>
          </a:ln>
        </p:spPr>
      </p:pic>
      <p:pic>
        <p:nvPicPr>
          <p:cNvPr id="8193" name="Picture 1"/>
          <p:cNvPicPr>
            <a:picLocks noChangeAspect="1" noChangeArrowheads="1"/>
          </p:cNvPicPr>
          <p:nvPr/>
        </p:nvPicPr>
        <p:blipFill>
          <a:blip r:embed="rId6" cstate="print"/>
          <a:srcRect/>
          <a:stretch>
            <a:fillRect/>
          </a:stretch>
        </p:blipFill>
        <p:spPr bwMode="auto">
          <a:xfrm>
            <a:off x="228600" y="381000"/>
            <a:ext cx="3360962" cy="2056984"/>
          </a:xfrm>
          <a:prstGeom prst="rect">
            <a:avLst/>
          </a:prstGeom>
          <a:noFill/>
          <a:ln w="9525">
            <a:noFill/>
            <a:miter lim="800000"/>
            <a:headEnd/>
            <a:tailEnd/>
          </a:ln>
        </p:spPr>
      </p:pic>
      <p:sp>
        <p:nvSpPr>
          <p:cNvPr id="2" name="ZoneTexte 1">
            <a:extLst>
              <a:ext uri="{FF2B5EF4-FFF2-40B4-BE49-F238E27FC236}">
                <a16:creationId xmlns:a16="http://schemas.microsoft.com/office/drawing/2014/main" id="{CBB8A45E-80A7-4041-A121-27D0C342F4DC}"/>
              </a:ext>
            </a:extLst>
          </p:cNvPr>
          <p:cNvSpPr txBox="1"/>
          <p:nvPr/>
        </p:nvSpPr>
        <p:spPr>
          <a:xfrm>
            <a:off x="8305800" y="3013501"/>
            <a:ext cx="2971800" cy="830997"/>
          </a:xfrm>
          <a:prstGeom prst="rect">
            <a:avLst/>
          </a:prstGeom>
          <a:noFill/>
        </p:spPr>
        <p:txBody>
          <a:bodyPr wrap="square" rtlCol="0">
            <a:spAutoFit/>
          </a:bodyPr>
          <a:lstStyle/>
          <a:p>
            <a:r>
              <a:rPr lang="fr-FR" sz="2400" dirty="0"/>
              <a:t>Château d’Angers (ouest de la France)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MILL~1\AppData\Local\Temp\versailles-1668f.jpg"/>
          <p:cNvPicPr>
            <a:picLocks noChangeAspect="1" noChangeArrowheads="1"/>
          </p:cNvPicPr>
          <p:nvPr/>
        </p:nvPicPr>
        <p:blipFill>
          <a:blip r:embed="rId3" cstate="print"/>
          <a:srcRect l="21917" t="31111" r="22720" b="26666"/>
          <a:stretch>
            <a:fillRect/>
          </a:stretch>
        </p:blipFill>
        <p:spPr bwMode="auto">
          <a:xfrm>
            <a:off x="7848600" y="381000"/>
            <a:ext cx="4150895" cy="2286000"/>
          </a:xfrm>
          <a:prstGeom prst="rect">
            <a:avLst/>
          </a:prstGeom>
          <a:noFill/>
        </p:spPr>
      </p:pic>
      <p:sp>
        <p:nvSpPr>
          <p:cNvPr id="11" name="Rectangle 10"/>
          <p:cNvSpPr/>
          <p:nvPr/>
        </p:nvSpPr>
        <p:spPr>
          <a:xfrm>
            <a:off x="0" y="6581001"/>
            <a:ext cx="1337226" cy="338554"/>
          </a:xfrm>
          <a:prstGeom prst="rect">
            <a:avLst/>
          </a:prstGeom>
        </p:spPr>
        <p:txBody>
          <a:bodyPr wrap="none">
            <a:spAutoFit/>
          </a:bodyPr>
          <a:lstStyle/>
          <a:p>
            <a:r>
              <a:rPr lang="fr-FR" sz="1600" dirty="0"/>
              <a:t>© RETZ- 2016</a:t>
            </a:r>
          </a:p>
        </p:txBody>
      </p:sp>
      <p:sp>
        <p:nvSpPr>
          <p:cNvPr id="13" name="ZoneTexte 12"/>
          <p:cNvSpPr txBox="1"/>
          <p:nvPr/>
        </p:nvSpPr>
        <p:spPr>
          <a:xfrm>
            <a:off x="4335238" y="2514600"/>
            <a:ext cx="3048000" cy="1200329"/>
          </a:xfrm>
          <a:prstGeom prst="rect">
            <a:avLst/>
          </a:prstGeom>
          <a:noFill/>
        </p:spPr>
        <p:txBody>
          <a:bodyPr wrap="square" rtlCol="0">
            <a:spAutoFit/>
          </a:bodyPr>
          <a:lstStyle/>
          <a:p>
            <a:r>
              <a:rPr lang="fr-FR" sz="2400" dirty="0"/>
              <a:t>Château de Fontainebleau (sud de Paris) </a:t>
            </a:r>
          </a:p>
        </p:txBody>
      </p:sp>
      <p:sp>
        <p:nvSpPr>
          <p:cNvPr id="14" name="ZoneTexte 13"/>
          <p:cNvSpPr txBox="1"/>
          <p:nvPr/>
        </p:nvSpPr>
        <p:spPr>
          <a:xfrm>
            <a:off x="8458200" y="2743200"/>
            <a:ext cx="2971800" cy="830997"/>
          </a:xfrm>
          <a:prstGeom prst="rect">
            <a:avLst/>
          </a:prstGeom>
          <a:noFill/>
        </p:spPr>
        <p:txBody>
          <a:bodyPr wrap="square" rtlCol="0">
            <a:spAutoFit/>
          </a:bodyPr>
          <a:lstStyle/>
          <a:p>
            <a:r>
              <a:rPr lang="fr-FR" sz="2400" dirty="0"/>
              <a:t>Château de Versailles (ouest de Paris)</a:t>
            </a:r>
          </a:p>
        </p:txBody>
      </p:sp>
      <p:pic>
        <p:nvPicPr>
          <p:cNvPr id="9" name="Picture 4"/>
          <p:cNvPicPr>
            <a:picLocks noChangeAspect="1" noChangeArrowheads="1"/>
          </p:cNvPicPr>
          <p:nvPr/>
        </p:nvPicPr>
        <p:blipFill rotWithShape="1">
          <a:blip r:embed="rId4" cstate="print"/>
          <a:srcRect b="8168"/>
          <a:stretch/>
        </p:blipFill>
        <p:spPr bwMode="auto">
          <a:xfrm>
            <a:off x="228600" y="381001"/>
            <a:ext cx="3962400" cy="2514600"/>
          </a:xfrm>
          <a:prstGeom prst="rect">
            <a:avLst/>
          </a:prstGeom>
          <a:noFill/>
          <a:ln w="9525">
            <a:noFill/>
            <a:miter lim="800000"/>
            <a:headEnd/>
            <a:tailEnd/>
          </a:ln>
        </p:spPr>
      </p:pic>
      <p:pic>
        <p:nvPicPr>
          <p:cNvPr id="8193" name="Picture 1"/>
          <p:cNvPicPr>
            <a:picLocks noChangeAspect="1" noChangeArrowheads="1"/>
          </p:cNvPicPr>
          <p:nvPr/>
        </p:nvPicPr>
        <p:blipFill>
          <a:blip r:embed="rId5" cstate="print"/>
          <a:srcRect/>
          <a:stretch>
            <a:fillRect/>
          </a:stretch>
        </p:blipFill>
        <p:spPr bwMode="auto">
          <a:xfrm>
            <a:off x="4335238" y="381000"/>
            <a:ext cx="3360962" cy="2056984"/>
          </a:xfrm>
          <a:prstGeom prst="rect">
            <a:avLst/>
          </a:prstGeom>
          <a:noFill/>
          <a:ln w="9525">
            <a:noFill/>
            <a:miter lim="800000"/>
            <a:headEnd/>
            <a:tailEnd/>
          </a:ln>
        </p:spPr>
      </p:pic>
      <p:sp>
        <p:nvSpPr>
          <p:cNvPr id="2" name="ZoneTexte 1">
            <a:extLst>
              <a:ext uri="{FF2B5EF4-FFF2-40B4-BE49-F238E27FC236}">
                <a16:creationId xmlns:a16="http://schemas.microsoft.com/office/drawing/2014/main" id="{DF822876-BBC5-408D-8F82-881CC04A18FC}"/>
              </a:ext>
            </a:extLst>
          </p:cNvPr>
          <p:cNvSpPr txBox="1"/>
          <p:nvPr/>
        </p:nvSpPr>
        <p:spPr>
          <a:xfrm>
            <a:off x="632079" y="2895601"/>
            <a:ext cx="2971800" cy="830997"/>
          </a:xfrm>
          <a:prstGeom prst="rect">
            <a:avLst/>
          </a:prstGeom>
          <a:noFill/>
        </p:spPr>
        <p:txBody>
          <a:bodyPr wrap="square" rtlCol="0">
            <a:spAutoFit/>
          </a:bodyPr>
          <a:lstStyle/>
          <a:p>
            <a:r>
              <a:rPr lang="fr-FR" sz="2400" dirty="0"/>
              <a:t>Château d’Angers (ouest de la France)</a:t>
            </a:r>
          </a:p>
        </p:txBody>
      </p:sp>
      <p:sp>
        <p:nvSpPr>
          <p:cNvPr id="3" name="Rectangle 2">
            <a:extLst>
              <a:ext uri="{FF2B5EF4-FFF2-40B4-BE49-F238E27FC236}">
                <a16:creationId xmlns:a16="http://schemas.microsoft.com/office/drawing/2014/main" id="{8C90F3B2-F044-4B92-BFD6-BC124BEAAFC3}"/>
              </a:ext>
            </a:extLst>
          </p:cNvPr>
          <p:cNvSpPr/>
          <p:nvPr/>
        </p:nvSpPr>
        <p:spPr>
          <a:xfrm>
            <a:off x="7391400" y="5902311"/>
            <a:ext cx="4800600" cy="646331"/>
          </a:xfrm>
          <a:prstGeom prst="rect">
            <a:avLst/>
          </a:prstGeom>
        </p:spPr>
        <p:txBody>
          <a:bodyPr wrap="square">
            <a:spAutoFit/>
          </a:bodyPr>
          <a:lstStyle/>
          <a:p>
            <a:r>
              <a:rPr lang="fr-FR" sz="1200" dirty="0">
                <a:hlinkClick r:id="rId6"/>
              </a:rPr>
              <a:t>PATEL Pierre (1604 - 1676) </a:t>
            </a:r>
            <a:endParaRPr lang="fr-FR" sz="1200" dirty="0"/>
          </a:p>
          <a:p>
            <a:r>
              <a:rPr lang="fr-FR" sz="1200" dirty="0"/>
              <a:t>Château de Versailles: peinture de Pierre Patel © Photo RMN-Grand Palais (Château de Versailles) / Gérard Blot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t>A bientôt !</a:t>
            </a:r>
          </a:p>
        </p:txBody>
      </p:sp>
      <p:pic>
        <p:nvPicPr>
          <p:cNvPr id="6" name="Picture 2" descr="Épinglé sur Images k"/>
          <p:cNvPicPr>
            <a:picLocks noChangeAspect="1" noChangeArrowheads="1"/>
          </p:cNvPicPr>
          <p:nvPr/>
        </p:nvPicPr>
        <p:blipFill>
          <a:blip r:embed="rId3" cstate="print"/>
          <a:srcRect/>
          <a:stretch>
            <a:fillRect/>
          </a:stretch>
        </p:blipFill>
        <p:spPr bwMode="auto">
          <a:xfrm>
            <a:off x="4114800" y="1981200"/>
            <a:ext cx="4038600" cy="3816477"/>
          </a:xfrm>
          <a:prstGeom prst="rect">
            <a:avLst/>
          </a:prstGeom>
          <a:noFill/>
        </p:spPr>
      </p:pic>
    </p:spTree>
    <p:extLst>
      <p:ext uri="{BB962C8B-B14F-4D97-AF65-F5344CB8AC3E}">
        <p14:creationId xmlns:p14="http://schemas.microsoft.com/office/powerpoint/2010/main" val="237987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10972800" cy="830997"/>
          </a:xfrm>
          <a:prstGeom prst="rect">
            <a:avLst/>
          </a:prstGeom>
          <a:noFill/>
          <a:ln>
            <a:solidFill>
              <a:schemeClr val="accent2">
                <a:lumMod val="75000"/>
              </a:schemeClr>
            </a:solidFill>
          </a:ln>
        </p:spPr>
        <p:txBody>
          <a:bodyPr wrap="square" lIns="91440" tIns="45720" rIns="91440" bIns="45720">
            <a:spAutoFit/>
          </a:bodyPr>
          <a:lstStyle/>
          <a:p>
            <a:pPr algn="ctr"/>
            <a:r>
              <a:rPr lang="fr-FR"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François 1</a:t>
            </a:r>
            <a:r>
              <a:rPr lang="fr-FR" sz="4800" b="1" cap="none" spc="0" baseline="30000" dirty="0">
                <a:ln w="18000">
                  <a:solidFill>
                    <a:schemeClr val="accent2">
                      <a:satMod val="140000"/>
                    </a:schemeClr>
                  </a:solidFill>
                  <a:prstDash val="solid"/>
                  <a:miter lim="800000"/>
                </a:ln>
                <a:noFill/>
                <a:effectLst>
                  <a:outerShdw blurRad="25500" dist="23000" dir="7020000" algn="tl">
                    <a:srgbClr val="000000">
                      <a:alpha val="50000"/>
                    </a:srgbClr>
                  </a:outerShdw>
                </a:effectLst>
              </a:rPr>
              <a:t>er</a:t>
            </a:r>
            <a:r>
              <a:rPr lang="fr-FR"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roi de France à partir de 1515</a:t>
            </a:r>
            <a:endParaRPr lang="fr-FR" sz="4800" b="1" cap="none" spc="0" baseline="30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3086100" y="1305342"/>
            <a:ext cx="5867400" cy="1446550"/>
          </a:xfrm>
          <a:prstGeom prst="rect">
            <a:avLst/>
          </a:prstGeom>
          <a:noFill/>
          <a:ln>
            <a:solidFill>
              <a:schemeClr val="accent1">
                <a:lumMod val="75000"/>
              </a:schemeClr>
            </a:solidFill>
          </a:ln>
        </p:spPr>
        <p:txBody>
          <a:bodyPr wrap="square" lIns="91440" tIns="45720" rIns="91440" bIns="45720">
            <a:spAutoFit/>
          </a:bodyPr>
          <a:lstStyle/>
          <a:p>
            <a:pPr algn="ctr"/>
            <a:r>
              <a:rPr lang="fr-FR" sz="4400" b="1" cap="none" spc="0" dirty="0">
                <a:ln w="18000">
                  <a:noFill/>
                  <a:prstDash val="solid"/>
                  <a:miter lim="800000"/>
                </a:ln>
                <a:solidFill>
                  <a:schemeClr val="accent2">
                    <a:lumMod val="75000"/>
                  </a:schemeClr>
                </a:solidFill>
                <a:effectLst>
                  <a:outerShdw blurRad="25500" dist="23000" dir="7020000" algn="tl">
                    <a:srgbClr val="000000">
                      <a:alpha val="50000"/>
                    </a:srgbClr>
                  </a:outerShdw>
                </a:effectLst>
              </a:rPr>
              <a:t>Veut renforcer l’autorité et le pouvoir </a:t>
            </a:r>
            <a:r>
              <a:rPr lang="fr-FR" sz="4400" b="1" dirty="0">
                <a:ln w="18000">
                  <a:noFill/>
                  <a:prstDash val="solid"/>
                  <a:miter lim="800000"/>
                </a:ln>
                <a:solidFill>
                  <a:schemeClr val="accent2">
                    <a:lumMod val="75000"/>
                  </a:schemeClr>
                </a:solidFill>
                <a:effectLst>
                  <a:outerShdw blurRad="25500" dist="23000" dir="7020000" algn="tl">
                    <a:srgbClr val="000000">
                      <a:alpha val="50000"/>
                    </a:srgbClr>
                  </a:outerShdw>
                </a:effectLst>
              </a:rPr>
              <a:t>du roi</a:t>
            </a:r>
            <a:endParaRPr lang="fr-FR" sz="4400" b="1" cap="none" spc="0" baseline="30000" dirty="0">
              <a:ln w="18000">
                <a:no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4" name="Rectangle 3"/>
          <p:cNvSpPr/>
          <p:nvPr/>
        </p:nvSpPr>
        <p:spPr>
          <a:xfrm>
            <a:off x="7239000" y="3158966"/>
            <a:ext cx="4849368" cy="3231654"/>
          </a:xfrm>
          <a:prstGeom prst="rect">
            <a:avLst/>
          </a:prstGeom>
          <a:noFill/>
          <a:ln>
            <a:solidFill>
              <a:schemeClr val="accent1">
                <a:lumMod val="75000"/>
              </a:schemeClr>
            </a:solidFill>
          </a:ln>
        </p:spPr>
        <p:txBody>
          <a:bodyPr wrap="square" lIns="91440" tIns="45720" rIns="91440" bIns="45720">
            <a:spAutoFit/>
          </a:bodyPr>
          <a:lstStyle/>
          <a:p>
            <a:pPr algn="ctr"/>
            <a:r>
              <a:rPr lang="fr-FR" sz="3400" b="1" cap="none" spc="0" dirty="0">
                <a:ln w="18000">
                  <a:noFill/>
                  <a:prstDash val="solid"/>
                  <a:miter lim="800000"/>
                </a:ln>
                <a:solidFill>
                  <a:srgbClr val="0070C0"/>
                </a:solidFill>
                <a:effectLst>
                  <a:outerShdw blurRad="25500" dist="23000" dir="7020000" algn="tl">
                    <a:srgbClr val="000000">
                      <a:alpha val="50000"/>
                    </a:srgbClr>
                  </a:outerShdw>
                </a:effectLst>
              </a:rPr>
              <a:t>Utilise les arts et les artistes pour satisfaire ses goûts, pour impressionner, pour s’</a:t>
            </a:r>
            <a:r>
              <a:rPr lang="fr-FR" sz="3400" b="1" dirty="0">
                <a:ln w="18000">
                  <a:noFill/>
                  <a:prstDash val="solid"/>
                  <a:miter lim="800000"/>
                </a:ln>
                <a:solidFill>
                  <a:srgbClr val="0070C0"/>
                </a:solidFill>
                <a:effectLst>
                  <a:outerShdw blurRad="25500" dist="23000" dir="7020000" algn="tl">
                    <a:srgbClr val="000000">
                      <a:alpha val="50000"/>
                    </a:srgbClr>
                  </a:outerShdw>
                </a:effectLst>
              </a:rPr>
              <a:t>entour</a:t>
            </a:r>
            <a:r>
              <a:rPr lang="fr-FR" sz="3400" b="1" cap="none" spc="0" dirty="0">
                <a:ln w="18000">
                  <a:noFill/>
                  <a:prstDash val="solid"/>
                  <a:miter lim="800000"/>
                </a:ln>
                <a:solidFill>
                  <a:srgbClr val="0070C0"/>
                </a:solidFill>
                <a:effectLst>
                  <a:outerShdw blurRad="25500" dist="23000" dir="7020000" algn="tl">
                    <a:srgbClr val="000000">
                      <a:alpha val="50000"/>
                    </a:srgbClr>
                  </a:outerShdw>
                </a:effectLst>
              </a:rPr>
              <a:t>er d’une cour importante</a:t>
            </a:r>
            <a:endParaRPr lang="fr-FR" sz="3400" b="1" cap="none" spc="0" baseline="30000" dirty="0">
              <a:ln w="18000">
                <a:noFill/>
                <a:prstDash val="solid"/>
                <a:miter lim="800000"/>
              </a:ln>
              <a:solidFill>
                <a:srgbClr val="0070C0"/>
              </a:solidFill>
              <a:effectLst>
                <a:outerShdw blurRad="25500" dist="23000" dir="7020000" algn="tl">
                  <a:srgbClr val="000000">
                    <a:alpha val="50000"/>
                  </a:srgbClr>
                </a:outerShdw>
              </a:effectLst>
            </a:endParaRPr>
          </a:p>
        </p:txBody>
      </p:sp>
      <p:sp>
        <p:nvSpPr>
          <p:cNvPr id="5" name="Rectangle 4"/>
          <p:cNvSpPr/>
          <p:nvPr/>
        </p:nvSpPr>
        <p:spPr>
          <a:xfrm>
            <a:off x="1981200" y="4724400"/>
            <a:ext cx="4457700" cy="1138773"/>
          </a:xfrm>
          <a:prstGeom prst="rect">
            <a:avLst/>
          </a:prstGeom>
          <a:noFill/>
          <a:ln>
            <a:solidFill>
              <a:schemeClr val="accent1">
                <a:lumMod val="75000"/>
              </a:schemeClr>
            </a:solidFill>
          </a:ln>
        </p:spPr>
        <p:txBody>
          <a:bodyPr wrap="square" lIns="91440" tIns="45720" rIns="91440" bIns="45720">
            <a:spAutoFit/>
          </a:bodyPr>
          <a:lstStyle/>
          <a:p>
            <a:pPr algn="ctr"/>
            <a:r>
              <a:rPr lang="fr-FR" sz="3400" b="1" dirty="0">
                <a:ln w="18000">
                  <a:noFill/>
                  <a:prstDash val="solid"/>
                  <a:miter lim="800000"/>
                </a:ln>
                <a:solidFill>
                  <a:srgbClr val="0070C0"/>
                </a:solidFill>
                <a:effectLst>
                  <a:outerShdw blurRad="25500" dist="23000" dir="7020000" algn="tl">
                    <a:srgbClr val="000000">
                      <a:alpha val="50000"/>
                    </a:srgbClr>
                  </a:outerShdw>
                </a:effectLst>
              </a:rPr>
              <a:t>Organise et développe l’administration</a:t>
            </a:r>
            <a:endParaRPr lang="fr-FR" sz="3400" b="1" cap="none" spc="0" baseline="30000" dirty="0">
              <a:ln w="18000">
                <a:noFill/>
                <a:prstDash val="solid"/>
                <a:miter lim="800000"/>
              </a:ln>
              <a:solidFill>
                <a:srgbClr val="0070C0"/>
              </a:solidFill>
              <a:effectLst>
                <a:outerShdw blurRad="25500" dist="23000" dir="7020000" algn="tl">
                  <a:srgbClr val="000000">
                    <a:alpha val="50000"/>
                  </a:srgbClr>
                </a:outerShdw>
              </a:effectLst>
            </a:endParaRPr>
          </a:p>
        </p:txBody>
      </p:sp>
      <p:cxnSp>
        <p:nvCxnSpPr>
          <p:cNvPr id="10" name="Connecteur droit avec flèche 9">
            <a:extLst>
              <a:ext uri="{FF2B5EF4-FFF2-40B4-BE49-F238E27FC236}">
                <a16:creationId xmlns:a16="http://schemas.microsoft.com/office/drawing/2014/main" id="{36DA7737-07E6-45AD-BBC1-4616EC83E281}"/>
              </a:ext>
            </a:extLst>
          </p:cNvPr>
          <p:cNvCxnSpPr>
            <a:cxnSpLocks/>
          </p:cNvCxnSpPr>
          <p:nvPr/>
        </p:nvCxnSpPr>
        <p:spPr>
          <a:xfrm>
            <a:off x="4419600" y="2751892"/>
            <a:ext cx="0" cy="197250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7369FBF-462E-4014-9093-E796651D5202}"/>
              </a:ext>
            </a:extLst>
          </p:cNvPr>
          <p:cNvSpPr/>
          <p:nvPr/>
        </p:nvSpPr>
        <p:spPr>
          <a:xfrm>
            <a:off x="457200" y="2971800"/>
            <a:ext cx="2529840" cy="1138773"/>
          </a:xfrm>
          <a:prstGeom prst="rect">
            <a:avLst/>
          </a:prstGeom>
          <a:noFill/>
          <a:ln>
            <a:solidFill>
              <a:schemeClr val="accent1">
                <a:lumMod val="75000"/>
              </a:schemeClr>
            </a:solidFill>
          </a:ln>
        </p:spPr>
        <p:txBody>
          <a:bodyPr wrap="square" lIns="91440" tIns="45720" rIns="91440" bIns="45720">
            <a:spAutoFit/>
          </a:bodyPr>
          <a:lstStyle/>
          <a:p>
            <a:pPr algn="ctr"/>
            <a:r>
              <a:rPr lang="fr-FR" sz="3400" b="1" dirty="0">
                <a:ln w="18000">
                  <a:noFill/>
                  <a:prstDash val="solid"/>
                  <a:miter lim="800000"/>
                </a:ln>
                <a:solidFill>
                  <a:srgbClr val="0070C0"/>
                </a:solidFill>
                <a:effectLst>
                  <a:outerShdw blurRad="25500" dist="23000" dir="7020000" algn="tl">
                    <a:srgbClr val="000000">
                      <a:alpha val="50000"/>
                    </a:srgbClr>
                  </a:outerShdw>
                </a:effectLst>
              </a:rPr>
              <a:t>Mène des guerres</a:t>
            </a:r>
            <a:endParaRPr lang="fr-FR" sz="3400" b="1" cap="none" spc="0" baseline="30000" dirty="0">
              <a:ln w="18000">
                <a:noFill/>
                <a:prstDash val="solid"/>
                <a:miter lim="800000"/>
              </a:ln>
              <a:solidFill>
                <a:srgbClr val="0070C0"/>
              </a:solidFill>
              <a:effectLst>
                <a:outerShdw blurRad="25500" dist="23000" dir="7020000" algn="tl">
                  <a:srgbClr val="000000">
                    <a:alpha val="50000"/>
                  </a:srgbClr>
                </a:outerShdw>
              </a:effectLst>
            </a:endParaRPr>
          </a:p>
        </p:txBody>
      </p:sp>
      <p:cxnSp>
        <p:nvCxnSpPr>
          <p:cNvPr id="30" name="Connecteur droit avec flèche 29"/>
          <p:cNvCxnSpPr>
            <a:stCxn id="3" idx="1"/>
            <a:endCxn id="11" idx="0"/>
          </p:cNvCxnSpPr>
          <p:nvPr/>
        </p:nvCxnSpPr>
        <p:spPr>
          <a:xfrm flipH="1">
            <a:off x="1722120" y="2028617"/>
            <a:ext cx="1363980" cy="9431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3" idx="3"/>
          </p:cNvCxnSpPr>
          <p:nvPr/>
        </p:nvCxnSpPr>
        <p:spPr>
          <a:xfrm>
            <a:off x="8953500" y="2028617"/>
            <a:ext cx="1104900" cy="10955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anim calcmode="lin" valueType="num">
                                      <p:cBhvr>
                                        <p:cTn id="15" dur="500" fill="hold"/>
                                        <p:tgtEl>
                                          <p:spTgt spid="30"/>
                                        </p:tgtEl>
                                        <p:attrNameLst>
                                          <p:attrName>ppt_x</p:attrName>
                                        </p:attrNameLst>
                                      </p:cBhvr>
                                      <p:tavLst>
                                        <p:tav tm="0">
                                          <p:val>
                                            <p:strVal val="#ppt_x"/>
                                          </p:val>
                                        </p:tav>
                                        <p:tav tm="100000">
                                          <p:val>
                                            <p:strVal val="#ppt_x"/>
                                          </p:val>
                                        </p:tav>
                                      </p:tavLst>
                                    </p:anim>
                                    <p:anim calcmode="lin" valueType="num">
                                      <p:cBhvr>
                                        <p:cTn id="16" dur="500" fill="hold"/>
                                        <p:tgtEl>
                                          <p:spTgt spid="3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76200"/>
            <a:ext cx="11734800" cy="1143000"/>
          </a:xfrm>
        </p:spPr>
        <p:txBody>
          <a:bodyPr>
            <a:normAutofit/>
          </a:bodyPr>
          <a:lstStyle/>
          <a:p>
            <a:r>
              <a:rPr lang="fr-FR" sz="3100" b="1" dirty="0">
                <a:solidFill>
                  <a:srgbClr val="000000"/>
                </a:solidFill>
                <a:latin typeface="arial" panose="020B0604020202020204" pitchFamily="34" charset="0"/>
              </a:rPr>
              <a:t>Extrait de l’ordonnance du 25 août 1539 sur le fait de la justice (dite ordonnance de Villers-Cotterêts)</a:t>
            </a:r>
            <a:endParaRPr lang="fr-FR" dirty="0"/>
          </a:p>
        </p:txBody>
      </p:sp>
      <p:sp>
        <p:nvSpPr>
          <p:cNvPr id="3" name="Rectangle 2"/>
          <p:cNvSpPr/>
          <p:nvPr/>
        </p:nvSpPr>
        <p:spPr>
          <a:xfrm>
            <a:off x="114300" y="1447800"/>
            <a:ext cx="11963400" cy="4708981"/>
          </a:xfrm>
          <a:prstGeom prst="rect">
            <a:avLst/>
          </a:prstGeom>
        </p:spPr>
        <p:txBody>
          <a:bodyPr wrap="square">
            <a:spAutoFit/>
          </a:bodyPr>
          <a:lstStyle/>
          <a:p>
            <a:pPr algn="just"/>
            <a:r>
              <a:rPr lang="fr-FR" sz="2000" dirty="0">
                <a:solidFill>
                  <a:srgbClr val="000000"/>
                </a:solidFill>
                <a:latin typeface="Times New Roman" panose="02020603050405020304" pitchFamily="18" charset="0"/>
                <a:cs typeface="Times New Roman" panose="02020603050405020304" pitchFamily="18" charset="0"/>
              </a:rPr>
              <a:t>François, par la grâce de Dieu, </a:t>
            </a:r>
            <a:r>
              <a:rPr lang="fr-FR" sz="2000" dirty="0" err="1">
                <a:solidFill>
                  <a:srgbClr val="000000"/>
                </a:solidFill>
                <a:latin typeface="Times New Roman" panose="02020603050405020304" pitchFamily="18" charset="0"/>
                <a:cs typeface="Times New Roman" panose="02020603050405020304" pitchFamily="18" charset="0"/>
              </a:rPr>
              <a:t>roy</a:t>
            </a:r>
            <a:r>
              <a:rPr lang="fr-FR" sz="2000" dirty="0">
                <a:solidFill>
                  <a:srgbClr val="000000"/>
                </a:solidFill>
                <a:latin typeface="Times New Roman" panose="02020603050405020304" pitchFamily="18" charset="0"/>
                <a:cs typeface="Times New Roman" panose="02020603050405020304" pitchFamily="18" charset="0"/>
              </a:rPr>
              <a:t> de France, </a:t>
            </a:r>
            <a:r>
              <a:rPr lang="fr-FR" sz="2000" dirty="0" err="1">
                <a:solidFill>
                  <a:srgbClr val="000000"/>
                </a:solidFill>
                <a:latin typeface="Times New Roman" panose="02020603050405020304" pitchFamily="18" charset="0"/>
                <a:cs typeface="Times New Roman" panose="02020603050405020304" pitchFamily="18" charset="0"/>
              </a:rPr>
              <a:t>sçavoir</a:t>
            </a:r>
            <a:r>
              <a:rPr lang="fr-FR" sz="2000" dirty="0">
                <a:solidFill>
                  <a:srgbClr val="000000"/>
                </a:solidFill>
                <a:latin typeface="Times New Roman" panose="02020603050405020304" pitchFamily="18" charset="0"/>
                <a:cs typeface="Times New Roman" panose="02020603050405020304" pitchFamily="18" charset="0"/>
              </a:rPr>
              <a:t> faisons, à tous </a:t>
            </a:r>
            <a:r>
              <a:rPr lang="fr-FR" sz="2000" dirty="0" err="1">
                <a:solidFill>
                  <a:srgbClr val="000000"/>
                </a:solidFill>
                <a:latin typeface="Times New Roman" panose="02020603050405020304" pitchFamily="18" charset="0"/>
                <a:cs typeface="Times New Roman" panose="02020603050405020304" pitchFamily="18" charset="0"/>
              </a:rPr>
              <a:t>présens</a:t>
            </a:r>
            <a:r>
              <a:rPr lang="fr-FR" sz="2000" dirty="0">
                <a:solidFill>
                  <a:srgbClr val="000000"/>
                </a:solidFill>
                <a:latin typeface="Times New Roman" panose="02020603050405020304" pitchFamily="18" charset="0"/>
                <a:cs typeface="Times New Roman" panose="02020603050405020304" pitchFamily="18" charset="0"/>
              </a:rPr>
              <a:t> et advenir, […]</a:t>
            </a:r>
          </a:p>
          <a:p>
            <a:pPr algn="just"/>
            <a:endParaRPr lang="fr-FR" sz="2000" dirty="0">
              <a:solidFill>
                <a:srgbClr val="000000"/>
              </a:solidFill>
              <a:latin typeface="Times New Roman" panose="02020603050405020304" pitchFamily="18" charset="0"/>
              <a:cs typeface="Times New Roman" panose="02020603050405020304" pitchFamily="18" charset="0"/>
            </a:endParaRPr>
          </a:p>
          <a:p>
            <a:pPr algn="just"/>
            <a:r>
              <a:rPr lang="fr-FR" sz="2000" dirty="0">
                <a:solidFill>
                  <a:srgbClr val="000000"/>
                </a:solidFill>
                <a:latin typeface="Times New Roman" panose="02020603050405020304" pitchFamily="18" charset="0"/>
                <a:cs typeface="Times New Roman" panose="02020603050405020304" pitchFamily="18" charset="0"/>
              </a:rPr>
              <a:t>Art. 111. </a:t>
            </a:r>
            <a:r>
              <a:rPr lang="fr-FR" sz="2000" dirty="0">
                <a:solidFill>
                  <a:srgbClr val="202122"/>
                </a:solidFill>
                <a:effectLst/>
                <a:latin typeface="Times New Roman" panose="02020603050405020304" pitchFamily="18" charset="0"/>
              </a:rPr>
              <a:t>De prononcer et </a:t>
            </a:r>
            <a:r>
              <a:rPr lang="fr-FR" sz="2000" dirty="0" err="1">
                <a:solidFill>
                  <a:srgbClr val="202122"/>
                </a:solidFill>
                <a:effectLst/>
                <a:latin typeface="Times New Roman" panose="02020603050405020304" pitchFamily="18" charset="0"/>
              </a:rPr>
              <a:t>expedier</a:t>
            </a:r>
            <a:r>
              <a:rPr lang="fr-FR" sz="2000" dirty="0">
                <a:solidFill>
                  <a:srgbClr val="202122"/>
                </a:solidFill>
                <a:effectLst/>
                <a:latin typeface="Times New Roman" panose="02020603050405020304" pitchFamily="18" charset="0"/>
              </a:rPr>
              <a:t> tous actes en </a:t>
            </a:r>
            <a:r>
              <a:rPr lang="fr-FR" sz="2000" dirty="0" err="1">
                <a:solidFill>
                  <a:srgbClr val="202122"/>
                </a:solidFill>
                <a:effectLst/>
                <a:latin typeface="Times New Roman" panose="02020603050405020304" pitchFamily="18" charset="0"/>
              </a:rPr>
              <a:t>langaige</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françoys</a:t>
            </a:r>
            <a:endParaRPr lang="fr-FR" sz="2000" dirty="0">
              <a:solidFill>
                <a:srgbClr val="202122"/>
              </a:solidFill>
              <a:effectLst/>
              <a:latin typeface="Times New Roman" panose="02020603050405020304" pitchFamily="18" charset="0"/>
            </a:endParaRPr>
          </a:p>
          <a:p>
            <a:pPr algn="just"/>
            <a:r>
              <a:rPr lang="fr-FR" sz="2000" dirty="0">
                <a:solidFill>
                  <a:srgbClr val="202122"/>
                </a:solidFill>
                <a:effectLst/>
                <a:latin typeface="Times New Roman" panose="02020603050405020304" pitchFamily="18" charset="0"/>
              </a:rPr>
              <a:t>Et </a:t>
            </a:r>
            <a:r>
              <a:rPr lang="fr-FR" sz="2000" dirty="0" err="1">
                <a:solidFill>
                  <a:srgbClr val="202122"/>
                </a:solidFill>
                <a:effectLst/>
                <a:latin typeface="Times New Roman" panose="02020603050405020304" pitchFamily="18" charset="0"/>
              </a:rPr>
              <a:t>pource</a:t>
            </a:r>
            <a:r>
              <a:rPr lang="fr-FR" sz="2000" dirty="0">
                <a:solidFill>
                  <a:srgbClr val="202122"/>
                </a:solidFill>
                <a:effectLst/>
                <a:latin typeface="Times New Roman" panose="02020603050405020304" pitchFamily="18" charset="0"/>
              </a:rPr>
              <a:t> que telles </a:t>
            </a:r>
            <a:r>
              <a:rPr lang="fr-FR" sz="2000" dirty="0" err="1">
                <a:solidFill>
                  <a:srgbClr val="202122"/>
                </a:solidFill>
                <a:effectLst/>
                <a:latin typeface="Times New Roman" panose="02020603050405020304" pitchFamily="18" charset="0"/>
              </a:rPr>
              <a:t>choſes</a:t>
            </a:r>
            <a:r>
              <a:rPr lang="fr-FR" sz="2000" dirty="0">
                <a:solidFill>
                  <a:srgbClr val="202122"/>
                </a:solidFill>
                <a:effectLst/>
                <a:latin typeface="Times New Roman" panose="02020603050405020304" pitchFamily="18" charset="0"/>
              </a:rPr>
              <a:t> sont </a:t>
            </a:r>
            <a:r>
              <a:rPr lang="fr-FR" sz="2000" dirty="0" err="1">
                <a:solidFill>
                  <a:srgbClr val="202122"/>
                </a:solidFill>
                <a:effectLst/>
                <a:latin typeface="Times New Roman" panose="02020603050405020304" pitchFamily="18" charset="0"/>
              </a:rPr>
              <a:t>souuenteſfoys</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aduenues</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ſur</a:t>
            </a:r>
            <a:r>
              <a:rPr lang="fr-FR" sz="2000" dirty="0">
                <a:solidFill>
                  <a:srgbClr val="202122"/>
                </a:solidFill>
                <a:effectLst/>
                <a:latin typeface="Times New Roman" panose="02020603050405020304" pitchFamily="18" charset="0"/>
              </a:rPr>
              <a:t> l'intelligence des </a:t>
            </a:r>
            <a:r>
              <a:rPr lang="fr-FR" sz="2000" dirty="0" err="1">
                <a:solidFill>
                  <a:srgbClr val="202122"/>
                </a:solidFill>
                <a:effectLst/>
                <a:latin typeface="Times New Roman" panose="02020603050405020304" pitchFamily="18" charset="0"/>
              </a:rPr>
              <a:t>motz</a:t>
            </a:r>
            <a:r>
              <a:rPr lang="fr-FR" sz="2000" dirty="0">
                <a:solidFill>
                  <a:srgbClr val="202122"/>
                </a:solidFill>
                <a:effectLst/>
                <a:latin typeface="Times New Roman" panose="02020603050405020304" pitchFamily="18" charset="0"/>
              </a:rPr>
              <a:t> latins </a:t>
            </a:r>
            <a:r>
              <a:rPr lang="fr-FR" sz="2000" dirty="0" err="1">
                <a:solidFill>
                  <a:srgbClr val="202122"/>
                </a:solidFill>
                <a:effectLst/>
                <a:latin typeface="Times New Roman" panose="02020603050405020304" pitchFamily="18" charset="0"/>
              </a:rPr>
              <a:t>cõtenuz</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eſdictz</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arreſtz</a:t>
            </a:r>
            <a:r>
              <a:rPr lang="fr-FR" sz="2000" dirty="0">
                <a:solidFill>
                  <a:srgbClr val="202122"/>
                </a:solidFill>
                <a:effectLst/>
                <a:latin typeface="Times New Roman" panose="02020603050405020304" pitchFamily="18" charset="0"/>
              </a:rPr>
              <a:t>. Nous voulons q~ </a:t>
            </a:r>
            <a:r>
              <a:rPr lang="fr-FR" sz="2000" dirty="0" err="1">
                <a:solidFill>
                  <a:srgbClr val="202122"/>
                </a:solidFill>
                <a:effectLst/>
                <a:latin typeface="Times New Roman" panose="02020603050405020304" pitchFamily="18" charset="0"/>
              </a:rPr>
              <a:t>doreſenauãt</a:t>
            </a:r>
            <a:r>
              <a:rPr lang="fr-FR" sz="2000" dirty="0">
                <a:solidFill>
                  <a:srgbClr val="202122"/>
                </a:solidFill>
                <a:effectLst/>
                <a:latin typeface="Times New Roman" panose="02020603050405020304" pitchFamily="18" charset="0"/>
              </a:rPr>
              <a:t> tous </a:t>
            </a:r>
            <a:r>
              <a:rPr lang="fr-FR" sz="2000" dirty="0" err="1">
                <a:solidFill>
                  <a:srgbClr val="202122"/>
                </a:solidFill>
                <a:effectLst/>
                <a:latin typeface="Times New Roman" panose="02020603050405020304" pitchFamily="18" charset="0"/>
              </a:rPr>
              <a:t>arreſtz</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enſemble</a:t>
            </a:r>
            <a:r>
              <a:rPr lang="fr-FR" sz="2000" dirty="0">
                <a:solidFill>
                  <a:srgbClr val="202122"/>
                </a:solidFill>
                <a:effectLst/>
                <a:latin typeface="Times New Roman" panose="02020603050405020304" pitchFamily="18" charset="0"/>
              </a:rPr>
              <a:t> toutes autres </a:t>
            </a:r>
            <a:r>
              <a:rPr lang="fr-FR" sz="2000" dirty="0" err="1">
                <a:solidFill>
                  <a:srgbClr val="202122"/>
                </a:solidFill>
                <a:effectLst/>
                <a:latin typeface="Times New Roman" panose="02020603050405020304" pitchFamily="18" charset="0"/>
              </a:rPr>
              <a:t>procedeures</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ſoient</a:t>
            </a:r>
            <a:r>
              <a:rPr lang="fr-FR" sz="2000" dirty="0">
                <a:solidFill>
                  <a:srgbClr val="202122"/>
                </a:solidFill>
                <a:effectLst/>
                <a:latin typeface="Times New Roman" panose="02020603050405020304" pitchFamily="18" charset="0"/>
              </a:rPr>
              <a:t> de </a:t>
            </a:r>
            <a:r>
              <a:rPr lang="fr-FR" sz="2000" dirty="0" err="1">
                <a:solidFill>
                  <a:srgbClr val="202122"/>
                </a:solidFill>
                <a:effectLst/>
                <a:latin typeface="Times New Roman" panose="02020603050405020304" pitchFamily="18" charset="0"/>
              </a:rPr>
              <a:t>noz</a:t>
            </a:r>
            <a:r>
              <a:rPr lang="fr-FR" sz="2000" dirty="0">
                <a:solidFill>
                  <a:srgbClr val="202122"/>
                </a:solidFill>
                <a:effectLst/>
                <a:latin typeface="Times New Roman" panose="02020603050405020304" pitchFamily="18" charset="0"/>
              </a:rPr>
              <a:t> cours </a:t>
            </a:r>
            <a:r>
              <a:rPr lang="fr-FR" sz="2000" dirty="0" err="1">
                <a:solidFill>
                  <a:srgbClr val="202122"/>
                </a:solidFill>
                <a:effectLst/>
                <a:latin typeface="Times New Roman" panose="02020603050405020304" pitchFamily="18" charset="0"/>
              </a:rPr>
              <a:t>souueraines</a:t>
            </a:r>
            <a:r>
              <a:rPr lang="fr-FR" sz="2000" dirty="0">
                <a:solidFill>
                  <a:srgbClr val="202122"/>
                </a:solidFill>
                <a:effectLst/>
                <a:latin typeface="Times New Roman" panose="02020603050405020304" pitchFamily="18" charset="0"/>
              </a:rPr>
              <a:t> ou autres </a:t>
            </a:r>
            <a:r>
              <a:rPr lang="fr-FR" sz="2000" dirty="0" err="1">
                <a:solidFill>
                  <a:srgbClr val="202122"/>
                </a:solidFill>
                <a:effectLst/>
                <a:latin typeface="Times New Roman" panose="02020603050405020304" pitchFamily="18" charset="0"/>
              </a:rPr>
              <a:t>ſubalternes</a:t>
            </a:r>
            <a:r>
              <a:rPr lang="fr-FR" sz="2000" dirty="0">
                <a:solidFill>
                  <a:srgbClr val="202122"/>
                </a:solidFill>
                <a:effectLst/>
                <a:latin typeface="Times New Roman" panose="02020603050405020304" pitchFamily="18" charset="0"/>
              </a:rPr>
              <a:t> et inferieures, </a:t>
            </a:r>
            <a:r>
              <a:rPr lang="fr-FR" sz="2000" dirty="0" err="1">
                <a:solidFill>
                  <a:srgbClr val="202122"/>
                </a:solidFill>
                <a:effectLst/>
                <a:latin typeface="Times New Roman" panose="02020603050405020304" pitchFamily="18" charset="0"/>
              </a:rPr>
              <a:t>soyent</a:t>
            </a:r>
            <a:r>
              <a:rPr lang="fr-FR" sz="2000" dirty="0">
                <a:solidFill>
                  <a:srgbClr val="202122"/>
                </a:solidFill>
                <a:effectLst/>
                <a:latin typeface="Times New Roman" panose="02020603050405020304" pitchFamily="18" charset="0"/>
              </a:rPr>
              <a:t> de </a:t>
            </a:r>
            <a:r>
              <a:rPr lang="fr-FR" sz="2000" dirty="0" err="1">
                <a:solidFill>
                  <a:srgbClr val="202122"/>
                </a:solidFill>
                <a:effectLst/>
                <a:latin typeface="Times New Roman" panose="02020603050405020304" pitchFamily="18" charset="0"/>
              </a:rPr>
              <a:t>regiſtres</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enqueſtes</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contractz</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commiſſions</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ſentẽces</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teſtamens</a:t>
            </a:r>
            <a:r>
              <a:rPr lang="fr-FR" sz="2000" dirty="0">
                <a:solidFill>
                  <a:srgbClr val="202122"/>
                </a:solidFill>
                <a:effectLst/>
                <a:latin typeface="Times New Roman" panose="02020603050405020304" pitchFamily="18" charset="0"/>
              </a:rPr>
              <a:t> et autres </a:t>
            </a:r>
            <a:r>
              <a:rPr lang="fr-FR" sz="2000" dirty="0" err="1">
                <a:solidFill>
                  <a:srgbClr val="202122"/>
                </a:solidFill>
                <a:effectLst/>
                <a:latin typeface="Times New Roman" panose="02020603050405020304" pitchFamily="18" charset="0"/>
              </a:rPr>
              <a:t>quelzconques</a:t>
            </a:r>
            <a:r>
              <a:rPr lang="fr-FR" sz="2000" dirty="0">
                <a:solidFill>
                  <a:srgbClr val="202122"/>
                </a:solidFill>
                <a:effectLst/>
                <a:latin typeface="Times New Roman" panose="02020603050405020304" pitchFamily="18" charset="0"/>
              </a:rPr>
              <a:t> actes &amp; </a:t>
            </a:r>
            <a:r>
              <a:rPr lang="fr-FR" sz="2000" dirty="0" err="1">
                <a:solidFill>
                  <a:srgbClr val="202122"/>
                </a:solidFill>
                <a:effectLst/>
                <a:latin typeface="Times New Roman" panose="02020603050405020304" pitchFamily="18" charset="0"/>
              </a:rPr>
              <a:t>exploictz</a:t>
            </a:r>
            <a:r>
              <a:rPr lang="fr-FR" sz="2000" dirty="0">
                <a:solidFill>
                  <a:srgbClr val="202122"/>
                </a:solidFill>
                <a:effectLst/>
                <a:latin typeface="Times New Roman" panose="02020603050405020304" pitchFamily="18" charset="0"/>
              </a:rPr>
              <a:t> de </a:t>
            </a:r>
            <a:r>
              <a:rPr lang="fr-FR" sz="2000" dirty="0" err="1">
                <a:solidFill>
                  <a:srgbClr val="202122"/>
                </a:solidFill>
                <a:effectLst/>
                <a:latin typeface="Times New Roman" panose="02020603050405020304" pitchFamily="18" charset="0"/>
              </a:rPr>
              <a:t>iuſtice</a:t>
            </a:r>
            <a:r>
              <a:rPr lang="fr-FR" sz="2000" dirty="0">
                <a:solidFill>
                  <a:srgbClr val="202122"/>
                </a:solidFill>
                <a:effectLst/>
                <a:latin typeface="Times New Roman" panose="02020603050405020304" pitchFamily="18" charset="0"/>
              </a:rPr>
              <a:t>, ou qui en </a:t>
            </a:r>
            <a:r>
              <a:rPr lang="fr-FR" sz="2000" dirty="0" err="1">
                <a:solidFill>
                  <a:srgbClr val="202122"/>
                </a:solidFill>
                <a:effectLst/>
                <a:latin typeface="Times New Roman" panose="02020603050405020304" pitchFamily="18" charset="0"/>
              </a:rPr>
              <a:t>dependent</a:t>
            </a:r>
            <a:r>
              <a:rPr lang="fr-FR" sz="2000" dirty="0">
                <a:solidFill>
                  <a:srgbClr val="202122"/>
                </a:solidFill>
                <a:effectLst/>
                <a:latin typeface="Times New Roman" panose="02020603050405020304" pitchFamily="18" charset="0"/>
              </a:rPr>
              <a:t>, </a:t>
            </a:r>
            <a:r>
              <a:rPr lang="fr-FR" sz="2000" dirty="0" err="1">
                <a:solidFill>
                  <a:srgbClr val="202122"/>
                </a:solidFill>
                <a:effectLst/>
                <a:latin typeface="Times New Roman" panose="02020603050405020304" pitchFamily="18" charset="0"/>
              </a:rPr>
              <a:t>ſoient</a:t>
            </a:r>
            <a:r>
              <a:rPr lang="fr-FR" sz="2000" dirty="0">
                <a:solidFill>
                  <a:srgbClr val="202122"/>
                </a:solidFill>
                <a:effectLst/>
                <a:latin typeface="Times New Roman" panose="02020603050405020304" pitchFamily="18" charset="0"/>
              </a:rPr>
              <a:t> prononcez, enregistrez &amp; </a:t>
            </a:r>
            <a:r>
              <a:rPr lang="fr-FR" sz="2000" dirty="0" err="1">
                <a:solidFill>
                  <a:srgbClr val="202122"/>
                </a:solidFill>
                <a:effectLst/>
                <a:latin typeface="Times New Roman" panose="02020603050405020304" pitchFamily="18" charset="0"/>
              </a:rPr>
              <a:t>deliurez</a:t>
            </a:r>
            <a:r>
              <a:rPr lang="fr-FR" sz="2000" dirty="0">
                <a:solidFill>
                  <a:srgbClr val="202122"/>
                </a:solidFill>
                <a:effectLst/>
                <a:latin typeface="Times New Roman" panose="02020603050405020304" pitchFamily="18" charset="0"/>
              </a:rPr>
              <a:t> aux parties en langage maternel </a:t>
            </a:r>
            <a:r>
              <a:rPr lang="fr-FR" sz="2000" dirty="0" err="1">
                <a:solidFill>
                  <a:srgbClr val="202122"/>
                </a:solidFill>
                <a:effectLst/>
                <a:latin typeface="Times New Roman" panose="02020603050405020304" pitchFamily="18" charset="0"/>
              </a:rPr>
              <a:t>francoys</a:t>
            </a:r>
            <a:r>
              <a:rPr lang="fr-FR" sz="2000" dirty="0">
                <a:solidFill>
                  <a:srgbClr val="202122"/>
                </a:solidFill>
                <a:effectLst/>
                <a:latin typeface="Times New Roman" panose="02020603050405020304" pitchFamily="18" charset="0"/>
              </a:rPr>
              <a:t>, et non autrement.</a:t>
            </a:r>
          </a:p>
          <a:p>
            <a:pPr algn="just"/>
            <a:r>
              <a:rPr lang="fr-FR" sz="2000" dirty="0">
                <a:latin typeface="Times New Roman" panose="02020603050405020304" pitchFamily="18" charset="0"/>
                <a:cs typeface="Times New Roman" panose="02020603050405020304" pitchFamily="18" charset="0"/>
              </a:rPr>
              <a:t>[…]</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que </a:t>
            </a:r>
            <a:r>
              <a:rPr lang="fr-FR" sz="2000" dirty="0" err="1">
                <a:latin typeface="Times New Roman" panose="02020603050405020304" pitchFamily="18" charset="0"/>
                <a:cs typeface="Times New Roman" panose="02020603050405020304" pitchFamily="18" charset="0"/>
              </a:rPr>
              <a:t>nosdictes</a:t>
            </a:r>
            <a:r>
              <a:rPr lang="fr-FR" sz="2000" dirty="0">
                <a:latin typeface="Times New Roman" panose="02020603050405020304" pitchFamily="18" charset="0"/>
                <a:cs typeface="Times New Roman" panose="02020603050405020304" pitchFamily="18" charset="0"/>
              </a:rPr>
              <a:t> présentes ordonnances ils fassent lire, publier et enregistrer : icelles gardent entretiennent et observent, facent garder, entretenir et observer de point en point selon leur forme et teneur, sans faire ne souffrir aucune chose </a:t>
            </a:r>
            <a:r>
              <a:rPr lang="fr-FR" sz="2000" dirty="0" err="1">
                <a:latin typeface="Times New Roman" panose="02020603050405020304" pitchFamily="18" charset="0"/>
                <a:cs typeface="Times New Roman" panose="02020603050405020304" pitchFamily="18" charset="0"/>
              </a:rPr>
              <a:t>estre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faicte</a:t>
            </a:r>
            <a:r>
              <a:rPr lang="fr-FR" sz="2000" dirty="0">
                <a:latin typeface="Times New Roman" panose="02020603050405020304" pitchFamily="18" charset="0"/>
                <a:cs typeface="Times New Roman" panose="02020603050405020304" pitchFamily="18" charset="0"/>
              </a:rPr>
              <a:t> au contraire : car tel est </a:t>
            </a:r>
            <a:r>
              <a:rPr lang="fr-FR" sz="2000" dirty="0" err="1">
                <a:latin typeface="Times New Roman" panose="02020603050405020304" pitchFamily="18" charset="0"/>
                <a:cs typeface="Times New Roman" panose="02020603050405020304" pitchFamily="18" charset="0"/>
              </a:rPr>
              <a:t>nostre</a:t>
            </a:r>
            <a:r>
              <a:rPr lang="fr-FR" sz="2000" dirty="0">
                <a:latin typeface="Times New Roman" panose="02020603050405020304" pitchFamily="18" charset="0"/>
                <a:cs typeface="Times New Roman" panose="02020603050405020304" pitchFamily="18" charset="0"/>
              </a:rPr>
              <a:t> plaisir. </a:t>
            </a:r>
          </a:p>
          <a:p>
            <a:pPr algn="just"/>
            <a:r>
              <a:rPr lang="fr-FR" sz="2000" dirty="0">
                <a:latin typeface="Times New Roman" panose="02020603050405020304" pitchFamily="18" charset="0"/>
                <a:cs typeface="Times New Roman" panose="02020603050405020304" pitchFamily="18" charset="0"/>
              </a:rPr>
              <a:t>Donné à </a:t>
            </a:r>
            <a:r>
              <a:rPr lang="fr-FR" sz="2000" dirty="0" err="1">
                <a:latin typeface="Times New Roman" panose="02020603050405020304" pitchFamily="18" charset="0"/>
                <a:cs typeface="Times New Roman" panose="02020603050405020304" pitchFamily="18" charset="0"/>
              </a:rPr>
              <a:t>Villiers-Cotterets</a:t>
            </a:r>
            <a:r>
              <a:rPr lang="fr-FR" sz="2000" dirty="0">
                <a:latin typeface="Times New Roman" panose="02020603050405020304" pitchFamily="18" charset="0"/>
                <a:cs typeface="Times New Roman" panose="02020603050405020304" pitchFamily="18" charset="0"/>
              </a:rPr>
              <a:t> au mois d'</a:t>
            </a:r>
            <a:r>
              <a:rPr lang="fr-FR" sz="2000" dirty="0" err="1">
                <a:latin typeface="Times New Roman" panose="02020603050405020304" pitchFamily="18" charset="0"/>
                <a:cs typeface="Times New Roman" panose="02020603050405020304" pitchFamily="18" charset="0"/>
              </a:rPr>
              <a:t>aoust</a:t>
            </a:r>
            <a:r>
              <a:rPr lang="fr-FR" sz="2000" dirty="0">
                <a:latin typeface="Times New Roman" panose="02020603050405020304" pitchFamily="18" charset="0"/>
                <a:cs typeface="Times New Roman" panose="02020603050405020304" pitchFamily="18" charset="0"/>
              </a:rPr>
              <a:t>, l'an 1539, et de </a:t>
            </a:r>
            <a:r>
              <a:rPr lang="fr-FR" sz="2000" dirty="0" err="1">
                <a:latin typeface="Times New Roman" panose="02020603050405020304" pitchFamily="18" charset="0"/>
                <a:cs typeface="Times New Roman" panose="02020603050405020304" pitchFamily="18" charset="0"/>
              </a:rPr>
              <a:t>nostre</a:t>
            </a:r>
            <a:r>
              <a:rPr lang="fr-FR" sz="2000" dirty="0">
                <a:latin typeface="Times New Roman" panose="02020603050405020304" pitchFamily="18" charset="0"/>
                <a:cs typeface="Times New Roman" panose="02020603050405020304" pitchFamily="18" charset="0"/>
              </a:rPr>
              <a:t> règne, le 25. </a:t>
            </a:r>
          </a:p>
          <a:p>
            <a:pPr algn="just"/>
            <a:r>
              <a:rPr lang="fr-FR" sz="2000" dirty="0">
                <a:latin typeface="Times New Roman" panose="02020603050405020304" pitchFamily="18" charset="0"/>
                <a:cs typeface="Times New Roman" panose="02020603050405020304" pitchFamily="18" charset="0"/>
              </a:rPr>
              <a:t>François</a:t>
            </a:r>
            <a:endParaRPr lang="fr-FR" sz="246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12703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76200"/>
            <a:ext cx="11734800" cy="1143000"/>
          </a:xfrm>
        </p:spPr>
        <p:txBody>
          <a:bodyPr>
            <a:normAutofit/>
          </a:bodyPr>
          <a:lstStyle/>
          <a:p>
            <a:r>
              <a:rPr lang="fr-FR" sz="3100" b="1" dirty="0">
                <a:solidFill>
                  <a:srgbClr val="000000"/>
                </a:solidFill>
                <a:latin typeface="arial" panose="020B0604020202020204" pitchFamily="34" charset="0"/>
              </a:rPr>
              <a:t>Extrait de l’ordonnance du 25 août 1539 sur le fait de la justice (dite ordonnance de Villers-Cotterêts)</a:t>
            </a:r>
            <a:endParaRPr lang="fr-FR" dirty="0"/>
          </a:p>
        </p:txBody>
      </p:sp>
      <p:sp>
        <p:nvSpPr>
          <p:cNvPr id="3" name="Rectangle 2"/>
          <p:cNvSpPr/>
          <p:nvPr/>
        </p:nvSpPr>
        <p:spPr>
          <a:xfrm>
            <a:off x="114300" y="1447800"/>
            <a:ext cx="11963400" cy="5016758"/>
          </a:xfrm>
          <a:prstGeom prst="rect">
            <a:avLst/>
          </a:prstGeom>
        </p:spPr>
        <p:txBody>
          <a:bodyPr wrap="square">
            <a:spAutoFit/>
          </a:bodyPr>
          <a:lstStyle/>
          <a:p>
            <a:pPr algn="just"/>
            <a:r>
              <a:rPr lang="fr-FR" sz="2000" dirty="0">
                <a:solidFill>
                  <a:srgbClr val="000000"/>
                </a:solidFill>
                <a:latin typeface="Times New Roman" panose="02020603050405020304" pitchFamily="18" charset="0"/>
                <a:cs typeface="Times New Roman" panose="02020603050405020304" pitchFamily="18" charset="0"/>
              </a:rPr>
              <a:t>François, par la grâce de Dieu, roi de France, faisons savoir à tous, présents et à venir, […]</a:t>
            </a:r>
          </a:p>
          <a:p>
            <a:pPr algn="just"/>
            <a:endParaRPr lang="fr-FR" sz="2000" dirty="0">
              <a:solidFill>
                <a:srgbClr val="000000"/>
              </a:solidFill>
              <a:latin typeface="Times New Roman" panose="02020603050405020304" pitchFamily="18" charset="0"/>
              <a:cs typeface="Times New Roman" panose="02020603050405020304" pitchFamily="18" charset="0"/>
            </a:endParaRPr>
          </a:p>
          <a:p>
            <a:pPr algn="just"/>
            <a:r>
              <a:rPr lang="fr-FR" sz="2000" dirty="0">
                <a:solidFill>
                  <a:srgbClr val="000000"/>
                </a:solidFill>
                <a:latin typeface="Times New Roman" panose="02020603050405020304" pitchFamily="18" charset="0"/>
                <a:cs typeface="Times New Roman" panose="02020603050405020304" pitchFamily="18" charset="0"/>
              </a:rPr>
              <a:t>Article 111 </a:t>
            </a:r>
            <a:r>
              <a:rPr lang="fr-FR" sz="2000" dirty="0">
                <a:solidFill>
                  <a:srgbClr val="202122"/>
                </a:solidFill>
                <a:effectLst/>
                <a:latin typeface="Times New Roman" panose="02020603050405020304" pitchFamily="18" charset="0"/>
              </a:rPr>
              <a:t>De prononcer et rédiger tous les actes en langue française</a:t>
            </a:r>
          </a:p>
          <a:p>
            <a:pPr algn="just"/>
            <a:endParaRPr lang="fr-FR" sz="2000" dirty="0">
              <a:solidFill>
                <a:srgbClr val="202122"/>
              </a:solidFill>
              <a:effectLst/>
              <a:latin typeface="Times New Roman" panose="02020603050405020304" pitchFamily="18" charset="0"/>
            </a:endParaRPr>
          </a:p>
          <a:p>
            <a:pPr algn="just"/>
            <a:r>
              <a:rPr lang="fr-FR" sz="2000" dirty="0">
                <a:solidFill>
                  <a:srgbClr val="202122"/>
                </a:solidFill>
                <a:effectLst/>
                <a:latin typeface="Times New Roman" panose="02020603050405020304" pitchFamily="18" charset="0"/>
              </a:rPr>
              <a:t>Et parce que de telles choses sont arrivées très souvent, à propos de la mauvaise compréhension des mots latins utilisés dans lesdits arrêts, nous voulons que dorénavant tous les arrêts ainsi que toutes autres procédures, que ce soit de nos cours souveraines ou autres subalternes et inférieures, ou que ce soit sur les registres, enquêtes, contrats, commissions, sentences, testaments et tous les autres actes et exploits de justice qui en dépendent, soient prononcés, publiés et notifiés aux parties en langue maternelle française, et pas autrement.</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a:t>
            </a:r>
          </a:p>
          <a:p>
            <a:pPr algn="just"/>
            <a:r>
              <a:rPr lang="fr-FR" sz="2000" dirty="0">
                <a:latin typeface="Times New Roman" panose="02020603050405020304" pitchFamily="18" charset="0"/>
                <a:cs typeface="Times New Roman" panose="02020603050405020304" pitchFamily="18" charset="0"/>
              </a:rPr>
              <a:t>que nos dites présentes ordonnances ils fassent lire, publier et enregistrer : qu’ils les gardent, entretiennent et observent, fassent garder, entretenir et observer de point en point selon leur forme et teneur, sans faire autrement ni admettre que l’on fasse autrement : car tel est notre plaisir. </a:t>
            </a:r>
          </a:p>
          <a:p>
            <a:pPr algn="just"/>
            <a:r>
              <a:rPr lang="fr-FR" sz="2000" dirty="0">
                <a:latin typeface="Times New Roman" panose="02020603050405020304" pitchFamily="18" charset="0"/>
                <a:cs typeface="Times New Roman" panose="02020603050405020304" pitchFamily="18" charset="0"/>
              </a:rPr>
              <a:t>Donné à Villers-Cotterêts au mois d’août, l'an 1539, et de notre règne, le 25. </a:t>
            </a:r>
          </a:p>
          <a:p>
            <a:pPr algn="just"/>
            <a:r>
              <a:rPr lang="fr-FR" sz="2000" dirty="0">
                <a:latin typeface="Times New Roman" panose="02020603050405020304" pitchFamily="18" charset="0"/>
                <a:cs typeface="Times New Roman" panose="02020603050405020304" pitchFamily="18" charset="0"/>
              </a:rPr>
              <a:t>François</a:t>
            </a:r>
            <a:endParaRPr lang="fr-FR" sz="20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1483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MILL~1\AppData\Local\Temp\20200622_185300.jpg"/>
          <p:cNvPicPr>
            <a:picLocks noChangeAspect="1" noChangeArrowheads="1"/>
          </p:cNvPicPr>
          <p:nvPr/>
        </p:nvPicPr>
        <p:blipFill>
          <a:blip r:embed="rId3" cstate="print"/>
          <a:srcRect l="2433" r="24840" b="11343"/>
          <a:stretch>
            <a:fillRect/>
          </a:stretch>
        </p:blipFill>
        <p:spPr bwMode="auto">
          <a:xfrm rot="5400000">
            <a:off x="5867401" y="228601"/>
            <a:ext cx="6172199" cy="6172199"/>
          </a:xfrm>
          <a:prstGeom prst="rect">
            <a:avLst/>
          </a:prstGeom>
          <a:noFill/>
        </p:spPr>
      </p:pic>
      <p:sp>
        <p:nvSpPr>
          <p:cNvPr id="5" name="ZoneTexte 4"/>
          <p:cNvSpPr txBox="1"/>
          <p:nvPr/>
        </p:nvSpPr>
        <p:spPr>
          <a:xfrm>
            <a:off x="1143000" y="228600"/>
            <a:ext cx="3505200" cy="769441"/>
          </a:xfrm>
          <a:prstGeom prst="rect">
            <a:avLst/>
          </a:prstGeom>
          <a:noFill/>
        </p:spPr>
        <p:txBody>
          <a:bodyPr wrap="square" rtlCol="0">
            <a:spAutoFit/>
          </a:bodyPr>
          <a:lstStyle/>
          <a:p>
            <a:pPr algn="ctr"/>
            <a:r>
              <a:rPr lang="fr-FR" sz="2200" b="1" dirty="0"/>
              <a:t>Le royaume de France </a:t>
            </a:r>
          </a:p>
          <a:p>
            <a:pPr algn="ctr"/>
            <a:r>
              <a:rPr lang="fr-FR" sz="2200" b="1" dirty="0"/>
              <a:t>sous François I</a:t>
            </a:r>
            <a:r>
              <a:rPr lang="fr-FR" sz="2200" b="1" baseline="30000" dirty="0"/>
              <a:t>er</a:t>
            </a:r>
            <a:r>
              <a:rPr lang="fr-FR" sz="2200" b="1" dirty="0"/>
              <a:t> </a:t>
            </a:r>
          </a:p>
        </p:txBody>
      </p:sp>
      <p:sp>
        <p:nvSpPr>
          <p:cNvPr id="6" name="Rectangle 5"/>
          <p:cNvSpPr/>
          <p:nvPr/>
        </p:nvSpPr>
        <p:spPr>
          <a:xfrm>
            <a:off x="10822615" y="6474023"/>
            <a:ext cx="1445585" cy="307777"/>
          </a:xfrm>
          <a:prstGeom prst="rect">
            <a:avLst/>
          </a:prstGeom>
        </p:spPr>
        <p:txBody>
          <a:bodyPr wrap="square">
            <a:spAutoFit/>
          </a:bodyPr>
          <a:lstStyle/>
          <a:p>
            <a:pPr lvl="0"/>
            <a:r>
              <a:rPr lang="fr-FR" sz="1400" dirty="0">
                <a:solidFill>
                  <a:prstClr val="black"/>
                </a:solidFill>
              </a:rPr>
              <a:t>© Magnard 2017</a:t>
            </a:r>
          </a:p>
        </p:txBody>
      </p:sp>
      <p:pic>
        <p:nvPicPr>
          <p:cNvPr id="1027" name="Picture 3" descr="C:\Users\FAMILL~1\AppData\Local\Temp\20200622_190015.jpg"/>
          <p:cNvPicPr>
            <a:picLocks noChangeAspect="1" noChangeArrowheads="1"/>
          </p:cNvPicPr>
          <p:nvPr/>
        </p:nvPicPr>
        <p:blipFill>
          <a:blip r:embed="rId4" cstate="print"/>
          <a:srcRect l="4167" t="70000" r="7500" b="11111"/>
          <a:stretch>
            <a:fillRect/>
          </a:stretch>
        </p:blipFill>
        <p:spPr bwMode="auto">
          <a:xfrm>
            <a:off x="381000" y="5410200"/>
            <a:ext cx="5486400" cy="990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AMILL~1\AppData\Local\Temp\20200622_185300.jpg"/>
          <p:cNvPicPr>
            <a:picLocks noChangeAspect="1" noChangeArrowheads="1"/>
          </p:cNvPicPr>
          <p:nvPr/>
        </p:nvPicPr>
        <p:blipFill>
          <a:blip r:embed="rId3" cstate="print"/>
          <a:srcRect l="8718" t="24080" r="64346" b="41990"/>
          <a:stretch>
            <a:fillRect/>
          </a:stretch>
        </p:blipFill>
        <p:spPr bwMode="auto">
          <a:xfrm rot="5400000">
            <a:off x="1051559" y="853441"/>
            <a:ext cx="3657602" cy="3779521"/>
          </a:xfrm>
          <a:prstGeom prst="rect">
            <a:avLst/>
          </a:prstGeom>
          <a:noFill/>
        </p:spPr>
      </p:pic>
      <p:pic>
        <p:nvPicPr>
          <p:cNvPr id="3" name="Picture 2" descr="C:\Users\FAMILL~1\AppData\Local\Temp\20200622_185300.jpg"/>
          <p:cNvPicPr>
            <a:picLocks noChangeAspect="1" noChangeArrowheads="1"/>
          </p:cNvPicPr>
          <p:nvPr/>
        </p:nvPicPr>
        <p:blipFill>
          <a:blip r:embed="rId3" cstate="print"/>
          <a:srcRect l="2433" r="24840" b="11343"/>
          <a:stretch>
            <a:fillRect/>
          </a:stretch>
        </p:blipFill>
        <p:spPr bwMode="auto">
          <a:xfrm rot="5400000">
            <a:off x="5867401" y="228601"/>
            <a:ext cx="6172199" cy="6172199"/>
          </a:xfrm>
          <a:prstGeom prst="rect">
            <a:avLst/>
          </a:prstGeom>
          <a:noFill/>
        </p:spPr>
      </p:pic>
      <p:sp>
        <p:nvSpPr>
          <p:cNvPr id="4" name="Ellipse 3"/>
          <p:cNvSpPr/>
          <p:nvPr/>
        </p:nvSpPr>
        <p:spPr>
          <a:xfrm>
            <a:off x="8077200" y="914400"/>
            <a:ext cx="2438400" cy="2286000"/>
          </a:xfrm>
          <a:prstGeom prst="ellipse">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a:stCxn id="4" idx="2"/>
            <a:endCxn id="2" idx="0"/>
          </p:cNvCxnSpPr>
          <p:nvPr/>
        </p:nvCxnSpPr>
        <p:spPr>
          <a:xfrm flipH="1">
            <a:off x="4770121" y="2057400"/>
            <a:ext cx="3307079" cy="685802"/>
          </a:xfrm>
          <a:prstGeom prst="line">
            <a:avLst/>
          </a:prstGeom>
          <a:ln w="3492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762000"/>
            <a:ext cx="7315200" cy="5262979"/>
          </a:xfrm>
          <a:prstGeom prst="rect">
            <a:avLst/>
          </a:prstGeom>
          <a:noFill/>
          <a:ln>
            <a:solidFill>
              <a:schemeClr val="accent2">
                <a:lumMod val="75000"/>
              </a:schemeClr>
            </a:solidFill>
          </a:ln>
        </p:spPr>
        <p:txBody>
          <a:bodyPr wrap="square" lIns="91440" tIns="45720" rIns="91440" bIns="45720">
            <a:spAutoFit/>
          </a:bodyPr>
          <a:lstStyle/>
          <a:p>
            <a:pPr algn="ctr"/>
            <a:r>
              <a:rPr lang="fr-FR"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La cour : ensemble </a:t>
            </a:r>
            <a:r>
              <a:rPr lang="fr-FR"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des conseillers du roi et </a:t>
            </a:r>
            <a:r>
              <a:rPr lang="fr-FR"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des nobles, ou courtisans, vivant dans l’entourage du roi. Elle est bien sûr également composée </a:t>
            </a:r>
            <a:r>
              <a:rPr lang="fr-FR"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de nombreux </a:t>
            </a:r>
            <a:r>
              <a:rPr lang="fr-FR"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domestiques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rogram Files (x86)\Editions_Retz\Histoire_CM1\_content\ressources\image\T2_S5_FrancoisIer.jpg"/>
          <p:cNvPicPr>
            <a:picLocks noChangeAspect="1" noChangeArrowheads="1"/>
          </p:cNvPicPr>
          <p:nvPr/>
        </p:nvPicPr>
        <p:blipFill>
          <a:blip r:embed="rId3" cstate="print"/>
          <a:srcRect/>
          <a:stretch>
            <a:fillRect/>
          </a:stretch>
        </p:blipFill>
        <p:spPr bwMode="auto">
          <a:xfrm>
            <a:off x="3886200" y="228600"/>
            <a:ext cx="4226129" cy="6019800"/>
          </a:xfrm>
          <a:prstGeom prst="rect">
            <a:avLst/>
          </a:prstGeom>
          <a:noFill/>
        </p:spPr>
      </p:pic>
      <p:sp>
        <p:nvSpPr>
          <p:cNvPr id="3" name="ZoneTexte 2"/>
          <p:cNvSpPr txBox="1"/>
          <p:nvPr/>
        </p:nvSpPr>
        <p:spPr>
          <a:xfrm>
            <a:off x="3810000" y="6245423"/>
            <a:ext cx="5562600" cy="523220"/>
          </a:xfrm>
          <a:prstGeom prst="rect">
            <a:avLst/>
          </a:prstGeom>
          <a:noFill/>
        </p:spPr>
        <p:txBody>
          <a:bodyPr wrap="square" rtlCol="0">
            <a:spAutoFit/>
          </a:bodyPr>
          <a:lstStyle/>
          <a:p>
            <a:r>
              <a:rPr lang="fr-FR" sz="1400" b="1" dirty="0"/>
              <a:t>Antoine </a:t>
            </a:r>
            <a:r>
              <a:rPr lang="fr-FR" sz="1400" b="1" dirty="0" err="1"/>
              <a:t>Macault</a:t>
            </a:r>
            <a:r>
              <a:rPr lang="fr-FR" sz="1400" b="1" dirty="0"/>
              <a:t> lisant sa traduction de </a:t>
            </a:r>
            <a:r>
              <a:rPr lang="fr-FR" sz="1400" b="1" dirty="0" err="1"/>
              <a:t>Diodore</a:t>
            </a:r>
            <a:r>
              <a:rPr lang="fr-FR" sz="1400" b="1" dirty="0"/>
              <a:t> de Sicile à François I</a:t>
            </a:r>
            <a:r>
              <a:rPr lang="fr-FR" sz="1400" b="1" baseline="30000" dirty="0"/>
              <a:t>er </a:t>
            </a:r>
            <a:r>
              <a:rPr lang="fr-FR" sz="1400" dirty="0"/>
              <a:t>Jean Clouet, musée Condé, Chantilly, © Retz, 2016</a:t>
            </a:r>
          </a:p>
        </p:txBody>
      </p:sp>
      <p:cxnSp>
        <p:nvCxnSpPr>
          <p:cNvPr id="5" name="Connecteur droit 4"/>
          <p:cNvCxnSpPr/>
          <p:nvPr/>
        </p:nvCxnSpPr>
        <p:spPr>
          <a:xfrm flipH="1">
            <a:off x="2590800" y="3505200"/>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57200" y="2819400"/>
            <a:ext cx="2133600" cy="2800767"/>
          </a:xfrm>
          <a:prstGeom prst="rect">
            <a:avLst/>
          </a:prstGeom>
          <a:noFill/>
          <a:ln>
            <a:solidFill>
              <a:schemeClr val="accent1"/>
            </a:solidFill>
          </a:ln>
        </p:spPr>
        <p:txBody>
          <a:bodyPr wrap="square" rtlCol="0">
            <a:spAutoFit/>
          </a:bodyPr>
          <a:lstStyle/>
          <a:p>
            <a:pPr algn="ctr"/>
            <a:r>
              <a:rPr lang="fr-FR" sz="2200" dirty="0"/>
              <a:t>L’écrivain lit sa traduction au roi qui l’écoute attentivement (ce qui montre que le roi est un homme de lettres)</a:t>
            </a:r>
          </a:p>
        </p:txBody>
      </p:sp>
      <p:cxnSp>
        <p:nvCxnSpPr>
          <p:cNvPr id="7" name="Connecteur droit 6"/>
          <p:cNvCxnSpPr/>
          <p:nvPr/>
        </p:nvCxnSpPr>
        <p:spPr>
          <a:xfrm flipH="1" flipV="1">
            <a:off x="7696200" y="4267200"/>
            <a:ext cx="12954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8991600" y="4420850"/>
            <a:ext cx="2133600" cy="1446550"/>
          </a:xfrm>
          <a:prstGeom prst="rect">
            <a:avLst/>
          </a:prstGeom>
          <a:noFill/>
          <a:ln>
            <a:solidFill>
              <a:schemeClr val="accent1"/>
            </a:solidFill>
          </a:ln>
        </p:spPr>
        <p:txBody>
          <a:bodyPr wrap="square" rtlCol="0">
            <a:spAutoFit/>
          </a:bodyPr>
          <a:lstStyle/>
          <a:p>
            <a:pPr algn="ctr"/>
            <a:r>
              <a:rPr lang="fr-FR" sz="2200" dirty="0"/>
              <a:t>Un homme de l’armée : le roi est le chef de la guerre</a:t>
            </a:r>
          </a:p>
        </p:txBody>
      </p:sp>
      <p:cxnSp>
        <p:nvCxnSpPr>
          <p:cNvPr id="10" name="Connecteur droit 9"/>
          <p:cNvCxnSpPr/>
          <p:nvPr/>
        </p:nvCxnSpPr>
        <p:spPr>
          <a:xfrm flipH="1">
            <a:off x="7391400" y="1905000"/>
            <a:ext cx="18288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9144000" y="391566"/>
            <a:ext cx="2133600" cy="3477875"/>
          </a:xfrm>
          <a:prstGeom prst="rect">
            <a:avLst/>
          </a:prstGeom>
          <a:noFill/>
          <a:ln>
            <a:solidFill>
              <a:schemeClr val="accent1"/>
            </a:solidFill>
          </a:ln>
        </p:spPr>
        <p:txBody>
          <a:bodyPr wrap="square" rtlCol="0">
            <a:spAutoFit/>
          </a:bodyPr>
          <a:lstStyle/>
          <a:p>
            <a:pPr algn="ctr"/>
            <a:r>
              <a:rPr lang="fr-FR" sz="2200" dirty="0"/>
              <a:t>Un cardinal : le roi est membre de l’</a:t>
            </a:r>
            <a:r>
              <a:rPr lang="fr-FR" sz="2200" cap="all" dirty="0"/>
              <a:t>é</a:t>
            </a:r>
            <a:r>
              <a:rPr lang="fr-FR" sz="2200" dirty="0"/>
              <a:t>glise catholique et contrôle les chefs de celle-ci (cardinaux, évêques, abbés des monastères…)</a:t>
            </a:r>
          </a:p>
        </p:txBody>
      </p:sp>
      <p:cxnSp>
        <p:nvCxnSpPr>
          <p:cNvPr id="14" name="Connecteur droit 13"/>
          <p:cNvCxnSpPr/>
          <p:nvPr/>
        </p:nvCxnSpPr>
        <p:spPr>
          <a:xfrm flipH="1">
            <a:off x="3048000" y="1219200"/>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914400" y="762000"/>
            <a:ext cx="2133600" cy="1446550"/>
          </a:xfrm>
          <a:prstGeom prst="rect">
            <a:avLst/>
          </a:prstGeom>
          <a:noFill/>
          <a:ln>
            <a:solidFill>
              <a:schemeClr val="accent1"/>
            </a:solidFill>
          </a:ln>
        </p:spPr>
        <p:txBody>
          <a:bodyPr wrap="square" rtlCol="0">
            <a:spAutoFit/>
          </a:bodyPr>
          <a:lstStyle/>
          <a:p>
            <a:pPr algn="ctr"/>
            <a:r>
              <a:rPr lang="fr-FR" sz="2200" dirty="0"/>
              <a:t>Une tenture bleue avec des lys : symboles de la royauté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1638</Words>
  <Application>Microsoft Office PowerPoint</Application>
  <PresentationFormat>Grand écran</PresentationFormat>
  <Paragraphs>136</Paragraphs>
  <Slides>22</Slides>
  <Notes>19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Arial</vt:lpstr>
      <vt:lpstr>Calibri</vt:lpstr>
      <vt:lpstr>Calibri Light</vt:lpstr>
      <vt:lpstr>Comic Sans MS</vt:lpstr>
      <vt:lpstr>Edwardian Script ITC</vt:lpstr>
      <vt:lpstr>Monotype Corsiva</vt:lpstr>
      <vt:lpstr>Old English Text MT</vt:lpstr>
      <vt:lpstr>Times New Roman</vt:lpstr>
      <vt:lpstr>Thème Office</vt:lpstr>
      <vt:lpstr>Présentation PowerPoint</vt:lpstr>
      <vt:lpstr>Histoire CM1</vt:lpstr>
      <vt:lpstr>Présentation PowerPoint</vt:lpstr>
      <vt:lpstr>Extrait de l’ordonnance du 25 août 1539 sur le fait de la justice (dite ordonnance de Villers-Cotterêts)</vt:lpstr>
      <vt:lpstr>Extrait de l’ordonnance du 25 août 1539 sur le fait de la justice (dite ordonnance de Villers-Cotterêts)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Lexique</vt:lpstr>
      <vt:lpstr>Présentation PowerPoint</vt:lpstr>
      <vt:lpstr>As-tu bien retenu ?</vt:lpstr>
      <vt:lpstr>Présentation PowerPoint</vt:lpstr>
      <vt:lpstr>Présentation PowerPoint</vt:lpstr>
      <vt:lpstr>Présentation PowerPoint</vt:lpstr>
      <vt:lpstr>Présentation PowerPoint</vt:lpstr>
      <vt:lpstr>A bientôt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Yves Poncelet</cp:lastModifiedBy>
  <cp:revision>968</cp:revision>
  <dcterms:created xsi:type="dcterms:W3CDTF">2020-03-28T13:19:54Z</dcterms:created>
  <dcterms:modified xsi:type="dcterms:W3CDTF">2020-11-04T12:50:31Z</dcterms:modified>
</cp:coreProperties>
</file>