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5143500" cx="9144000"/>
  <p:notesSz cx="6858000" cy="9144000"/>
  <p:embeddedFontLst>
    <p:embeddedFont>
      <p:font typeface="Architects Daughter"/>
      <p:regular r:id="rId43"/>
    </p:embeddedFont>
    <p:embeddedFont>
      <p:font typeface="Caveat"/>
      <p:regular r:id="rId44"/>
      <p:bold r:id="rId45"/>
    </p:embeddedFont>
    <p:embeddedFont>
      <p:font typeface="Pacifico"/>
      <p:regular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763CF05-DF03-467E-86F9-8C321EBDF2ED}">
  <a:tblStyle styleId="{6763CF05-DF03-467E-86F9-8C321EBDF2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font" Target="fonts/Caveat-regular.fntdata"/><Relationship Id="rId21" Type="http://schemas.openxmlformats.org/officeDocument/2006/relationships/slide" Target="slides/slide15.xml"/><Relationship Id="rId43" Type="http://schemas.openxmlformats.org/officeDocument/2006/relationships/font" Target="fonts/ArchitectsDaughter-regular.fntdata"/><Relationship Id="rId24" Type="http://schemas.openxmlformats.org/officeDocument/2006/relationships/slide" Target="slides/slide18.xml"/><Relationship Id="rId46" Type="http://schemas.openxmlformats.org/officeDocument/2006/relationships/font" Target="fonts/Pacifico-regular.fntdata"/><Relationship Id="rId23" Type="http://schemas.openxmlformats.org/officeDocument/2006/relationships/slide" Target="slides/slide17.xml"/><Relationship Id="rId45" Type="http://schemas.openxmlformats.org/officeDocument/2006/relationships/font" Target="fonts/Cave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72d9be472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72d9be472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corriger ici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plus de la moitié dire que c’est 50%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¼ = 25%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 Cyril pour la transition tu pourras poser la question ‘ So you said that prices influenced our choices can you explain how?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72d9be472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72d9be472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72d9be47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72d9be47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 Cyril tu diras ‘it’s too expensive  ‘ it’s not too bad ‘ et ‘ I would choose the blue one ‘ ‘ Is it really a good bargain? ‘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72d9be472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72d9be472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 cyril : Yes but sometimes we need both versions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72d9be472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72d9be472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 Cyril : je vais lire le texte et après je te poserai 4  questions 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How many options were there ? there were 3 options ( the print version/ the digital / the combo version)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Which option was the most expensive ? the combo version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Which option was the cheapest? the digital version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Which option did most of the customers purchase? the combo version 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What is the decoy effect ?  ‘ it’s like an attraction effect ‘ et je vais  l’écrire  et après je dirai ‘ another synonyme  is ‘ lure ‘ et je te le ferai répéter.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 could you tell us the total revenue it generated for the company? Is it a question of proportion?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72d9be47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72d9be47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présence du point et de la virgule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réponse 15 000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@Cyril  après ta démonstration je ferai la transition sur les brands.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72d9be472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72d9be472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2d9be47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2d9be47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Je te ferai donc interagir sur les bulles pour que tu puisses dire les expressions.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72d9be472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72d9be472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7594ecf3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7594ecf3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29774361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29774361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72d9be472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72d9be472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@Cyril : Ici tu poseras la question ‘what’s an opinion leader? “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7594ecf3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77594ecf3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 Cyril : je te demanderai d’interagir et de changer les phrases en remplaçant les structures dans les phrases.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7594ecf3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77594ecf3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@sandrine explique que l’on a des avis mais pas de note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5:2:3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Pas content : 3/10 puis sans avis = 2 pour 10 donc pour les contents 5/10.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soit avis positif = 7/10 donc 3,5 /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 now Sandrine, let’s see if you have understood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8075818c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78075818c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Here is another example, can you calculate the satisfaction rate 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 sandrine  : it’s a ratio 12:4:4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That means when 12 people say “i love this product, 4 say they don’t mind et 4 say they don’t like this product”.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Let’s see together how to calculate the satisfaction rate as we saw with Cyril.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il y a l’équivalent de l’avis de 20 personnes (12+4+4).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Donc pour calculer la proportion des personnes contentes en ajoutant les sans avis donc il y a 16/20 avis positifs soient 8/10 ou ⅘ DONC 4 ETOILES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72d9be472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72d9be472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72d9be472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772d9be472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@cyril: Sandrine,what is the definition of trend?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@Sandrine pour transition : let’s see the evolution of this trend depending on the generations.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72d9be472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72d9be472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@Sandrine : showing every generations and yellow is…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transition @sandrine : it seems to have a big difference for the Gen Z between 2017 and 2019, like a quarter more Cyril ??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@Cyril 2 </a:t>
            </a:r>
            <a:r>
              <a:rPr lang="fr"/>
              <a:t>fois</a:t>
            </a:r>
            <a:r>
              <a:rPr lang="fr"/>
              <a:t> plus d’achat pour GenZ que Boomer pour 2019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370 = 260 + 260*aug (360-270 = 110 = écart, la progression).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110 = 260x</a:t>
            </a:r>
            <a:r>
              <a:rPr lang="fr">
                <a:solidFill>
                  <a:schemeClr val="dk1"/>
                </a:solidFill>
              </a:rPr>
              <a:t>aug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coeff = 110/260 = 0,42 soit 42% en effet 260 * 1,42 = 370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@Cyril : so Sandrine, can you try to calculate the evolution for the boomers ? (30/160 almost 19% )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528db97c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528db97c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cyril : sustainable development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8528db97c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8528db97c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84ea2fb772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84ea2fb772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 Cyril : ici tu peux poser la question ‘What is advertising? ‘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29774361c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29774361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8528db97c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8528db97c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737967781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737967781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72ea0cb946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72ea0cb946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72ea0cb946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72ea0cb946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72ea0cb946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72ea0cb946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76dbc70f8c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76dbc70f8c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76dbc70f8c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76dbc70f8c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528db97c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528db97c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2ea0cb94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2ea0cb94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6dbc70f8c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6dbc70f8c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 Cyril tu dis les termes Price/ Quality/ Style / Brand …. et après “Trend” tu peux poser la question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‘ Why do we decide to buy ? ‘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72d9be472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72d9be472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6dbc70f8c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6dbc70f8c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 Cyril: Tu pourras répéter CONVENIENCE/ REPLACEMENT/ PRESTIGE et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je ferai la transition avec la slide suivante et je dirai quelques mots pour présenter le document.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72d9be47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72d9be47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quasiment autant de convenience que replacement  = achat “utile”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 eux 2 plus de la moitié donc plus de 50 %, pourcentage qui détermine plus de la moitié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prestige et qualité plus d’un quart angle de 90°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Quasiment autant de emotionnal, prestige et quailty.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Compare des proportions et pas les valeurs. les uns regroupés par rapport aux autres et les uns par rapport au tout.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000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Relationship Id="rId5" Type="http://schemas.openxmlformats.org/officeDocument/2006/relationships/image" Target="../media/image23.png"/><Relationship Id="rId6" Type="http://schemas.openxmlformats.org/officeDocument/2006/relationships/image" Target="../media/image18.png"/><Relationship Id="rId7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21.png"/><Relationship Id="rId5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jpg"/><Relationship Id="rId4" Type="http://schemas.openxmlformats.org/officeDocument/2006/relationships/image" Target="../media/image26.png"/><Relationship Id="rId5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Relationship Id="rId4" Type="http://schemas.openxmlformats.org/officeDocument/2006/relationships/image" Target="../media/image13.png"/><Relationship Id="rId5" Type="http://schemas.openxmlformats.org/officeDocument/2006/relationships/image" Target="../media/image27.png"/><Relationship Id="rId6" Type="http://schemas.openxmlformats.org/officeDocument/2006/relationships/image" Target="../media/image25.png"/><Relationship Id="rId7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jpg"/><Relationship Id="rId4" Type="http://schemas.openxmlformats.org/officeDocument/2006/relationships/image" Target="../media/image37.png"/><Relationship Id="rId5" Type="http://schemas.openxmlformats.org/officeDocument/2006/relationships/image" Target="../media/image25.png"/><Relationship Id="rId6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g"/><Relationship Id="rId4" Type="http://schemas.openxmlformats.org/officeDocument/2006/relationships/image" Target="../media/image27.png"/><Relationship Id="rId5" Type="http://schemas.openxmlformats.org/officeDocument/2006/relationships/image" Target="../media/image25.png"/><Relationship Id="rId6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jpg"/><Relationship Id="rId4" Type="http://schemas.openxmlformats.org/officeDocument/2006/relationships/image" Target="../media/image4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jpg"/><Relationship Id="rId4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jpg"/><Relationship Id="rId4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g"/><Relationship Id="rId4" Type="http://schemas.openxmlformats.org/officeDocument/2006/relationships/image" Target="../media/image27.png"/><Relationship Id="rId10" Type="http://schemas.openxmlformats.org/officeDocument/2006/relationships/image" Target="../media/image9.png"/><Relationship Id="rId9" Type="http://schemas.openxmlformats.org/officeDocument/2006/relationships/image" Target="../media/image39.png"/><Relationship Id="rId5" Type="http://schemas.openxmlformats.org/officeDocument/2006/relationships/image" Target="../media/image13.png"/><Relationship Id="rId6" Type="http://schemas.openxmlformats.org/officeDocument/2006/relationships/image" Target="../media/image41.jpg"/><Relationship Id="rId7" Type="http://schemas.openxmlformats.org/officeDocument/2006/relationships/image" Target="../media/image48.png"/><Relationship Id="rId8" Type="http://schemas.openxmlformats.org/officeDocument/2006/relationships/image" Target="../media/image4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jpg"/><Relationship Id="rId4" Type="http://schemas.openxmlformats.org/officeDocument/2006/relationships/hyperlink" Target="https://www.englisch-hilfen.de/en/" TargetMode="External"/><Relationship Id="rId5" Type="http://schemas.openxmlformats.org/officeDocument/2006/relationships/hyperlink" Target="https://learnenglishteens.britishcouncil.org/skills/writing/intermediate-b1-writing/describing-bar-chart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6.jpg"/><Relationship Id="rId4" Type="http://schemas.openxmlformats.org/officeDocument/2006/relationships/image" Target="../media/image4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0.jpg"/><Relationship Id="rId4" Type="http://schemas.openxmlformats.org/officeDocument/2006/relationships/hyperlink" Target="https://publicdomainvectors.org/fr/gratuitement-des-vecteurs/Rose-t-shirt-vector-images-clipart/11652.html" TargetMode="External"/><Relationship Id="rId11" Type="http://schemas.openxmlformats.org/officeDocument/2006/relationships/hyperlink" Target="https://fr.wikipedia.org/wiki/Fichier:Times_Square_Lightboards_-_USA.jpg" TargetMode="External"/><Relationship Id="rId10" Type="http://schemas.openxmlformats.org/officeDocument/2006/relationships/hyperlink" Target="https://www.pxfuel.com/en/free-photo-xnctv" TargetMode="External"/><Relationship Id="rId9" Type="http://schemas.openxmlformats.org/officeDocument/2006/relationships/hyperlink" Target="https://www.thredup.com/resale?tswc_redir=true" TargetMode="External"/><Relationship Id="rId5" Type="http://schemas.openxmlformats.org/officeDocument/2006/relationships/hyperlink" Target="https://freesvg.org/vector-illustration-of-newspaper-icon" TargetMode="External"/><Relationship Id="rId6" Type="http://schemas.openxmlformats.org/officeDocument/2006/relationships/hyperlink" Target="https://pixabay.com/fr/vectors/imprimante-p%C3%A9riph%C3%A9riques-mat%C3%A9riel-146481/" TargetMode="External"/><Relationship Id="rId7" Type="http://schemas.openxmlformats.org/officeDocument/2006/relationships/hyperlink" Target="https://lab.getapp.com/research-online-purchase-offline-omnichannel/" TargetMode="External"/><Relationship Id="rId8" Type="http://schemas.openxmlformats.org/officeDocument/2006/relationships/hyperlink" Target="https://commons.wikimedia.org/wiki/File:Brand_new_second_hand.jp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148799" y="2054875"/>
            <a:ext cx="8995190" cy="11663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My English/ Maths Class</a:t>
            </a:r>
          </a:p>
        </p:txBody>
      </p:sp>
      <p:sp>
        <p:nvSpPr>
          <p:cNvPr id="53" name="Google Shape;53;p13"/>
          <p:cNvSpPr txBox="1"/>
          <p:nvPr/>
        </p:nvSpPr>
        <p:spPr>
          <a:xfrm>
            <a:off x="2129000" y="3759975"/>
            <a:ext cx="12891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latin typeface="Pacifico"/>
                <a:ea typeface="Pacifico"/>
                <a:cs typeface="Pacifico"/>
                <a:sym typeface="Pacifico"/>
              </a:rPr>
              <a:t>a </a:t>
            </a:r>
            <a:endParaRPr sz="36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4" name="Google Shape;54;p13"/>
          <p:cNvSpPr txBox="1"/>
          <p:nvPr/>
        </p:nvSpPr>
        <p:spPr>
          <a:xfrm rot="332676">
            <a:off x="6512306" y="732519"/>
            <a:ext cx="1844329" cy="11296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latin typeface="Pacifico"/>
                <a:ea typeface="Pacifico"/>
                <a:cs typeface="Pacifico"/>
                <a:sym typeface="Pacifico"/>
              </a:rPr>
              <a:t>34 </a:t>
            </a:r>
            <a:r>
              <a:rPr lang="fr" sz="4800">
                <a:latin typeface="Pacifico"/>
                <a:ea typeface="Pacifico"/>
                <a:cs typeface="Pacifico"/>
                <a:sym typeface="Pacifico"/>
              </a:rPr>
              <a:t>% </a:t>
            </a:r>
            <a:endParaRPr sz="48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222475" y="657600"/>
            <a:ext cx="6744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5463" y="337088"/>
            <a:ext cx="1200061" cy="1315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/>
          <p:nvPr/>
        </p:nvCxnSpPr>
        <p:spPr>
          <a:xfrm flipH="1" rot="10800000">
            <a:off x="225350" y="2087550"/>
            <a:ext cx="701700" cy="9084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13"/>
          <p:cNvCxnSpPr/>
          <p:nvPr/>
        </p:nvCxnSpPr>
        <p:spPr>
          <a:xfrm>
            <a:off x="2578475" y="4404875"/>
            <a:ext cx="4701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13"/>
          <p:cNvSpPr txBox="1"/>
          <p:nvPr/>
        </p:nvSpPr>
        <p:spPr>
          <a:xfrm>
            <a:off x="2115575" y="4386600"/>
            <a:ext cx="12891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latin typeface="Pacifico"/>
                <a:ea typeface="Pacifico"/>
                <a:cs typeface="Pacifico"/>
                <a:sym typeface="Pacifico"/>
              </a:rPr>
              <a:t>b</a:t>
            </a:r>
            <a:r>
              <a:rPr lang="fr" sz="3600">
                <a:latin typeface="Pacifico"/>
                <a:ea typeface="Pacifico"/>
                <a:cs typeface="Pacifico"/>
                <a:sym typeface="Pacifico"/>
              </a:rPr>
              <a:t> </a:t>
            </a:r>
            <a:endParaRPr sz="36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0" name="Google Shape;60;p13"/>
          <p:cNvSpPr txBox="1"/>
          <p:nvPr/>
        </p:nvSpPr>
        <p:spPr>
          <a:xfrm rot="332676">
            <a:off x="5509781" y="3413919"/>
            <a:ext cx="1844329" cy="11296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latin typeface="Pacifico"/>
                <a:ea typeface="Pacifico"/>
                <a:cs typeface="Pacifico"/>
                <a:sym typeface="Pacifico"/>
              </a:rPr>
              <a:t>2 : 5</a:t>
            </a:r>
            <a:r>
              <a:rPr lang="fr" sz="4800">
                <a:latin typeface="Pacifico"/>
                <a:ea typeface="Pacifico"/>
                <a:cs typeface="Pacifico"/>
                <a:sym typeface="Pacifico"/>
              </a:rPr>
              <a:t> </a:t>
            </a:r>
            <a:endParaRPr sz="48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1" name="Google Shape;61;p13"/>
          <p:cNvSpPr/>
          <p:nvPr/>
        </p:nvSpPr>
        <p:spPr>
          <a:xfrm rot="-844663">
            <a:off x="94782" y="599647"/>
            <a:ext cx="2289913" cy="106205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Our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/>
        </p:nvSpPr>
        <p:spPr>
          <a:xfrm>
            <a:off x="99175" y="-92900"/>
            <a:ext cx="8965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to analyse a pie chart ? </a:t>
            </a:r>
            <a:endParaRPr sz="3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6505375" y="766775"/>
            <a:ext cx="2476500" cy="21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Vocabulary</a:t>
            </a:r>
            <a:endParaRPr sz="22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chitects Daughter"/>
              <a:buChar char="●"/>
            </a:pP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pie chart</a:t>
            </a:r>
            <a:endParaRPr sz="22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chitects Daughter"/>
              <a:buChar char="●"/>
            </a:pP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section</a:t>
            </a:r>
            <a:endParaRPr sz="22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chitects Daughter"/>
              <a:buChar char="●"/>
            </a:pP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 data</a:t>
            </a:r>
            <a:endParaRPr sz="22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chitects Daughter"/>
              <a:buChar char="●"/>
            </a:pP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percentage </a:t>
            </a:r>
            <a:endParaRPr sz="22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chitects Daughter"/>
              <a:buChar char="●"/>
            </a:pP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proportion </a:t>
            </a:r>
            <a:endParaRPr sz="22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2475525" y="3322000"/>
            <a:ext cx="5043900" cy="15981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latin typeface="Architects Daughter"/>
                <a:ea typeface="Architects Daughter"/>
                <a:cs typeface="Architects Daughter"/>
                <a:sym typeface="Architects Daughter"/>
              </a:rPr>
              <a:t>Most</a:t>
            </a:r>
            <a:r>
              <a:rPr lang="fr" sz="1900">
                <a:latin typeface="Architects Daughter"/>
                <a:ea typeface="Architects Daughter"/>
                <a:cs typeface="Architects Daughter"/>
                <a:sym typeface="Architects Daughter"/>
              </a:rPr>
              <a:t> of the customers buy a product for its convenience or its replacement.</a:t>
            </a:r>
            <a:endParaRPr sz="19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latin typeface="Architects Daughter"/>
                <a:ea typeface="Architects Daughter"/>
                <a:cs typeface="Architects Daughter"/>
                <a:sym typeface="Architects Daughter"/>
              </a:rPr>
              <a:t>Some </a:t>
            </a:r>
            <a:r>
              <a:rPr lang="fr" sz="1900">
                <a:latin typeface="Architects Daughter"/>
                <a:ea typeface="Architects Daughter"/>
                <a:cs typeface="Architects Daughter"/>
                <a:sym typeface="Architects Daughter"/>
              </a:rPr>
              <a:t>(+1/4) buy for its quality or prestige.</a:t>
            </a:r>
            <a:endParaRPr sz="19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latin typeface="Architects Daughter"/>
                <a:ea typeface="Architects Daughter"/>
                <a:cs typeface="Architects Daughter"/>
                <a:sym typeface="Architects Daughter"/>
              </a:rPr>
              <a:t>Few</a:t>
            </a:r>
            <a:r>
              <a:rPr lang="fr" sz="1900">
                <a:latin typeface="Architects Daughter"/>
                <a:ea typeface="Architects Daughter"/>
                <a:cs typeface="Architects Daughter"/>
                <a:sym typeface="Architects Daughter"/>
              </a:rPr>
              <a:t> (less than 1/4) customers buy for its emotional value.</a:t>
            </a:r>
            <a:endParaRPr sz="19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44" name="Google Shape;144;p22"/>
          <p:cNvSpPr/>
          <p:nvPr/>
        </p:nvSpPr>
        <p:spPr>
          <a:xfrm>
            <a:off x="7891975" y="263400"/>
            <a:ext cx="1328700" cy="123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2" title="Graphiqu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475" y="560975"/>
            <a:ext cx="4189089" cy="25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/>
          <p:nvPr/>
        </p:nvSpPr>
        <p:spPr>
          <a:xfrm>
            <a:off x="0" y="263400"/>
            <a:ext cx="1189200" cy="123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/>
          <p:nvPr/>
        </p:nvSpPr>
        <p:spPr>
          <a:xfrm>
            <a:off x="396701" y="2131000"/>
            <a:ext cx="8051382" cy="10338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How do prices influence our choices 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/>
        </p:nvSpPr>
        <p:spPr>
          <a:xfrm>
            <a:off x="63000" y="59500"/>
            <a:ext cx="90051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Let’s compare ...  </a:t>
            </a:r>
            <a:endParaRPr sz="3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261750" y="846638"/>
            <a:ext cx="86076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 pink t-shirt is cheap</a:t>
            </a:r>
            <a:r>
              <a:rPr lang="fr" sz="18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er than</a:t>
            </a:r>
            <a:r>
              <a:rPr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the blue t-shirt. You prefer the blue one but it’s </a:t>
            </a:r>
            <a:r>
              <a:rPr lang="fr" sz="1800">
                <a:solidFill>
                  <a:srgbClr val="FF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too </a:t>
            </a:r>
            <a:r>
              <a:rPr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expensive ! </a:t>
            </a:r>
            <a:endParaRPr sz="18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214950" y="3216806"/>
            <a:ext cx="87012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 yellow t-shirt is </a:t>
            </a:r>
            <a:r>
              <a:rPr lang="fr" sz="1800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 most</a:t>
            </a:r>
            <a:r>
              <a:rPr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expensive but it makes the blue t-shirt </a:t>
            </a:r>
            <a:r>
              <a:rPr lang="fr" sz="18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more </a:t>
            </a:r>
            <a:r>
              <a:rPr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reasonable. So, you think” £80 is not </a:t>
            </a:r>
            <a:r>
              <a:rPr lang="fr" sz="1800">
                <a:solidFill>
                  <a:srgbClr val="FF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too </a:t>
            </a:r>
            <a:r>
              <a:rPr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bad.</a:t>
            </a:r>
            <a:r>
              <a:rPr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"</a:t>
            </a:r>
            <a:endParaRPr sz="18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6249975" y="3783513"/>
            <a:ext cx="2056500" cy="1030500"/>
          </a:xfrm>
          <a:prstGeom prst="wedgeEllipseCallout">
            <a:avLst>
              <a:gd fmla="val 59958" name="adj1"/>
              <a:gd fmla="val 58669" name="adj2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Architects Daughter"/>
                <a:ea typeface="Architects Daughter"/>
                <a:cs typeface="Architects Daughter"/>
                <a:sym typeface="Architects Daughter"/>
              </a:rPr>
              <a:t>Is it really a ‘good’ bargain ?</a:t>
            </a:r>
            <a:endParaRPr sz="2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0" name="Google Shape;160;p24"/>
          <p:cNvSpPr/>
          <p:nvPr/>
        </p:nvSpPr>
        <p:spPr>
          <a:xfrm>
            <a:off x="137500" y="415800"/>
            <a:ext cx="1140600" cy="123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4"/>
          <p:cNvSpPr/>
          <p:nvPr/>
        </p:nvSpPr>
        <p:spPr>
          <a:xfrm>
            <a:off x="7853550" y="415800"/>
            <a:ext cx="1290300" cy="123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59459">
            <a:off x="1782373" y="1799960"/>
            <a:ext cx="1153175" cy="121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59459">
            <a:off x="4890485" y="2084360"/>
            <a:ext cx="1153175" cy="121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59435">
            <a:off x="7869984" y="2268915"/>
            <a:ext cx="1036531" cy="109421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1788663" y="2147325"/>
            <a:ext cx="11406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500"/>
              <a:t>$</a:t>
            </a:r>
            <a:r>
              <a:rPr b="1" lang="fr" sz="2500"/>
              <a:t>20</a:t>
            </a:r>
            <a:endParaRPr b="1" sz="2500"/>
          </a:p>
        </p:txBody>
      </p:sp>
      <p:sp>
        <p:nvSpPr>
          <p:cNvPr id="166" name="Google Shape;166;p24"/>
          <p:cNvSpPr txBox="1"/>
          <p:nvPr/>
        </p:nvSpPr>
        <p:spPr>
          <a:xfrm>
            <a:off x="4997838" y="2403975"/>
            <a:ext cx="11406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500"/>
              <a:t>$</a:t>
            </a:r>
            <a:r>
              <a:rPr b="1" lang="fr" sz="2500"/>
              <a:t>80</a:t>
            </a:r>
            <a:endParaRPr b="1" sz="2500"/>
          </a:p>
        </p:txBody>
      </p:sp>
      <p:sp>
        <p:nvSpPr>
          <p:cNvPr id="167" name="Google Shape;167;p24"/>
          <p:cNvSpPr txBox="1"/>
          <p:nvPr/>
        </p:nvSpPr>
        <p:spPr>
          <a:xfrm>
            <a:off x="8004863" y="2571750"/>
            <a:ext cx="9555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500"/>
              <a:t>$</a:t>
            </a:r>
            <a:r>
              <a:rPr b="1" lang="fr" sz="2500"/>
              <a:t>100</a:t>
            </a:r>
            <a:endParaRPr b="1" sz="2500"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247" y="1642075"/>
            <a:ext cx="1404365" cy="15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3246" y="1704838"/>
            <a:ext cx="1290300" cy="140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19374" y="1700000"/>
            <a:ext cx="1349039" cy="14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/>
          <p:nvPr/>
        </p:nvSpPr>
        <p:spPr>
          <a:xfrm>
            <a:off x="6773200" y="2119575"/>
            <a:ext cx="10803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Architects Daughter"/>
                <a:ea typeface="Architects Daughter"/>
                <a:cs typeface="Architects Daughter"/>
                <a:sym typeface="Architects Daughter"/>
              </a:rPr>
              <a:t>Decoy</a:t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/>
        </p:nvSpPr>
        <p:spPr>
          <a:xfrm>
            <a:off x="317350" y="310750"/>
            <a:ext cx="2915700" cy="3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575" y="506988"/>
            <a:ext cx="2109575" cy="177260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/>
        </p:nvSpPr>
        <p:spPr>
          <a:xfrm>
            <a:off x="3431475" y="674400"/>
            <a:ext cx="2717400" cy="25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6825" y="476050"/>
            <a:ext cx="1834475" cy="183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/>
        </p:nvSpPr>
        <p:spPr>
          <a:xfrm>
            <a:off x="6446425" y="1292400"/>
            <a:ext cx="2320800" cy="25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1676" y="634800"/>
            <a:ext cx="1834476" cy="139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5036" y="2554866"/>
            <a:ext cx="1834476" cy="139622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/>
          <p:nvPr/>
        </p:nvSpPr>
        <p:spPr>
          <a:xfrm>
            <a:off x="4149325" y="2082700"/>
            <a:ext cx="6942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700">
                <a:solidFill>
                  <a:srgbClr val="FFFFFF"/>
                </a:solidFill>
              </a:rPr>
              <a:t>+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575225" y="396700"/>
            <a:ext cx="16065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704075" y="119100"/>
            <a:ext cx="13488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$125</a:t>
            </a:r>
            <a:endParaRPr sz="36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7140650" y="42900"/>
            <a:ext cx="13488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$59</a:t>
            </a:r>
            <a:endParaRPr sz="36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2300875" y="4086050"/>
            <a:ext cx="73470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5"/>
          <p:cNvSpPr txBox="1"/>
          <p:nvPr/>
        </p:nvSpPr>
        <p:spPr>
          <a:xfrm>
            <a:off x="3510813" y="119100"/>
            <a:ext cx="14877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$ 150 </a:t>
            </a:r>
            <a:endParaRPr sz="36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519500" y="2031025"/>
            <a:ext cx="1487700" cy="594900"/>
          </a:xfrm>
          <a:prstGeom prst="rect">
            <a:avLst/>
          </a:prstGeom>
          <a:noFill/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9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32 %</a:t>
            </a:r>
            <a:r>
              <a:rPr lang="fr" sz="290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 sz="29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3476225" y="3828200"/>
            <a:ext cx="1834500" cy="5553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900">
                <a:latin typeface="Architects Daughter"/>
                <a:ea typeface="Architects Daughter"/>
                <a:cs typeface="Architects Daughter"/>
                <a:sym typeface="Architects Daughter"/>
              </a:rPr>
              <a:t>84%</a:t>
            </a:r>
            <a:endParaRPr sz="29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6801650" y="1953850"/>
            <a:ext cx="1834500" cy="5949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900">
                <a:latin typeface="Architects Daughter"/>
                <a:ea typeface="Architects Daughter"/>
                <a:cs typeface="Architects Daughter"/>
                <a:sym typeface="Architects Daughter"/>
              </a:rPr>
              <a:t>68%</a:t>
            </a:r>
            <a:endParaRPr sz="29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3431525" y="4482750"/>
            <a:ext cx="1923900" cy="5157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900">
                <a:latin typeface="Architects Daughter"/>
                <a:ea typeface="Architects Daughter"/>
                <a:cs typeface="Architects Daughter"/>
                <a:sym typeface="Architects Daughter"/>
              </a:rPr>
              <a:t>$12 600</a:t>
            </a:r>
            <a:endParaRPr sz="29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5653025" y="3116350"/>
            <a:ext cx="3360900" cy="1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chitects Daughter"/>
              <a:buChar char="●"/>
            </a:pPr>
            <a:r>
              <a:rPr lang="fr" sz="2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Customers </a:t>
            </a:r>
            <a:r>
              <a:rPr lang="fr" sz="20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prefer </a:t>
            </a:r>
            <a:r>
              <a:rPr lang="fr" sz="2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subscrib</a:t>
            </a:r>
            <a:r>
              <a:rPr lang="fr" sz="20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ing</a:t>
            </a:r>
            <a:r>
              <a:rPr lang="fr" sz="2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the combo offer </a:t>
            </a:r>
            <a:r>
              <a:rPr lang="fr" sz="20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</a:t>
            </a:r>
            <a:r>
              <a:rPr lang="fr" sz="2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the digital offer. </a:t>
            </a:r>
            <a:endParaRPr sz="2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	</a:t>
            </a:r>
            <a:endParaRPr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208575" y="3116350"/>
            <a:ext cx="27174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chitects Daughter"/>
              <a:buChar char="●"/>
            </a:pPr>
            <a:r>
              <a:rPr lang="fr" sz="19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More people subscribed the digital offer than the print offer.</a:t>
            </a:r>
            <a:endParaRPr sz="19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614900" y="2003350"/>
            <a:ext cx="12117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/>
        </p:nvSpPr>
        <p:spPr>
          <a:xfrm>
            <a:off x="59500" y="59500"/>
            <a:ext cx="90051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 decoy effect</a:t>
            </a:r>
            <a:endParaRPr sz="3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01" name="Google Shape;201;p26"/>
          <p:cNvSpPr txBox="1"/>
          <p:nvPr/>
        </p:nvSpPr>
        <p:spPr>
          <a:xfrm>
            <a:off x="69450" y="462900"/>
            <a:ext cx="9005100" cy="45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 decoy effect is often used in subscriptions. It encourages you to buy more. </a:t>
            </a:r>
            <a:endParaRPr sz="18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320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In this experiment there were three options : </a:t>
            </a:r>
            <a:r>
              <a:rPr b="1"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digital</a:t>
            </a:r>
            <a:r>
              <a:rPr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version ($59), </a:t>
            </a:r>
            <a:r>
              <a:rPr b="1"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print</a:t>
            </a:r>
            <a:r>
              <a:rPr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version ($125)  which was the decoy option and the c</a:t>
            </a:r>
            <a:r>
              <a:rPr b="1"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ombo version </a:t>
            </a:r>
            <a:r>
              <a:rPr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where customers got both digital and print versions for ($150). There were 2 cases. </a:t>
            </a:r>
            <a:endParaRPr sz="18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320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In the first case with 2 options : </a:t>
            </a:r>
            <a:r>
              <a:rPr b="1"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 print-only and the digital version. </a:t>
            </a:r>
            <a:r>
              <a:rPr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68% of customers bought the digital version, and 32% bought print only version.</a:t>
            </a:r>
            <a:endParaRPr sz="18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320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In the 2nd case with 3 options : 84% of customers purchased the combo version generating a</a:t>
            </a:r>
            <a:r>
              <a:rPr b="1"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total revenue of $ 12 600. The customers preferred subscribing the combo version because they believed it was a good bargain. </a:t>
            </a:r>
            <a:endParaRPr b="1" sz="18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3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292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-3200" y="339600"/>
            <a:ext cx="2729100" cy="123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6483275" y="339600"/>
            <a:ext cx="2660700" cy="123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/>
        </p:nvSpPr>
        <p:spPr>
          <a:xfrm>
            <a:off x="0" y="0"/>
            <a:ext cx="9144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to calculate with a proportion? </a:t>
            </a:r>
            <a:r>
              <a:rPr lang="fr" sz="3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 sz="3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0" y="333150"/>
            <a:ext cx="580500" cy="1668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 txBox="1"/>
          <p:nvPr/>
        </p:nvSpPr>
        <p:spPr>
          <a:xfrm>
            <a:off x="8621750" y="345900"/>
            <a:ext cx="580500" cy="1413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7773" y="2322841"/>
            <a:ext cx="1834476" cy="139622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/>
        </p:nvSpPr>
        <p:spPr>
          <a:xfrm>
            <a:off x="7037750" y="3768575"/>
            <a:ext cx="1834500" cy="5553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900">
                <a:latin typeface="Architects Daughter"/>
                <a:ea typeface="Architects Daughter"/>
                <a:cs typeface="Architects Daughter"/>
                <a:sym typeface="Architects Daughter"/>
              </a:rPr>
              <a:t>84%</a:t>
            </a:r>
            <a:endParaRPr sz="29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6993075" y="4449600"/>
            <a:ext cx="1923900" cy="5157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900">
                <a:latin typeface="Architects Daughter"/>
                <a:ea typeface="Architects Daughter"/>
                <a:cs typeface="Architects Daughter"/>
                <a:sym typeface="Architects Daughter"/>
              </a:rPr>
              <a:t>$12 600</a:t>
            </a:r>
            <a:endParaRPr sz="29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graphicFrame>
        <p:nvGraphicFramePr>
          <p:cNvPr id="214" name="Google Shape;214;p27"/>
          <p:cNvGraphicFramePr/>
          <p:nvPr/>
        </p:nvGraphicFramePr>
        <p:xfrm>
          <a:off x="182475" y="16492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{6763CF05-DF03-467E-86F9-8C321EBDF2ED}</a:tableStyleId>
              </a:tblPr>
              <a:tblGrid>
                <a:gridCol w="3497850"/>
                <a:gridCol w="1989825"/>
              </a:tblGrid>
              <a:tr h="80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300">
                          <a:solidFill>
                            <a:srgbClr val="FFFFFF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TOTAL REVENUE</a:t>
                      </a:r>
                      <a:endParaRPr sz="2300">
                        <a:solidFill>
                          <a:srgbClr val="FFFFFF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100">
                          <a:solidFill>
                            <a:srgbClr val="FFFFFF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(all options included)</a:t>
                      </a:r>
                      <a:endParaRPr sz="2100">
                        <a:solidFill>
                          <a:srgbClr val="FFFFFF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rgbClr val="FFFFFF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300">
                          <a:solidFill>
                            <a:srgbClr val="FFFFFF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Revenue of the combo version</a:t>
                      </a:r>
                      <a:endParaRPr sz="2300">
                        <a:solidFill>
                          <a:srgbClr val="FFFFFF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rgbClr val="FFFFFF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5" name="Google Shape;21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7763" y="345900"/>
            <a:ext cx="1834475" cy="183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7"/>
          <p:cNvSpPr txBox="1"/>
          <p:nvPr/>
        </p:nvSpPr>
        <p:spPr>
          <a:xfrm>
            <a:off x="7762500" y="1783725"/>
            <a:ext cx="6942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700">
                <a:solidFill>
                  <a:srgbClr val="FFFFFF"/>
                </a:solidFill>
              </a:rPr>
              <a:t>+</a:t>
            </a:r>
            <a:endParaRPr sz="2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/>
          <p:nvPr/>
        </p:nvSpPr>
        <p:spPr>
          <a:xfrm>
            <a:off x="472901" y="2131000"/>
            <a:ext cx="8239273" cy="82533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How do brands influence our choices 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/>
          <p:nvPr/>
        </p:nvSpPr>
        <p:spPr>
          <a:xfrm>
            <a:off x="59500" y="-16700"/>
            <a:ext cx="90051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Teenager opinions on brands</a:t>
            </a:r>
            <a:endParaRPr sz="3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7" name="Google Shape;227;p29"/>
          <p:cNvSpPr/>
          <p:nvPr/>
        </p:nvSpPr>
        <p:spPr>
          <a:xfrm flipH="1">
            <a:off x="6035825" y="675300"/>
            <a:ext cx="3040200" cy="1249500"/>
          </a:xfrm>
          <a:prstGeom prst="wedgeRectCallout">
            <a:avLst>
              <a:gd fmla="val -56417" name="adj1"/>
              <a:gd fmla="val 75328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Architects Daughter"/>
                <a:ea typeface="Architects Daughter"/>
                <a:cs typeface="Architects Daughter"/>
                <a:sym typeface="Architects Daughter"/>
              </a:rPr>
              <a:t>Terry, “ I believe brands create a connection between the consumer and the product. </a:t>
            </a:r>
            <a:r>
              <a:rPr lang="fr">
                <a:latin typeface="Architects Daughter"/>
                <a:ea typeface="Architects Daughter"/>
                <a:cs typeface="Architects Daughter"/>
                <a:sym typeface="Architects Daughter"/>
              </a:rPr>
              <a:t>“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8" name="Google Shape;228;p29"/>
          <p:cNvSpPr/>
          <p:nvPr/>
        </p:nvSpPr>
        <p:spPr>
          <a:xfrm flipH="1">
            <a:off x="2894300" y="637900"/>
            <a:ext cx="2612100" cy="991800"/>
          </a:xfrm>
          <a:prstGeom prst="wedgeEllipseCallout">
            <a:avLst>
              <a:gd fmla="val 75195" name="adj1"/>
              <a:gd fmla="val -13997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Architects Daughter"/>
                <a:ea typeface="Architects Daughter"/>
                <a:cs typeface="Architects Daughter"/>
                <a:sym typeface="Architects Daughter"/>
              </a:rPr>
              <a:t>I agree with Terry. </a:t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9" name="Google Shape;229;p29"/>
          <p:cNvSpPr/>
          <p:nvPr/>
        </p:nvSpPr>
        <p:spPr>
          <a:xfrm flipH="1">
            <a:off x="4097029" y="2016728"/>
            <a:ext cx="2918100" cy="897300"/>
          </a:xfrm>
          <a:prstGeom prst="wedgeRectCallout">
            <a:avLst>
              <a:gd fmla="val -69580" name="adj1"/>
              <a:gd fmla="val 48353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Architects Daughter"/>
                <a:ea typeface="Architects Daughter"/>
                <a:cs typeface="Architects Daughter"/>
                <a:sym typeface="Architects Daughter"/>
              </a:rPr>
              <a:t>Jane “ Brands are like loyal friends they never disappoint you!”</a:t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30" name="Google Shape;230;p29"/>
          <p:cNvSpPr/>
          <p:nvPr/>
        </p:nvSpPr>
        <p:spPr>
          <a:xfrm flipH="1">
            <a:off x="194523" y="1185110"/>
            <a:ext cx="3171000" cy="1562100"/>
          </a:xfrm>
          <a:prstGeom prst="wedgeEllipseCallout">
            <a:avLst>
              <a:gd fmla="val 57639" name="adj1"/>
              <a:gd fmla="val 6682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Architects Daughter"/>
                <a:ea typeface="Architects Daughter"/>
                <a:cs typeface="Architects Daughter"/>
                <a:sym typeface="Architects Daughter"/>
              </a:rPr>
              <a:t>I totally disagree with Jane because sometimes there are fake promises.</a:t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31" name="Google Shape;231;p29"/>
          <p:cNvSpPr/>
          <p:nvPr/>
        </p:nvSpPr>
        <p:spPr>
          <a:xfrm flipH="1">
            <a:off x="5647556" y="3005952"/>
            <a:ext cx="3122400" cy="897300"/>
          </a:xfrm>
          <a:prstGeom prst="wedgeRectCallout">
            <a:avLst>
              <a:gd fmla="val -59150" name="adj1"/>
              <a:gd fmla="val 54261" name="adj2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Architects Daughter"/>
                <a:ea typeface="Architects Daughter"/>
                <a:cs typeface="Architects Daughter"/>
                <a:sym typeface="Architects Daughter"/>
              </a:rPr>
              <a:t>Kate “ I hate brands as you become a consumer slave ! No thanks!”</a:t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32" name="Google Shape;232;p29"/>
          <p:cNvSpPr/>
          <p:nvPr/>
        </p:nvSpPr>
        <p:spPr>
          <a:xfrm flipH="1">
            <a:off x="335650" y="3005950"/>
            <a:ext cx="3959700" cy="1562100"/>
          </a:xfrm>
          <a:prstGeom prst="wedgeEllipseCallout">
            <a:avLst>
              <a:gd fmla="val 58489" name="adj1"/>
              <a:gd fmla="val 67744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chitects Daughter"/>
                <a:ea typeface="Architects Daughter"/>
                <a:cs typeface="Architects Daughter"/>
                <a:sym typeface="Architects Daughter"/>
              </a:rPr>
              <a:t>I</a:t>
            </a:r>
            <a:r>
              <a:rPr lang="fr" sz="1800">
                <a:latin typeface="Architects Daughter"/>
                <a:ea typeface="Architects Daughter"/>
                <a:cs typeface="Architects Daughter"/>
                <a:sym typeface="Architects Daughter"/>
              </a:rPr>
              <a:t> partly share Kate’s opinion because you don’t have to buy a product because of the brand.</a:t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33" name="Google Shape;233;p29"/>
          <p:cNvSpPr/>
          <p:nvPr/>
        </p:nvSpPr>
        <p:spPr>
          <a:xfrm flipH="1">
            <a:off x="4571994" y="4167400"/>
            <a:ext cx="3428400" cy="753600"/>
          </a:xfrm>
          <a:prstGeom prst="wedgeRectCallout">
            <a:avLst>
              <a:gd fmla="val -74999" name="adj1"/>
              <a:gd fmla="val 18412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latin typeface="Architects Daughter"/>
                <a:ea typeface="Architects Daughter"/>
                <a:cs typeface="Architects Daughter"/>
                <a:sym typeface="Architects Daughter"/>
              </a:rPr>
              <a:t>What’s your opinion?</a:t>
            </a:r>
            <a:r>
              <a:rPr lang="fr" sz="240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34" name="Google Shape;234;p29"/>
          <p:cNvSpPr/>
          <p:nvPr/>
        </p:nvSpPr>
        <p:spPr>
          <a:xfrm>
            <a:off x="-3200" y="339600"/>
            <a:ext cx="1367100" cy="123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9"/>
          <p:cNvSpPr/>
          <p:nvPr/>
        </p:nvSpPr>
        <p:spPr>
          <a:xfrm>
            <a:off x="7776850" y="339600"/>
            <a:ext cx="1367100" cy="123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/>
          <p:nvPr/>
        </p:nvSpPr>
        <p:spPr>
          <a:xfrm>
            <a:off x="3223200" y="991750"/>
            <a:ext cx="3034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believe …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In my opinion..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According to ...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41" name="Google Shape;241;p30"/>
          <p:cNvSpPr/>
          <p:nvPr/>
        </p:nvSpPr>
        <p:spPr>
          <a:xfrm rot="1723874">
            <a:off x="6147050" y="1522749"/>
            <a:ext cx="738296" cy="55530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0"/>
          <p:cNvSpPr/>
          <p:nvPr/>
        </p:nvSpPr>
        <p:spPr>
          <a:xfrm rot="-1066806">
            <a:off x="2082625" y="1487620"/>
            <a:ext cx="813454" cy="67446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0"/>
          <p:cNvSpPr txBox="1"/>
          <p:nvPr/>
        </p:nvSpPr>
        <p:spPr>
          <a:xfrm>
            <a:off x="158700" y="2552350"/>
            <a:ext cx="3064500" cy="19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agree with …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share ….’s opinion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absolutely agree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44" name="Google Shape;244;p30"/>
          <p:cNvSpPr txBox="1"/>
          <p:nvPr/>
        </p:nvSpPr>
        <p:spPr>
          <a:xfrm>
            <a:off x="6049700" y="2628550"/>
            <a:ext cx="2935500" cy="19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</a:t>
            </a:r>
            <a:r>
              <a:rPr b="1"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don’t</a:t>
            </a: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agree with…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totally disagree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That’s not true.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45" name="Google Shape;245;p30"/>
          <p:cNvSpPr txBox="1"/>
          <p:nvPr/>
        </p:nvSpPr>
        <p:spPr>
          <a:xfrm>
            <a:off x="3318750" y="2598400"/>
            <a:ext cx="2320800" cy="17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partly agree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I’m not sure about that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46" name="Google Shape;246;p30"/>
          <p:cNvSpPr txBox="1"/>
          <p:nvPr/>
        </p:nvSpPr>
        <p:spPr>
          <a:xfrm>
            <a:off x="-60850" y="331400"/>
            <a:ext cx="2697600" cy="1590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0"/>
          <p:cNvSpPr txBox="1"/>
          <p:nvPr/>
        </p:nvSpPr>
        <p:spPr>
          <a:xfrm>
            <a:off x="-125" y="975"/>
            <a:ext cx="91440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Sharing opinions</a:t>
            </a:r>
            <a:endParaRPr sz="3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6484575" y="331400"/>
            <a:ext cx="2697600" cy="1590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0"/>
          <p:cNvSpPr/>
          <p:nvPr/>
        </p:nvSpPr>
        <p:spPr>
          <a:xfrm>
            <a:off x="3046350" y="991750"/>
            <a:ext cx="2935500" cy="1408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0"/>
          <p:cNvSpPr/>
          <p:nvPr/>
        </p:nvSpPr>
        <p:spPr>
          <a:xfrm>
            <a:off x="6039900" y="2598400"/>
            <a:ext cx="2935500" cy="178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3099300" y="2651650"/>
            <a:ext cx="2697600" cy="178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158700" y="2552350"/>
            <a:ext cx="2697600" cy="211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/>
          <p:nvPr/>
        </p:nvSpPr>
        <p:spPr>
          <a:xfrm>
            <a:off x="134050" y="2111025"/>
            <a:ext cx="8939369" cy="9014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How can other people's opinions influence our choices 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39750" y="15925"/>
            <a:ext cx="90645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Objectifs</a:t>
            </a:r>
            <a:endParaRPr sz="3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36800" y="879625"/>
            <a:ext cx="7763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Dans ce cours on va: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➢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découvrir comment on consomme et quels sont les facteurs qui nous influencent dans nos choix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➢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parler, comprendre en anglais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➢"/>
            </a:pPr>
            <a:r>
              <a:rPr lang="fr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apprendre à analyser des indications chiffrées et les graphiques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➢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utiliser les mathématiques : raisonnement et vocabulaire.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39750" y="339600"/>
            <a:ext cx="3225900" cy="1233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6005875" y="339600"/>
            <a:ext cx="3138000" cy="1233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/>
          <p:nvPr/>
        </p:nvSpPr>
        <p:spPr>
          <a:xfrm>
            <a:off x="215600" y="2564425"/>
            <a:ext cx="4176000" cy="2001900"/>
          </a:xfrm>
          <a:prstGeom prst="roundRect">
            <a:avLst>
              <a:gd fmla="val 6153" name="adj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2"/>
          <p:cNvSpPr txBox="1"/>
          <p:nvPr/>
        </p:nvSpPr>
        <p:spPr>
          <a:xfrm>
            <a:off x="119000" y="-16700"/>
            <a:ext cx="89457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Opinion leaders</a:t>
            </a:r>
            <a:endParaRPr sz="3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64" name="Google Shape;264;p32"/>
          <p:cNvSpPr txBox="1"/>
          <p:nvPr/>
        </p:nvSpPr>
        <p:spPr>
          <a:xfrm>
            <a:off x="287900" y="2618800"/>
            <a:ext cx="20628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Opinion (10)</a:t>
            </a: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65" name="Google Shape;265;p32"/>
          <p:cNvSpPr txBox="1"/>
          <p:nvPr/>
        </p:nvSpPr>
        <p:spPr>
          <a:xfrm>
            <a:off x="475725" y="3179700"/>
            <a:ext cx="13845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3/ 5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66" name="Google Shape;266;p32"/>
          <p:cNvSpPr txBox="1"/>
          <p:nvPr/>
        </p:nvSpPr>
        <p:spPr>
          <a:xfrm>
            <a:off x="1830500" y="2721725"/>
            <a:ext cx="25611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“</a:t>
            </a:r>
            <a:r>
              <a:rPr lang="fr" sz="1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It’s good value for money even if it is basic. You </a:t>
            </a:r>
            <a:r>
              <a:rPr b="1" lang="fr" sz="1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should</a:t>
            </a:r>
            <a:r>
              <a:rPr lang="fr" sz="1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buy it.</a:t>
            </a: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”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4391600" y="690200"/>
            <a:ext cx="4517700" cy="14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chitects Daughter"/>
              <a:buChar char="●"/>
            </a:pP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They are people who  give their opinion. They are influencers or trend setters because </a:t>
            </a:r>
            <a:r>
              <a:rPr lang="fr" sz="22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they can be</a:t>
            </a:r>
            <a:r>
              <a:rPr lang="fr" sz="22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very influential on your consumer decisions.</a:t>
            </a:r>
            <a:endParaRPr sz="22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68" name="Google Shape;268;p32"/>
          <p:cNvSpPr txBox="1"/>
          <p:nvPr/>
        </p:nvSpPr>
        <p:spPr>
          <a:xfrm>
            <a:off x="4391600" y="2737650"/>
            <a:ext cx="4609500" cy="14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chitects Daughter"/>
              <a:buChar char="●"/>
            </a:pP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Companies </a:t>
            </a:r>
            <a:r>
              <a:rPr lang="fr" sz="22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get</a:t>
            </a: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the influencers </a:t>
            </a:r>
            <a:r>
              <a:rPr lang="fr" sz="22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</a:t>
            </a: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promote their products and services.</a:t>
            </a:r>
            <a:endParaRPr sz="22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4391600" y="3999000"/>
            <a:ext cx="46095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chitects Daughter"/>
              <a:buChar char="●"/>
            </a:pP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They </a:t>
            </a:r>
            <a:r>
              <a:rPr lang="fr" sz="22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get </a:t>
            </a: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 </a:t>
            </a:r>
            <a:r>
              <a:rPr lang="fr" sz="22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 </a:t>
            </a: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buy a product . </a:t>
            </a:r>
            <a:endParaRPr sz="22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70" name="Google Shape;270;p32"/>
          <p:cNvSpPr/>
          <p:nvPr/>
        </p:nvSpPr>
        <p:spPr>
          <a:xfrm>
            <a:off x="-3200" y="339600"/>
            <a:ext cx="2713500" cy="123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2"/>
          <p:cNvSpPr/>
          <p:nvPr/>
        </p:nvSpPr>
        <p:spPr>
          <a:xfrm>
            <a:off x="6430450" y="339600"/>
            <a:ext cx="2713500" cy="123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02135">
            <a:off x="1946319" y="1297486"/>
            <a:ext cx="1153176" cy="121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2"/>
          <p:cNvSpPr txBox="1"/>
          <p:nvPr/>
        </p:nvSpPr>
        <p:spPr>
          <a:xfrm rot="919589">
            <a:off x="2071905" y="1539247"/>
            <a:ext cx="1140667" cy="10753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/>
              <a:t>$</a:t>
            </a:r>
            <a:r>
              <a:rPr b="1" lang="fr" sz="2200"/>
              <a:t>80</a:t>
            </a:r>
            <a:endParaRPr b="1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/>
              <a:t>only</a:t>
            </a:r>
            <a:endParaRPr b="1" sz="2200"/>
          </a:p>
        </p:txBody>
      </p:sp>
      <p:pic>
        <p:nvPicPr>
          <p:cNvPr id="274" name="Google Shape;27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753" y="690189"/>
            <a:ext cx="1508590" cy="16469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Google Shape;275;p32"/>
          <p:cNvGrpSpPr/>
          <p:nvPr/>
        </p:nvGrpSpPr>
        <p:grpSpPr>
          <a:xfrm>
            <a:off x="413716" y="3861211"/>
            <a:ext cx="1879669" cy="339729"/>
            <a:chOff x="471149" y="4396798"/>
            <a:chExt cx="2710801" cy="512257"/>
          </a:xfrm>
        </p:grpSpPr>
        <p:pic>
          <p:nvPicPr>
            <p:cNvPr id="276" name="Google Shape;276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75725" y="4413719"/>
              <a:ext cx="541245" cy="481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16970" y="4413709"/>
              <a:ext cx="541245" cy="481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558215" y="4413700"/>
              <a:ext cx="541245" cy="481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094696" y="4413700"/>
              <a:ext cx="541245" cy="481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40705" y="4413719"/>
              <a:ext cx="541245" cy="481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3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71149" y="4396798"/>
              <a:ext cx="541251" cy="5092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3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016974" y="4399848"/>
              <a:ext cx="541251" cy="5092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3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567950" y="4396798"/>
              <a:ext cx="541251" cy="50920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3"/>
          <p:cNvSpPr txBox="1"/>
          <p:nvPr/>
        </p:nvSpPr>
        <p:spPr>
          <a:xfrm>
            <a:off x="411600" y="2175000"/>
            <a:ext cx="83208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➢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An opinion leader </a:t>
            </a:r>
            <a:r>
              <a:rPr lang="fr" sz="24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makes</a:t>
            </a: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you choose a service.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        </a:t>
            </a:r>
            <a:endParaRPr sz="24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89" name="Google Shape;289;p33"/>
          <p:cNvSpPr txBox="1"/>
          <p:nvPr/>
        </p:nvSpPr>
        <p:spPr>
          <a:xfrm>
            <a:off x="411600" y="892575"/>
            <a:ext cx="83208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➢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trend setter </a:t>
            </a:r>
            <a:r>
              <a:rPr lang="fr" sz="24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gets</a:t>
            </a:r>
            <a:r>
              <a:rPr lang="fr" sz="24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 </a:t>
            </a:r>
            <a:r>
              <a:rPr lang="fr" sz="24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 </a:t>
            </a: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buy</a:t>
            </a: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a product.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-75" y="138850"/>
            <a:ext cx="91440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Grammar practice</a:t>
            </a:r>
            <a:endParaRPr sz="3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91" name="Google Shape;291;p33"/>
          <p:cNvSpPr txBox="1"/>
          <p:nvPr/>
        </p:nvSpPr>
        <p:spPr>
          <a:xfrm>
            <a:off x="-9325" y="477900"/>
            <a:ext cx="1886100" cy="1569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3"/>
          <p:cNvSpPr txBox="1"/>
          <p:nvPr/>
        </p:nvSpPr>
        <p:spPr>
          <a:xfrm>
            <a:off x="1606650" y="1507475"/>
            <a:ext cx="5692800" cy="654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On implique un effort de persuasion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93" name="Google Shape;293;p33"/>
          <p:cNvSpPr txBox="1"/>
          <p:nvPr/>
        </p:nvSpPr>
        <p:spPr>
          <a:xfrm>
            <a:off x="411600" y="2836450"/>
            <a:ext cx="8405100" cy="6543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On implique un lien de cause à effet voire une contrainte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94" name="Google Shape;294;p33"/>
          <p:cNvSpPr txBox="1"/>
          <p:nvPr/>
        </p:nvSpPr>
        <p:spPr>
          <a:xfrm>
            <a:off x="495875" y="3689350"/>
            <a:ext cx="83208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chitects Daughter"/>
              <a:buChar char="➢"/>
            </a:pPr>
            <a:r>
              <a:rPr lang="fr" sz="24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Les structures causatives permettent d’exprimer un lien de cause à effet, de contrainte ou de persuasion.</a:t>
            </a:r>
            <a:endParaRPr sz="24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95" name="Google Shape;295;p33"/>
          <p:cNvSpPr txBox="1"/>
          <p:nvPr/>
        </p:nvSpPr>
        <p:spPr>
          <a:xfrm>
            <a:off x="7299450" y="477900"/>
            <a:ext cx="1886100" cy="1569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 txBox="1"/>
          <p:nvPr/>
        </p:nvSpPr>
        <p:spPr>
          <a:xfrm>
            <a:off x="119000" y="59500"/>
            <a:ext cx="89457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to calculate a satisfaction rate?</a:t>
            </a:r>
            <a:r>
              <a:rPr lang="fr" sz="3200"/>
              <a:t> </a:t>
            </a:r>
            <a:endParaRPr sz="3200"/>
          </a:p>
        </p:txBody>
      </p:sp>
      <p:pic>
        <p:nvPicPr>
          <p:cNvPr id="301" name="Google Shape;30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9275" y="892588"/>
            <a:ext cx="1495576" cy="16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4"/>
          <p:cNvSpPr txBox="1"/>
          <p:nvPr/>
        </p:nvSpPr>
        <p:spPr>
          <a:xfrm>
            <a:off x="4836925" y="2626175"/>
            <a:ext cx="14955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Opinion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03" name="Google Shape;303;p34"/>
          <p:cNvSpPr txBox="1"/>
          <p:nvPr/>
        </p:nvSpPr>
        <p:spPr>
          <a:xfrm>
            <a:off x="119000" y="3206950"/>
            <a:ext cx="8781900" cy="13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noticed that when 5 people said that they loved this product, 2 of them don’t mind and 3 of them regret what they bought. 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04" name="Google Shape;304;p34"/>
          <p:cNvSpPr txBox="1"/>
          <p:nvPr/>
        </p:nvSpPr>
        <p:spPr>
          <a:xfrm>
            <a:off x="0" y="361575"/>
            <a:ext cx="758400" cy="115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4"/>
          <p:cNvSpPr txBox="1"/>
          <p:nvPr/>
        </p:nvSpPr>
        <p:spPr>
          <a:xfrm>
            <a:off x="8487825" y="348675"/>
            <a:ext cx="656100" cy="1413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3675" y="2654094"/>
            <a:ext cx="541245" cy="48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4920" y="2654084"/>
            <a:ext cx="541245" cy="48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6165" y="2654075"/>
            <a:ext cx="541245" cy="48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2646" y="2654075"/>
            <a:ext cx="541245" cy="48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8655" y="2654094"/>
            <a:ext cx="541245" cy="48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4"/>
          <p:cNvPicPr preferRelativeResize="0"/>
          <p:nvPr/>
        </p:nvPicPr>
        <p:blipFill rotWithShape="1">
          <a:blip r:embed="rId6">
            <a:alphaModFix/>
          </a:blip>
          <a:srcRect b="77216" l="0" r="84513" t="0"/>
          <a:stretch/>
        </p:blipFill>
        <p:spPr>
          <a:xfrm>
            <a:off x="436700" y="1014438"/>
            <a:ext cx="541225" cy="53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4"/>
          <p:cNvPicPr preferRelativeResize="0"/>
          <p:nvPr/>
        </p:nvPicPr>
        <p:blipFill rotWithShape="1">
          <a:blip r:embed="rId6">
            <a:alphaModFix/>
          </a:blip>
          <a:srcRect b="49617" l="15794" r="65431" t="23845"/>
          <a:stretch/>
        </p:blipFill>
        <p:spPr>
          <a:xfrm>
            <a:off x="1413600" y="1000975"/>
            <a:ext cx="656100" cy="6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4"/>
          <p:cNvPicPr preferRelativeResize="0"/>
          <p:nvPr/>
        </p:nvPicPr>
        <p:blipFill rotWithShape="1">
          <a:blip r:embed="rId6">
            <a:alphaModFix/>
          </a:blip>
          <a:srcRect b="-4407" l="66977" r="17534" t="74605"/>
          <a:stretch/>
        </p:blipFill>
        <p:spPr>
          <a:xfrm>
            <a:off x="2505375" y="947075"/>
            <a:ext cx="541251" cy="7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5"/>
          <p:cNvSpPr txBox="1"/>
          <p:nvPr/>
        </p:nvSpPr>
        <p:spPr>
          <a:xfrm>
            <a:off x="119000" y="59500"/>
            <a:ext cx="89457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to calculate a satisfaction rate?</a:t>
            </a:r>
            <a:r>
              <a:rPr lang="fr" sz="3200"/>
              <a:t> </a:t>
            </a:r>
            <a:endParaRPr sz="3200"/>
          </a:p>
        </p:txBody>
      </p:sp>
      <p:sp>
        <p:nvSpPr>
          <p:cNvPr id="319" name="Google Shape;319;p35"/>
          <p:cNvSpPr txBox="1"/>
          <p:nvPr/>
        </p:nvSpPr>
        <p:spPr>
          <a:xfrm>
            <a:off x="5100500" y="2998877"/>
            <a:ext cx="20628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Opinion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20" name="Google Shape;320;p35"/>
          <p:cNvSpPr txBox="1"/>
          <p:nvPr/>
        </p:nvSpPr>
        <p:spPr>
          <a:xfrm>
            <a:off x="0" y="361575"/>
            <a:ext cx="758400" cy="115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5"/>
          <p:cNvSpPr txBox="1"/>
          <p:nvPr/>
        </p:nvSpPr>
        <p:spPr>
          <a:xfrm>
            <a:off x="8487825" y="348675"/>
            <a:ext cx="656100" cy="1413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4278" y="1073352"/>
            <a:ext cx="1508590" cy="164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6075" y="2958894"/>
            <a:ext cx="541245" cy="48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7320" y="2958884"/>
            <a:ext cx="541245" cy="48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8565" y="2958875"/>
            <a:ext cx="541245" cy="48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5046" y="2958875"/>
            <a:ext cx="541245" cy="48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1055" y="2958894"/>
            <a:ext cx="541245" cy="48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5"/>
          <p:cNvPicPr preferRelativeResize="0"/>
          <p:nvPr/>
        </p:nvPicPr>
        <p:blipFill rotWithShape="1">
          <a:blip r:embed="rId6">
            <a:alphaModFix/>
          </a:blip>
          <a:srcRect b="49617" l="15794" r="65431" t="23845"/>
          <a:stretch/>
        </p:blipFill>
        <p:spPr>
          <a:xfrm>
            <a:off x="1582975" y="2095437"/>
            <a:ext cx="656100" cy="6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5"/>
          <p:cNvPicPr preferRelativeResize="0"/>
          <p:nvPr/>
        </p:nvPicPr>
        <p:blipFill rotWithShape="1">
          <a:blip r:embed="rId6">
            <a:alphaModFix/>
          </a:blip>
          <a:srcRect b="-4407" l="66977" r="17534" t="74605"/>
          <a:stretch/>
        </p:blipFill>
        <p:spPr>
          <a:xfrm>
            <a:off x="2674750" y="2026138"/>
            <a:ext cx="541251" cy="70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5"/>
          <p:cNvPicPr preferRelativeResize="0"/>
          <p:nvPr/>
        </p:nvPicPr>
        <p:blipFill rotWithShape="1">
          <a:blip r:embed="rId6">
            <a:alphaModFix/>
          </a:blip>
          <a:srcRect b="77216" l="0" r="84513" t="0"/>
          <a:stretch/>
        </p:blipFill>
        <p:spPr>
          <a:xfrm>
            <a:off x="606075" y="2093501"/>
            <a:ext cx="541225" cy="53729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5"/>
          <p:cNvSpPr txBox="1"/>
          <p:nvPr/>
        </p:nvSpPr>
        <p:spPr>
          <a:xfrm>
            <a:off x="184800" y="1453500"/>
            <a:ext cx="34188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Satisfaction ratio </a:t>
            </a:r>
            <a:endParaRPr sz="28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32" name="Google Shape;332;p35"/>
          <p:cNvSpPr txBox="1"/>
          <p:nvPr/>
        </p:nvSpPr>
        <p:spPr>
          <a:xfrm>
            <a:off x="119000" y="2630800"/>
            <a:ext cx="34188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1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12 :  4  : 4 </a:t>
            </a:r>
            <a:endParaRPr sz="41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/>
          <p:nvPr/>
        </p:nvSpPr>
        <p:spPr>
          <a:xfrm>
            <a:off x="1424975" y="2147850"/>
            <a:ext cx="5752208" cy="10461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What is today's trend?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7"/>
          <p:cNvSpPr txBox="1"/>
          <p:nvPr/>
        </p:nvSpPr>
        <p:spPr>
          <a:xfrm>
            <a:off x="99175" y="59500"/>
            <a:ext cx="90447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is the trend today? </a:t>
            </a:r>
            <a:endParaRPr sz="3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43" name="Google Shape;343;p37"/>
          <p:cNvSpPr txBox="1"/>
          <p:nvPr/>
        </p:nvSpPr>
        <p:spPr>
          <a:xfrm>
            <a:off x="198350" y="1249625"/>
            <a:ext cx="4145700" cy="1447800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Definition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It is the general direction in which something is changing.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44" name="Google Shape;344;p37"/>
          <p:cNvSpPr txBox="1"/>
          <p:nvPr/>
        </p:nvSpPr>
        <p:spPr>
          <a:xfrm>
            <a:off x="105450" y="3054600"/>
            <a:ext cx="4251000" cy="1368600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Derived words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 be trendy / a trend /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trend setter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45" name="Google Shape;345;p37"/>
          <p:cNvSpPr txBox="1"/>
          <p:nvPr/>
        </p:nvSpPr>
        <p:spPr>
          <a:xfrm>
            <a:off x="5375325" y="12496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140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140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46" name="Google Shape;346;p37"/>
          <p:cNvSpPr txBox="1"/>
          <p:nvPr/>
        </p:nvSpPr>
        <p:spPr>
          <a:xfrm>
            <a:off x="4621600" y="1328950"/>
            <a:ext cx="3887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7"/>
          <p:cNvSpPr txBox="1"/>
          <p:nvPr/>
        </p:nvSpPr>
        <p:spPr>
          <a:xfrm>
            <a:off x="5077800" y="4066200"/>
            <a:ext cx="36099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E0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Second hand buying </a:t>
            </a:r>
            <a:endParaRPr sz="2400">
              <a:solidFill>
                <a:srgbClr val="E06666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348" name="Google Shape;34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508825" y="1328950"/>
            <a:ext cx="4545275" cy="26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7"/>
          <p:cNvSpPr txBox="1"/>
          <p:nvPr/>
        </p:nvSpPr>
        <p:spPr>
          <a:xfrm>
            <a:off x="7531100" y="412450"/>
            <a:ext cx="1612800" cy="1152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7"/>
          <p:cNvSpPr txBox="1"/>
          <p:nvPr/>
        </p:nvSpPr>
        <p:spPr>
          <a:xfrm>
            <a:off x="0" y="412450"/>
            <a:ext cx="1612800" cy="1152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38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4575" y="670850"/>
            <a:ext cx="5789424" cy="412482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8"/>
          <p:cNvSpPr txBox="1"/>
          <p:nvPr/>
        </p:nvSpPr>
        <p:spPr>
          <a:xfrm>
            <a:off x="75" y="-29200"/>
            <a:ext cx="9144000" cy="4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Evolution of second hand buying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57" name="Google Shape;357;p38"/>
          <p:cNvSpPr txBox="1"/>
          <p:nvPr/>
        </p:nvSpPr>
        <p:spPr>
          <a:xfrm>
            <a:off x="7302300" y="260043"/>
            <a:ext cx="1841700" cy="115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8"/>
          <p:cNvSpPr txBox="1"/>
          <p:nvPr/>
        </p:nvSpPr>
        <p:spPr>
          <a:xfrm>
            <a:off x="75" y="260050"/>
            <a:ext cx="1954200" cy="1152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 txBox="1"/>
          <p:nvPr/>
        </p:nvSpPr>
        <p:spPr>
          <a:xfrm>
            <a:off x="53025" y="-396300"/>
            <a:ext cx="84180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9"/>
          <p:cNvSpPr txBox="1"/>
          <p:nvPr/>
        </p:nvSpPr>
        <p:spPr>
          <a:xfrm>
            <a:off x="-10350" y="0"/>
            <a:ext cx="91440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is the impact on our economy ? </a:t>
            </a:r>
            <a:r>
              <a:rPr lang="fr" sz="3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  </a:t>
            </a:r>
            <a:endParaRPr sz="3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65" name="Google Shape;365;p39"/>
          <p:cNvSpPr txBox="1"/>
          <p:nvPr/>
        </p:nvSpPr>
        <p:spPr>
          <a:xfrm>
            <a:off x="243750" y="936900"/>
            <a:ext cx="8889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 current trend to buy second hand products encourages us :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66" name="Google Shape;366;p39"/>
          <p:cNvSpPr txBox="1"/>
          <p:nvPr/>
        </p:nvSpPr>
        <p:spPr>
          <a:xfrm>
            <a:off x="-490500" y="1564250"/>
            <a:ext cx="490500" cy="18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9"/>
          <p:cNvSpPr txBox="1"/>
          <p:nvPr/>
        </p:nvSpPr>
        <p:spPr>
          <a:xfrm>
            <a:off x="243750" y="2788350"/>
            <a:ext cx="81396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 reduce waste and maintain economic development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without using our natural resources (= sustainable development).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68" name="Google Shape;368;p39"/>
          <p:cNvSpPr txBox="1"/>
          <p:nvPr/>
        </p:nvSpPr>
        <p:spPr>
          <a:xfrm>
            <a:off x="155325" y="293400"/>
            <a:ext cx="796200" cy="105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9"/>
          <p:cNvSpPr txBox="1"/>
          <p:nvPr/>
        </p:nvSpPr>
        <p:spPr>
          <a:xfrm>
            <a:off x="243750" y="4040550"/>
            <a:ext cx="83220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 educate customers and make them more aware.  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70" name="Google Shape;370;p39"/>
          <p:cNvSpPr txBox="1"/>
          <p:nvPr/>
        </p:nvSpPr>
        <p:spPr>
          <a:xfrm>
            <a:off x="243750" y="1792850"/>
            <a:ext cx="61389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 buy and think differently. </a:t>
            </a:r>
            <a:endParaRPr sz="24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9"/>
          <p:cNvSpPr txBox="1"/>
          <p:nvPr/>
        </p:nvSpPr>
        <p:spPr>
          <a:xfrm>
            <a:off x="243750" y="2330400"/>
            <a:ext cx="45336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 spend and produce less.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72" name="Google Shape;372;p39"/>
          <p:cNvSpPr txBox="1"/>
          <p:nvPr/>
        </p:nvSpPr>
        <p:spPr>
          <a:xfrm>
            <a:off x="8061275" y="318300"/>
            <a:ext cx="796200" cy="105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0"/>
          <p:cNvSpPr/>
          <p:nvPr/>
        </p:nvSpPr>
        <p:spPr>
          <a:xfrm>
            <a:off x="1348775" y="2147850"/>
            <a:ext cx="6850997" cy="102049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Let's advertise our product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"/>
          <p:cNvSpPr txBox="1"/>
          <p:nvPr/>
        </p:nvSpPr>
        <p:spPr>
          <a:xfrm>
            <a:off x="53025" y="-396300"/>
            <a:ext cx="84180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1"/>
          <p:cNvSpPr txBox="1"/>
          <p:nvPr/>
        </p:nvSpPr>
        <p:spPr>
          <a:xfrm>
            <a:off x="-10350" y="-76200"/>
            <a:ext cx="91440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is advertising ? </a:t>
            </a:r>
            <a:r>
              <a:rPr lang="fr" sz="3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 </a:t>
            </a:r>
            <a:r>
              <a:rPr lang="fr" sz="3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 sz="3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84" name="Google Shape;384;p41"/>
          <p:cNvSpPr txBox="1"/>
          <p:nvPr/>
        </p:nvSpPr>
        <p:spPr>
          <a:xfrm>
            <a:off x="243750" y="690913"/>
            <a:ext cx="88899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It is when you pay for space to promote a product, a service or a cause.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85" name="Google Shape;385;p41"/>
          <p:cNvSpPr txBox="1"/>
          <p:nvPr/>
        </p:nvSpPr>
        <p:spPr>
          <a:xfrm>
            <a:off x="-490500" y="1564250"/>
            <a:ext cx="490500" cy="18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1"/>
          <p:cNvSpPr txBox="1"/>
          <p:nvPr/>
        </p:nvSpPr>
        <p:spPr>
          <a:xfrm flipH="1" rot="10800000">
            <a:off x="6621025" y="307350"/>
            <a:ext cx="2182500" cy="1278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1"/>
          <p:cNvSpPr txBox="1"/>
          <p:nvPr/>
        </p:nvSpPr>
        <p:spPr>
          <a:xfrm>
            <a:off x="333650" y="1630800"/>
            <a:ext cx="85020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It is based on a strategy to make us buy the product.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388" name="Google Shape;38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4400" y="2696975"/>
            <a:ext cx="1508600" cy="16469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9" name="Google Shape;389;p41"/>
          <p:cNvCxnSpPr/>
          <p:nvPr/>
        </p:nvCxnSpPr>
        <p:spPr>
          <a:xfrm rot="10800000">
            <a:off x="2645650" y="2619750"/>
            <a:ext cx="796200" cy="372600"/>
          </a:xfrm>
          <a:prstGeom prst="straightConnector1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0" name="Google Shape;390;p41"/>
          <p:cNvSpPr txBox="1"/>
          <p:nvPr/>
        </p:nvSpPr>
        <p:spPr>
          <a:xfrm>
            <a:off x="1181525" y="2345000"/>
            <a:ext cx="12198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target</a:t>
            </a:r>
            <a:endParaRPr sz="17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91" name="Google Shape;391;p41"/>
          <p:cNvSpPr txBox="1"/>
          <p:nvPr/>
        </p:nvSpPr>
        <p:spPr>
          <a:xfrm>
            <a:off x="6740700" y="2303300"/>
            <a:ext cx="12198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an opinion</a:t>
            </a:r>
            <a:endParaRPr sz="17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92" name="Google Shape;392;p41"/>
          <p:cNvSpPr txBox="1"/>
          <p:nvPr/>
        </p:nvSpPr>
        <p:spPr>
          <a:xfrm>
            <a:off x="1181525" y="4062275"/>
            <a:ext cx="12198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price </a:t>
            </a:r>
            <a:endParaRPr sz="17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93" name="Google Shape;393;p41"/>
          <p:cNvSpPr txBox="1"/>
          <p:nvPr/>
        </p:nvSpPr>
        <p:spPr>
          <a:xfrm>
            <a:off x="1125900" y="3258875"/>
            <a:ext cx="12198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slogan</a:t>
            </a:r>
            <a:endParaRPr sz="17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cxnSp>
        <p:nvCxnSpPr>
          <p:cNvPr id="394" name="Google Shape;394;p41"/>
          <p:cNvCxnSpPr/>
          <p:nvPr/>
        </p:nvCxnSpPr>
        <p:spPr>
          <a:xfrm flipH="1" rot="10800000">
            <a:off x="5548050" y="2594175"/>
            <a:ext cx="822000" cy="346800"/>
          </a:xfrm>
          <a:prstGeom prst="straightConnector1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5" name="Google Shape;395;p41"/>
          <p:cNvCxnSpPr/>
          <p:nvPr/>
        </p:nvCxnSpPr>
        <p:spPr>
          <a:xfrm>
            <a:off x="5604725" y="3345175"/>
            <a:ext cx="988800" cy="205500"/>
          </a:xfrm>
          <a:prstGeom prst="straightConnector1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6" name="Google Shape;396;p41"/>
          <p:cNvCxnSpPr/>
          <p:nvPr/>
        </p:nvCxnSpPr>
        <p:spPr>
          <a:xfrm rot="10800000">
            <a:off x="2645650" y="3474363"/>
            <a:ext cx="796200" cy="12900"/>
          </a:xfrm>
          <a:prstGeom prst="straightConnector1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7" name="Google Shape;397;p41"/>
          <p:cNvCxnSpPr/>
          <p:nvPr/>
        </p:nvCxnSpPr>
        <p:spPr>
          <a:xfrm>
            <a:off x="5368250" y="3954875"/>
            <a:ext cx="873300" cy="398100"/>
          </a:xfrm>
          <a:prstGeom prst="straightConnector1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8" name="Google Shape;398;p41"/>
          <p:cNvCxnSpPr/>
          <p:nvPr/>
        </p:nvCxnSpPr>
        <p:spPr>
          <a:xfrm flipH="1">
            <a:off x="2940850" y="3969275"/>
            <a:ext cx="805800" cy="369300"/>
          </a:xfrm>
          <a:prstGeom prst="straightConnector1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9" name="Google Shape;399;p41"/>
          <p:cNvSpPr txBox="1"/>
          <p:nvPr/>
        </p:nvSpPr>
        <p:spPr>
          <a:xfrm>
            <a:off x="6806625" y="3326250"/>
            <a:ext cx="12198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00" name="Google Shape;400;p41"/>
          <p:cNvSpPr txBox="1"/>
          <p:nvPr/>
        </p:nvSpPr>
        <p:spPr>
          <a:xfrm>
            <a:off x="6755250" y="3315650"/>
            <a:ext cx="22347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Mathematical facts</a:t>
            </a:r>
            <a:endParaRPr sz="17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01" name="Google Shape;401;p41"/>
          <p:cNvSpPr txBox="1"/>
          <p:nvPr/>
        </p:nvSpPr>
        <p:spPr>
          <a:xfrm>
            <a:off x="6780950" y="4328000"/>
            <a:ext cx="11796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Media</a:t>
            </a:r>
            <a:endParaRPr sz="17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02" name="Google Shape;402;p41"/>
          <p:cNvSpPr txBox="1"/>
          <p:nvPr/>
        </p:nvSpPr>
        <p:spPr>
          <a:xfrm flipH="1" rot="10800000">
            <a:off x="216600" y="307350"/>
            <a:ext cx="2196600" cy="1278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73800" y="0"/>
            <a:ext cx="8994000" cy="9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Recommandations</a:t>
            </a:r>
            <a:endParaRPr sz="4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773575" y="938400"/>
            <a:ext cx="8045400" cy="29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chitects Daughter"/>
              <a:buChar char="➢"/>
            </a:pPr>
            <a:r>
              <a:rPr lang="fr" sz="30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Parler en anglais</a:t>
            </a:r>
            <a:endParaRPr sz="30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chitects Daughter"/>
              <a:buChar char="➢"/>
            </a:pPr>
            <a:r>
              <a:rPr lang="fr" sz="30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Participer activement </a:t>
            </a:r>
            <a:endParaRPr sz="30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chitects Daughter"/>
              <a:buChar char="➢"/>
            </a:pPr>
            <a:r>
              <a:rPr lang="fr" sz="30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Recopier les parties indiquées </a:t>
            </a:r>
            <a:r>
              <a:rPr lang="fr" sz="3000">
                <a:solidFill>
                  <a:srgbClr val="FF99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COPY</a:t>
            </a:r>
            <a:endParaRPr sz="3000">
              <a:solidFill>
                <a:srgbClr val="FF99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chitects Daughter"/>
              <a:buChar char="➢"/>
            </a:pPr>
            <a:r>
              <a:rPr lang="fr" sz="30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Retrouver le cours et l’émission en </a:t>
            </a:r>
            <a:r>
              <a:rPr i="1" lang="fr" sz="30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Replay</a:t>
            </a:r>
            <a:r>
              <a:rPr lang="fr" sz="30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sur le site Lumni de France 4 </a:t>
            </a:r>
            <a:endParaRPr sz="30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976200" y="407550"/>
            <a:ext cx="2167800" cy="1233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975" y="3387175"/>
            <a:ext cx="2291925" cy="24146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0" y="407550"/>
            <a:ext cx="2167800" cy="1233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/>
          <p:nvPr/>
        </p:nvSpPr>
        <p:spPr>
          <a:xfrm>
            <a:off x="53025" y="-396300"/>
            <a:ext cx="84180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2"/>
          <p:cNvSpPr txBox="1"/>
          <p:nvPr/>
        </p:nvSpPr>
        <p:spPr>
          <a:xfrm>
            <a:off x="0" y="-55475"/>
            <a:ext cx="91440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Brand new product for summer</a:t>
            </a:r>
            <a:endParaRPr sz="3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09" name="Google Shape;409;p42"/>
          <p:cNvSpPr txBox="1"/>
          <p:nvPr/>
        </p:nvSpPr>
        <p:spPr>
          <a:xfrm>
            <a:off x="-490500" y="1564250"/>
            <a:ext cx="490500" cy="18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2"/>
          <p:cNvSpPr txBox="1"/>
          <p:nvPr/>
        </p:nvSpPr>
        <p:spPr>
          <a:xfrm>
            <a:off x="346750" y="262825"/>
            <a:ext cx="1161900" cy="105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2"/>
          <p:cNvSpPr txBox="1"/>
          <p:nvPr/>
        </p:nvSpPr>
        <p:spPr>
          <a:xfrm>
            <a:off x="346750" y="647950"/>
            <a:ext cx="3141000" cy="38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2" name="Google Shape;41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400" y="1535650"/>
            <a:ext cx="1508600" cy="1365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2"/>
          <p:cNvSpPr txBox="1"/>
          <p:nvPr/>
        </p:nvSpPr>
        <p:spPr>
          <a:xfrm>
            <a:off x="469875" y="647950"/>
            <a:ext cx="44049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BE COOL and TRENDY</a:t>
            </a:r>
            <a:endParaRPr sz="22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Buy second hand</a:t>
            </a:r>
            <a:endParaRPr sz="22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14" name="Google Shape;414;p42"/>
          <p:cNvSpPr txBox="1"/>
          <p:nvPr/>
        </p:nvSpPr>
        <p:spPr>
          <a:xfrm>
            <a:off x="616450" y="3069400"/>
            <a:ext cx="26457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2"/>
          <p:cNvSpPr txBox="1"/>
          <p:nvPr/>
        </p:nvSpPr>
        <p:spPr>
          <a:xfrm rot="-995240">
            <a:off x="496792" y="3034865"/>
            <a:ext cx="1942016" cy="10865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“t</a:t>
            </a:r>
            <a:r>
              <a:rPr lang="fr" sz="16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his T shirt is not only cool but also great </a:t>
            </a:r>
            <a:endParaRPr sz="16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value for money”</a:t>
            </a:r>
            <a:endParaRPr sz="16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416" name="Google Shape;41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246241">
            <a:off x="457736" y="1990245"/>
            <a:ext cx="639176" cy="762634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2"/>
          <p:cNvSpPr txBox="1"/>
          <p:nvPr/>
        </p:nvSpPr>
        <p:spPr>
          <a:xfrm>
            <a:off x="469875" y="2235450"/>
            <a:ext cx="4905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$20</a:t>
            </a:r>
            <a:endParaRPr/>
          </a:p>
        </p:txBody>
      </p:sp>
      <p:pic>
        <p:nvPicPr>
          <p:cNvPr id="418" name="Google Shape;41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9025" y="647951"/>
            <a:ext cx="3166517" cy="18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34550" y="2780275"/>
            <a:ext cx="3141000" cy="21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478518">
            <a:off x="6900133" y="806332"/>
            <a:ext cx="1059458" cy="116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342141">
            <a:off x="7656520" y="2910627"/>
            <a:ext cx="515010" cy="953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3684649">
            <a:off x="1508398" y="2940930"/>
            <a:ext cx="3564800" cy="412041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2"/>
          <p:cNvSpPr txBox="1"/>
          <p:nvPr/>
        </p:nvSpPr>
        <p:spPr>
          <a:xfrm>
            <a:off x="3155700" y="1847038"/>
            <a:ext cx="15996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+42%</a:t>
            </a:r>
            <a:endParaRPr sz="21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24" name="Google Shape;424;p42"/>
          <p:cNvSpPr/>
          <p:nvPr/>
        </p:nvSpPr>
        <p:spPr>
          <a:xfrm rot="2403181">
            <a:off x="3026758" y="1475327"/>
            <a:ext cx="315897" cy="805783"/>
          </a:xfrm>
          <a:custGeom>
            <a:rect b="b" l="l" r="r" t="t"/>
            <a:pathLst>
              <a:path extrusionOk="0" h="32230" w="3127">
                <a:moveTo>
                  <a:pt x="3127" y="32230"/>
                </a:moveTo>
                <a:cubicBezTo>
                  <a:pt x="1871" y="21554"/>
                  <a:pt x="-2314" y="9822"/>
                  <a:pt x="2053" y="0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5" name="Google Shape;425;p42"/>
          <p:cNvSpPr/>
          <p:nvPr/>
        </p:nvSpPr>
        <p:spPr>
          <a:xfrm rot="3456487">
            <a:off x="3552125" y="1391098"/>
            <a:ext cx="315844" cy="308021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2"/>
          <p:cNvSpPr txBox="1"/>
          <p:nvPr/>
        </p:nvSpPr>
        <p:spPr>
          <a:xfrm>
            <a:off x="7610425" y="292225"/>
            <a:ext cx="1255200" cy="105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7" name="Google Shape;427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93762" y="1836400"/>
            <a:ext cx="607200" cy="6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3"/>
          <p:cNvSpPr txBox="1"/>
          <p:nvPr/>
        </p:nvSpPr>
        <p:spPr>
          <a:xfrm>
            <a:off x="207425" y="781825"/>
            <a:ext cx="2744700" cy="4165200"/>
          </a:xfrm>
          <a:prstGeom prst="rect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Vocabulary:</a:t>
            </a:r>
            <a:endParaRPr b="1"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an ad/ an advert / an advertisement</a:t>
            </a:r>
            <a:endParaRPr sz="2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device</a:t>
            </a:r>
            <a:endParaRPr sz="2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slogan</a:t>
            </a:r>
            <a:endParaRPr sz="2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brand</a:t>
            </a:r>
            <a:endParaRPr sz="2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trend</a:t>
            </a:r>
            <a:endParaRPr sz="2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store/ a shop</a:t>
            </a:r>
            <a:endParaRPr sz="2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 increase/ rise</a:t>
            </a:r>
            <a:endParaRPr sz="2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 decrease / fall</a:t>
            </a:r>
            <a:endParaRPr sz="2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 advertise</a:t>
            </a:r>
            <a:endParaRPr sz="2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 promote</a:t>
            </a:r>
            <a:endParaRPr sz="2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 purchase</a:t>
            </a:r>
            <a:endParaRPr sz="2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3"/>
          <p:cNvSpPr txBox="1"/>
          <p:nvPr/>
        </p:nvSpPr>
        <p:spPr>
          <a:xfrm>
            <a:off x="3136550" y="829825"/>
            <a:ext cx="3047700" cy="40692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Grammar : </a:t>
            </a:r>
            <a:endParaRPr b="1"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chitects Daughter"/>
              <a:buChar char="●"/>
            </a:pP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deriving words</a:t>
            </a:r>
            <a:endParaRPr sz="22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chitects Daughter"/>
              <a:buChar char="●"/>
            </a:pP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causative structures:</a:t>
            </a:r>
            <a:endParaRPr sz="22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(</a:t>
            </a:r>
            <a:r>
              <a:rPr lang="fr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make someone do something/ get someone to do something/ persuade someone to do something </a:t>
            </a: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) </a:t>
            </a:r>
            <a:endParaRPr sz="22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chitects Daughter"/>
              <a:buChar char="●"/>
            </a:pP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comparatives</a:t>
            </a:r>
            <a:endParaRPr sz="22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chitects Daughter"/>
              <a:buChar char="●"/>
            </a:pP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Prefer + verb-ing</a:t>
            </a:r>
            <a:endParaRPr sz="22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chitects Daughter"/>
              <a:buChar char="●"/>
            </a:pPr>
            <a:r>
              <a:rPr lang="fr" sz="22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Would rather ...than</a:t>
            </a:r>
            <a:endParaRPr sz="22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FFFFFF"/>
              </a:solidFill>
            </a:endParaRPr>
          </a:p>
        </p:txBody>
      </p:sp>
      <p:sp>
        <p:nvSpPr>
          <p:cNvPr id="434" name="Google Shape;434;p43"/>
          <p:cNvSpPr txBox="1"/>
          <p:nvPr/>
        </p:nvSpPr>
        <p:spPr>
          <a:xfrm>
            <a:off x="6327525" y="829825"/>
            <a:ext cx="2592900" cy="40692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Mathematical terms : </a:t>
            </a:r>
            <a:endParaRPr b="1"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pie chart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bar chart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graph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an axis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proportion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ratio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percentage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35" name="Google Shape;435;p43"/>
          <p:cNvSpPr txBox="1"/>
          <p:nvPr/>
        </p:nvSpPr>
        <p:spPr>
          <a:xfrm>
            <a:off x="63825" y="31925"/>
            <a:ext cx="1611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3"/>
          <p:cNvSpPr txBox="1"/>
          <p:nvPr/>
        </p:nvSpPr>
        <p:spPr>
          <a:xfrm>
            <a:off x="2655425" y="16025"/>
            <a:ext cx="34788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On récapitule...</a:t>
            </a:r>
            <a:endParaRPr sz="3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37" name="Google Shape;437;p43"/>
          <p:cNvSpPr txBox="1"/>
          <p:nvPr/>
        </p:nvSpPr>
        <p:spPr>
          <a:xfrm>
            <a:off x="7616300" y="394400"/>
            <a:ext cx="1085100" cy="412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0000"/>
                </a:solidFill>
              </a:rPr>
              <a:t>COPY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438" name="Google Shape;438;p43"/>
          <p:cNvSpPr txBox="1"/>
          <p:nvPr/>
        </p:nvSpPr>
        <p:spPr>
          <a:xfrm>
            <a:off x="141275" y="357275"/>
            <a:ext cx="2376000" cy="792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3"/>
          <p:cNvSpPr txBox="1"/>
          <p:nvPr/>
        </p:nvSpPr>
        <p:spPr>
          <a:xfrm>
            <a:off x="5862575" y="391400"/>
            <a:ext cx="3261000" cy="792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4"/>
          <p:cNvSpPr txBox="1"/>
          <p:nvPr/>
        </p:nvSpPr>
        <p:spPr>
          <a:xfrm>
            <a:off x="2439175" y="79350"/>
            <a:ext cx="45867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Pour aller plus loin</a:t>
            </a:r>
            <a:endParaRPr sz="3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45" name="Google Shape;445;p44"/>
          <p:cNvSpPr txBox="1"/>
          <p:nvPr/>
        </p:nvSpPr>
        <p:spPr>
          <a:xfrm>
            <a:off x="575225" y="1025250"/>
            <a:ext cx="7874700" cy="32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Réaliser une campagne de publicité en incorporant les différentes parties revues dans le cours.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Grammar : </a:t>
            </a:r>
            <a:r>
              <a:rPr lang="fr" sz="2400" u="sng">
                <a:solidFill>
                  <a:schemeClr val="accent5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4"/>
              </a:rPr>
              <a:t>https://www.englisch-hilfen.de/en/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Analysing graphs and bar charts in English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u="sng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5"/>
              </a:rPr>
              <a:t>https://learnenglishteens.britishcouncil.org/skills/writing/intermediate-b1-writing/describing-bar-chart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46" name="Google Shape;446;p44"/>
          <p:cNvSpPr txBox="1"/>
          <p:nvPr/>
        </p:nvSpPr>
        <p:spPr>
          <a:xfrm>
            <a:off x="66175" y="411625"/>
            <a:ext cx="2373000" cy="1557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4"/>
          <p:cNvSpPr txBox="1"/>
          <p:nvPr/>
        </p:nvSpPr>
        <p:spPr>
          <a:xfrm>
            <a:off x="6877575" y="411625"/>
            <a:ext cx="2046000" cy="1557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3650" y="508778"/>
            <a:ext cx="4967400" cy="49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5"/>
          <p:cNvSpPr txBox="1"/>
          <p:nvPr/>
        </p:nvSpPr>
        <p:spPr>
          <a:xfrm>
            <a:off x="4018200" y="984100"/>
            <a:ext cx="4967400" cy="3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1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Stay Safe</a:t>
            </a:r>
            <a:endParaRPr sz="41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1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and</a:t>
            </a:r>
            <a:endParaRPr sz="41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1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Don’t forget</a:t>
            </a:r>
            <a:endParaRPr sz="41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1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 protective measures !</a:t>
            </a:r>
            <a:endParaRPr sz="41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6"/>
          <p:cNvSpPr/>
          <p:nvPr/>
        </p:nvSpPr>
        <p:spPr>
          <a:xfrm>
            <a:off x="1807450" y="2170675"/>
            <a:ext cx="5551425" cy="10204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Good buy :)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7"/>
          <p:cNvSpPr/>
          <p:nvPr/>
        </p:nvSpPr>
        <p:spPr>
          <a:xfrm>
            <a:off x="2188451" y="2094475"/>
            <a:ext cx="4818021" cy="11663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Good bye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8"/>
          <p:cNvSpPr txBox="1"/>
          <p:nvPr/>
        </p:nvSpPr>
        <p:spPr>
          <a:xfrm>
            <a:off x="75" y="-103300"/>
            <a:ext cx="91440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Ressources</a:t>
            </a:r>
            <a:endParaRPr sz="3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69" name="Google Shape;469;p48"/>
          <p:cNvSpPr txBox="1"/>
          <p:nvPr/>
        </p:nvSpPr>
        <p:spPr>
          <a:xfrm>
            <a:off x="218250" y="412250"/>
            <a:ext cx="8820000" cy="4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chitects Daughter"/>
              <a:buChar char="●"/>
            </a:pPr>
            <a:r>
              <a:rPr lang="fr" sz="1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summer : https://pxhere.com/en/photo/1541433</a:t>
            </a:r>
            <a:endParaRPr sz="1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30200" lvl="0" marL="457200" rtl="0"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chitects Daughter"/>
              <a:buChar char="●"/>
            </a:pPr>
            <a:r>
              <a:rPr lang="fr" sz="1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T-shirts: </a:t>
            </a:r>
            <a:r>
              <a:rPr lang="fr" sz="16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4"/>
              </a:rPr>
              <a:t>https://publicdomainvectors.org/fr/gratuitement-des-vecteurs/Rose-t-shirt-vector-images-clipart/11652.html</a:t>
            </a:r>
            <a:endParaRPr sz="1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30200" lvl="0" marL="457200" rtl="0"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chitects Daughter"/>
              <a:buChar char="●"/>
            </a:pPr>
            <a:r>
              <a:rPr lang="fr" sz="1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Trainers: https://pixabay.com/fr/vectors/chaussures-de-sport-formateurs-310941/</a:t>
            </a:r>
            <a:endParaRPr sz="1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30200" lvl="0" marL="457200" rtl="0" algn="just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chitects Daughter"/>
              <a:buChar char="●"/>
            </a:pPr>
            <a:r>
              <a:rPr lang="fr" sz="1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newspaper : </a:t>
            </a:r>
            <a:r>
              <a:rPr lang="fr" sz="1600">
                <a:solidFill>
                  <a:srgbClr val="FFFFFF"/>
                </a:solidFill>
                <a:uFill>
                  <a:noFill/>
                </a:uFill>
                <a:latin typeface="Architects Daughter"/>
                <a:ea typeface="Architects Daughter"/>
                <a:cs typeface="Architects Daughter"/>
                <a:sym typeface="Architects Daughter"/>
                <a:hlinkClick r:id="rId5"/>
              </a:rPr>
              <a:t>https://freesvg.org/vector-illustration-of-newspaper-icon</a:t>
            </a:r>
            <a:endParaRPr sz="1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30200" lvl="0" marL="457200" rtl="0" algn="just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chitects Daughter"/>
              <a:buChar char="●"/>
            </a:pPr>
            <a:r>
              <a:rPr lang="fr" sz="1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printer : </a:t>
            </a:r>
            <a:r>
              <a:rPr lang="fr" sz="16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6"/>
              </a:rPr>
              <a:t>https://pixabay.com/fr/vectors/imprimante-périphériques-matériel-146481/</a:t>
            </a:r>
            <a:endParaRPr sz="1600" u="sng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30200" lvl="0" marL="457200" rtl="0" algn="just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chitects Daughter"/>
              <a:buChar char="●"/>
            </a:pPr>
            <a:r>
              <a:rPr lang="fr" sz="1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Pie chart on online consumption</a:t>
            </a:r>
            <a:endParaRPr sz="1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30200" lvl="0" marL="457200" rtl="0" algn="just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chitects Daughter"/>
              <a:buChar char="●"/>
            </a:pPr>
            <a:r>
              <a:rPr lang="fr" sz="16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7"/>
              </a:rPr>
              <a:t>https://lab.getapp.com/research-online-purchase-offline-omnichannel/</a:t>
            </a:r>
            <a:endParaRPr sz="1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30200" lvl="0" marL="457200" rtl="0" algn="just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fr" sz="1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secondhandbuying : </a:t>
            </a:r>
            <a:r>
              <a:rPr lang="fr" sz="16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8"/>
              </a:rPr>
              <a:t>https://commons.wikimedia.org/wiki/File:Brand_new_second_hand.jpg</a:t>
            </a:r>
            <a:endParaRPr sz="1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30200" lvl="0" marL="457200" rtl="0" algn="just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●"/>
            </a:pPr>
            <a:r>
              <a:rPr lang="fr" sz="1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secondhand buying charts : </a:t>
            </a:r>
            <a:r>
              <a:rPr lang="fr" sz="16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9"/>
              </a:rPr>
              <a:t>https://www.thredup.com/resale?tswc_redir=true</a:t>
            </a:r>
            <a:endParaRPr sz="1600" u="sng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30200" lvl="0" marL="457200" rtl="0" algn="just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chitects Daughter"/>
              <a:buChar char="●"/>
            </a:pPr>
            <a:r>
              <a:rPr lang="fr" sz="1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secondbuying woman : </a:t>
            </a:r>
            <a:r>
              <a:rPr lang="fr" sz="11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10"/>
              </a:rPr>
              <a:t>https://www.pxfuel.com/en/free-photo-xnctv</a:t>
            </a:r>
            <a:endParaRPr sz="1600" u="sng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30200" lvl="0" marL="45720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chitects Daughter"/>
              <a:buChar char="●"/>
            </a:pPr>
            <a:r>
              <a:rPr lang="fr" sz="1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Time square h</a:t>
            </a:r>
            <a:r>
              <a:rPr lang="fr" sz="16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11"/>
              </a:rPr>
              <a:t>ttps://fr.wikipedia.org/wiki/Fichier:Times_Square_Lightboards_-_USA.jpg</a:t>
            </a:r>
            <a:endParaRPr sz="1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30200" lvl="0" marL="45720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chitects Daughter"/>
              <a:buChar char="●"/>
            </a:pPr>
            <a:r>
              <a:rPr lang="fr" sz="1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Calculator https://www.publicdomainpictures.net/fr/view-image.php?image=82908&amp;picture=calculatrice-noir-clipart</a:t>
            </a:r>
            <a:endParaRPr sz="1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just">
              <a:lnSpc>
                <a:spcPct val="125454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just">
              <a:lnSpc>
                <a:spcPct val="125454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just">
              <a:lnSpc>
                <a:spcPct val="125454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just">
              <a:lnSpc>
                <a:spcPct val="125454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fr" sz="2300">
                <a:solidFill>
                  <a:srgbClr val="FFFFFF"/>
                </a:solidFill>
              </a:rPr>
              <a:t>Definition / phonetics : macmillandictionary.com </a:t>
            </a:r>
            <a:endParaRPr sz="23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</a:endParaRPr>
          </a:p>
        </p:txBody>
      </p:sp>
      <p:sp>
        <p:nvSpPr>
          <p:cNvPr id="470" name="Google Shape;470;p48"/>
          <p:cNvSpPr txBox="1"/>
          <p:nvPr/>
        </p:nvSpPr>
        <p:spPr>
          <a:xfrm>
            <a:off x="-197350" y="253850"/>
            <a:ext cx="3181800" cy="1584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8"/>
          <p:cNvSpPr txBox="1"/>
          <p:nvPr/>
        </p:nvSpPr>
        <p:spPr>
          <a:xfrm>
            <a:off x="6117800" y="253850"/>
            <a:ext cx="3181800" cy="1584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718200" y="2140550"/>
            <a:ext cx="7717051" cy="8518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How do I choose...?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4275" y="1249625"/>
            <a:ext cx="2499250" cy="24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2300875" y="3411650"/>
            <a:ext cx="73470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cxnSp>
        <p:nvCxnSpPr>
          <p:cNvPr id="95" name="Google Shape;95;p18"/>
          <p:cNvCxnSpPr/>
          <p:nvPr/>
        </p:nvCxnSpPr>
        <p:spPr>
          <a:xfrm rot="10800000">
            <a:off x="1963575" y="1487650"/>
            <a:ext cx="1130700" cy="5157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" name="Google Shape;96;p18"/>
          <p:cNvSpPr txBox="1"/>
          <p:nvPr/>
        </p:nvSpPr>
        <p:spPr>
          <a:xfrm>
            <a:off x="238025" y="932250"/>
            <a:ext cx="14877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Price 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cxnSp>
        <p:nvCxnSpPr>
          <p:cNvPr id="97" name="Google Shape;97;p18"/>
          <p:cNvCxnSpPr/>
          <p:nvPr/>
        </p:nvCxnSpPr>
        <p:spPr>
          <a:xfrm flipH="1">
            <a:off x="2300875" y="3494775"/>
            <a:ext cx="1091100" cy="3693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" name="Google Shape;98;p18"/>
          <p:cNvSpPr txBox="1"/>
          <p:nvPr/>
        </p:nvSpPr>
        <p:spPr>
          <a:xfrm>
            <a:off x="475875" y="3689325"/>
            <a:ext cx="14877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Style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cxnSp>
        <p:nvCxnSpPr>
          <p:cNvPr id="99" name="Google Shape;99;p18"/>
          <p:cNvCxnSpPr/>
          <p:nvPr/>
        </p:nvCxnSpPr>
        <p:spPr>
          <a:xfrm flipH="1" rot="10800000">
            <a:off x="5585425" y="1415950"/>
            <a:ext cx="1119000" cy="3324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0" name="Google Shape;100;p18"/>
          <p:cNvSpPr txBox="1"/>
          <p:nvPr/>
        </p:nvSpPr>
        <p:spPr>
          <a:xfrm>
            <a:off x="6856675" y="912413"/>
            <a:ext cx="16152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Brand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cxnSp>
        <p:nvCxnSpPr>
          <p:cNvPr id="101" name="Google Shape;101;p18"/>
          <p:cNvCxnSpPr>
            <a:endCxn id="102" idx="1"/>
          </p:cNvCxnSpPr>
          <p:nvPr/>
        </p:nvCxnSpPr>
        <p:spPr>
          <a:xfrm>
            <a:off x="5557675" y="2747038"/>
            <a:ext cx="1408500" cy="3570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" name="Google Shape;102;p18"/>
          <p:cNvSpPr txBox="1"/>
          <p:nvPr/>
        </p:nvSpPr>
        <p:spPr>
          <a:xfrm>
            <a:off x="6966175" y="2747038"/>
            <a:ext cx="16152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Opinion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cxnSp>
        <p:nvCxnSpPr>
          <p:cNvPr id="103" name="Google Shape;103;p18"/>
          <p:cNvCxnSpPr/>
          <p:nvPr/>
        </p:nvCxnSpPr>
        <p:spPr>
          <a:xfrm>
            <a:off x="5121475" y="3473300"/>
            <a:ext cx="1705800" cy="7338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" name="Google Shape;104;p18"/>
          <p:cNvSpPr txBox="1"/>
          <p:nvPr/>
        </p:nvSpPr>
        <p:spPr>
          <a:xfrm>
            <a:off x="6827275" y="4022900"/>
            <a:ext cx="17541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Trend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539625" y="2390205"/>
            <a:ext cx="14877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Quality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cxnSp>
        <p:nvCxnSpPr>
          <p:cNvPr id="106" name="Google Shape;106;p18"/>
          <p:cNvCxnSpPr>
            <a:stCxn id="93" idx="1"/>
          </p:cNvCxnSpPr>
          <p:nvPr/>
        </p:nvCxnSpPr>
        <p:spPr>
          <a:xfrm flipH="1">
            <a:off x="2027175" y="2489325"/>
            <a:ext cx="1067100" cy="2430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" name="Google Shape;107;p18"/>
          <p:cNvSpPr txBox="1"/>
          <p:nvPr/>
        </p:nvSpPr>
        <p:spPr>
          <a:xfrm>
            <a:off x="59500" y="99175"/>
            <a:ext cx="89853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It depends on the...</a:t>
            </a:r>
            <a:endParaRPr sz="3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6367075" y="1705875"/>
            <a:ext cx="24993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It’s a guarantee of quality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-55525" y="415725"/>
            <a:ext cx="2074800" cy="123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7069200" y="415725"/>
            <a:ext cx="2074800" cy="123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/>
          <p:nvPr/>
        </p:nvSpPr>
        <p:spPr>
          <a:xfrm>
            <a:off x="169400" y="2124850"/>
            <a:ext cx="8747031" cy="9080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Why do you decide to buy 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/>
        </p:nvSpPr>
        <p:spPr>
          <a:xfrm>
            <a:off x="49650" y="79350"/>
            <a:ext cx="90447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 usually buy a product ...</a:t>
            </a:r>
            <a:endParaRPr sz="3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416550" y="1219888"/>
            <a:ext cx="35505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for its convenience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416550" y="2215225"/>
            <a:ext cx="35505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for its prestige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416550" y="3290425"/>
            <a:ext cx="35505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for its quality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5132025" y="2132600"/>
            <a:ext cx="35505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for its price / good value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5132025" y="1140475"/>
            <a:ext cx="35505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for its replacement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5132025" y="3207350"/>
            <a:ext cx="39624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fr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for its emotional value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143625" y="415800"/>
            <a:ext cx="1388100" cy="123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7832050" y="415800"/>
            <a:ext cx="925200" cy="123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/>
        </p:nvSpPr>
        <p:spPr>
          <a:xfrm>
            <a:off x="-250" y="79350"/>
            <a:ext cx="91440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Pie Chart - why do we buy a product ?</a:t>
            </a:r>
            <a:r>
              <a:rPr lang="fr" sz="3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 sz="3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34" name="Google Shape;134;p21"/>
          <p:cNvSpPr/>
          <p:nvPr/>
        </p:nvSpPr>
        <p:spPr>
          <a:xfrm>
            <a:off x="-94100" y="415800"/>
            <a:ext cx="836700" cy="1233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1"/>
          <p:cNvSpPr/>
          <p:nvPr/>
        </p:nvSpPr>
        <p:spPr>
          <a:xfrm>
            <a:off x="8262100" y="415800"/>
            <a:ext cx="958500" cy="1233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1" title="Graphiqu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600" y="880050"/>
            <a:ext cx="7141551" cy="409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