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22" r:id="rId3"/>
    <p:sldId id="335" r:id="rId4"/>
    <p:sldId id="343" r:id="rId5"/>
    <p:sldId id="318" r:id="rId6"/>
    <p:sldId id="337" r:id="rId7"/>
    <p:sldId id="338" r:id="rId8"/>
    <p:sldId id="339" r:id="rId9"/>
    <p:sldId id="340" r:id="rId10"/>
    <p:sldId id="341" r:id="rId11"/>
    <p:sldId id="354" r:id="rId12"/>
    <p:sldId id="353" r:id="rId13"/>
    <p:sldId id="347" r:id="rId14"/>
    <p:sldId id="355" r:id="rId15"/>
    <p:sldId id="344" r:id="rId16"/>
    <p:sldId id="345" r:id="rId17"/>
    <p:sldId id="346" r:id="rId18"/>
    <p:sldId id="257" r:id="rId19"/>
    <p:sldId id="356" r:id="rId20"/>
    <p:sldId id="358" r:id="rId21"/>
    <p:sldId id="359" r:id="rId22"/>
    <p:sldId id="357" r:id="rId23"/>
    <p:sldId id="265" r:id="rId24"/>
    <p:sldId id="281" r:id="rId25"/>
    <p:sldId id="317" r:id="rId26"/>
    <p:sldId id="303" r:id="rId27"/>
    <p:sldId id="351" r:id="rId28"/>
    <p:sldId id="352" r:id="rId29"/>
    <p:sldId id="333" r:id="rId30"/>
    <p:sldId id="289"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79428" autoAdjust="0"/>
  </p:normalViewPr>
  <p:slideViewPr>
    <p:cSldViewPr>
      <p:cViewPr>
        <p:scale>
          <a:sx n="50" d="100"/>
          <a:sy n="50" d="100"/>
        </p:scale>
        <p:origin x="-1422" y="-2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24/05/2020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Demander</a:t>
            </a:r>
            <a:r>
              <a:rPr lang="fr-FR" baseline="0" dirty="0" smtClean="0"/>
              <a:t> aux élèves de relier les descriptions aux illustrations</a:t>
            </a:r>
          </a:p>
          <a:p>
            <a:r>
              <a:rPr lang="fr-FR" baseline="0" dirty="0" smtClean="0"/>
              <a:t>CM : oui, on peut ajouter là que les monstres viennent de la nuit des temps, de l’imagination des hommes depuis leur arrivée sur terre ; on les retrouve aujourd’hui sur le même modèle dans des dessins animés, dans Harry Potter (…mais les 9-10 ans connaissent-ils aujourd’hui Harry Potter ?), ils sont vieux comme le monde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 fois que les mots ont été explicités, demander aux élèves</a:t>
            </a:r>
            <a:r>
              <a:rPr lang="fr-FR" baseline="0" dirty="0" smtClean="0"/>
              <a:t> d’écrire une ou deux phrases pour définir un monstre mythologique.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 </a:t>
            </a:r>
            <a:r>
              <a:rPr lang="fr-FR" baseline="0" dirty="0" err="1" smtClean="0"/>
              <a:t>invinvible</a:t>
            </a:r>
            <a:r>
              <a:rPr lang="fr-FR" baseline="0" dirty="0" smtClean="0"/>
              <a:t> a priori » ne constitue pas un mot en soi…j’ai peur qu’il y ait malentendu ! Garder « invincible » et dire que, heureusement, ce n’est pas toujours vrai, comme le prouve le texte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CM</a:t>
            </a:r>
            <a:r>
              <a:rPr lang="fr-FR" baseline="0" dirty="0" smtClean="0"/>
              <a:t> : texte à trous qui fonctionne avec une reprise exacte et 3 dérivés…Peut-être un peu complexe ? Soit texte à trous qui reprend les mots sous la même forme, soit jeu explicite de recherche de dérivés ? Je préfèrerais la 1</a:t>
            </a:r>
            <a:r>
              <a:rPr lang="fr-FR" baseline="30000" dirty="0" smtClean="0"/>
              <a:t>ère</a:t>
            </a:r>
            <a:r>
              <a:rPr lang="fr-FR" baseline="0" dirty="0" smtClean="0"/>
              <a:t> piste, car il s’agit d’écrire les mots de la dictée. Je vous fais une proposition en 22, à substituer si elle vous convient.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OK, je vous ai changé le 1</a:t>
            </a:r>
            <a:r>
              <a:rPr lang="fr-FR" baseline="30000" dirty="0" smtClean="0"/>
              <a:t>er</a:t>
            </a:r>
            <a:r>
              <a:rPr lang="fr-FR" baseline="0" dirty="0" smtClean="0"/>
              <a:t> ex. car le terme est vraiment très rare pour les automobiles.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Récits</a:t>
            </a:r>
            <a:r>
              <a:rPr lang="fr-FR" baseline="0" dirty="0" smtClean="0"/>
              <a:t> mythologiques : définir ce que c’est en quelques phrases avant de dire que nous allons évoquer un des héros les plus connus </a:t>
            </a:r>
            <a:endParaRPr lang="fr-FR"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2</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23</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écrire au tableau « mythologiques », sauf si vous insistez sur son orthographe dans la séance.</a:t>
            </a:r>
          </a:p>
          <a:p>
            <a:r>
              <a:rPr lang="fr-FR" dirty="0" smtClean="0"/>
              <a:t>J’ai ajouté « immondes » pour reprendre</a:t>
            </a:r>
            <a:r>
              <a:rPr lang="fr-FR" baseline="0" dirty="0" smtClean="0"/>
              <a:t> les 4 mots vus.</a:t>
            </a:r>
          </a:p>
          <a:p>
            <a:r>
              <a:rPr lang="fr-FR" baseline="0" dirty="0" smtClean="0"/>
              <a:t>Est-ce que le participe passé détaché « constitués » ne pose pas trop de problèmes ? Si oui, enlevez carrément cette partie de phrase et gardez « ils sèment la terreur…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Assemble les parties de</a:t>
            </a:r>
            <a:r>
              <a:rPr lang="fr-FR" baseline="0" dirty="0" smtClean="0"/>
              <a:t> ces animaux pour créer un monstre hybride…</a:t>
            </a:r>
          </a:p>
          <a:p>
            <a:r>
              <a:rPr lang="fr-FR" baseline="0" dirty="0" smtClean="0"/>
              <a:t>CM : très amusant ! …mais pas de sources pour les images ? Lundi, je vérifierai avec Andréa qu’il n’y a pas de problème…</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26</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29</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30</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Raconter l’histoire du Minotaure</a:t>
            </a:r>
            <a:r>
              <a:rPr lang="fr-FR" baseline="0" dirty="0" smtClean="0"/>
              <a:t> : son origine, le lien avec Minos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Quels</a:t>
            </a:r>
            <a:r>
              <a:rPr lang="fr-FR" baseline="0" dirty="0" smtClean="0"/>
              <a:t> sont les mots ou groupes de mots qui désignent Thésée ?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Quels sont les mots ou groupes de mots qui montrent ses actes ?</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si, en répétant, vous craignez de manquer de temps, vous pouvez supprimer ces 2 diapos (6 et 7) qui servent la compréhension globale, mais pas l’objectif central de la séance (= découvrir des monstres mythologiques au travers du Minotaure). Dans ce cas, les insérer dans les séances 3 et 4.</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Explicitation : rôle</a:t>
            </a:r>
            <a:r>
              <a:rPr lang="fr-FR" baseline="0" dirty="0" smtClean="0"/>
              <a:t> des reprises anaphorique : non seulement cela évite les répétitions mais cela permet également de donner des informations supplémentaires (le prince)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Relever tout</a:t>
            </a:r>
            <a:r>
              <a:rPr lang="fr-FR" baseline="0" dirty="0" smtClean="0"/>
              <a:t> ce qui se rapporte au monstre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8B00C4-C887-B542-84D7-F899E5D5BE85}"/>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5" name="Espace réservé du pied de page 4">
            <a:extLst>
              <a:ext uri="{FF2B5EF4-FFF2-40B4-BE49-F238E27FC236}">
                <a16:creationId xmlns:a16="http://schemas.microsoft.com/office/drawing/2014/main" xmlns=""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65171D-4117-6C41-BC1B-D4F6A9F47E22}"/>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5" name="Espace réservé du pied de page 4">
            <a:extLst>
              <a:ext uri="{FF2B5EF4-FFF2-40B4-BE49-F238E27FC236}">
                <a16:creationId xmlns:a16="http://schemas.microsoft.com/office/drawing/2014/main" xmlns=""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60AE30-D834-9746-B938-C2DB2B4F0DBD}"/>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5" name="Espace réservé du pied de page 4">
            <a:extLst>
              <a:ext uri="{FF2B5EF4-FFF2-40B4-BE49-F238E27FC236}">
                <a16:creationId xmlns:a16="http://schemas.microsoft.com/office/drawing/2014/main" xmlns=""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1D65FB-2282-5442-83C3-6133380B08F8}"/>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5" name="Espace réservé du pied de page 4">
            <a:extLst>
              <a:ext uri="{FF2B5EF4-FFF2-40B4-BE49-F238E27FC236}">
                <a16:creationId xmlns:a16="http://schemas.microsoft.com/office/drawing/2014/main" xmlns=""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BECA9F48-7B92-8B47-BCEF-EBDB77B847CF}"/>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5" name="Espace réservé du pied de page 4">
            <a:extLst>
              <a:ext uri="{FF2B5EF4-FFF2-40B4-BE49-F238E27FC236}">
                <a16:creationId xmlns:a16="http://schemas.microsoft.com/office/drawing/2014/main" xmlns=""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C7599B8-823F-BB44-BD81-38C15046283E}"/>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6" name="Espace réservé du pied de page 5">
            <a:extLst>
              <a:ext uri="{FF2B5EF4-FFF2-40B4-BE49-F238E27FC236}">
                <a16:creationId xmlns:a16="http://schemas.microsoft.com/office/drawing/2014/main" xmlns=""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EE84D3-0405-F544-9F13-8CD8B9802AED}"/>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8" name="Espace réservé du pied de page 7">
            <a:extLst>
              <a:ext uri="{FF2B5EF4-FFF2-40B4-BE49-F238E27FC236}">
                <a16:creationId xmlns:a16="http://schemas.microsoft.com/office/drawing/2014/main" xmlns=""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BBDD99A5-10DE-AC45-BE25-1A0D318C64DB}"/>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4" name="Espace réservé du pied de page 3">
            <a:extLst>
              <a:ext uri="{FF2B5EF4-FFF2-40B4-BE49-F238E27FC236}">
                <a16:creationId xmlns:a16="http://schemas.microsoft.com/office/drawing/2014/main" xmlns=""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76FC6-A618-614C-882B-5A954D351A2A}"/>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3" name="Espace réservé du pied de page 2">
            <a:extLst>
              <a:ext uri="{FF2B5EF4-FFF2-40B4-BE49-F238E27FC236}">
                <a16:creationId xmlns:a16="http://schemas.microsoft.com/office/drawing/2014/main" xmlns=""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37FB49D-B5D9-504A-986B-A523E0CDD761}"/>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6" name="Espace réservé du pied de page 5">
            <a:extLst>
              <a:ext uri="{FF2B5EF4-FFF2-40B4-BE49-F238E27FC236}">
                <a16:creationId xmlns:a16="http://schemas.microsoft.com/office/drawing/2014/main" xmlns=""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7783550-4A8F-E04E-A9BE-9228F04B505B}"/>
              </a:ext>
            </a:extLst>
          </p:cNvPr>
          <p:cNvSpPr>
            <a:spLocks noGrp="1"/>
          </p:cNvSpPr>
          <p:nvPr>
            <p:ph type="dt" sz="half" idx="10"/>
          </p:nvPr>
        </p:nvSpPr>
        <p:spPr/>
        <p:txBody>
          <a:bodyPr/>
          <a:lstStyle/>
          <a:p>
            <a:fld id="{050A95A0-46AC-DD44-9D77-3F7C849049D7}" type="datetimeFigureOut">
              <a:rPr lang="fr-FR" smtClean="0"/>
              <a:pPr/>
              <a:t>24/05/2020</a:t>
            </a:fld>
            <a:endParaRPr lang="fr-FR"/>
          </a:p>
        </p:txBody>
      </p:sp>
      <p:sp>
        <p:nvSpPr>
          <p:cNvPr id="6" name="Espace réservé du pied de page 5">
            <a:extLst>
              <a:ext uri="{FF2B5EF4-FFF2-40B4-BE49-F238E27FC236}">
                <a16:creationId xmlns:a16="http://schemas.microsoft.com/office/drawing/2014/main" xmlns=""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24/05/2020</a:t>
            </a:fld>
            <a:endParaRPr lang="fr-FR"/>
          </a:p>
        </p:txBody>
      </p:sp>
      <p:sp>
        <p:nvSpPr>
          <p:cNvPr id="5" name="Espace réservé du pied de page 4">
            <a:extLst>
              <a:ext uri="{FF2B5EF4-FFF2-40B4-BE49-F238E27FC236}">
                <a16:creationId xmlns:a16="http://schemas.microsoft.com/office/drawing/2014/main" xmlns=""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photo.rmn.fr/archive/10-539235-2C6NU0YPH3X7.html"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99B49-E57C-A246-ADE7-29BFE76BA6ED}"/>
              </a:ext>
            </a:extLst>
          </p:cNvPr>
          <p:cNvSpPr>
            <a:spLocks noGrp="1"/>
          </p:cNvSpPr>
          <p:nvPr>
            <p:ph type="ctrTitle"/>
          </p:nvPr>
        </p:nvSpPr>
        <p:spPr>
          <a:xfrm>
            <a:off x="1524000" y="762000"/>
            <a:ext cx="9144000" cy="2387600"/>
          </a:xfrm>
        </p:spPr>
        <p:txBody>
          <a:bodyPr/>
          <a:lstStyle/>
          <a:p>
            <a:r>
              <a:rPr lang="fr-FR" dirty="0"/>
              <a:t>Français </a:t>
            </a:r>
            <a:br>
              <a:rPr lang="fr-FR" dirty="0"/>
            </a:br>
            <a:r>
              <a:rPr lang="fr-FR" dirty="0" smtClean="0"/>
              <a:t>CM1</a:t>
            </a:r>
            <a:endParaRPr lang="fr-FR" dirty="0"/>
          </a:p>
        </p:txBody>
      </p:sp>
      <p:sp>
        <p:nvSpPr>
          <p:cNvPr id="3" name="Sous-titre 2">
            <a:extLst>
              <a:ext uri="{FF2B5EF4-FFF2-40B4-BE49-F238E27FC236}">
                <a16:creationId xmlns:a16="http://schemas.microsoft.com/office/drawing/2014/main" xmlns="" id="{683518CA-9E1B-5943-BDAE-F2032CD1D695}"/>
              </a:ext>
            </a:extLst>
          </p:cNvPr>
          <p:cNvSpPr>
            <a:spLocks noGrp="1"/>
          </p:cNvSpPr>
          <p:nvPr>
            <p:ph type="subTitle" idx="1"/>
          </p:nvPr>
        </p:nvSpPr>
        <p:spPr>
          <a:xfrm>
            <a:off x="1676400" y="3429000"/>
            <a:ext cx="9144000" cy="588962"/>
          </a:xfrm>
        </p:spPr>
        <p:txBody>
          <a:bodyPr>
            <a:normAutofit/>
          </a:bodyPr>
          <a:lstStyle/>
          <a:p>
            <a:r>
              <a:rPr lang="fr-FR" sz="3200" dirty="0" smtClean="0"/>
              <a:t>Monstres et héros mythiques</a:t>
            </a:r>
            <a:endParaRPr lang="fr-FR" sz="3200" dirty="0"/>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9400" y="0"/>
            <a:ext cx="5791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L’adversaire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5334000" y="1676400"/>
            <a:ext cx="20574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 monstre</a:t>
            </a:r>
            <a:endParaRPr lang="fr-FR" sz="2800" dirty="0"/>
          </a:p>
        </p:txBody>
      </p:sp>
      <p:sp>
        <p:nvSpPr>
          <p:cNvPr id="12" name="ZoneTexte 11"/>
          <p:cNvSpPr txBox="1"/>
          <p:nvPr/>
        </p:nvSpPr>
        <p:spPr>
          <a:xfrm>
            <a:off x="4648200" y="4114800"/>
            <a:ext cx="28956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 Minotaure</a:t>
            </a:r>
            <a:endParaRPr lang="fr-FR" sz="2800" dirty="0"/>
          </a:p>
        </p:txBody>
      </p:sp>
      <p:sp>
        <p:nvSpPr>
          <p:cNvPr id="17" name="ZoneTexte 16"/>
          <p:cNvSpPr txBox="1"/>
          <p:nvPr/>
        </p:nvSpPr>
        <p:spPr>
          <a:xfrm>
            <a:off x="6705600" y="3352800"/>
            <a:ext cx="29718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’animal affamé</a:t>
            </a:r>
            <a:endParaRPr lang="fr-FR" sz="2800" dirty="0"/>
          </a:p>
        </p:txBody>
      </p:sp>
      <p:sp>
        <p:nvSpPr>
          <p:cNvPr id="20" name="ZoneTexte 19"/>
          <p:cNvSpPr txBox="1"/>
          <p:nvPr/>
        </p:nvSpPr>
        <p:spPr>
          <a:xfrm>
            <a:off x="1828800" y="1686580"/>
            <a:ext cx="30480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’immonde bête</a:t>
            </a:r>
            <a:endParaRPr lang="fr-FR" sz="2800" dirty="0"/>
          </a:p>
        </p:txBody>
      </p:sp>
      <p:sp>
        <p:nvSpPr>
          <p:cNvPr id="23" name="ZoneTexte 22"/>
          <p:cNvSpPr txBox="1"/>
          <p:nvPr/>
        </p:nvSpPr>
        <p:spPr>
          <a:xfrm>
            <a:off x="838200" y="2438400"/>
            <a:ext cx="4876800" cy="523220"/>
          </a:xfrm>
          <a:prstGeom prst="rect">
            <a:avLst/>
          </a:prstGeom>
          <a:noFill/>
          <a:ln>
            <a:solidFill>
              <a:srgbClr val="0070C0"/>
            </a:solidFill>
          </a:ln>
        </p:spPr>
        <p:txBody>
          <a:bodyPr wrap="square" rtlCol="0">
            <a:spAutoFit/>
          </a:bodyPr>
          <a:lstStyle/>
          <a:p>
            <a:pPr algn="ctr"/>
            <a:r>
              <a:rPr lang="fr-FR" sz="2800" dirty="0"/>
              <a:t>f</a:t>
            </a:r>
            <a:r>
              <a:rPr lang="fr-FR" sz="2800" dirty="0" smtClean="0"/>
              <a:t>umée sortant de ses naseaux</a:t>
            </a:r>
            <a:endParaRPr lang="fr-FR" sz="2800" dirty="0"/>
          </a:p>
        </p:txBody>
      </p:sp>
      <p:sp>
        <p:nvSpPr>
          <p:cNvPr id="24" name="ZoneTexte 23"/>
          <p:cNvSpPr txBox="1"/>
          <p:nvPr/>
        </p:nvSpPr>
        <p:spPr>
          <a:xfrm>
            <a:off x="609600" y="4114800"/>
            <a:ext cx="37338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es cornes pointues</a:t>
            </a:r>
            <a:endParaRPr lang="fr-FR" sz="2800" dirty="0"/>
          </a:p>
        </p:txBody>
      </p:sp>
      <p:sp>
        <p:nvSpPr>
          <p:cNvPr id="25" name="ZoneTexte 24"/>
          <p:cNvSpPr txBox="1"/>
          <p:nvPr/>
        </p:nvSpPr>
        <p:spPr>
          <a:xfrm>
            <a:off x="6096000" y="2438400"/>
            <a:ext cx="4572000" cy="523220"/>
          </a:xfrm>
          <a:prstGeom prst="rect">
            <a:avLst/>
          </a:prstGeom>
          <a:noFill/>
          <a:ln>
            <a:solidFill>
              <a:srgbClr val="0070C0"/>
            </a:solidFill>
          </a:ln>
        </p:spPr>
        <p:txBody>
          <a:bodyPr wrap="square" rtlCol="0">
            <a:spAutoFit/>
          </a:bodyPr>
          <a:lstStyle/>
          <a:p>
            <a:pPr algn="ctr"/>
            <a:r>
              <a:rPr lang="fr-FR" sz="2800" dirty="0" smtClean="0"/>
              <a:t>excité par la chair fraîche</a:t>
            </a:r>
            <a:endParaRPr lang="fr-FR" sz="2800" dirty="0"/>
          </a:p>
        </p:txBody>
      </p:sp>
      <p:sp>
        <p:nvSpPr>
          <p:cNvPr id="27" name="ZoneTexte 26"/>
          <p:cNvSpPr txBox="1"/>
          <p:nvPr/>
        </p:nvSpPr>
        <p:spPr>
          <a:xfrm>
            <a:off x="1828800" y="3352800"/>
            <a:ext cx="3200400" cy="523220"/>
          </a:xfrm>
          <a:prstGeom prst="rect">
            <a:avLst/>
          </a:prstGeom>
          <a:noFill/>
          <a:ln>
            <a:solidFill>
              <a:srgbClr val="0070C0"/>
            </a:solidFill>
          </a:ln>
        </p:spPr>
        <p:txBody>
          <a:bodyPr wrap="square" rtlCol="0">
            <a:spAutoFit/>
          </a:bodyPr>
          <a:lstStyle/>
          <a:p>
            <a:pPr algn="ctr"/>
            <a:r>
              <a:rPr lang="fr-FR" sz="2800" dirty="0" smtClean="0"/>
              <a:t>racle la terre</a:t>
            </a:r>
            <a:endParaRPr lang="fr-FR" sz="2800" dirty="0"/>
          </a:p>
        </p:txBody>
      </p:sp>
      <p:sp>
        <p:nvSpPr>
          <p:cNvPr id="28" name="ZoneTexte 27"/>
          <p:cNvSpPr txBox="1"/>
          <p:nvPr/>
        </p:nvSpPr>
        <p:spPr>
          <a:xfrm>
            <a:off x="7696200" y="1676400"/>
            <a:ext cx="42672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a gueule prête à mordre</a:t>
            </a:r>
            <a:endParaRPr lang="fr-FR" sz="2800" dirty="0"/>
          </a:p>
        </p:txBody>
      </p:sp>
      <p:sp>
        <p:nvSpPr>
          <p:cNvPr id="15" name="ZoneTexte 14"/>
          <p:cNvSpPr txBox="1"/>
          <p:nvPr/>
        </p:nvSpPr>
        <p:spPr>
          <a:xfrm>
            <a:off x="8001000" y="4114800"/>
            <a:ext cx="2895600" cy="523220"/>
          </a:xfrm>
          <a:prstGeom prst="rect">
            <a:avLst/>
          </a:prstGeom>
          <a:noFill/>
          <a:ln>
            <a:solidFill>
              <a:srgbClr val="0070C0"/>
            </a:solidFill>
          </a:ln>
        </p:spPr>
        <p:txBody>
          <a:bodyPr wrap="square" rtlCol="0">
            <a:spAutoFit/>
          </a:bodyPr>
          <a:lstStyle/>
          <a:p>
            <a:pPr algn="ctr"/>
            <a:r>
              <a:rPr lang="fr-FR" sz="2800" dirty="0"/>
              <a:t>c</a:t>
            </a:r>
            <a:r>
              <a:rPr lang="fr-FR" sz="2800" dirty="0" smtClean="0"/>
              <a:t>oups de pied</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20" grpId="0" animBg="1"/>
      <p:bldP spid="23" grpId="0" animBg="1"/>
      <p:bldP spid="24" grpId="0" animBg="1"/>
      <p:bldP spid="25" grpId="0" animBg="1"/>
      <p:bldP spid="27" grpId="0" animBg="1"/>
      <p:bldP spid="28"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9400" y="0"/>
            <a:ext cx="64008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minotaure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1371600" y="2104311"/>
            <a:ext cx="2057400" cy="523220"/>
          </a:xfrm>
          <a:prstGeom prst="rect">
            <a:avLst/>
          </a:prstGeom>
          <a:noFill/>
          <a:ln>
            <a:solidFill>
              <a:srgbClr val="0070C0"/>
            </a:solidFill>
          </a:ln>
        </p:spPr>
        <p:txBody>
          <a:bodyPr wrap="square" rtlCol="0">
            <a:spAutoFit/>
          </a:bodyPr>
          <a:lstStyle/>
          <a:p>
            <a:pPr algn="ctr"/>
            <a:r>
              <a:rPr lang="fr-FR" sz="2800" dirty="0" smtClean="0"/>
              <a:t>le monstre</a:t>
            </a:r>
            <a:endParaRPr lang="fr-FR" sz="2800" dirty="0"/>
          </a:p>
        </p:txBody>
      </p:sp>
      <p:sp>
        <p:nvSpPr>
          <p:cNvPr id="12" name="ZoneTexte 11"/>
          <p:cNvSpPr txBox="1"/>
          <p:nvPr/>
        </p:nvSpPr>
        <p:spPr>
          <a:xfrm>
            <a:off x="1371600" y="4999911"/>
            <a:ext cx="28956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 Minotaure</a:t>
            </a:r>
            <a:endParaRPr lang="fr-FR" sz="2800" dirty="0"/>
          </a:p>
        </p:txBody>
      </p:sp>
      <p:sp>
        <p:nvSpPr>
          <p:cNvPr id="17" name="ZoneTexte 16"/>
          <p:cNvSpPr txBox="1"/>
          <p:nvPr/>
        </p:nvSpPr>
        <p:spPr>
          <a:xfrm>
            <a:off x="1371600" y="4009311"/>
            <a:ext cx="29718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’animal affamé</a:t>
            </a:r>
            <a:endParaRPr lang="fr-FR" sz="2800" dirty="0"/>
          </a:p>
        </p:txBody>
      </p:sp>
      <p:sp>
        <p:nvSpPr>
          <p:cNvPr id="20" name="ZoneTexte 19"/>
          <p:cNvSpPr txBox="1"/>
          <p:nvPr/>
        </p:nvSpPr>
        <p:spPr>
          <a:xfrm>
            <a:off x="1371600" y="3018711"/>
            <a:ext cx="30480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’immonde bête</a:t>
            </a:r>
            <a:endParaRPr lang="fr-FR" sz="2800" dirty="0"/>
          </a:p>
        </p:txBody>
      </p:sp>
      <p:sp>
        <p:nvSpPr>
          <p:cNvPr id="23" name="ZoneTexte 22"/>
          <p:cNvSpPr txBox="1"/>
          <p:nvPr/>
        </p:nvSpPr>
        <p:spPr>
          <a:xfrm>
            <a:off x="6096000" y="2057400"/>
            <a:ext cx="5635800" cy="523220"/>
          </a:xfrm>
          <a:prstGeom prst="rect">
            <a:avLst/>
          </a:prstGeom>
          <a:noFill/>
          <a:ln>
            <a:solidFill>
              <a:srgbClr val="0070C0"/>
            </a:solidFill>
          </a:ln>
        </p:spPr>
        <p:txBody>
          <a:bodyPr wrap="square" rtlCol="0">
            <a:spAutoFit/>
          </a:bodyPr>
          <a:lstStyle/>
          <a:p>
            <a:pPr algn="ctr"/>
            <a:r>
              <a:rPr lang="fr-FR" sz="2800" dirty="0"/>
              <a:t>f</a:t>
            </a:r>
            <a:r>
              <a:rPr lang="fr-FR" sz="2800" dirty="0" smtClean="0"/>
              <a:t>umée sortant de ses naseaux</a:t>
            </a:r>
            <a:endParaRPr lang="fr-FR" sz="2800" dirty="0"/>
          </a:p>
        </p:txBody>
      </p:sp>
      <p:sp>
        <p:nvSpPr>
          <p:cNvPr id="24" name="ZoneTexte 23"/>
          <p:cNvSpPr txBox="1"/>
          <p:nvPr/>
        </p:nvSpPr>
        <p:spPr>
          <a:xfrm>
            <a:off x="7236000" y="4237911"/>
            <a:ext cx="37338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es cornes pointues</a:t>
            </a:r>
            <a:endParaRPr lang="fr-FR" sz="2800" dirty="0"/>
          </a:p>
        </p:txBody>
      </p:sp>
      <p:sp>
        <p:nvSpPr>
          <p:cNvPr id="25" name="ZoneTexte 24"/>
          <p:cNvSpPr txBox="1"/>
          <p:nvPr/>
        </p:nvSpPr>
        <p:spPr>
          <a:xfrm>
            <a:off x="7236000" y="3552111"/>
            <a:ext cx="4572000" cy="523220"/>
          </a:xfrm>
          <a:prstGeom prst="rect">
            <a:avLst/>
          </a:prstGeom>
          <a:noFill/>
          <a:ln>
            <a:solidFill>
              <a:srgbClr val="0070C0"/>
            </a:solidFill>
          </a:ln>
        </p:spPr>
        <p:txBody>
          <a:bodyPr wrap="square" rtlCol="0">
            <a:spAutoFit/>
          </a:bodyPr>
          <a:lstStyle/>
          <a:p>
            <a:pPr algn="ctr"/>
            <a:r>
              <a:rPr lang="fr-FR" sz="2800" dirty="0" smtClean="0"/>
              <a:t>excité par la chair fraîche</a:t>
            </a:r>
            <a:endParaRPr lang="fr-FR" sz="2800" dirty="0"/>
          </a:p>
        </p:txBody>
      </p:sp>
      <p:sp>
        <p:nvSpPr>
          <p:cNvPr id="27" name="ZoneTexte 26"/>
          <p:cNvSpPr txBox="1"/>
          <p:nvPr/>
        </p:nvSpPr>
        <p:spPr>
          <a:xfrm>
            <a:off x="7236000" y="2876491"/>
            <a:ext cx="3200400" cy="523220"/>
          </a:xfrm>
          <a:prstGeom prst="rect">
            <a:avLst/>
          </a:prstGeom>
          <a:noFill/>
          <a:ln>
            <a:solidFill>
              <a:srgbClr val="0070C0"/>
            </a:solidFill>
          </a:ln>
        </p:spPr>
        <p:txBody>
          <a:bodyPr wrap="square" rtlCol="0">
            <a:spAutoFit/>
          </a:bodyPr>
          <a:lstStyle/>
          <a:p>
            <a:pPr algn="ctr"/>
            <a:r>
              <a:rPr lang="fr-FR" sz="2800" dirty="0" smtClean="0"/>
              <a:t>racle la terre</a:t>
            </a:r>
            <a:endParaRPr lang="fr-FR" sz="2800" dirty="0"/>
          </a:p>
        </p:txBody>
      </p:sp>
      <p:sp>
        <p:nvSpPr>
          <p:cNvPr id="28" name="ZoneTexte 27"/>
          <p:cNvSpPr txBox="1"/>
          <p:nvPr/>
        </p:nvSpPr>
        <p:spPr>
          <a:xfrm>
            <a:off x="7236000" y="4923711"/>
            <a:ext cx="38892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a gueule prête à mordre </a:t>
            </a:r>
            <a:endParaRPr lang="fr-FR" sz="2800" dirty="0"/>
          </a:p>
        </p:txBody>
      </p:sp>
      <p:sp>
        <p:nvSpPr>
          <p:cNvPr id="13" name="ZoneTexte 12"/>
          <p:cNvSpPr txBox="1"/>
          <p:nvPr/>
        </p:nvSpPr>
        <p:spPr>
          <a:xfrm>
            <a:off x="1371600" y="1143000"/>
            <a:ext cx="2667000" cy="646331"/>
          </a:xfrm>
          <a:prstGeom prst="rect">
            <a:avLst/>
          </a:prstGeom>
          <a:noFill/>
        </p:spPr>
        <p:txBody>
          <a:bodyPr wrap="square" rtlCol="0">
            <a:spAutoFit/>
          </a:bodyPr>
          <a:lstStyle/>
          <a:p>
            <a:r>
              <a:rPr lang="fr-FR" sz="3600" dirty="0" smtClean="0">
                <a:solidFill>
                  <a:srgbClr val="FF0000"/>
                </a:solidFill>
              </a:rPr>
              <a:t>Qui est-il ?</a:t>
            </a:r>
            <a:endParaRPr lang="fr-FR" sz="3600" dirty="0">
              <a:solidFill>
                <a:srgbClr val="FF0000"/>
              </a:solidFill>
            </a:endParaRPr>
          </a:p>
        </p:txBody>
      </p:sp>
      <p:sp>
        <p:nvSpPr>
          <p:cNvPr id="14" name="ZoneTexte 13"/>
          <p:cNvSpPr txBox="1"/>
          <p:nvPr/>
        </p:nvSpPr>
        <p:spPr>
          <a:xfrm>
            <a:off x="7162800" y="1143000"/>
            <a:ext cx="3657600" cy="646331"/>
          </a:xfrm>
          <a:prstGeom prst="rect">
            <a:avLst/>
          </a:prstGeom>
          <a:noFill/>
        </p:spPr>
        <p:txBody>
          <a:bodyPr wrap="square" rtlCol="0">
            <a:spAutoFit/>
          </a:bodyPr>
          <a:lstStyle/>
          <a:p>
            <a:r>
              <a:rPr lang="fr-FR" sz="3600" dirty="0" smtClean="0">
                <a:solidFill>
                  <a:srgbClr val="FF0000"/>
                </a:solidFill>
              </a:rPr>
              <a:t>Comment est-il ?</a:t>
            </a:r>
            <a:endParaRPr lang="fr-FR" sz="3600" dirty="0">
              <a:solidFill>
                <a:srgbClr val="FF000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20" grpId="0" animBg="1"/>
      <p:bldP spid="23" grpId="0" animBg="1"/>
      <p:bldP spid="24" grpId="0" animBg="1"/>
      <p:bldP spid="25" grpId="0" animBg="1"/>
      <p:bldP spid="27" grpId="0" animBg="1"/>
      <p:bldP spid="28"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a:t>
            </a:r>
            <a:r>
              <a:rPr lang="fr-FR" sz="72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MINO</a:t>
            </a:r>
            <a:r>
              <a:rPr lang="fr-FR"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TAURE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8" name="Connecteur droit avec flèche 7"/>
          <p:cNvCxnSpPr/>
          <p:nvPr/>
        </p:nvCxnSpPr>
        <p:spPr>
          <a:xfrm flipH="1">
            <a:off x="2362200" y="1524000"/>
            <a:ext cx="1371600" cy="17526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33800" y="1524000"/>
            <a:ext cx="1143000" cy="17526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810000" y="3429000"/>
            <a:ext cx="2438400" cy="461665"/>
          </a:xfrm>
          <a:prstGeom prst="rect">
            <a:avLst/>
          </a:prstGeom>
          <a:noFill/>
          <a:ln>
            <a:solidFill>
              <a:srgbClr val="0070C0"/>
            </a:solidFill>
          </a:ln>
        </p:spPr>
        <p:txBody>
          <a:bodyPr wrap="square" rtlCol="0">
            <a:spAutoFit/>
          </a:bodyPr>
          <a:lstStyle/>
          <a:p>
            <a:pPr algn="ctr"/>
            <a:r>
              <a:rPr lang="fr-FR" sz="2400" dirty="0" smtClean="0">
                <a:solidFill>
                  <a:srgbClr val="0070C0"/>
                </a:solidFill>
              </a:rPr>
              <a:t>Buste de taureau</a:t>
            </a:r>
            <a:endParaRPr lang="fr-FR" sz="2400" dirty="0">
              <a:solidFill>
                <a:srgbClr val="0070C0"/>
              </a:solidFill>
            </a:endParaRPr>
          </a:p>
        </p:txBody>
      </p:sp>
      <p:sp>
        <p:nvSpPr>
          <p:cNvPr id="16" name="ZoneTexte 15"/>
          <p:cNvSpPr txBox="1"/>
          <p:nvPr/>
        </p:nvSpPr>
        <p:spPr>
          <a:xfrm>
            <a:off x="762000" y="3429000"/>
            <a:ext cx="2438400" cy="461665"/>
          </a:xfrm>
          <a:prstGeom prst="rect">
            <a:avLst/>
          </a:prstGeom>
          <a:noFill/>
          <a:ln>
            <a:solidFill>
              <a:srgbClr val="0070C0"/>
            </a:solidFill>
          </a:ln>
        </p:spPr>
        <p:txBody>
          <a:bodyPr wrap="square" rtlCol="0">
            <a:spAutoFit/>
          </a:bodyPr>
          <a:lstStyle/>
          <a:p>
            <a:pPr algn="ctr"/>
            <a:r>
              <a:rPr lang="fr-FR" sz="2400" dirty="0" smtClean="0">
                <a:solidFill>
                  <a:srgbClr val="7030A0"/>
                </a:solidFill>
              </a:rPr>
              <a:t>Corps d’homme</a:t>
            </a:r>
            <a:endParaRPr lang="fr-FR" sz="2400" dirty="0">
              <a:solidFill>
                <a:srgbClr val="7030A0"/>
              </a:solidFill>
            </a:endParaRPr>
          </a:p>
        </p:txBody>
      </p:sp>
      <p:pic>
        <p:nvPicPr>
          <p:cNvPr id="9" name="Picture 2" descr="https://s2.qwant.com/thumbr/0x380/f/3/ef9ba348ff2780a678cb8a8a5b7c0e86102b1663277d790f7c7b70c222b2cc/latest.jpg?u=https%3A%2F%2Fvignette.wikia.nocookie.net%2Flettresantiques%2Fimages%2F7%2F79%2FTh%25C3%25A9s%25C3%25A9e_%2526_le_Minotaure.jpg%2Frevision%2Flatest%3Fcb%3D20170102134605%26path-prefix%3Dfr&amp;q=0&amp;b=1&amp;p=0&amp;a=1"/>
          <p:cNvPicPr>
            <a:picLocks noChangeAspect="1" noChangeArrowheads="1"/>
          </p:cNvPicPr>
          <p:nvPr/>
        </p:nvPicPr>
        <p:blipFill>
          <a:blip r:embed="rId3" cstate="print"/>
          <a:srcRect l="8143" t="11437" r="12468"/>
          <a:stretch>
            <a:fillRect/>
          </a:stretch>
        </p:blipFill>
        <p:spPr bwMode="auto">
          <a:xfrm>
            <a:off x="7239000" y="211816"/>
            <a:ext cx="4648200" cy="6460393"/>
          </a:xfrm>
          <a:prstGeom prst="rect">
            <a:avLst/>
          </a:prstGeom>
          <a:noFill/>
        </p:spPr>
      </p:pic>
      <p:sp>
        <p:nvSpPr>
          <p:cNvPr id="10" name="ZoneTexte 9"/>
          <p:cNvSpPr txBox="1"/>
          <p:nvPr/>
        </p:nvSpPr>
        <p:spPr>
          <a:xfrm>
            <a:off x="304800" y="4267200"/>
            <a:ext cx="6477000" cy="1815882"/>
          </a:xfrm>
          <a:prstGeom prst="rect">
            <a:avLst/>
          </a:prstGeom>
          <a:noFill/>
        </p:spPr>
        <p:txBody>
          <a:bodyPr wrap="square" rtlCol="0">
            <a:spAutoFit/>
          </a:bodyPr>
          <a:lstStyle/>
          <a:p>
            <a:r>
              <a:rPr lang="fr-FR" sz="2800" dirty="0" smtClean="0"/>
              <a:t>Le Minotaure, monstre mi-homme </a:t>
            </a:r>
            <a:r>
              <a:rPr lang="fr-FR" sz="2800" dirty="0" err="1" smtClean="0"/>
              <a:t>mi-taureau</a:t>
            </a:r>
            <a:r>
              <a:rPr lang="fr-FR" sz="2800" dirty="0" smtClean="0"/>
              <a:t>, souffle de la fumée brûlante par ses naseaux. Sans cesse affamé, il se nourrit de chair humaine. </a:t>
            </a:r>
            <a:endParaRPr lang="fr-FR" sz="2800" dirty="0"/>
          </a:p>
        </p:txBody>
      </p:sp>
      <p:sp>
        <p:nvSpPr>
          <p:cNvPr id="11" name="Rectangle 10"/>
          <p:cNvSpPr/>
          <p:nvPr/>
        </p:nvSpPr>
        <p:spPr>
          <a:xfrm>
            <a:off x="3810000" y="6248400"/>
            <a:ext cx="5105400" cy="646331"/>
          </a:xfrm>
          <a:prstGeom prst="rect">
            <a:avLst/>
          </a:prstGeom>
        </p:spPr>
        <p:txBody>
          <a:bodyPr wrap="square">
            <a:spAutoFit/>
          </a:bodyPr>
          <a:lstStyle/>
          <a:p>
            <a:r>
              <a:rPr lang="fr-FR" i="1" dirty="0" smtClean="0"/>
              <a:t>Thésée combattant le Minotaure</a:t>
            </a:r>
            <a:r>
              <a:rPr lang="fr-FR" dirty="0" smtClean="0"/>
              <a:t>, Antoine-Louis Barye © Le Louvre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2514600" y="990600"/>
            <a:ext cx="7162800" cy="452431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Rencontre avec d’autres monstres mythologiques</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7000"/>
            <a:ext cx="6096000" cy="1938992"/>
          </a:xfrm>
          <a:prstGeom prst="rect">
            <a:avLst/>
          </a:prstGeom>
          <a:ln>
            <a:solidFill>
              <a:schemeClr val="accent1"/>
            </a:solidFill>
          </a:ln>
        </p:spPr>
        <p:txBody>
          <a:bodyPr wrap="square">
            <a:spAutoFit/>
          </a:bodyPr>
          <a:lstStyle/>
          <a:p>
            <a:pPr algn="just"/>
            <a:r>
              <a:rPr lang="fr-FR" sz="2400" dirty="0" smtClean="0"/>
              <a:t>La Chimère est un animal fabuleux avec un corps de chèvre, une tête de lion et une queue de dragon. Elle crache des flammes et dévore sans pitié tous les êtres humains qu’elle rencontre.</a:t>
            </a:r>
            <a:endParaRPr lang="fr-FR" sz="2400" dirty="0"/>
          </a:p>
        </p:txBody>
      </p:sp>
      <p:sp>
        <p:nvSpPr>
          <p:cNvPr id="3" name="Rectangle 2"/>
          <p:cNvSpPr/>
          <p:nvPr/>
        </p:nvSpPr>
        <p:spPr>
          <a:xfrm>
            <a:off x="0" y="0"/>
            <a:ext cx="6096000" cy="2308324"/>
          </a:xfrm>
          <a:prstGeom prst="rect">
            <a:avLst/>
          </a:prstGeom>
          <a:ln>
            <a:solidFill>
              <a:schemeClr val="accent1"/>
            </a:solidFill>
          </a:ln>
        </p:spPr>
        <p:txBody>
          <a:bodyPr wrap="square">
            <a:spAutoFit/>
          </a:bodyPr>
          <a:lstStyle/>
          <a:p>
            <a:pPr algn="just"/>
            <a:r>
              <a:rPr lang="fr-FR" sz="2400" dirty="0" smtClean="0"/>
              <a:t>L'Hydre vit dans une caverne près du lac de Lerne. Cette créature monstrueuse a le corps d'un chien affublé de sept têtes, dont </a:t>
            </a:r>
            <a:r>
              <a:rPr lang="fr-FR" sz="2400" smtClean="0"/>
              <a:t>l'une </a:t>
            </a:r>
            <a:r>
              <a:rPr lang="fr-FR" sz="2400" smtClean="0"/>
              <a:t>est</a:t>
            </a:r>
            <a:r>
              <a:rPr lang="fr-FR" sz="2400" smtClean="0"/>
              <a:t> </a:t>
            </a:r>
            <a:r>
              <a:rPr lang="fr-FR" sz="2400" dirty="0" smtClean="0"/>
              <a:t>immortelle. Chaque fois qu'on parvient à couper une de ses têtes, il en renaît plusieurs immédiatement.</a:t>
            </a:r>
            <a:endParaRPr lang="fr-FR" sz="2400" dirty="0"/>
          </a:p>
        </p:txBody>
      </p:sp>
      <p:pic>
        <p:nvPicPr>
          <p:cNvPr id="4" name="Picture 2" descr="https://www.louvre.fr/sites/default/files/medias/medias_images/images/louvre-nessus-enlevant-dejanire_2.jpg"/>
          <p:cNvPicPr>
            <a:picLocks noChangeAspect="1" noChangeArrowheads="1"/>
          </p:cNvPicPr>
          <p:nvPr/>
        </p:nvPicPr>
        <p:blipFill>
          <a:blip r:embed="rId3" cstate="print"/>
          <a:srcRect l="7246" t="3125" r="8696"/>
          <a:stretch>
            <a:fillRect/>
          </a:stretch>
        </p:blipFill>
        <p:spPr bwMode="auto">
          <a:xfrm>
            <a:off x="6705600" y="0"/>
            <a:ext cx="1995948" cy="3200400"/>
          </a:xfrm>
          <a:prstGeom prst="rect">
            <a:avLst/>
          </a:prstGeom>
          <a:noFill/>
        </p:spPr>
      </p:pic>
      <p:pic>
        <p:nvPicPr>
          <p:cNvPr id="5" name="Picture 4" descr="chimère"/>
          <p:cNvPicPr>
            <a:picLocks noChangeAspect="1" noChangeArrowheads="1"/>
          </p:cNvPicPr>
          <p:nvPr/>
        </p:nvPicPr>
        <p:blipFill>
          <a:blip r:embed="rId4" cstate="print"/>
          <a:srcRect/>
          <a:stretch>
            <a:fillRect/>
          </a:stretch>
        </p:blipFill>
        <p:spPr bwMode="auto">
          <a:xfrm>
            <a:off x="8153400" y="3657600"/>
            <a:ext cx="3352800" cy="2434226"/>
          </a:xfrm>
          <a:prstGeom prst="rect">
            <a:avLst/>
          </a:prstGeom>
          <a:noFill/>
        </p:spPr>
      </p:pic>
      <p:pic>
        <p:nvPicPr>
          <p:cNvPr id="6" name="Picture 2"/>
          <p:cNvPicPr>
            <a:picLocks noChangeAspect="1" noChangeArrowheads="1"/>
          </p:cNvPicPr>
          <p:nvPr/>
        </p:nvPicPr>
        <p:blipFill>
          <a:blip r:embed="rId5" cstate="print"/>
          <a:srcRect l="42194" t="12308" r="2719" b="9231"/>
          <a:stretch>
            <a:fillRect/>
          </a:stretch>
        </p:blipFill>
        <p:spPr bwMode="auto">
          <a:xfrm>
            <a:off x="9220200" y="0"/>
            <a:ext cx="2971800" cy="3224719"/>
          </a:xfrm>
          <a:prstGeom prst="rect">
            <a:avLst/>
          </a:prstGeom>
          <a:noFill/>
          <a:ln w="9525">
            <a:noFill/>
            <a:miter lim="800000"/>
            <a:headEnd/>
            <a:tailEnd/>
          </a:ln>
        </p:spPr>
      </p:pic>
      <p:sp>
        <p:nvSpPr>
          <p:cNvPr id="7" name="Rectangle 6"/>
          <p:cNvSpPr/>
          <p:nvPr/>
        </p:nvSpPr>
        <p:spPr>
          <a:xfrm>
            <a:off x="0" y="4876800"/>
            <a:ext cx="6096000" cy="1569660"/>
          </a:xfrm>
          <a:prstGeom prst="rect">
            <a:avLst/>
          </a:prstGeom>
          <a:ln>
            <a:solidFill>
              <a:schemeClr val="accent1"/>
            </a:solidFill>
          </a:ln>
        </p:spPr>
        <p:txBody>
          <a:bodyPr>
            <a:spAutoFit/>
          </a:bodyPr>
          <a:lstStyle/>
          <a:p>
            <a:r>
              <a:rPr lang="fr-FR" sz="2400" dirty="0" smtClean="0"/>
              <a:t>Les Centaures offrent l'aspect monstrueux d'un buste d'homme terminé par un corps de cheval. Ils se nourrissent de chair crue et vivent comme des bêtes dans les forêts.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www.louvre.fr/sites/default/files/medias/medias_images/images/louvre-nessus-enlevant-dejanire_2.jpg"/>
          <p:cNvPicPr>
            <a:picLocks noChangeAspect="1" noChangeArrowheads="1"/>
          </p:cNvPicPr>
          <p:nvPr/>
        </p:nvPicPr>
        <p:blipFill>
          <a:blip r:embed="rId3" cstate="print"/>
          <a:srcRect l="7246" t="3125" r="8696"/>
          <a:stretch>
            <a:fillRect/>
          </a:stretch>
        </p:blipFill>
        <p:spPr bwMode="auto">
          <a:xfrm>
            <a:off x="7771581" y="152400"/>
            <a:ext cx="4039419" cy="6477000"/>
          </a:xfrm>
          <a:prstGeom prst="rect">
            <a:avLst/>
          </a:prstGeom>
          <a:noFill/>
        </p:spPr>
      </p:pic>
      <p:sp>
        <p:nvSpPr>
          <p:cNvPr id="4" name="Rectangle 3"/>
          <p:cNvSpPr/>
          <p:nvPr/>
        </p:nvSpPr>
        <p:spPr>
          <a:xfrm>
            <a:off x="3810000" y="6248400"/>
            <a:ext cx="5105400" cy="646331"/>
          </a:xfrm>
          <a:prstGeom prst="rect">
            <a:avLst/>
          </a:prstGeom>
        </p:spPr>
        <p:txBody>
          <a:bodyPr wrap="square">
            <a:spAutoFit/>
          </a:bodyPr>
          <a:lstStyle/>
          <a:p>
            <a:r>
              <a:rPr lang="fr-FR" i="1" dirty="0" smtClean="0"/>
              <a:t>Nessus enlevant Déjanire</a:t>
            </a:r>
            <a:r>
              <a:rPr lang="fr-FR" dirty="0" smtClean="0"/>
              <a:t>, Jean Boulogne, XVIème siècle © 1993 RMN </a:t>
            </a:r>
            <a:endParaRPr lang="fr-FR" dirty="0"/>
          </a:p>
        </p:txBody>
      </p:sp>
      <p:sp>
        <p:nvSpPr>
          <p:cNvPr id="6" name="Rectangle 5"/>
          <p:cNvSpPr/>
          <p:nvPr/>
        </p:nvSpPr>
        <p:spPr>
          <a:xfrm>
            <a:off x="457200" y="304800"/>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a:t>
            </a:r>
            <a:r>
              <a:rPr lang="fr-FR" sz="72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cen</a:t>
            </a:r>
            <a:r>
              <a:rPr lang="fr-FR" sz="72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TAURE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8" name="Connecteur droit avec flèche 7"/>
          <p:cNvCxnSpPr/>
          <p:nvPr/>
        </p:nvCxnSpPr>
        <p:spPr>
          <a:xfrm flipH="1">
            <a:off x="2133600" y="1524000"/>
            <a:ext cx="16002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33800" y="1524000"/>
            <a:ext cx="12954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62000" y="3733800"/>
            <a:ext cx="2438400" cy="461665"/>
          </a:xfrm>
          <a:prstGeom prst="rect">
            <a:avLst/>
          </a:prstGeom>
          <a:noFill/>
          <a:ln>
            <a:solidFill>
              <a:srgbClr val="0070C0"/>
            </a:solidFill>
          </a:ln>
        </p:spPr>
        <p:txBody>
          <a:bodyPr wrap="square" rtlCol="0">
            <a:spAutoFit/>
          </a:bodyPr>
          <a:lstStyle/>
          <a:p>
            <a:pPr algn="ctr"/>
            <a:r>
              <a:rPr lang="fr-FR" sz="2400" dirty="0" smtClean="0"/>
              <a:t>Buste d’homme</a:t>
            </a:r>
            <a:endParaRPr lang="fr-FR" sz="2400" dirty="0"/>
          </a:p>
        </p:txBody>
      </p:sp>
      <p:sp>
        <p:nvSpPr>
          <p:cNvPr id="16" name="ZoneTexte 15"/>
          <p:cNvSpPr txBox="1"/>
          <p:nvPr/>
        </p:nvSpPr>
        <p:spPr>
          <a:xfrm>
            <a:off x="4267200" y="3733800"/>
            <a:ext cx="2438400" cy="461665"/>
          </a:xfrm>
          <a:prstGeom prst="rect">
            <a:avLst/>
          </a:prstGeom>
          <a:noFill/>
          <a:ln>
            <a:solidFill>
              <a:srgbClr val="0070C0"/>
            </a:solidFill>
          </a:ln>
        </p:spPr>
        <p:txBody>
          <a:bodyPr wrap="square" rtlCol="0">
            <a:spAutoFit/>
          </a:bodyPr>
          <a:lstStyle/>
          <a:p>
            <a:pPr algn="ctr"/>
            <a:r>
              <a:rPr lang="fr-FR" sz="2400" dirty="0" smtClean="0"/>
              <a:t>Corps de cheval</a:t>
            </a: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chimère"/>
          <p:cNvPicPr>
            <a:picLocks noChangeAspect="1" noChangeArrowheads="1"/>
          </p:cNvPicPr>
          <p:nvPr/>
        </p:nvPicPr>
        <p:blipFill>
          <a:blip r:embed="rId2" cstate="print"/>
          <a:srcRect/>
          <a:stretch>
            <a:fillRect/>
          </a:stretch>
        </p:blipFill>
        <p:spPr bwMode="auto">
          <a:xfrm>
            <a:off x="4724400" y="609600"/>
            <a:ext cx="7208626" cy="5233662"/>
          </a:xfrm>
          <a:prstGeom prst="rect">
            <a:avLst/>
          </a:prstGeom>
          <a:noFill/>
        </p:spPr>
      </p:pic>
      <p:sp>
        <p:nvSpPr>
          <p:cNvPr id="4" name="Rectangle 3"/>
          <p:cNvSpPr/>
          <p:nvPr/>
        </p:nvSpPr>
        <p:spPr>
          <a:xfrm>
            <a:off x="304800" y="304800"/>
            <a:ext cx="38862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chimère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5" name="Connecteur droit avec flèche 4"/>
          <p:cNvCxnSpPr/>
          <p:nvPr/>
        </p:nvCxnSpPr>
        <p:spPr>
          <a:xfrm flipH="1">
            <a:off x="990600" y="1143000"/>
            <a:ext cx="10668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3124200" y="1143000"/>
            <a:ext cx="609600" cy="19812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6200" y="3276600"/>
            <a:ext cx="1981200" cy="457200"/>
          </a:xfrm>
          <a:prstGeom prst="rect">
            <a:avLst/>
          </a:prstGeom>
          <a:noFill/>
          <a:ln>
            <a:solidFill>
              <a:srgbClr val="0070C0"/>
            </a:solidFill>
          </a:ln>
        </p:spPr>
        <p:txBody>
          <a:bodyPr wrap="square" rtlCol="0">
            <a:spAutoFit/>
          </a:bodyPr>
          <a:lstStyle/>
          <a:p>
            <a:pPr algn="ctr"/>
            <a:r>
              <a:rPr lang="fr-FR" sz="2400" dirty="0" smtClean="0"/>
              <a:t>Tête de lion</a:t>
            </a:r>
            <a:endParaRPr lang="fr-FR" sz="2400" dirty="0"/>
          </a:p>
        </p:txBody>
      </p:sp>
      <p:sp>
        <p:nvSpPr>
          <p:cNvPr id="8" name="ZoneTexte 7"/>
          <p:cNvSpPr txBox="1"/>
          <p:nvPr/>
        </p:nvSpPr>
        <p:spPr>
          <a:xfrm>
            <a:off x="3124200" y="3200400"/>
            <a:ext cx="1447800" cy="830997"/>
          </a:xfrm>
          <a:prstGeom prst="rect">
            <a:avLst/>
          </a:prstGeom>
          <a:noFill/>
          <a:ln>
            <a:solidFill>
              <a:srgbClr val="0070C0"/>
            </a:solidFill>
          </a:ln>
        </p:spPr>
        <p:txBody>
          <a:bodyPr wrap="square" rtlCol="0">
            <a:spAutoFit/>
          </a:bodyPr>
          <a:lstStyle/>
          <a:p>
            <a:pPr algn="ctr"/>
            <a:r>
              <a:rPr lang="fr-FR" sz="2400" dirty="0" smtClean="0"/>
              <a:t>Queue de dragon</a:t>
            </a:r>
            <a:endParaRPr lang="fr-FR" sz="2400" dirty="0"/>
          </a:p>
        </p:txBody>
      </p:sp>
      <p:cxnSp>
        <p:nvCxnSpPr>
          <p:cNvPr id="10" name="Connecteur droit avec flèche 9"/>
          <p:cNvCxnSpPr/>
          <p:nvPr/>
        </p:nvCxnSpPr>
        <p:spPr>
          <a:xfrm>
            <a:off x="2514600" y="1219200"/>
            <a:ext cx="0" cy="30480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28800" y="4419600"/>
            <a:ext cx="1447800" cy="830997"/>
          </a:xfrm>
          <a:prstGeom prst="rect">
            <a:avLst/>
          </a:prstGeom>
          <a:noFill/>
          <a:ln>
            <a:solidFill>
              <a:srgbClr val="0070C0"/>
            </a:solidFill>
          </a:ln>
        </p:spPr>
        <p:txBody>
          <a:bodyPr wrap="square" rtlCol="0">
            <a:spAutoFit/>
          </a:bodyPr>
          <a:lstStyle/>
          <a:p>
            <a:pPr algn="ctr"/>
            <a:r>
              <a:rPr lang="fr-FR" sz="2400" dirty="0" smtClean="0"/>
              <a:t>Corps de chèvre</a:t>
            </a:r>
            <a:endParaRPr lang="fr-FR" sz="2400" dirty="0"/>
          </a:p>
        </p:txBody>
      </p:sp>
      <p:sp>
        <p:nvSpPr>
          <p:cNvPr id="62469" name="Rectangle 5"/>
          <p:cNvSpPr>
            <a:spLocks noChangeArrowheads="1"/>
          </p:cNvSpPr>
          <p:nvPr/>
        </p:nvSpPr>
        <p:spPr bwMode="auto">
          <a:xfrm>
            <a:off x="4572000" y="5934670"/>
            <a:ext cx="7924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strike="noStrike" cap="none" normalizeH="0" baseline="0" dirty="0" smtClean="0">
                <a:ln>
                  <a:noFill/>
                </a:ln>
                <a:solidFill>
                  <a:schemeClr val="tx1"/>
                </a:solidFill>
                <a:effectLst/>
                <a:latin typeface="Arial" charset="0"/>
                <a:cs typeface="Arial" charset="0"/>
                <a:hlinkClick r:id="rId3"/>
              </a:rPr>
              <a:t>© Archives </a:t>
            </a:r>
            <a:r>
              <a:rPr kumimoji="0" lang="fr-FR" sz="1800" b="0" i="0" strike="noStrike" cap="none" normalizeH="0" baseline="0" dirty="0" err="1" smtClean="0">
                <a:ln>
                  <a:noFill/>
                </a:ln>
                <a:solidFill>
                  <a:schemeClr val="tx1"/>
                </a:solidFill>
                <a:effectLst/>
                <a:latin typeface="Arial" charset="0"/>
                <a:cs typeface="Arial" charset="0"/>
                <a:hlinkClick r:id="rId3"/>
              </a:rPr>
              <a:t>Alinari</a:t>
            </a:r>
            <a:r>
              <a:rPr kumimoji="0" lang="fr-FR" sz="1800" b="0" i="0" strike="noStrike" cap="none" normalizeH="0" baseline="0" dirty="0" smtClean="0">
                <a:ln>
                  <a:noFill/>
                </a:ln>
                <a:solidFill>
                  <a:schemeClr val="tx1"/>
                </a:solidFill>
                <a:effectLst/>
                <a:latin typeface="Arial" charset="0"/>
                <a:cs typeface="Arial" charset="0"/>
                <a:hlinkClick r:id="rId3"/>
              </a:rPr>
              <a:t>, Florence, </a:t>
            </a:r>
            <a:r>
              <a:rPr kumimoji="0" lang="fr-FR" sz="1800" b="0" i="0" strike="noStrike" cap="none" normalizeH="0" baseline="0" dirty="0" err="1" smtClean="0">
                <a:ln>
                  <a:noFill/>
                </a:ln>
                <a:solidFill>
                  <a:schemeClr val="tx1"/>
                </a:solidFill>
                <a:effectLst/>
                <a:latin typeface="Arial" charset="0"/>
                <a:cs typeface="Arial" charset="0"/>
                <a:hlinkClick r:id="rId3"/>
              </a:rPr>
              <a:t>Dist</a:t>
            </a:r>
            <a:r>
              <a:rPr kumimoji="0" lang="fr-FR" sz="1800" b="0" i="0" strike="noStrike" cap="none" normalizeH="0" baseline="0" dirty="0" smtClean="0">
                <a:ln>
                  <a:noFill/>
                </a:ln>
                <a:solidFill>
                  <a:schemeClr val="tx1"/>
                </a:solidFill>
                <a:effectLst/>
                <a:latin typeface="Arial" charset="0"/>
                <a:cs typeface="Arial" charset="0"/>
                <a:hlinkClick r:id="rId3"/>
              </a:rPr>
              <a:t>. RMN – Grand Palais / </a:t>
            </a:r>
            <a:r>
              <a:rPr kumimoji="0" lang="fr-FR" sz="1800" b="0" i="0" strike="noStrike" cap="none" normalizeH="0" baseline="0" dirty="0" err="1" smtClean="0">
                <a:ln>
                  <a:noFill/>
                </a:ln>
                <a:solidFill>
                  <a:schemeClr val="tx1"/>
                </a:solidFill>
                <a:effectLst/>
                <a:latin typeface="Arial" charset="0"/>
                <a:cs typeface="Arial" charset="0"/>
                <a:hlinkClick r:id="rId3"/>
              </a:rPr>
              <a:t>Raffaello</a:t>
            </a:r>
            <a:r>
              <a:rPr kumimoji="0" lang="fr-FR" sz="1800" b="0" i="0" strike="noStrike" cap="none" normalizeH="0" baseline="0" dirty="0" smtClean="0">
                <a:ln>
                  <a:noFill/>
                </a:ln>
                <a:solidFill>
                  <a:schemeClr val="tx1"/>
                </a:solidFill>
                <a:effectLst/>
                <a:latin typeface="Arial" charset="0"/>
                <a:cs typeface="Arial" charset="0"/>
                <a:hlinkClick r:id="rId3"/>
              </a:rPr>
              <a:t> </a:t>
            </a:r>
            <a:r>
              <a:rPr kumimoji="0" lang="fr-FR" sz="1800" b="0" i="0" strike="noStrike" cap="none" normalizeH="0" baseline="0" dirty="0" err="1" smtClean="0">
                <a:ln>
                  <a:noFill/>
                </a:ln>
                <a:solidFill>
                  <a:schemeClr val="tx1"/>
                </a:solidFill>
                <a:effectLst/>
                <a:latin typeface="Arial" charset="0"/>
                <a:cs typeface="Arial" charset="0"/>
                <a:hlinkClick r:id="rId3"/>
              </a:rPr>
              <a:t>Bencini</a:t>
            </a:r>
            <a:endParaRPr kumimoji="0" lang="fr-FR" sz="1800" b="0" i="0"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r>
              <a:rPr kumimoji="0" lang="fr-FR" sz="11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57912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L’HYDRE DE LERNE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6563" name="Picture 3" descr="http://expositions.bnf.fr/lamer/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66564" name="Picture 4" descr="http://expositions.bnf.fr/lamer/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66565" name="Picture 5" descr="http://expositions.bnf.fr/lamer/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410200" y="990601"/>
            <a:ext cx="6501394" cy="4952999"/>
          </a:xfrm>
          <a:prstGeom prst="rect">
            <a:avLst/>
          </a:prstGeom>
          <a:noFill/>
          <a:ln w="9525">
            <a:noFill/>
            <a:miter lim="800000"/>
            <a:headEnd/>
            <a:tailEnd/>
          </a:ln>
        </p:spPr>
      </p:pic>
      <p:sp>
        <p:nvSpPr>
          <p:cNvPr id="13" name="Rectangle 12"/>
          <p:cNvSpPr/>
          <p:nvPr/>
        </p:nvSpPr>
        <p:spPr>
          <a:xfrm>
            <a:off x="5638800" y="5943600"/>
            <a:ext cx="6248400" cy="584775"/>
          </a:xfrm>
          <a:prstGeom prst="rect">
            <a:avLst/>
          </a:prstGeom>
        </p:spPr>
        <p:txBody>
          <a:bodyPr wrap="square">
            <a:spAutoFit/>
          </a:bodyPr>
          <a:lstStyle/>
          <a:p>
            <a:r>
              <a:rPr lang="fr-FR" sz="1600" dirty="0" smtClean="0"/>
              <a:t>Hercule combattant l'hydre de Lerne : scène mythologique 1620.</a:t>
            </a:r>
            <a:r>
              <a:rPr lang="fr-FR" sz="1600" dirty="0" err="1" smtClean="0"/>
              <a:t>BnF</a:t>
            </a:r>
            <a:r>
              <a:rPr lang="fr-FR" sz="1600" dirty="0" smtClean="0"/>
              <a:t>, </a:t>
            </a:r>
          </a:p>
          <a:p>
            <a:r>
              <a:rPr lang="fr-FR" sz="1600" dirty="0" smtClean="0"/>
              <a:t>Manuscrits, ALLEMAND 220, fol.3© Bibliothèque nationale de France</a:t>
            </a:r>
            <a:endParaRPr lang="fr-FR" sz="1600" dirty="0"/>
          </a:p>
        </p:txBody>
      </p:sp>
      <p:cxnSp>
        <p:nvCxnSpPr>
          <p:cNvPr id="15" name="Connecteur droit avec flèche 14"/>
          <p:cNvCxnSpPr/>
          <p:nvPr/>
        </p:nvCxnSpPr>
        <p:spPr>
          <a:xfrm flipH="1">
            <a:off x="990600" y="1143000"/>
            <a:ext cx="15240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514600" y="1143000"/>
            <a:ext cx="12954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6200" y="3429000"/>
            <a:ext cx="2209800" cy="461665"/>
          </a:xfrm>
          <a:prstGeom prst="rect">
            <a:avLst/>
          </a:prstGeom>
          <a:noFill/>
          <a:ln>
            <a:solidFill>
              <a:srgbClr val="0070C0"/>
            </a:solidFill>
          </a:ln>
        </p:spPr>
        <p:txBody>
          <a:bodyPr wrap="square" rtlCol="0">
            <a:spAutoFit/>
          </a:bodyPr>
          <a:lstStyle/>
          <a:p>
            <a:pPr algn="ctr"/>
            <a:r>
              <a:rPr lang="fr-FR" sz="2400" dirty="0" smtClean="0"/>
              <a:t>Corps de chien</a:t>
            </a:r>
            <a:endParaRPr lang="fr-FR" sz="2400" dirty="0"/>
          </a:p>
        </p:txBody>
      </p:sp>
      <p:sp>
        <p:nvSpPr>
          <p:cNvPr id="20" name="ZoneTexte 19"/>
          <p:cNvSpPr txBox="1"/>
          <p:nvPr/>
        </p:nvSpPr>
        <p:spPr>
          <a:xfrm>
            <a:off x="2819400" y="3424535"/>
            <a:ext cx="2514600" cy="461665"/>
          </a:xfrm>
          <a:prstGeom prst="rect">
            <a:avLst/>
          </a:prstGeom>
          <a:noFill/>
          <a:ln>
            <a:solidFill>
              <a:srgbClr val="0070C0"/>
            </a:solidFill>
          </a:ln>
        </p:spPr>
        <p:txBody>
          <a:bodyPr wrap="square" rtlCol="0">
            <a:spAutoFit/>
          </a:bodyPr>
          <a:lstStyle/>
          <a:p>
            <a:pPr algn="ctr"/>
            <a:r>
              <a:rPr lang="fr-FR" sz="2400" dirty="0" smtClean="0"/>
              <a:t>7 têtes de dragon</a:t>
            </a: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1143000" y="304800"/>
            <a:ext cx="101346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 monstre mythologique…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1066800" y="2362200"/>
            <a:ext cx="1447800" cy="523220"/>
          </a:xfrm>
          <a:prstGeom prst="rect">
            <a:avLst/>
          </a:prstGeom>
          <a:noFill/>
          <a:ln>
            <a:solidFill>
              <a:srgbClr val="0070C0"/>
            </a:solidFill>
          </a:ln>
        </p:spPr>
        <p:txBody>
          <a:bodyPr wrap="square" rtlCol="0">
            <a:spAutoFit/>
          </a:bodyPr>
          <a:lstStyle/>
          <a:p>
            <a:pPr algn="ctr"/>
            <a:r>
              <a:rPr lang="fr-FR" sz="2800" dirty="0" smtClean="0"/>
              <a:t>horrible</a:t>
            </a:r>
            <a:endParaRPr lang="fr-FR" sz="2800" dirty="0"/>
          </a:p>
        </p:txBody>
      </p:sp>
      <p:sp>
        <p:nvSpPr>
          <p:cNvPr id="12" name="ZoneTexte 11"/>
          <p:cNvSpPr txBox="1"/>
          <p:nvPr/>
        </p:nvSpPr>
        <p:spPr>
          <a:xfrm>
            <a:off x="7010400" y="2296180"/>
            <a:ext cx="1981200" cy="523220"/>
          </a:xfrm>
          <a:prstGeom prst="rect">
            <a:avLst/>
          </a:prstGeom>
          <a:noFill/>
          <a:ln>
            <a:solidFill>
              <a:srgbClr val="0070C0"/>
            </a:solidFill>
          </a:ln>
        </p:spPr>
        <p:txBody>
          <a:bodyPr wrap="square" rtlCol="0">
            <a:spAutoFit/>
          </a:bodyPr>
          <a:lstStyle/>
          <a:p>
            <a:pPr algn="ctr"/>
            <a:r>
              <a:rPr lang="fr-FR" sz="2800" dirty="0" smtClean="0"/>
              <a:t>immonde</a:t>
            </a:r>
          </a:p>
        </p:txBody>
      </p:sp>
      <p:sp>
        <p:nvSpPr>
          <p:cNvPr id="13" name="ZoneTexte 12"/>
          <p:cNvSpPr txBox="1"/>
          <p:nvPr/>
        </p:nvSpPr>
        <p:spPr>
          <a:xfrm>
            <a:off x="4114800" y="5181600"/>
            <a:ext cx="1219200" cy="523220"/>
          </a:xfrm>
          <a:prstGeom prst="rect">
            <a:avLst/>
          </a:prstGeom>
          <a:noFill/>
          <a:ln>
            <a:solidFill>
              <a:srgbClr val="0070C0"/>
            </a:solidFill>
          </a:ln>
        </p:spPr>
        <p:txBody>
          <a:bodyPr wrap="square" rtlCol="0">
            <a:spAutoFit/>
          </a:bodyPr>
          <a:lstStyle/>
          <a:p>
            <a:pPr algn="ctr"/>
            <a:r>
              <a:rPr lang="fr-FR" sz="2800" dirty="0" smtClean="0"/>
              <a:t>cruel</a:t>
            </a:r>
            <a:endParaRPr lang="fr-FR" sz="2800" dirty="0"/>
          </a:p>
        </p:txBody>
      </p:sp>
      <p:sp>
        <p:nvSpPr>
          <p:cNvPr id="15" name="ZoneTexte 14"/>
          <p:cNvSpPr txBox="1"/>
          <p:nvPr/>
        </p:nvSpPr>
        <p:spPr>
          <a:xfrm>
            <a:off x="1219200" y="5334000"/>
            <a:ext cx="1447800" cy="523220"/>
          </a:xfrm>
          <a:prstGeom prst="rect">
            <a:avLst/>
          </a:prstGeom>
          <a:noFill/>
          <a:ln>
            <a:solidFill>
              <a:srgbClr val="0070C0"/>
            </a:solidFill>
          </a:ln>
        </p:spPr>
        <p:txBody>
          <a:bodyPr wrap="square" rtlCol="0">
            <a:spAutoFit/>
          </a:bodyPr>
          <a:lstStyle/>
          <a:p>
            <a:pPr algn="ctr"/>
            <a:r>
              <a:rPr lang="fr-FR" sz="2800" dirty="0" smtClean="0"/>
              <a:t>féroce</a:t>
            </a:r>
            <a:endParaRPr lang="fr-FR" sz="2800" dirty="0"/>
          </a:p>
        </p:txBody>
      </p:sp>
      <p:sp>
        <p:nvSpPr>
          <p:cNvPr id="16" name="ZoneTexte 15"/>
          <p:cNvSpPr txBox="1"/>
          <p:nvPr/>
        </p:nvSpPr>
        <p:spPr>
          <a:xfrm>
            <a:off x="8991600" y="4114800"/>
            <a:ext cx="1905000" cy="523220"/>
          </a:xfrm>
          <a:prstGeom prst="rect">
            <a:avLst/>
          </a:prstGeom>
          <a:noFill/>
          <a:ln>
            <a:solidFill>
              <a:srgbClr val="0070C0"/>
            </a:solidFill>
          </a:ln>
        </p:spPr>
        <p:txBody>
          <a:bodyPr wrap="square" rtlCol="0">
            <a:spAutoFit/>
          </a:bodyPr>
          <a:lstStyle/>
          <a:p>
            <a:pPr algn="ctr"/>
            <a:r>
              <a:rPr lang="fr-FR" sz="2800" dirty="0" smtClean="0"/>
              <a:t>créature</a:t>
            </a:r>
          </a:p>
        </p:txBody>
      </p:sp>
      <p:sp>
        <p:nvSpPr>
          <p:cNvPr id="17" name="ZoneTexte 16"/>
          <p:cNvSpPr txBox="1"/>
          <p:nvPr/>
        </p:nvSpPr>
        <p:spPr>
          <a:xfrm>
            <a:off x="762000" y="3886200"/>
            <a:ext cx="1524000" cy="523220"/>
          </a:xfrm>
          <a:prstGeom prst="rect">
            <a:avLst/>
          </a:prstGeom>
          <a:noFill/>
          <a:ln>
            <a:solidFill>
              <a:srgbClr val="0070C0"/>
            </a:solidFill>
          </a:ln>
        </p:spPr>
        <p:txBody>
          <a:bodyPr wrap="square" rtlCol="0">
            <a:spAutoFit/>
          </a:bodyPr>
          <a:lstStyle/>
          <a:p>
            <a:pPr algn="ctr"/>
            <a:r>
              <a:rPr lang="fr-FR" sz="2800" dirty="0" smtClean="0"/>
              <a:t>terrifiant</a:t>
            </a:r>
            <a:endParaRPr lang="fr-FR" sz="2800" dirty="0"/>
          </a:p>
        </p:txBody>
      </p:sp>
      <p:sp>
        <p:nvSpPr>
          <p:cNvPr id="18" name="ZoneTexte 17"/>
          <p:cNvSpPr txBox="1"/>
          <p:nvPr/>
        </p:nvSpPr>
        <p:spPr>
          <a:xfrm>
            <a:off x="6934200" y="5257800"/>
            <a:ext cx="2895600" cy="523220"/>
          </a:xfrm>
          <a:prstGeom prst="rect">
            <a:avLst/>
          </a:prstGeom>
          <a:noFill/>
          <a:ln>
            <a:solidFill>
              <a:srgbClr val="0070C0"/>
            </a:solidFill>
          </a:ln>
        </p:spPr>
        <p:txBody>
          <a:bodyPr wrap="square" rtlCol="0">
            <a:spAutoFit/>
          </a:bodyPr>
          <a:lstStyle/>
          <a:p>
            <a:pPr algn="ctr"/>
            <a:r>
              <a:rPr lang="fr-FR" sz="2800" dirty="0"/>
              <a:t>i</a:t>
            </a:r>
            <a:r>
              <a:rPr lang="fr-FR" sz="2800" dirty="0" smtClean="0"/>
              <a:t>nvincible</a:t>
            </a:r>
            <a:endParaRPr lang="fr-FR" sz="2800" dirty="0"/>
          </a:p>
        </p:txBody>
      </p:sp>
      <p:sp>
        <p:nvSpPr>
          <p:cNvPr id="19" name="ZoneTexte 18"/>
          <p:cNvSpPr txBox="1"/>
          <p:nvPr/>
        </p:nvSpPr>
        <p:spPr>
          <a:xfrm>
            <a:off x="3276600" y="3657600"/>
            <a:ext cx="1905000" cy="523220"/>
          </a:xfrm>
          <a:prstGeom prst="rect">
            <a:avLst/>
          </a:prstGeom>
          <a:noFill/>
          <a:ln>
            <a:solidFill>
              <a:srgbClr val="0070C0"/>
            </a:solidFill>
          </a:ln>
        </p:spPr>
        <p:txBody>
          <a:bodyPr wrap="square" rtlCol="0">
            <a:spAutoFit/>
          </a:bodyPr>
          <a:lstStyle/>
          <a:p>
            <a:pPr algn="ctr"/>
            <a:r>
              <a:rPr lang="fr-FR" sz="2800" dirty="0" smtClean="0"/>
              <a:t>pouvoirs</a:t>
            </a:r>
            <a:endParaRPr lang="fr-FR" sz="2800" dirty="0"/>
          </a:p>
        </p:txBody>
      </p:sp>
      <p:sp>
        <p:nvSpPr>
          <p:cNvPr id="20" name="ZoneTexte 19"/>
          <p:cNvSpPr txBox="1"/>
          <p:nvPr/>
        </p:nvSpPr>
        <p:spPr>
          <a:xfrm>
            <a:off x="4267200" y="2362200"/>
            <a:ext cx="1371600" cy="523220"/>
          </a:xfrm>
          <a:prstGeom prst="rect">
            <a:avLst/>
          </a:prstGeom>
          <a:noFill/>
          <a:ln>
            <a:solidFill>
              <a:srgbClr val="0070C0"/>
            </a:solidFill>
          </a:ln>
        </p:spPr>
        <p:txBody>
          <a:bodyPr wrap="square" rtlCol="0">
            <a:spAutoFit/>
          </a:bodyPr>
          <a:lstStyle/>
          <a:p>
            <a:pPr algn="ctr"/>
            <a:r>
              <a:rPr lang="fr-FR" sz="2800" dirty="0" smtClean="0"/>
              <a:t>hybride</a:t>
            </a:r>
            <a:endParaRPr lang="fr-FR" sz="2800" dirty="0"/>
          </a:p>
        </p:txBody>
      </p:sp>
      <p:sp>
        <p:nvSpPr>
          <p:cNvPr id="21" name="ZoneTexte 20"/>
          <p:cNvSpPr txBox="1"/>
          <p:nvPr/>
        </p:nvSpPr>
        <p:spPr>
          <a:xfrm>
            <a:off x="6172200" y="3810000"/>
            <a:ext cx="1524000" cy="523220"/>
          </a:xfrm>
          <a:prstGeom prst="rect">
            <a:avLst/>
          </a:prstGeom>
          <a:noFill/>
          <a:ln>
            <a:solidFill>
              <a:srgbClr val="0070C0"/>
            </a:solidFill>
          </a:ln>
        </p:spPr>
        <p:txBody>
          <a:bodyPr wrap="square" rtlCol="0">
            <a:spAutoFit/>
          </a:bodyPr>
          <a:lstStyle/>
          <a:p>
            <a:pPr algn="ctr"/>
            <a:r>
              <a:rPr lang="fr-FR" sz="2800" dirty="0" smtClean="0"/>
              <a:t>fabuleux</a:t>
            </a:r>
            <a:endParaRPr lang="fr-FR" sz="2800" dirty="0"/>
          </a:p>
        </p:txBody>
      </p:sp>
      <p:sp>
        <p:nvSpPr>
          <p:cNvPr id="22" name="ZoneTexte 21"/>
          <p:cNvSpPr txBox="1"/>
          <p:nvPr/>
        </p:nvSpPr>
        <p:spPr>
          <a:xfrm>
            <a:off x="9829800" y="2971800"/>
            <a:ext cx="2129118" cy="523220"/>
          </a:xfrm>
          <a:prstGeom prst="rect">
            <a:avLst/>
          </a:prstGeom>
          <a:noFill/>
          <a:ln>
            <a:solidFill>
              <a:srgbClr val="0070C0"/>
            </a:solidFill>
          </a:ln>
        </p:spPr>
        <p:txBody>
          <a:bodyPr wrap="square" rtlCol="0">
            <a:spAutoFit/>
          </a:bodyPr>
          <a:lstStyle/>
          <a:p>
            <a:pPr algn="ctr"/>
            <a:r>
              <a:rPr lang="fr-FR" sz="2800" dirty="0" smtClean="0"/>
              <a:t>affreux</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1143000" y="304800"/>
            <a:ext cx="101346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 monstre mythologique…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304800" y="2209800"/>
            <a:ext cx="11468100" cy="2062103"/>
          </a:xfrm>
          <a:prstGeom prst="rect">
            <a:avLst/>
          </a:prstGeom>
          <a:noFill/>
          <a:ln>
            <a:solidFill>
              <a:schemeClr val="bg1"/>
            </a:solidFill>
          </a:ln>
        </p:spPr>
        <p:txBody>
          <a:bodyPr wrap="square" rtlCol="0">
            <a:spAutoFit/>
          </a:bodyPr>
          <a:lstStyle/>
          <a:p>
            <a:r>
              <a:rPr lang="fr-FR" sz="3200" dirty="0" smtClean="0"/>
              <a:t>Un monstre mythologique est une créature immonde qui a des pouvoirs terrifiants. </a:t>
            </a:r>
          </a:p>
          <a:p>
            <a:endParaRPr lang="fr-FR" sz="3200" dirty="0" smtClean="0"/>
          </a:p>
          <a:p>
            <a:r>
              <a:rPr lang="fr-FR" sz="3200" dirty="0" smtClean="0"/>
              <a:t>Invincible a priori, cet être hybride a souvent l’air cruel.</a:t>
            </a:r>
            <a:endParaRPr lang="fr-FR" sz="32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xmlns="" id="{3CEFC050-B60B-2D4A-83F2-0DBDF54566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500" y="1925331"/>
            <a:ext cx="11750419" cy="2551413"/>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èche : droite 4">
            <a:extLst>
              <a:ext uri="{FF2B5EF4-FFF2-40B4-BE49-F238E27FC236}">
                <a16:creationId xmlns:a16="http://schemas.microsoft.com/office/drawing/2014/main" xmlns="" id="{F70DC8DB-D0BE-9C4E-9C58-D4463B34959A}"/>
              </a:ext>
            </a:extLst>
          </p:cNvPr>
          <p:cNvSpPr/>
          <p:nvPr/>
        </p:nvSpPr>
        <p:spPr>
          <a:xfrm rot="16200000">
            <a:off x="2359077" y="4270323"/>
            <a:ext cx="1021147" cy="25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xmlns="" id="{616D8935-33BB-FC47-AF61-E81CEB7DF8E6}"/>
              </a:ext>
            </a:extLst>
          </p:cNvPr>
          <p:cNvSpPr txBox="1"/>
          <p:nvPr/>
        </p:nvSpPr>
        <p:spPr>
          <a:xfrm>
            <a:off x="2836333" y="440269"/>
            <a:ext cx="5140011" cy="523220"/>
          </a:xfrm>
          <a:prstGeom prst="rect">
            <a:avLst/>
          </a:prstGeom>
          <a:noFill/>
        </p:spPr>
        <p:txBody>
          <a:bodyPr wrap="square" rtlCol="0">
            <a:spAutoFit/>
          </a:bodyPr>
          <a:lstStyle/>
          <a:p>
            <a:pPr algn="l"/>
            <a:r>
              <a:rPr lang="fr-FR" sz="2800" dirty="0">
                <a:solidFill>
                  <a:schemeClr val="accent1"/>
                </a:solidFill>
              </a:rPr>
              <a:t>Un petit voyage dans le temps …</a:t>
            </a:r>
          </a:p>
        </p:txBody>
      </p:sp>
      <p:sp>
        <p:nvSpPr>
          <p:cNvPr id="12" name="ZoneTexte 11"/>
          <p:cNvSpPr txBox="1"/>
          <p:nvPr/>
        </p:nvSpPr>
        <p:spPr>
          <a:xfrm>
            <a:off x="1600200" y="5029200"/>
            <a:ext cx="2971800" cy="523220"/>
          </a:xfrm>
          <a:prstGeom prst="rect">
            <a:avLst/>
          </a:prstGeom>
          <a:noFill/>
        </p:spPr>
        <p:txBody>
          <a:bodyPr wrap="square" rtlCol="0">
            <a:spAutoFit/>
          </a:bodyPr>
          <a:lstStyle/>
          <a:p>
            <a:r>
              <a:rPr lang="fr-FR" sz="2800" dirty="0" smtClean="0"/>
              <a:t>En Grèce Antique</a:t>
            </a:r>
            <a:endParaRPr lang="fr-FR" sz="2800" dirty="0"/>
          </a:p>
        </p:txBody>
      </p:sp>
    </p:spTree>
    <p:extLst>
      <p:ext uri="{BB962C8B-B14F-4D97-AF65-F5344CB8AC3E}">
        <p14:creationId xmlns:p14="http://schemas.microsoft.com/office/powerpoint/2010/main" val="2559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52600"/>
            <a:ext cx="10363200" cy="286232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Comprenons les mots pour mieux les écrire et les utiliser</a:t>
            </a:r>
            <a:endParaRPr lang="fr-FR"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ZoneTexte 4"/>
          <p:cNvSpPr txBox="1"/>
          <p:nvPr/>
        </p:nvSpPr>
        <p:spPr>
          <a:xfrm>
            <a:off x="3310467" y="381000"/>
            <a:ext cx="2421467" cy="584775"/>
          </a:xfrm>
          <a:prstGeom prst="rect">
            <a:avLst/>
          </a:prstGeom>
          <a:noFill/>
          <a:ln>
            <a:solidFill>
              <a:srgbClr val="0070C0"/>
            </a:solidFill>
          </a:ln>
        </p:spPr>
        <p:txBody>
          <a:bodyPr wrap="square" rtlCol="0">
            <a:spAutoFit/>
          </a:bodyPr>
          <a:lstStyle/>
          <a:p>
            <a:pPr algn="ctr"/>
            <a:r>
              <a:rPr lang="fr-FR" sz="3200" dirty="0" smtClean="0"/>
              <a:t>immonde</a:t>
            </a:r>
          </a:p>
        </p:txBody>
      </p:sp>
      <p:sp>
        <p:nvSpPr>
          <p:cNvPr id="6" name="ZoneTexte 5"/>
          <p:cNvSpPr txBox="1"/>
          <p:nvPr/>
        </p:nvSpPr>
        <p:spPr>
          <a:xfrm>
            <a:off x="9025467" y="381000"/>
            <a:ext cx="2328333" cy="584775"/>
          </a:xfrm>
          <a:prstGeom prst="rect">
            <a:avLst/>
          </a:prstGeom>
          <a:noFill/>
          <a:ln>
            <a:solidFill>
              <a:srgbClr val="0070C0"/>
            </a:solidFill>
          </a:ln>
        </p:spPr>
        <p:txBody>
          <a:bodyPr wrap="square" rtlCol="0">
            <a:spAutoFit/>
          </a:bodyPr>
          <a:lstStyle/>
          <a:p>
            <a:pPr algn="ctr"/>
            <a:r>
              <a:rPr lang="fr-FR" sz="3200" dirty="0" smtClean="0"/>
              <a:t>créature</a:t>
            </a:r>
          </a:p>
        </p:txBody>
      </p:sp>
      <p:sp>
        <p:nvSpPr>
          <p:cNvPr id="7" name="ZoneTexte 6"/>
          <p:cNvSpPr txBox="1"/>
          <p:nvPr/>
        </p:nvSpPr>
        <p:spPr>
          <a:xfrm>
            <a:off x="795868" y="381000"/>
            <a:ext cx="1676400" cy="584775"/>
          </a:xfrm>
          <a:prstGeom prst="rect">
            <a:avLst/>
          </a:prstGeom>
          <a:noFill/>
          <a:ln>
            <a:solidFill>
              <a:srgbClr val="0070C0"/>
            </a:solidFill>
          </a:ln>
        </p:spPr>
        <p:txBody>
          <a:bodyPr wrap="square" rtlCol="0">
            <a:spAutoFit/>
          </a:bodyPr>
          <a:lstStyle/>
          <a:p>
            <a:pPr algn="ctr"/>
            <a:r>
              <a:rPr lang="fr-FR" sz="3200" dirty="0" smtClean="0"/>
              <a:t>hybride</a:t>
            </a:r>
            <a:endParaRPr lang="fr-FR" sz="3200" dirty="0"/>
          </a:p>
        </p:txBody>
      </p:sp>
      <p:sp>
        <p:nvSpPr>
          <p:cNvPr id="9" name="ZoneTexte 8"/>
          <p:cNvSpPr txBox="1"/>
          <p:nvPr/>
        </p:nvSpPr>
        <p:spPr>
          <a:xfrm>
            <a:off x="6510867" y="381000"/>
            <a:ext cx="1862667" cy="584775"/>
          </a:xfrm>
          <a:prstGeom prst="rect">
            <a:avLst/>
          </a:prstGeom>
          <a:noFill/>
          <a:ln>
            <a:solidFill>
              <a:srgbClr val="0070C0"/>
            </a:solidFill>
          </a:ln>
        </p:spPr>
        <p:txBody>
          <a:bodyPr wrap="square" rtlCol="0">
            <a:spAutoFit/>
          </a:bodyPr>
          <a:lstStyle/>
          <a:p>
            <a:pPr algn="ctr"/>
            <a:r>
              <a:rPr lang="fr-FR" sz="3200" dirty="0" smtClean="0"/>
              <a:t>fabuleux</a:t>
            </a:r>
            <a:endParaRPr lang="fr-FR" sz="3200" dirty="0"/>
          </a:p>
        </p:txBody>
      </p:sp>
      <p:sp>
        <p:nvSpPr>
          <p:cNvPr id="20" name="Flèche vers le bas 19"/>
          <p:cNvSpPr/>
          <p:nvPr/>
        </p:nvSpPr>
        <p:spPr>
          <a:xfrm>
            <a:off x="7315200" y="1371600"/>
            <a:ext cx="304800" cy="304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a:off x="10058400" y="1371600"/>
            <a:ext cx="304800" cy="304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4343400" y="1371600"/>
            <a:ext cx="304800" cy="304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a:off x="1447800" y="1371600"/>
            <a:ext cx="304800" cy="304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310467" y="4977825"/>
            <a:ext cx="2421467" cy="584775"/>
          </a:xfrm>
          <a:prstGeom prst="rect">
            <a:avLst/>
          </a:prstGeom>
          <a:noFill/>
          <a:ln>
            <a:solidFill>
              <a:srgbClr val="0070C0"/>
            </a:solidFill>
          </a:ln>
        </p:spPr>
        <p:txBody>
          <a:bodyPr wrap="square" rtlCol="0">
            <a:spAutoFit/>
          </a:bodyPr>
          <a:lstStyle/>
          <a:p>
            <a:pPr algn="ctr"/>
            <a:r>
              <a:rPr lang="fr-FR" sz="3200" dirty="0" smtClean="0"/>
              <a:t>immondice</a:t>
            </a:r>
          </a:p>
        </p:txBody>
      </p:sp>
      <p:sp>
        <p:nvSpPr>
          <p:cNvPr id="25" name="ZoneTexte 24"/>
          <p:cNvSpPr txBox="1"/>
          <p:nvPr/>
        </p:nvSpPr>
        <p:spPr>
          <a:xfrm>
            <a:off x="9025467" y="4977825"/>
            <a:ext cx="2328333" cy="584775"/>
          </a:xfrm>
          <a:prstGeom prst="rect">
            <a:avLst/>
          </a:prstGeom>
          <a:noFill/>
          <a:ln>
            <a:solidFill>
              <a:srgbClr val="0070C0"/>
            </a:solidFill>
          </a:ln>
        </p:spPr>
        <p:txBody>
          <a:bodyPr wrap="square" rtlCol="0">
            <a:spAutoFit/>
          </a:bodyPr>
          <a:lstStyle/>
          <a:p>
            <a:pPr algn="ctr"/>
            <a:r>
              <a:rPr lang="fr-FR" sz="3200" dirty="0" smtClean="0"/>
              <a:t>créatif</a:t>
            </a:r>
          </a:p>
        </p:txBody>
      </p:sp>
      <p:sp>
        <p:nvSpPr>
          <p:cNvPr id="26" name="ZoneTexte 25"/>
          <p:cNvSpPr txBox="1"/>
          <p:nvPr/>
        </p:nvSpPr>
        <p:spPr>
          <a:xfrm>
            <a:off x="457200" y="4977825"/>
            <a:ext cx="2286000" cy="584775"/>
          </a:xfrm>
          <a:prstGeom prst="rect">
            <a:avLst/>
          </a:prstGeom>
          <a:noFill/>
          <a:ln>
            <a:solidFill>
              <a:srgbClr val="0070C0"/>
            </a:solidFill>
          </a:ln>
        </p:spPr>
        <p:txBody>
          <a:bodyPr wrap="square" rtlCol="0">
            <a:spAutoFit/>
          </a:bodyPr>
          <a:lstStyle/>
          <a:p>
            <a:pPr algn="ctr"/>
            <a:r>
              <a:rPr lang="fr-FR" sz="3200" dirty="0" smtClean="0"/>
              <a:t>hybridation</a:t>
            </a:r>
            <a:endParaRPr lang="fr-FR" sz="3200" dirty="0"/>
          </a:p>
        </p:txBody>
      </p:sp>
      <p:sp>
        <p:nvSpPr>
          <p:cNvPr id="27" name="ZoneTexte 26"/>
          <p:cNvSpPr txBox="1"/>
          <p:nvPr/>
        </p:nvSpPr>
        <p:spPr>
          <a:xfrm>
            <a:off x="6510867" y="4977825"/>
            <a:ext cx="1862667" cy="584775"/>
          </a:xfrm>
          <a:prstGeom prst="rect">
            <a:avLst/>
          </a:prstGeom>
          <a:noFill/>
          <a:ln>
            <a:solidFill>
              <a:srgbClr val="0070C0"/>
            </a:solidFill>
          </a:ln>
        </p:spPr>
        <p:txBody>
          <a:bodyPr wrap="square" rtlCol="0">
            <a:spAutoFit/>
          </a:bodyPr>
          <a:lstStyle/>
          <a:p>
            <a:pPr algn="ctr"/>
            <a:r>
              <a:rPr lang="fr-FR" sz="3200" dirty="0" smtClean="0"/>
              <a:t>fable</a:t>
            </a:r>
            <a:endParaRPr lang="fr-FR" sz="3200" dirty="0"/>
          </a:p>
        </p:txBody>
      </p:sp>
    </p:spTree>
    <p:extLst>
      <p:ext uri="{BB962C8B-B14F-4D97-AF65-F5344CB8AC3E}">
        <p14:creationId xmlns:p14="http://schemas.microsoft.com/office/powerpoint/2010/main" val="610624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anim calcmode="lin" valueType="num">
                                      <p:cBhvr>
                                        <p:cTn id="37" dur="500" fill="hold"/>
                                        <p:tgtEl>
                                          <p:spTgt spid="27"/>
                                        </p:tgtEl>
                                        <p:attrNameLst>
                                          <p:attrName>ppt_x</p:attrName>
                                        </p:attrNameLst>
                                      </p:cBhvr>
                                      <p:tavLst>
                                        <p:tav tm="0">
                                          <p:val>
                                            <p:strVal val="#ppt_x"/>
                                          </p:val>
                                        </p:tav>
                                        <p:tav tm="100000">
                                          <p:val>
                                            <p:strVal val="#ppt_x"/>
                                          </p:val>
                                        </p:tav>
                                      </p:tavLst>
                                    </p:anim>
                                    <p:anim calcmode="lin" valueType="num">
                                      <p:cBhvr>
                                        <p:cTn id="3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10" name="ZoneTexte 9"/>
          <p:cNvSpPr txBox="1"/>
          <p:nvPr/>
        </p:nvSpPr>
        <p:spPr>
          <a:xfrm>
            <a:off x="228600" y="1371600"/>
            <a:ext cx="11468100" cy="5016758"/>
          </a:xfrm>
          <a:prstGeom prst="rect">
            <a:avLst/>
          </a:prstGeom>
          <a:noFill/>
          <a:ln>
            <a:solidFill>
              <a:schemeClr val="bg1"/>
            </a:solidFill>
          </a:ln>
        </p:spPr>
        <p:txBody>
          <a:bodyPr wrap="square" rtlCol="0">
            <a:spAutoFit/>
          </a:bodyPr>
          <a:lstStyle/>
          <a:p>
            <a:r>
              <a:rPr lang="fr-FR" sz="3200" dirty="0" smtClean="0"/>
              <a:t>Ce jardinier inventif recherche l’………………………entre la fraise et la framboise.</a:t>
            </a:r>
          </a:p>
          <a:p>
            <a:endParaRPr lang="fr-FR" sz="3200" dirty="0" smtClean="0"/>
          </a:p>
          <a:p>
            <a:r>
              <a:rPr lang="fr-FR" sz="3200" dirty="0" smtClean="0"/>
              <a:t>Certaines personnes jettent leurs déchets dans la nature, créant des tas d’………………………………..</a:t>
            </a:r>
          </a:p>
          <a:p>
            <a:endParaRPr lang="fr-FR" sz="3200" dirty="0" smtClean="0"/>
          </a:p>
          <a:p>
            <a:r>
              <a:rPr lang="fr-FR" sz="3200" dirty="0" smtClean="0"/>
              <a:t>Récit ayant pour but de nous distraire tout en nous instruisant : …………………….</a:t>
            </a:r>
          </a:p>
          <a:p>
            <a:endParaRPr lang="fr-FR" sz="3200" dirty="0" smtClean="0"/>
          </a:p>
          <a:p>
            <a:r>
              <a:rPr lang="fr-FR" sz="3200" dirty="0" smtClean="0"/>
              <a:t>Ces œuvres ………………………… sont celles d’un artiste renommé. </a:t>
            </a:r>
            <a:endParaRPr lang="fr-FR" sz="3200" dirty="0"/>
          </a:p>
        </p:txBody>
      </p:sp>
      <p:sp>
        <p:nvSpPr>
          <p:cNvPr id="5" name="ZoneTexte 4"/>
          <p:cNvSpPr txBox="1"/>
          <p:nvPr/>
        </p:nvSpPr>
        <p:spPr>
          <a:xfrm>
            <a:off x="2438400" y="381000"/>
            <a:ext cx="1981200" cy="523220"/>
          </a:xfrm>
          <a:prstGeom prst="rect">
            <a:avLst/>
          </a:prstGeom>
          <a:noFill/>
          <a:ln>
            <a:solidFill>
              <a:srgbClr val="0070C0"/>
            </a:solidFill>
          </a:ln>
        </p:spPr>
        <p:txBody>
          <a:bodyPr wrap="square" rtlCol="0">
            <a:spAutoFit/>
          </a:bodyPr>
          <a:lstStyle/>
          <a:p>
            <a:pPr algn="ctr"/>
            <a:r>
              <a:rPr lang="fr-FR" sz="2800" dirty="0" smtClean="0"/>
              <a:t>immonde</a:t>
            </a:r>
          </a:p>
        </p:txBody>
      </p:sp>
      <p:sp>
        <p:nvSpPr>
          <p:cNvPr id="6" name="ZoneTexte 5"/>
          <p:cNvSpPr txBox="1"/>
          <p:nvPr/>
        </p:nvSpPr>
        <p:spPr>
          <a:xfrm>
            <a:off x="7010400" y="381000"/>
            <a:ext cx="1905000" cy="523220"/>
          </a:xfrm>
          <a:prstGeom prst="rect">
            <a:avLst/>
          </a:prstGeom>
          <a:noFill/>
          <a:ln>
            <a:solidFill>
              <a:srgbClr val="0070C0"/>
            </a:solidFill>
          </a:ln>
        </p:spPr>
        <p:txBody>
          <a:bodyPr wrap="square" rtlCol="0">
            <a:spAutoFit/>
          </a:bodyPr>
          <a:lstStyle/>
          <a:p>
            <a:pPr algn="ctr"/>
            <a:r>
              <a:rPr lang="fr-FR" sz="2800" dirty="0" smtClean="0"/>
              <a:t>créature</a:t>
            </a:r>
          </a:p>
        </p:txBody>
      </p:sp>
      <p:sp>
        <p:nvSpPr>
          <p:cNvPr id="7" name="ZoneTexte 6"/>
          <p:cNvSpPr txBox="1"/>
          <p:nvPr/>
        </p:nvSpPr>
        <p:spPr>
          <a:xfrm>
            <a:off x="457200" y="381000"/>
            <a:ext cx="1371600" cy="523220"/>
          </a:xfrm>
          <a:prstGeom prst="rect">
            <a:avLst/>
          </a:prstGeom>
          <a:noFill/>
          <a:ln>
            <a:solidFill>
              <a:srgbClr val="0070C0"/>
            </a:solidFill>
          </a:ln>
        </p:spPr>
        <p:txBody>
          <a:bodyPr wrap="square" rtlCol="0">
            <a:spAutoFit/>
          </a:bodyPr>
          <a:lstStyle/>
          <a:p>
            <a:pPr algn="ctr"/>
            <a:r>
              <a:rPr lang="fr-FR" sz="2800" dirty="0" smtClean="0"/>
              <a:t>hybride</a:t>
            </a:r>
            <a:endParaRPr lang="fr-FR" sz="2800" dirty="0"/>
          </a:p>
        </p:txBody>
      </p:sp>
      <p:sp>
        <p:nvSpPr>
          <p:cNvPr id="9" name="ZoneTexte 8"/>
          <p:cNvSpPr txBox="1"/>
          <p:nvPr/>
        </p:nvSpPr>
        <p:spPr>
          <a:xfrm>
            <a:off x="5029200" y="381000"/>
            <a:ext cx="1524000" cy="523220"/>
          </a:xfrm>
          <a:prstGeom prst="rect">
            <a:avLst/>
          </a:prstGeom>
          <a:noFill/>
          <a:ln>
            <a:solidFill>
              <a:srgbClr val="0070C0"/>
            </a:solidFill>
          </a:ln>
        </p:spPr>
        <p:txBody>
          <a:bodyPr wrap="square" rtlCol="0">
            <a:spAutoFit/>
          </a:bodyPr>
          <a:lstStyle/>
          <a:p>
            <a:pPr algn="ctr"/>
            <a:r>
              <a:rPr lang="fr-FR" sz="2800" dirty="0" smtClean="0"/>
              <a:t>fabuleux</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059A02F-C558-7C43-97C9-E15DD9CF2601}"/>
              </a:ext>
            </a:extLst>
          </p:cNvPr>
          <p:cNvSpPr txBox="1"/>
          <p:nvPr/>
        </p:nvSpPr>
        <p:spPr>
          <a:xfrm>
            <a:off x="4191000" y="0"/>
            <a:ext cx="3306234" cy="861774"/>
          </a:xfrm>
          <a:prstGeom prst="rect">
            <a:avLst/>
          </a:prstGeom>
          <a:noFill/>
        </p:spPr>
        <p:txBody>
          <a:bodyPr wrap="square" rtlCol="0">
            <a:spAutoFit/>
          </a:bodyPr>
          <a:lstStyle/>
          <a:p>
            <a:pPr algn="ctr"/>
            <a:r>
              <a:rPr lang="fr-FR" sz="5000" u="sng" dirty="0"/>
              <a:t>Dictée</a:t>
            </a:r>
          </a:p>
        </p:txBody>
      </p:sp>
      <p:sp>
        <p:nvSpPr>
          <p:cNvPr id="3" name="ZoneTexte 2"/>
          <p:cNvSpPr txBox="1"/>
          <p:nvPr/>
        </p:nvSpPr>
        <p:spPr>
          <a:xfrm>
            <a:off x="304800" y="1389995"/>
            <a:ext cx="11734800" cy="4401205"/>
          </a:xfrm>
          <a:prstGeom prst="rect">
            <a:avLst/>
          </a:prstGeom>
          <a:noFill/>
        </p:spPr>
        <p:txBody>
          <a:bodyPr wrap="square" rtlCol="0">
            <a:spAutoFit/>
          </a:bodyPr>
          <a:lstStyle/>
          <a:p>
            <a:r>
              <a:rPr lang="fr-FR" sz="4000" dirty="0" smtClean="0"/>
              <a:t>Dans les récits mythologiques, les monstres sont des </a:t>
            </a:r>
          </a:p>
          <a:p>
            <a:endParaRPr lang="fr-FR" sz="4000" dirty="0" smtClean="0"/>
          </a:p>
          <a:p>
            <a:r>
              <a:rPr lang="fr-FR" sz="4000" dirty="0" smtClean="0"/>
              <a:t>créatures effrayantes, immondes et hybrides : ils sont </a:t>
            </a:r>
          </a:p>
          <a:p>
            <a:endParaRPr lang="fr-FR" sz="4000" dirty="0" smtClean="0"/>
          </a:p>
          <a:p>
            <a:r>
              <a:rPr lang="fr-FR" sz="4000" dirty="0" smtClean="0"/>
              <a:t>constitués de plusieurs animaux et sèment la terreur </a:t>
            </a:r>
          </a:p>
          <a:p>
            <a:endParaRPr lang="fr-FR" sz="4000" dirty="0" smtClean="0"/>
          </a:p>
          <a:p>
            <a:r>
              <a:rPr lang="fr-FR" sz="4000" dirty="0" smtClean="0"/>
              <a:t>avec leurs fabuleux pouvoirs.</a:t>
            </a:r>
            <a:endParaRPr lang="fr-FR" sz="4000" dirty="0"/>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
          <p:cNvPicPr>
            <a:picLocks noChangeAspect="1" noChangeArrowheads="1"/>
          </p:cNvPicPr>
          <p:nvPr/>
        </p:nvPicPr>
        <p:blipFill>
          <a:blip r:embed="rId3" cstate="print"/>
          <a:srcRect l="18978" t="14085" r="2190" b="23944"/>
          <a:stretch>
            <a:fillRect/>
          </a:stretch>
        </p:blipFill>
        <p:spPr bwMode="auto">
          <a:xfrm>
            <a:off x="0" y="0"/>
            <a:ext cx="3352800" cy="2731911"/>
          </a:xfrm>
          <a:prstGeom prst="rect">
            <a:avLst/>
          </a:prstGeom>
          <a:noFill/>
        </p:spPr>
      </p:pic>
      <p:pic>
        <p:nvPicPr>
          <p:cNvPr id="18438" name="Picture 6" descr="images gratuites creative commons cco"/>
          <p:cNvPicPr>
            <a:picLocks noChangeAspect="1" noChangeArrowheads="1"/>
          </p:cNvPicPr>
          <p:nvPr/>
        </p:nvPicPr>
        <p:blipFill>
          <a:blip r:embed="rId4" cstate="print"/>
          <a:srcRect r="39316" b="7692"/>
          <a:stretch>
            <a:fillRect/>
          </a:stretch>
        </p:blipFill>
        <p:spPr bwMode="auto">
          <a:xfrm>
            <a:off x="3581400" y="0"/>
            <a:ext cx="2743200" cy="2781837"/>
          </a:xfrm>
          <a:prstGeom prst="rect">
            <a:avLst/>
          </a:prstGeom>
          <a:noFill/>
        </p:spPr>
      </p:pic>
      <p:pic>
        <p:nvPicPr>
          <p:cNvPr id="18440" name="Picture 8" descr="https://fotomelia.com/wp-content/uploads/2016/06/images-gratuites-libres-de-droits-sans-droits-d-auteur-121-1560x767.jpg"/>
          <p:cNvPicPr>
            <a:picLocks noChangeAspect="1" noChangeArrowheads="1"/>
          </p:cNvPicPr>
          <p:nvPr/>
        </p:nvPicPr>
        <p:blipFill>
          <a:blip r:embed="rId5" cstate="print"/>
          <a:srcRect l="76410" t="18774" r="4103" b="11343"/>
          <a:stretch>
            <a:fillRect/>
          </a:stretch>
        </p:blipFill>
        <p:spPr bwMode="auto">
          <a:xfrm>
            <a:off x="6705600" y="0"/>
            <a:ext cx="2333767" cy="4114800"/>
          </a:xfrm>
          <a:prstGeom prst="rect">
            <a:avLst/>
          </a:prstGeom>
          <a:noFill/>
        </p:spPr>
      </p:pic>
      <p:pic>
        <p:nvPicPr>
          <p:cNvPr id="18442" name="Picture 10" descr="banque-d-images-et-photos-gratuites-libres-de-droits-téléchargement-gratuits-144"/>
          <p:cNvPicPr>
            <a:picLocks noChangeAspect="1" noChangeArrowheads="1"/>
          </p:cNvPicPr>
          <p:nvPr/>
        </p:nvPicPr>
        <p:blipFill>
          <a:blip r:embed="rId6" cstate="print"/>
          <a:srcRect l="17436" t="14672" r="65128" b="31274"/>
          <a:stretch>
            <a:fillRect/>
          </a:stretch>
        </p:blipFill>
        <p:spPr bwMode="auto">
          <a:xfrm>
            <a:off x="9448800" y="0"/>
            <a:ext cx="2109651" cy="4343400"/>
          </a:xfrm>
          <a:prstGeom prst="rect">
            <a:avLst/>
          </a:prstGeom>
          <a:noFill/>
        </p:spPr>
      </p:pic>
      <p:sp>
        <p:nvSpPr>
          <p:cNvPr id="14" name="ZoneTexte 13"/>
          <p:cNvSpPr txBox="1"/>
          <p:nvPr/>
        </p:nvSpPr>
        <p:spPr>
          <a:xfrm>
            <a:off x="457200" y="2895600"/>
            <a:ext cx="2209800" cy="461665"/>
          </a:xfrm>
          <a:prstGeom prst="rect">
            <a:avLst/>
          </a:prstGeom>
          <a:noFill/>
          <a:ln>
            <a:solidFill>
              <a:srgbClr val="0070C0"/>
            </a:solidFill>
          </a:ln>
        </p:spPr>
        <p:txBody>
          <a:bodyPr wrap="square" rtlCol="0">
            <a:spAutoFit/>
          </a:bodyPr>
          <a:lstStyle/>
          <a:p>
            <a:pPr algn="ctr"/>
            <a:r>
              <a:rPr lang="fr-FR" sz="2400" dirty="0" smtClean="0"/>
              <a:t>girafe</a:t>
            </a:r>
            <a:endParaRPr lang="fr-FR" sz="2400" dirty="0"/>
          </a:p>
        </p:txBody>
      </p:sp>
      <p:sp>
        <p:nvSpPr>
          <p:cNvPr id="15" name="ZoneTexte 14"/>
          <p:cNvSpPr txBox="1"/>
          <p:nvPr/>
        </p:nvSpPr>
        <p:spPr>
          <a:xfrm>
            <a:off x="3886200" y="2895600"/>
            <a:ext cx="2209800" cy="461665"/>
          </a:xfrm>
          <a:prstGeom prst="rect">
            <a:avLst/>
          </a:prstGeom>
          <a:noFill/>
          <a:ln>
            <a:solidFill>
              <a:srgbClr val="0070C0"/>
            </a:solidFill>
          </a:ln>
        </p:spPr>
        <p:txBody>
          <a:bodyPr wrap="square" rtlCol="0">
            <a:spAutoFit/>
          </a:bodyPr>
          <a:lstStyle/>
          <a:p>
            <a:pPr algn="ctr"/>
            <a:r>
              <a:rPr lang="fr-FR" sz="2400" dirty="0" smtClean="0"/>
              <a:t>chèvre</a:t>
            </a:r>
            <a:endParaRPr lang="fr-FR" sz="2400" dirty="0"/>
          </a:p>
        </p:txBody>
      </p:sp>
      <p:sp>
        <p:nvSpPr>
          <p:cNvPr id="16" name="ZoneTexte 15"/>
          <p:cNvSpPr txBox="1"/>
          <p:nvPr/>
        </p:nvSpPr>
        <p:spPr>
          <a:xfrm>
            <a:off x="6781800" y="4191000"/>
            <a:ext cx="2209800" cy="461665"/>
          </a:xfrm>
          <a:prstGeom prst="rect">
            <a:avLst/>
          </a:prstGeom>
          <a:noFill/>
          <a:ln>
            <a:solidFill>
              <a:srgbClr val="0070C0"/>
            </a:solidFill>
          </a:ln>
        </p:spPr>
        <p:txBody>
          <a:bodyPr wrap="square" rtlCol="0">
            <a:spAutoFit/>
          </a:bodyPr>
          <a:lstStyle/>
          <a:p>
            <a:pPr algn="ctr"/>
            <a:r>
              <a:rPr lang="fr-FR" sz="2400" dirty="0" smtClean="0"/>
              <a:t>éléphant</a:t>
            </a:r>
            <a:endParaRPr lang="fr-FR" sz="2400" dirty="0"/>
          </a:p>
        </p:txBody>
      </p:sp>
      <p:sp>
        <p:nvSpPr>
          <p:cNvPr id="17" name="ZoneTexte 16"/>
          <p:cNvSpPr txBox="1"/>
          <p:nvPr/>
        </p:nvSpPr>
        <p:spPr>
          <a:xfrm>
            <a:off x="9525000" y="4419600"/>
            <a:ext cx="1981200" cy="461665"/>
          </a:xfrm>
          <a:prstGeom prst="rect">
            <a:avLst/>
          </a:prstGeom>
          <a:noFill/>
          <a:ln>
            <a:solidFill>
              <a:srgbClr val="0070C0"/>
            </a:solidFill>
          </a:ln>
        </p:spPr>
        <p:txBody>
          <a:bodyPr wrap="square" rtlCol="0">
            <a:spAutoFit/>
          </a:bodyPr>
          <a:lstStyle/>
          <a:p>
            <a:pPr algn="ctr"/>
            <a:r>
              <a:rPr lang="fr-FR" sz="2400" dirty="0" smtClean="0"/>
              <a:t>tigre</a:t>
            </a:r>
            <a:endParaRPr lang="fr-FR" sz="2400" dirty="0"/>
          </a:p>
        </p:txBody>
      </p:sp>
      <p:sp>
        <p:nvSpPr>
          <p:cNvPr id="12" name="Rectangle 11"/>
          <p:cNvSpPr/>
          <p:nvPr/>
        </p:nvSpPr>
        <p:spPr>
          <a:xfrm>
            <a:off x="10610413" y="6488668"/>
            <a:ext cx="1581587" cy="369332"/>
          </a:xfrm>
          <a:prstGeom prst="rect">
            <a:avLst/>
          </a:prstGeom>
        </p:spPr>
        <p:txBody>
          <a:bodyPr wrap="none">
            <a:spAutoFit/>
          </a:bodyPr>
          <a:lstStyle/>
          <a:p>
            <a:r>
              <a:rPr lang="fr-FR" dirty="0" smtClean="0"/>
              <a:t>Fotomélia.com</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
          <p:cNvPicPr>
            <a:picLocks noChangeAspect="1" noChangeArrowheads="1"/>
          </p:cNvPicPr>
          <p:nvPr/>
        </p:nvPicPr>
        <p:blipFill>
          <a:blip r:embed="rId3" cstate="print">
            <a:duotone>
              <a:prstClr val="black"/>
              <a:schemeClr val="accent3">
                <a:tint val="45000"/>
                <a:satMod val="400000"/>
              </a:schemeClr>
            </a:duotone>
          </a:blip>
          <a:srcRect l="18978" t="14085" r="2190" b="23944"/>
          <a:stretch>
            <a:fillRect/>
          </a:stretch>
        </p:blipFill>
        <p:spPr bwMode="auto">
          <a:xfrm>
            <a:off x="228600" y="304800"/>
            <a:ext cx="4114800" cy="3352800"/>
          </a:xfrm>
          <a:prstGeom prst="rect">
            <a:avLst/>
          </a:prstGeom>
          <a:noFill/>
        </p:spPr>
      </p:pic>
      <p:pic>
        <p:nvPicPr>
          <p:cNvPr id="18440" name="Picture 8" descr="https://fotomelia.com/wp-content/uploads/2016/06/images-gratuites-libres-de-droits-sans-droits-d-auteur-121-1560x767.jpg"/>
          <p:cNvPicPr>
            <a:picLocks noChangeAspect="1" noChangeArrowheads="1"/>
          </p:cNvPicPr>
          <p:nvPr/>
        </p:nvPicPr>
        <p:blipFill>
          <a:blip r:embed="rId4" cstate="print">
            <a:duotone>
              <a:prstClr val="black"/>
              <a:schemeClr val="accent3">
                <a:tint val="45000"/>
                <a:satMod val="400000"/>
              </a:schemeClr>
            </a:duotone>
          </a:blip>
          <a:srcRect l="76410" t="18774" r="4103" b="11343"/>
          <a:stretch>
            <a:fillRect/>
          </a:stretch>
        </p:blipFill>
        <p:spPr bwMode="auto">
          <a:xfrm>
            <a:off x="4343400" y="1066800"/>
            <a:ext cx="2895600" cy="5105400"/>
          </a:xfrm>
          <a:prstGeom prst="rect">
            <a:avLst/>
          </a:prstGeom>
          <a:noFill/>
        </p:spPr>
      </p:pic>
      <p:sp>
        <p:nvSpPr>
          <p:cNvPr id="6" name="ZoneTexte 5"/>
          <p:cNvSpPr txBox="1"/>
          <p:nvPr/>
        </p:nvSpPr>
        <p:spPr>
          <a:xfrm>
            <a:off x="8305800" y="762000"/>
            <a:ext cx="2590800" cy="707886"/>
          </a:xfrm>
          <a:prstGeom prst="rect">
            <a:avLst/>
          </a:prstGeom>
          <a:noFill/>
          <a:ln>
            <a:solidFill>
              <a:srgbClr val="0070C0"/>
            </a:solidFill>
          </a:ln>
        </p:spPr>
        <p:txBody>
          <a:bodyPr wrap="square" rtlCol="0">
            <a:spAutoFit/>
          </a:bodyPr>
          <a:lstStyle/>
          <a:p>
            <a:pPr algn="ctr"/>
            <a:r>
              <a:rPr lang="fr-FR" sz="4000" dirty="0" smtClean="0"/>
              <a:t> L’</a:t>
            </a:r>
            <a:r>
              <a:rPr lang="fr-FR" sz="4000" dirty="0" err="1" smtClean="0"/>
              <a:t>Élérafe</a:t>
            </a:r>
            <a:endParaRPr lang="fr-FR"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s gratuites creative commons cco"/>
          <p:cNvPicPr>
            <a:picLocks noChangeAspect="1" noChangeArrowheads="1"/>
          </p:cNvPicPr>
          <p:nvPr/>
        </p:nvPicPr>
        <p:blipFill>
          <a:blip r:embed="rId3" cstate="print">
            <a:duotone>
              <a:prstClr val="black"/>
              <a:schemeClr val="accent3">
                <a:tint val="45000"/>
                <a:satMod val="400000"/>
              </a:schemeClr>
            </a:duotone>
          </a:blip>
          <a:srcRect r="39316" b="7692"/>
          <a:stretch>
            <a:fillRect/>
          </a:stretch>
        </p:blipFill>
        <p:spPr bwMode="auto">
          <a:xfrm>
            <a:off x="3352800" y="304800"/>
            <a:ext cx="3505200" cy="3554569"/>
          </a:xfrm>
          <a:prstGeom prst="rect">
            <a:avLst/>
          </a:prstGeom>
          <a:noFill/>
        </p:spPr>
      </p:pic>
      <p:pic>
        <p:nvPicPr>
          <p:cNvPr id="5" name="Picture 10" descr="banque-d-images-et-photos-gratuites-libres-de-droits-téléchargement-gratuits-144"/>
          <p:cNvPicPr>
            <a:picLocks noChangeAspect="1" noChangeArrowheads="1"/>
          </p:cNvPicPr>
          <p:nvPr/>
        </p:nvPicPr>
        <p:blipFill>
          <a:blip r:embed="rId4" cstate="print">
            <a:duotone>
              <a:prstClr val="black"/>
              <a:schemeClr val="accent3">
                <a:tint val="45000"/>
                <a:satMod val="400000"/>
              </a:schemeClr>
            </a:duotone>
          </a:blip>
          <a:srcRect l="17436" t="14672" r="65128" b="31274"/>
          <a:stretch>
            <a:fillRect/>
          </a:stretch>
        </p:blipFill>
        <p:spPr bwMode="auto">
          <a:xfrm>
            <a:off x="762000" y="1066800"/>
            <a:ext cx="2590800" cy="5334000"/>
          </a:xfrm>
          <a:prstGeom prst="rect">
            <a:avLst/>
          </a:prstGeom>
          <a:noFill/>
        </p:spPr>
      </p:pic>
      <p:sp>
        <p:nvSpPr>
          <p:cNvPr id="6" name="ZoneTexte 5"/>
          <p:cNvSpPr txBox="1"/>
          <p:nvPr/>
        </p:nvSpPr>
        <p:spPr>
          <a:xfrm>
            <a:off x="7924800" y="762000"/>
            <a:ext cx="2590800" cy="707886"/>
          </a:xfrm>
          <a:prstGeom prst="rect">
            <a:avLst/>
          </a:prstGeom>
          <a:noFill/>
          <a:ln>
            <a:solidFill>
              <a:srgbClr val="0070C0"/>
            </a:solidFill>
          </a:ln>
        </p:spPr>
        <p:txBody>
          <a:bodyPr wrap="square" rtlCol="0">
            <a:spAutoFit/>
          </a:bodyPr>
          <a:lstStyle/>
          <a:p>
            <a:pPr algn="ctr"/>
            <a:r>
              <a:rPr lang="fr-FR" sz="4000" dirty="0" smtClean="0"/>
              <a:t> Le </a:t>
            </a:r>
            <a:r>
              <a:rPr lang="fr-FR" sz="4000" dirty="0" err="1" smtClean="0"/>
              <a:t>Chigre</a:t>
            </a:r>
            <a:endParaRPr lang="fr-FR"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4800" y="304800"/>
            <a:ext cx="4800600" cy="2246769"/>
          </a:xfrm>
          <a:prstGeom prst="rect">
            <a:avLst/>
          </a:prstGeom>
          <a:noFill/>
          <a:ln w="3175">
            <a:solidFill>
              <a:schemeClr val="tx1"/>
            </a:solidFill>
          </a:ln>
        </p:spPr>
        <p:txBody>
          <a:bodyPr wrap="square" rtlCol="0">
            <a:spAutoFit/>
          </a:bodyPr>
          <a:lstStyle/>
          <a:p>
            <a:r>
              <a:rPr lang="fr-FR" sz="2800" dirty="0" smtClean="0"/>
              <a:t>Le Minotaure, monstre mi-homme mi-taureau souffle de la fumée brûlante par ses naseaux. Sans cesse affamé, il se nourrit de chair humaine. </a:t>
            </a:r>
            <a:endParaRPr lang="fr-FR" sz="2800" dirty="0"/>
          </a:p>
        </p:txBody>
      </p:sp>
      <p:sp>
        <p:nvSpPr>
          <p:cNvPr id="5" name="ZoneTexte 4"/>
          <p:cNvSpPr txBox="1"/>
          <p:nvPr/>
        </p:nvSpPr>
        <p:spPr>
          <a:xfrm>
            <a:off x="6705600" y="304800"/>
            <a:ext cx="5029200" cy="2677656"/>
          </a:xfrm>
          <a:prstGeom prst="rect">
            <a:avLst/>
          </a:prstGeom>
          <a:noFill/>
          <a:ln w="3175">
            <a:solidFill>
              <a:schemeClr val="tx1"/>
            </a:solidFill>
          </a:ln>
        </p:spPr>
        <p:txBody>
          <a:bodyPr wrap="square" rtlCol="0">
            <a:spAutoFit/>
          </a:bodyPr>
          <a:lstStyle/>
          <a:p>
            <a:r>
              <a:rPr lang="fr-FR" sz="2800" dirty="0" smtClean="0"/>
              <a:t>Le </a:t>
            </a:r>
            <a:r>
              <a:rPr lang="fr-FR" sz="2800" dirty="0" err="1" smtClean="0"/>
              <a:t>Chigre</a:t>
            </a:r>
            <a:r>
              <a:rPr lang="fr-FR" sz="2800" dirty="0" smtClean="0"/>
              <a:t>, monstre mi-               mi-                          embroche avec ses cornes				. Sans cesse 			, il 					tous les êtres qui l’approchent.</a:t>
            </a:r>
            <a:endParaRPr lang="fr-FR" sz="2800" dirty="0"/>
          </a:p>
        </p:txBody>
      </p:sp>
      <p:sp>
        <p:nvSpPr>
          <p:cNvPr id="6" name="ZoneTexte 5"/>
          <p:cNvSpPr txBox="1"/>
          <p:nvPr/>
        </p:nvSpPr>
        <p:spPr>
          <a:xfrm>
            <a:off x="6705600" y="3429000"/>
            <a:ext cx="5029200" cy="2246769"/>
          </a:xfrm>
          <a:prstGeom prst="rect">
            <a:avLst/>
          </a:prstGeom>
          <a:noFill/>
          <a:ln w="3175">
            <a:solidFill>
              <a:schemeClr val="tx1"/>
            </a:solidFill>
          </a:ln>
        </p:spPr>
        <p:txBody>
          <a:bodyPr wrap="square" rtlCol="0">
            <a:spAutoFit/>
          </a:bodyPr>
          <a:lstStyle/>
          <a:p>
            <a:r>
              <a:rPr lang="fr-FR" sz="2800" dirty="0" smtClean="0"/>
              <a:t>Le </a:t>
            </a:r>
            <a:r>
              <a:rPr lang="fr-FR" sz="2800" dirty="0" err="1" smtClean="0"/>
              <a:t>Chigre</a:t>
            </a:r>
            <a:r>
              <a:rPr lang="fr-FR" sz="2800" dirty="0" smtClean="0"/>
              <a:t>, monstre mi-chèvre mi-tigre embroche avec ses cornes empoisonnées. Sans cesse furieux, il empoisonne tous les êtres qui l’approchent.</a:t>
            </a:r>
            <a:endParaRPr lang="fr-FR" sz="2800" dirty="0"/>
          </a:p>
        </p:txBody>
      </p:sp>
      <p:grpSp>
        <p:nvGrpSpPr>
          <p:cNvPr id="9" name="Groupe 8"/>
          <p:cNvGrpSpPr/>
          <p:nvPr/>
        </p:nvGrpSpPr>
        <p:grpSpPr>
          <a:xfrm>
            <a:off x="762000" y="2819400"/>
            <a:ext cx="3886200" cy="3581400"/>
            <a:chOff x="762000" y="304800"/>
            <a:chExt cx="6096000" cy="6096000"/>
          </a:xfrm>
        </p:grpSpPr>
        <p:pic>
          <p:nvPicPr>
            <p:cNvPr id="7" name="Picture 6" descr="images gratuites creative commons cco"/>
            <p:cNvPicPr>
              <a:picLocks noChangeAspect="1" noChangeArrowheads="1"/>
            </p:cNvPicPr>
            <p:nvPr/>
          </p:nvPicPr>
          <p:blipFill>
            <a:blip r:embed="rId3" cstate="print">
              <a:duotone>
                <a:prstClr val="black"/>
                <a:schemeClr val="accent3">
                  <a:tint val="45000"/>
                  <a:satMod val="400000"/>
                </a:schemeClr>
              </a:duotone>
            </a:blip>
            <a:srcRect r="39316" b="7692"/>
            <a:stretch>
              <a:fillRect/>
            </a:stretch>
          </p:blipFill>
          <p:spPr bwMode="auto">
            <a:xfrm>
              <a:off x="3352800" y="304800"/>
              <a:ext cx="3505200" cy="3554569"/>
            </a:xfrm>
            <a:prstGeom prst="rect">
              <a:avLst/>
            </a:prstGeom>
            <a:noFill/>
          </p:spPr>
        </p:pic>
        <p:pic>
          <p:nvPicPr>
            <p:cNvPr id="8" name="Picture 10" descr="banque-d-images-et-photos-gratuites-libres-de-droits-téléchargement-gratuits-144"/>
            <p:cNvPicPr>
              <a:picLocks noChangeAspect="1" noChangeArrowheads="1"/>
            </p:cNvPicPr>
            <p:nvPr/>
          </p:nvPicPr>
          <p:blipFill>
            <a:blip r:embed="rId4" cstate="print">
              <a:duotone>
                <a:prstClr val="black"/>
                <a:schemeClr val="accent3">
                  <a:tint val="45000"/>
                  <a:satMod val="400000"/>
                </a:schemeClr>
              </a:duotone>
            </a:blip>
            <a:srcRect l="17436" t="14672" r="65128" b="31274"/>
            <a:stretch>
              <a:fillRect/>
            </a:stretch>
          </p:blipFill>
          <p:spPr bwMode="auto">
            <a:xfrm>
              <a:off x="762000" y="1066800"/>
              <a:ext cx="2590800" cy="5334000"/>
            </a:xfrm>
            <a:prstGeom prst="rect">
              <a:avLst/>
            </a:prstGeom>
            <a:noFill/>
          </p:spPr>
        </p:pic>
      </p:grpSp>
    </p:spTree>
    <p:extLst>
      <p:ext uri="{BB962C8B-B14F-4D97-AF65-F5344CB8AC3E}">
        <p14:creationId xmlns:p14="http://schemas.microsoft.com/office/powerpoint/2010/main" val="56759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914400"/>
            <a:ext cx="5257800" cy="5666851"/>
          </a:xfrm>
          <a:prstGeom prst="rect">
            <a:avLst/>
          </a:prstGeom>
          <a:noFill/>
          <a:ln w="9525">
            <a:noFill/>
            <a:miter lim="800000"/>
            <a:headEnd/>
            <a:tailEnd/>
          </a:ln>
        </p:spPr>
      </p:pic>
      <p:sp>
        <p:nvSpPr>
          <p:cNvPr id="6" name="Rectangle 5"/>
          <p:cNvSpPr/>
          <p:nvPr/>
        </p:nvSpPr>
        <p:spPr>
          <a:xfrm>
            <a:off x="5486400" y="5257562"/>
            <a:ext cx="5410200" cy="1600438"/>
          </a:xfrm>
          <a:prstGeom prst="rect">
            <a:avLst/>
          </a:prstGeom>
        </p:spPr>
        <p:txBody>
          <a:bodyPr wrap="square">
            <a:spAutoFit/>
          </a:bodyPr>
          <a:lstStyle/>
          <a:p>
            <a:r>
              <a:rPr lang="fr-FR" sz="1400" i="1" dirty="0" smtClean="0"/>
              <a:t>Poséidon et Thésée</a:t>
            </a:r>
          </a:p>
          <a:p>
            <a:r>
              <a:rPr lang="fr-FR" sz="1400" dirty="0" smtClean="0"/>
              <a:t>Cratère attique attribué au peintre de </a:t>
            </a:r>
            <a:r>
              <a:rPr lang="fr-FR" sz="1400" dirty="0" err="1" smtClean="0"/>
              <a:t>Syriskos</a:t>
            </a:r>
            <a:r>
              <a:rPr lang="fr-FR" sz="1400" dirty="0" smtClean="0"/>
              <a:t>, Athènes, trouvé à Agrigente (Sicile), 480-470 av J.-C.</a:t>
            </a:r>
          </a:p>
          <a:p>
            <a:r>
              <a:rPr lang="fr-FR" sz="1400" dirty="0" smtClean="0"/>
              <a:t>Céramique à figures rouges. H. 42,1 cm ; D. 42,5 cm</a:t>
            </a:r>
          </a:p>
          <a:p>
            <a:r>
              <a:rPr lang="fr-FR" sz="1400" dirty="0" err="1" smtClean="0"/>
              <a:t>BnF</a:t>
            </a:r>
            <a:r>
              <a:rPr lang="fr-FR" sz="1400" dirty="0" smtClean="0"/>
              <a:t>, Monnaies, Médailles et Antiques, Luynes.70 – De </a:t>
            </a:r>
            <a:r>
              <a:rPr lang="fr-FR" sz="1400" dirty="0" err="1" smtClean="0"/>
              <a:t>Ridder</a:t>
            </a:r>
            <a:r>
              <a:rPr lang="fr-FR" sz="1400" dirty="0" smtClean="0"/>
              <a:t>.418</a:t>
            </a:r>
          </a:p>
          <a:p>
            <a:r>
              <a:rPr lang="fr-FR" sz="1400" dirty="0" smtClean="0"/>
              <a:t>© Bibliothèque nationale de France / CNRS - Maison Archéologie &amp; Ethnologie René </a:t>
            </a:r>
            <a:r>
              <a:rPr lang="fr-FR" sz="1400" dirty="0" err="1" smtClean="0"/>
              <a:t>Ginouvès</a:t>
            </a:r>
            <a:endParaRPr lang="fr-FR" sz="1400" dirty="0"/>
          </a:p>
        </p:txBody>
      </p:sp>
      <p:pic>
        <p:nvPicPr>
          <p:cNvPr id="4" name="Picture 2"/>
          <p:cNvPicPr>
            <a:picLocks noChangeAspect="1" noChangeArrowheads="1"/>
          </p:cNvPicPr>
          <p:nvPr/>
        </p:nvPicPr>
        <p:blipFill>
          <a:blip r:embed="rId2" cstate="print"/>
          <a:srcRect l="63768" t="13447" r="13687" b="38634"/>
          <a:stretch>
            <a:fillRect/>
          </a:stretch>
        </p:blipFill>
        <p:spPr bwMode="auto">
          <a:xfrm>
            <a:off x="8763000" y="0"/>
            <a:ext cx="2362200" cy="5411586"/>
          </a:xfrm>
          <a:prstGeom prst="rect">
            <a:avLst/>
          </a:prstGeom>
          <a:noFill/>
          <a:ln w="9525">
            <a:noFill/>
            <a:miter lim="800000"/>
            <a:headEnd/>
            <a:tailEnd/>
          </a:ln>
        </p:spPr>
      </p:pic>
      <p:cxnSp>
        <p:nvCxnSpPr>
          <p:cNvPr id="7" name="Connecteur droit avec flèche 6"/>
          <p:cNvCxnSpPr/>
          <p:nvPr/>
        </p:nvCxnSpPr>
        <p:spPr>
          <a:xfrm>
            <a:off x="5257800" y="2667000"/>
            <a:ext cx="34290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48400" y="1868269"/>
            <a:ext cx="1489510" cy="646331"/>
          </a:xfrm>
          <a:prstGeom prst="rect">
            <a:avLst/>
          </a:prstGeom>
        </p:spPr>
        <p:txBody>
          <a:bodyPr wrap="none">
            <a:spAutoFit/>
          </a:bodyPr>
          <a:lstStyle/>
          <a:p>
            <a:r>
              <a:rPr lang="fr-FR" sz="3600" i="1" dirty="0" smtClean="0">
                <a:solidFill>
                  <a:prstClr val="black"/>
                </a:solidFill>
              </a:rPr>
              <a:t>Thésée</a:t>
            </a:r>
            <a:endParaRPr lang="fr-FR" dirty="0"/>
          </a:p>
        </p:txBody>
      </p:sp>
      <p:sp>
        <p:nvSpPr>
          <p:cNvPr id="11" name="Rectangle 10"/>
          <p:cNvSpPr/>
          <p:nvPr/>
        </p:nvSpPr>
        <p:spPr>
          <a:xfrm>
            <a:off x="304800" y="0"/>
            <a:ext cx="2207656" cy="646331"/>
          </a:xfrm>
          <a:prstGeom prst="rect">
            <a:avLst/>
          </a:prstGeom>
        </p:spPr>
        <p:txBody>
          <a:bodyPr wrap="none">
            <a:spAutoFit/>
          </a:bodyPr>
          <a:lstStyle/>
          <a:p>
            <a:r>
              <a:rPr lang="fr-FR" sz="3600" u="sng" dirty="0" smtClean="0">
                <a:solidFill>
                  <a:srgbClr val="0070C0"/>
                </a:solidFill>
              </a:rPr>
              <a:t>Un héros…</a:t>
            </a:r>
            <a:endParaRPr lang="fr-FR" u="sng"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908720"/>
            <a:ext cx="8229600" cy="1143000"/>
          </a:xfrm>
        </p:spPr>
        <p:txBody>
          <a:bodyPr>
            <a:normAutofit/>
          </a:bodyPr>
          <a:lstStyle/>
          <a:p>
            <a:pPr algn="ctr"/>
            <a:r>
              <a:rPr lang="fr-FR" sz="6600" dirty="0"/>
              <a:t>A </a:t>
            </a:r>
            <a:r>
              <a:rPr lang="fr-FR" sz="6600" dirty="0" smtClean="0"/>
              <a:t>bientôt!</a:t>
            </a:r>
            <a:endParaRPr lang="fr-FR" sz="6600" dirty="0"/>
          </a:p>
        </p:txBody>
      </p:sp>
      <p:pic>
        <p:nvPicPr>
          <p:cNvPr id="1026" name="Picture 2" descr="Résultat de recherche d'images pour &quot;smiley au revoir&quot;"/>
          <p:cNvPicPr>
            <a:picLocks noChangeAspect="1" noChangeArrowheads="1"/>
          </p:cNvPicPr>
          <p:nvPr/>
        </p:nvPicPr>
        <p:blipFill>
          <a:blip r:embed="rId3" cstate="print"/>
          <a:srcRect/>
          <a:stretch>
            <a:fillRect/>
          </a:stretch>
        </p:blipFill>
        <p:spPr bwMode="auto">
          <a:xfrm>
            <a:off x="4871864" y="3212977"/>
            <a:ext cx="3057972" cy="201120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2590800" y="1958876"/>
            <a:ext cx="65532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Thésée et le minotaure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Le combat de Thésée</a:t>
            </a:r>
            <a:endParaRPr lang="fr-FR" sz="4400" u="sng" dirty="0">
              <a:solidFill>
                <a:srgbClr val="0070C0"/>
              </a:solidFill>
            </a:endParaRPr>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le jeune homme, suivi par les Athéniens, entre dans le labyrinthe, la pelote à la main. Il marche d’un pas ferme quand, soudain, au détour d’un couloir obscur, il aperçoit le monstre. Thésée, brûlé par la fumée sortant des naseaux de l’immonde bête, se protège des coups de pieds de l’animal affamé qui racle la terre furieusement. Excité par la chair fraîche, le Minotaure se précipite sur sa proie… les deux combattants roulent sur le sol. Le prince évite les cornes pointues, repousse la gueule prête à mordre, ignore ses blessures. Couvert de poussière, il redouble d’efforts, martèle le monstre de coups de poing et de coups de pied et finit par le tuer.</a:t>
            </a:r>
            <a:endParaRPr lang="fr-FR" sz="2800" dirty="0"/>
          </a:p>
        </p:txBody>
      </p:sp>
      <p:sp>
        <p:nvSpPr>
          <p:cNvPr id="7" name="Rectangle 6"/>
          <p:cNvSpPr/>
          <p:nvPr/>
        </p:nvSpPr>
        <p:spPr>
          <a:xfrm>
            <a:off x="4572000" y="6412468"/>
            <a:ext cx="9525000" cy="369332"/>
          </a:xfrm>
          <a:prstGeom prst="rect">
            <a:avLst/>
          </a:prstGeom>
        </p:spPr>
        <p:txBody>
          <a:bodyPr wrap="square">
            <a:spAutoFit/>
          </a:bodyPr>
          <a:lstStyle/>
          <a:p>
            <a:r>
              <a:rPr lang="fr-FR" dirty="0" smtClean="0"/>
              <a:t>Viviane Koenig, </a:t>
            </a:r>
            <a:r>
              <a:rPr lang="fr-FR" i="1" dirty="0" smtClean="0"/>
              <a:t>Les plus beaux mythes de Grèce </a:t>
            </a:r>
            <a:r>
              <a:rPr lang="fr-FR" dirty="0" smtClean="0"/>
              <a:t>©La </a:t>
            </a:r>
            <a:r>
              <a:rPr lang="fr-FR" dirty="0" err="1" smtClean="0"/>
              <a:t>Martinière</a:t>
            </a:r>
            <a:r>
              <a:rPr lang="fr-FR" dirty="0" smtClean="0"/>
              <a:t> 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a:t>
            </a:r>
            <a:r>
              <a:rPr lang="fr-FR" sz="2800" dirty="0" smtClean="0">
                <a:solidFill>
                  <a:srgbClr val="0070C0"/>
                </a:solidFill>
              </a:rPr>
              <a:t>le jeune homme</a:t>
            </a:r>
            <a:r>
              <a:rPr lang="fr-FR" sz="2800" dirty="0" smtClean="0"/>
              <a:t>, suivi par les Athéniens, entre dans le labyrinthe, la pelote à la main. </a:t>
            </a:r>
            <a:r>
              <a:rPr lang="fr-FR" sz="2800" dirty="0" smtClean="0">
                <a:solidFill>
                  <a:srgbClr val="0070C0"/>
                </a:solidFill>
              </a:rPr>
              <a:t>Il</a:t>
            </a:r>
            <a:r>
              <a:rPr lang="fr-FR" sz="2800" dirty="0" smtClean="0"/>
              <a:t> </a:t>
            </a:r>
            <a:r>
              <a:rPr lang="fr-FR" sz="2800" dirty="0" smtClean="0">
                <a:solidFill>
                  <a:schemeClr val="accent2">
                    <a:lumMod val="75000"/>
                  </a:schemeClr>
                </a:solidFill>
              </a:rPr>
              <a:t>marche d’un pas ferme </a:t>
            </a:r>
            <a:r>
              <a:rPr lang="fr-FR" sz="2800" dirty="0" smtClean="0"/>
              <a:t>quand, soudain, au détour d’un couloir obscur, il aperçoit le monstre. </a:t>
            </a:r>
            <a:r>
              <a:rPr lang="fr-FR" sz="2800" dirty="0" smtClean="0">
                <a:solidFill>
                  <a:srgbClr val="0070C0"/>
                </a:solidFill>
              </a:rPr>
              <a:t>Thésée</a:t>
            </a:r>
            <a:r>
              <a:rPr lang="fr-FR" sz="2800" dirty="0" smtClean="0"/>
              <a:t>, brûlé par la fumée</a:t>
            </a:r>
            <a:r>
              <a:rPr lang="fr-FR" sz="2800" dirty="0" smtClean="0">
                <a:solidFill>
                  <a:schemeClr val="accent2">
                    <a:lumMod val="75000"/>
                  </a:schemeClr>
                </a:solidFill>
              </a:rPr>
              <a:t> </a:t>
            </a:r>
            <a:r>
              <a:rPr lang="fr-FR" sz="2800" dirty="0" smtClean="0"/>
              <a:t>sortant des naseaux de l’immonde bête, se protège des coups de pieds de l’animal affamé qui racle la terre furieusement. Excité par la chair fraîche, le Minotaure se précipite sur sa proie… les deux </a:t>
            </a:r>
            <a:r>
              <a:rPr lang="fr-FR" sz="2800" dirty="0" smtClean="0">
                <a:solidFill>
                  <a:srgbClr val="0070C0"/>
                </a:solidFill>
              </a:rPr>
              <a:t>combattants</a:t>
            </a:r>
            <a:r>
              <a:rPr lang="fr-FR" sz="2800" dirty="0" smtClean="0"/>
              <a:t> roulent sur le sol. </a:t>
            </a:r>
            <a:r>
              <a:rPr lang="fr-FR" sz="2800" dirty="0" smtClean="0">
                <a:solidFill>
                  <a:srgbClr val="0070C0"/>
                </a:solidFill>
              </a:rPr>
              <a:t>Le prince </a:t>
            </a:r>
            <a:r>
              <a:rPr lang="fr-FR" sz="2800" dirty="0" smtClean="0"/>
              <a:t>évite les cornes pointues, </a:t>
            </a:r>
            <a:r>
              <a:rPr lang="fr-FR" sz="2800" dirty="0" smtClean="0">
                <a:solidFill>
                  <a:schemeClr val="accent2">
                    <a:lumMod val="75000"/>
                  </a:schemeClr>
                </a:solidFill>
              </a:rPr>
              <a:t>repousse la gueule </a:t>
            </a:r>
            <a:r>
              <a:rPr lang="fr-FR" sz="2800" dirty="0" smtClean="0"/>
              <a:t>prête à mordre, </a:t>
            </a:r>
            <a:r>
              <a:rPr lang="fr-FR" sz="2800" dirty="0" smtClean="0">
                <a:solidFill>
                  <a:schemeClr val="accent2">
                    <a:lumMod val="75000"/>
                  </a:schemeClr>
                </a:solidFill>
              </a:rPr>
              <a:t>ignore ses blessures</a:t>
            </a:r>
            <a:r>
              <a:rPr lang="fr-FR" sz="2800" dirty="0" smtClean="0"/>
              <a:t>. Couvert de poussière, il </a:t>
            </a:r>
            <a:r>
              <a:rPr lang="fr-FR" sz="2800" dirty="0" smtClean="0">
                <a:solidFill>
                  <a:schemeClr val="accent2">
                    <a:lumMod val="75000"/>
                  </a:schemeClr>
                </a:solidFill>
              </a:rPr>
              <a:t>redouble d’efforts, martèle </a:t>
            </a:r>
            <a:r>
              <a:rPr lang="fr-FR" sz="2800" dirty="0" smtClean="0"/>
              <a:t>le monstre de coups de poing et de coups de pied et </a:t>
            </a:r>
            <a:r>
              <a:rPr lang="fr-FR" sz="2800" dirty="0" smtClean="0">
                <a:solidFill>
                  <a:schemeClr val="accent2">
                    <a:lumMod val="75000"/>
                  </a:schemeClr>
                </a:solidFill>
              </a:rPr>
              <a:t>finit par le tuer.</a:t>
            </a:r>
            <a:endParaRPr lang="fr-FR" sz="2800" dirty="0">
              <a:solidFill>
                <a:schemeClr val="accent2">
                  <a:lumMod val="75000"/>
                </a:schemeClr>
              </a:solidFill>
            </a:endParaRPr>
          </a:p>
        </p:txBody>
      </p:sp>
      <p:sp>
        <p:nvSpPr>
          <p:cNvPr id="7" name="Rectangle 6"/>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Qui est Thésée ?</a:t>
            </a:r>
            <a:endParaRPr lang="fr-FR" sz="4400" u="sng" dirty="0">
              <a:solidFill>
                <a:srgbClr val="0070C0"/>
              </a:solidFill>
            </a:endParaRPr>
          </a:p>
        </p:txBody>
      </p:sp>
      <p:sp>
        <p:nvSpPr>
          <p:cNvPr id="2" name="ZoneTexte 1"/>
          <p:cNvSpPr txBox="1"/>
          <p:nvPr/>
        </p:nvSpPr>
        <p:spPr>
          <a:xfrm>
            <a:off x="3962400" y="6096000"/>
            <a:ext cx="8001000" cy="369332"/>
          </a:xfrm>
          <a:prstGeom prst="rect">
            <a:avLst/>
          </a:prstGeom>
          <a:noFill/>
        </p:spPr>
        <p:txBody>
          <a:bodyPr wrap="square" rtlCol="0">
            <a:spAutoFit/>
          </a:bodyPr>
          <a:lstStyle/>
          <a:p>
            <a:r>
              <a:rPr lang="fr-FR" dirty="0"/>
              <a:t>Viviane Koenig, </a:t>
            </a:r>
            <a:r>
              <a:rPr lang="fr-FR" i="1" dirty="0"/>
              <a:t>Les plus beaux mythes de Grèce </a:t>
            </a:r>
            <a:r>
              <a:rPr lang="fr-FR" dirty="0" smtClean="0"/>
              <a:t>© </a:t>
            </a:r>
            <a:r>
              <a:rPr lang="fr-FR" dirty="0" err="1" smtClean="0"/>
              <a:t>LaMartinière</a:t>
            </a:r>
            <a:r>
              <a:rPr lang="fr-FR" dirty="0" smtClean="0"/>
              <a:t> </a:t>
            </a:r>
            <a:r>
              <a:rPr lang="fr-FR" dirty="0"/>
              <a:t>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3581400" y="304800"/>
            <a:ext cx="4272006"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Thésée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1828800" y="2534960"/>
            <a:ext cx="1219200" cy="523220"/>
          </a:xfrm>
          <a:prstGeom prst="rect">
            <a:avLst/>
          </a:prstGeom>
          <a:noFill/>
          <a:ln>
            <a:solidFill>
              <a:srgbClr val="0070C0"/>
            </a:solidFill>
          </a:ln>
        </p:spPr>
        <p:txBody>
          <a:bodyPr wrap="square" rtlCol="0">
            <a:spAutoFit/>
          </a:bodyPr>
          <a:lstStyle/>
          <a:p>
            <a:pPr algn="ctr"/>
            <a:r>
              <a:rPr lang="fr-FR" sz="2800" dirty="0" smtClean="0"/>
              <a:t>il</a:t>
            </a:r>
            <a:endParaRPr lang="fr-FR" sz="2800" dirty="0"/>
          </a:p>
        </p:txBody>
      </p:sp>
      <p:sp>
        <p:nvSpPr>
          <p:cNvPr id="12" name="ZoneTexte 11"/>
          <p:cNvSpPr txBox="1"/>
          <p:nvPr/>
        </p:nvSpPr>
        <p:spPr>
          <a:xfrm>
            <a:off x="1143000" y="5430560"/>
            <a:ext cx="2895600" cy="523220"/>
          </a:xfrm>
          <a:prstGeom prst="rect">
            <a:avLst/>
          </a:prstGeom>
          <a:noFill/>
          <a:ln>
            <a:solidFill>
              <a:srgbClr val="0070C0"/>
            </a:solidFill>
          </a:ln>
        </p:spPr>
        <p:txBody>
          <a:bodyPr wrap="square" rtlCol="0">
            <a:spAutoFit/>
          </a:bodyPr>
          <a:lstStyle/>
          <a:p>
            <a:pPr algn="ctr"/>
            <a:r>
              <a:rPr lang="fr-FR" sz="2800" dirty="0" smtClean="0"/>
              <a:t>Le jeune homme</a:t>
            </a:r>
            <a:endParaRPr lang="fr-FR" sz="2800" dirty="0"/>
          </a:p>
        </p:txBody>
      </p:sp>
      <p:sp>
        <p:nvSpPr>
          <p:cNvPr id="17" name="ZoneTexte 16"/>
          <p:cNvSpPr txBox="1"/>
          <p:nvPr/>
        </p:nvSpPr>
        <p:spPr>
          <a:xfrm>
            <a:off x="1524000" y="4439960"/>
            <a:ext cx="1981200" cy="523220"/>
          </a:xfrm>
          <a:prstGeom prst="rect">
            <a:avLst/>
          </a:prstGeom>
          <a:noFill/>
          <a:ln>
            <a:solidFill>
              <a:srgbClr val="0070C0"/>
            </a:solidFill>
          </a:ln>
        </p:spPr>
        <p:txBody>
          <a:bodyPr wrap="square" rtlCol="0">
            <a:spAutoFit/>
          </a:bodyPr>
          <a:lstStyle/>
          <a:p>
            <a:pPr algn="ctr"/>
            <a:r>
              <a:rPr lang="fr-FR" sz="2800" dirty="0" smtClean="0"/>
              <a:t>combattant</a:t>
            </a:r>
            <a:endParaRPr lang="fr-FR" sz="2800" dirty="0"/>
          </a:p>
        </p:txBody>
      </p:sp>
      <p:sp>
        <p:nvSpPr>
          <p:cNvPr id="20" name="ZoneTexte 19"/>
          <p:cNvSpPr txBox="1"/>
          <p:nvPr/>
        </p:nvSpPr>
        <p:spPr>
          <a:xfrm>
            <a:off x="1600200" y="3449360"/>
            <a:ext cx="1752600" cy="523220"/>
          </a:xfrm>
          <a:prstGeom prst="rect">
            <a:avLst/>
          </a:prstGeom>
          <a:noFill/>
          <a:ln>
            <a:solidFill>
              <a:srgbClr val="0070C0"/>
            </a:solidFill>
          </a:ln>
        </p:spPr>
        <p:txBody>
          <a:bodyPr wrap="square" rtlCol="0">
            <a:spAutoFit/>
          </a:bodyPr>
          <a:lstStyle/>
          <a:p>
            <a:pPr algn="ctr"/>
            <a:r>
              <a:rPr lang="fr-FR" sz="2800" dirty="0" smtClean="0"/>
              <a:t>Le prince</a:t>
            </a:r>
            <a:endParaRPr lang="fr-FR" sz="2800" dirty="0"/>
          </a:p>
        </p:txBody>
      </p:sp>
      <p:sp>
        <p:nvSpPr>
          <p:cNvPr id="23" name="ZoneTexte 22"/>
          <p:cNvSpPr txBox="1"/>
          <p:nvPr/>
        </p:nvSpPr>
        <p:spPr>
          <a:xfrm>
            <a:off x="7315200" y="2372380"/>
            <a:ext cx="3581400" cy="523220"/>
          </a:xfrm>
          <a:prstGeom prst="rect">
            <a:avLst/>
          </a:prstGeom>
          <a:noFill/>
          <a:ln>
            <a:solidFill>
              <a:srgbClr val="0070C0"/>
            </a:solidFill>
          </a:ln>
        </p:spPr>
        <p:txBody>
          <a:bodyPr wrap="square" rtlCol="0">
            <a:spAutoFit/>
          </a:bodyPr>
          <a:lstStyle/>
          <a:p>
            <a:pPr algn="ctr"/>
            <a:r>
              <a:rPr lang="fr-FR" sz="2800" dirty="0" smtClean="0"/>
              <a:t>marche d’un pas ferme</a:t>
            </a:r>
            <a:endParaRPr lang="fr-FR" sz="2800" dirty="0"/>
          </a:p>
        </p:txBody>
      </p:sp>
      <p:sp>
        <p:nvSpPr>
          <p:cNvPr id="24" name="ZoneTexte 23"/>
          <p:cNvSpPr txBox="1"/>
          <p:nvPr/>
        </p:nvSpPr>
        <p:spPr>
          <a:xfrm>
            <a:off x="6553200" y="5191780"/>
            <a:ext cx="5257800" cy="523220"/>
          </a:xfrm>
          <a:prstGeom prst="rect">
            <a:avLst/>
          </a:prstGeom>
          <a:noFill/>
          <a:ln>
            <a:solidFill>
              <a:srgbClr val="0070C0"/>
            </a:solidFill>
          </a:ln>
        </p:spPr>
        <p:txBody>
          <a:bodyPr wrap="square" rtlCol="0">
            <a:spAutoFit/>
          </a:bodyPr>
          <a:lstStyle/>
          <a:p>
            <a:pPr algn="ctr"/>
            <a:r>
              <a:rPr lang="fr-FR" sz="2800" dirty="0" smtClean="0"/>
              <a:t>repousse la gueule prête à mordre</a:t>
            </a:r>
            <a:endParaRPr lang="fr-FR" sz="2800" dirty="0"/>
          </a:p>
        </p:txBody>
      </p:sp>
      <p:sp>
        <p:nvSpPr>
          <p:cNvPr id="25" name="ZoneTexte 24"/>
          <p:cNvSpPr txBox="1"/>
          <p:nvPr/>
        </p:nvSpPr>
        <p:spPr>
          <a:xfrm>
            <a:off x="7543800" y="4505980"/>
            <a:ext cx="3200400" cy="523220"/>
          </a:xfrm>
          <a:prstGeom prst="rect">
            <a:avLst/>
          </a:prstGeom>
          <a:noFill/>
          <a:ln>
            <a:solidFill>
              <a:srgbClr val="0070C0"/>
            </a:solidFill>
          </a:ln>
        </p:spPr>
        <p:txBody>
          <a:bodyPr wrap="square" rtlCol="0">
            <a:spAutoFit/>
          </a:bodyPr>
          <a:lstStyle/>
          <a:p>
            <a:pPr algn="ctr"/>
            <a:r>
              <a:rPr lang="fr-FR" sz="2800" dirty="0" smtClean="0"/>
              <a:t>redouble d’efforts</a:t>
            </a:r>
            <a:endParaRPr lang="fr-FR" sz="2800" dirty="0"/>
          </a:p>
        </p:txBody>
      </p:sp>
      <p:sp>
        <p:nvSpPr>
          <p:cNvPr id="26" name="ZoneTexte 25"/>
          <p:cNvSpPr txBox="1"/>
          <p:nvPr/>
        </p:nvSpPr>
        <p:spPr>
          <a:xfrm>
            <a:off x="7315200" y="3058180"/>
            <a:ext cx="3581400" cy="523220"/>
          </a:xfrm>
          <a:prstGeom prst="rect">
            <a:avLst/>
          </a:prstGeom>
          <a:noFill/>
          <a:ln>
            <a:solidFill>
              <a:srgbClr val="0070C0"/>
            </a:solidFill>
          </a:ln>
        </p:spPr>
        <p:txBody>
          <a:bodyPr wrap="square" rtlCol="0">
            <a:spAutoFit/>
          </a:bodyPr>
          <a:lstStyle/>
          <a:p>
            <a:pPr algn="ctr"/>
            <a:r>
              <a:rPr lang="fr-FR" sz="2800" dirty="0" smtClean="0"/>
              <a:t>ignore ses blessures</a:t>
            </a:r>
            <a:endParaRPr lang="fr-FR" sz="2800" dirty="0"/>
          </a:p>
        </p:txBody>
      </p:sp>
      <p:sp>
        <p:nvSpPr>
          <p:cNvPr id="27" name="ZoneTexte 26"/>
          <p:cNvSpPr txBox="1"/>
          <p:nvPr/>
        </p:nvSpPr>
        <p:spPr>
          <a:xfrm>
            <a:off x="5717403" y="3830361"/>
            <a:ext cx="5712597" cy="523220"/>
          </a:xfrm>
          <a:prstGeom prst="rect">
            <a:avLst/>
          </a:prstGeom>
          <a:noFill/>
          <a:ln>
            <a:solidFill>
              <a:srgbClr val="0070C0"/>
            </a:solidFill>
          </a:ln>
        </p:spPr>
        <p:txBody>
          <a:bodyPr wrap="square" rtlCol="0">
            <a:spAutoFit/>
          </a:bodyPr>
          <a:lstStyle/>
          <a:p>
            <a:pPr algn="ctr"/>
            <a:r>
              <a:rPr lang="fr-FR" sz="2800" dirty="0" smtClean="0"/>
              <a:t>martèle le monstre de coups de poing</a:t>
            </a:r>
            <a:endParaRPr lang="fr-FR" sz="2800" dirty="0"/>
          </a:p>
        </p:txBody>
      </p:sp>
      <p:sp>
        <p:nvSpPr>
          <p:cNvPr id="28" name="ZoneTexte 27"/>
          <p:cNvSpPr txBox="1"/>
          <p:nvPr/>
        </p:nvSpPr>
        <p:spPr>
          <a:xfrm>
            <a:off x="7543800" y="5877580"/>
            <a:ext cx="3200400" cy="523220"/>
          </a:xfrm>
          <a:prstGeom prst="rect">
            <a:avLst/>
          </a:prstGeom>
          <a:noFill/>
          <a:ln>
            <a:solidFill>
              <a:srgbClr val="0070C0"/>
            </a:solidFill>
          </a:ln>
        </p:spPr>
        <p:txBody>
          <a:bodyPr wrap="square" rtlCol="0">
            <a:spAutoFit/>
          </a:bodyPr>
          <a:lstStyle/>
          <a:p>
            <a:pPr algn="ctr"/>
            <a:r>
              <a:rPr lang="fr-FR" sz="2800" dirty="0" smtClean="0"/>
              <a:t>finit par le tuer </a:t>
            </a:r>
            <a:endParaRPr lang="fr-FR" sz="2800" dirty="0"/>
          </a:p>
        </p:txBody>
      </p:sp>
      <p:sp>
        <p:nvSpPr>
          <p:cNvPr id="14" name="ZoneTexte 13"/>
          <p:cNvSpPr txBox="1"/>
          <p:nvPr/>
        </p:nvSpPr>
        <p:spPr>
          <a:xfrm>
            <a:off x="1600200" y="1447800"/>
            <a:ext cx="2667000" cy="646331"/>
          </a:xfrm>
          <a:prstGeom prst="rect">
            <a:avLst/>
          </a:prstGeom>
          <a:noFill/>
        </p:spPr>
        <p:txBody>
          <a:bodyPr wrap="square" rtlCol="0">
            <a:spAutoFit/>
          </a:bodyPr>
          <a:lstStyle/>
          <a:p>
            <a:r>
              <a:rPr lang="fr-FR" sz="3600" dirty="0" smtClean="0">
                <a:solidFill>
                  <a:srgbClr val="FF0000"/>
                </a:solidFill>
              </a:rPr>
              <a:t>Qui est-il ?</a:t>
            </a:r>
            <a:endParaRPr lang="fr-FR" sz="3600" dirty="0">
              <a:solidFill>
                <a:srgbClr val="FF0000"/>
              </a:solidFill>
            </a:endParaRPr>
          </a:p>
        </p:txBody>
      </p:sp>
      <p:sp>
        <p:nvSpPr>
          <p:cNvPr id="15" name="ZoneTexte 14"/>
          <p:cNvSpPr txBox="1"/>
          <p:nvPr/>
        </p:nvSpPr>
        <p:spPr>
          <a:xfrm>
            <a:off x="7391400" y="1447800"/>
            <a:ext cx="3657600" cy="646331"/>
          </a:xfrm>
          <a:prstGeom prst="rect">
            <a:avLst/>
          </a:prstGeom>
          <a:noFill/>
        </p:spPr>
        <p:txBody>
          <a:bodyPr wrap="square" rtlCol="0">
            <a:spAutoFit/>
          </a:bodyPr>
          <a:lstStyle/>
          <a:p>
            <a:r>
              <a:rPr lang="fr-FR" sz="3600" dirty="0" smtClean="0">
                <a:solidFill>
                  <a:srgbClr val="FF0000"/>
                </a:solidFill>
              </a:rPr>
              <a:t>Comment agit-il ?</a:t>
            </a:r>
            <a:endParaRPr lang="fr-FR" sz="3600" dirty="0">
              <a:solidFill>
                <a:srgbClr val="FF000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20" grpId="0" animBg="1"/>
      <p:bldP spid="23" grpId="0" animBg="1"/>
      <p:bldP spid="24" grpId="0" animBg="1"/>
      <p:bldP spid="25" grpId="0" animBg="1"/>
      <p:bldP spid="26" grpId="0" animBg="1"/>
      <p:bldP spid="27" grpId="0" animBg="1"/>
      <p:bldP spid="28"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Quel adversaire ?</a:t>
            </a:r>
            <a:endParaRPr lang="fr-FR" sz="4400" u="sng" dirty="0">
              <a:solidFill>
                <a:srgbClr val="0070C0"/>
              </a:solidFill>
            </a:endParaRPr>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le jeune homme, suivi par les Athéniens, entre dans le labyrinthe, la pelote à la main. Il marche d’un pas ferme quand, soudain, au détour d’un couloir obscur, il aperçoit le monstre. Thésée, brûlé par la fumée sortant des naseaux de l’immonde bête, se protège des coups de pieds de l’animal affamé qui racle la terre furieusement. Excité par la chair fraîche, le Minotaure se précipite sur sa proie… les deux combattants roulent sur le sol. Le prince évite les cornes pointues, repousse la gueule prête à mordre, ignore ses blessures. Couvert de poussière, il redouble d’efforts, martèle le monstre de coups de poing et de coups de pied et finit par le tuer.</a:t>
            </a:r>
            <a:endParaRPr lang="fr-FR" sz="2800" dirty="0"/>
          </a:p>
        </p:txBody>
      </p:sp>
      <p:sp>
        <p:nvSpPr>
          <p:cNvPr id="2" name="ZoneTexte 1"/>
          <p:cNvSpPr txBox="1"/>
          <p:nvPr/>
        </p:nvSpPr>
        <p:spPr>
          <a:xfrm>
            <a:off x="5257800" y="6096000"/>
            <a:ext cx="6400800" cy="646331"/>
          </a:xfrm>
          <a:prstGeom prst="rect">
            <a:avLst/>
          </a:prstGeom>
          <a:noFill/>
        </p:spPr>
        <p:txBody>
          <a:bodyPr wrap="square" rtlCol="0">
            <a:spAutoFit/>
          </a:bodyPr>
          <a:lstStyle/>
          <a:p>
            <a:r>
              <a:rPr lang="fr-FR" dirty="0"/>
              <a:t>Viviane Koenig, </a:t>
            </a:r>
            <a:r>
              <a:rPr lang="fr-FR" i="1" dirty="0"/>
              <a:t>Les plus beaux mythes de Grèce </a:t>
            </a:r>
            <a:r>
              <a:rPr lang="fr-FR" dirty="0" smtClean="0"/>
              <a:t>© La </a:t>
            </a:r>
            <a:r>
              <a:rPr lang="fr-FR" dirty="0"/>
              <a:t>Martinière 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Quel adversaire ?</a:t>
            </a:r>
            <a:endParaRPr lang="fr-FR" sz="4400" u="sng" dirty="0">
              <a:solidFill>
                <a:srgbClr val="0070C0"/>
              </a:solidFill>
            </a:endParaRPr>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le jeune homme, suivi par les Athéniens, entre dans le labyrinthe, la pelote à la main. Il marche d’un pas ferme quand, soudain, au détour d’un couloir obscur, il aperçoit </a:t>
            </a:r>
            <a:r>
              <a:rPr lang="fr-FR" sz="2800" dirty="0" smtClean="0">
                <a:solidFill>
                  <a:srgbClr val="7030A0"/>
                </a:solidFill>
              </a:rPr>
              <a:t>le monstre</a:t>
            </a:r>
            <a:r>
              <a:rPr lang="fr-FR" sz="2800" dirty="0" smtClean="0"/>
              <a:t>. Thésée, brûlé</a:t>
            </a:r>
            <a:r>
              <a:rPr lang="fr-FR" sz="2800" dirty="0" smtClean="0">
                <a:solidFill>
                  <a:srgbClr val="7030A0"/>
                </a:solidFill>
              </a:rPr>
              <a:t> par la fumée sortant des naseaux </a:t>
            </a:r>
            <a:r>
              <a:rPr lang="fr-FR" sz="2800" dirty="0" smtClean="0"/>
              <a:t>de </a:t>
            </a:r>
            <a:r>
              <a:rPr lang="fr-FR" sz="2800" dirty="0" smtClean="0">
                <a:solidFill>
                  <a:srgbClr val="7030A0"/>
                </a:solidFill>
              </a:rPr>
              <a:t>l’immonde bête</a:t>
            </a:r>
            <a:r>
              <a:rPr lang="fr-FR" sz="2800" dirty="0" smtClean="0"/>
              <a:t>, se protège </a:t>
            </a:r>
            <a:r>
              <a:rPr lang="fr-FR" sz="2800" dirty="0" smtClean="0">
                <a:solidFill>
                  <a:srgbClr val="7030A0"/>
                </a:solidFill>
              </a:rPr>
              <a:t>des coups de pieds de l’animal affamé </a:t>
            </a:r>
            <a:r>
              <a:rPr lang="fr-FR" sz="2800" dirty="0" smtClean="0"/>
              <a:t>qui </a:t>
            </a:r>
            <a:r>
              <a:rPr lang="fr-FR" sz="2800" dirty="0" smtClean="0">
                <a:solidFill>
                  <a:srgbClr val="7030A0"/>
                </a:solidFill>
              </a:rPr>
              <a:t>racle la terre furieusement</a:t>
            </a:r>
            <a:r>
              <a:rPr lang="fr-FR" sz="2800" dirty="0" smtClean="0"/>
              <a:t>. </a:t>
            </a:r>
            <a:r>
              <a:rPr lang="fr-FR" sz="2800" dirty="0" smtClean="0">
                <a:solidFill>
                  <a:srgbClr val="7030A0"/>
                </a:solidFill>
              </a:rPr>
              <a:t>Excité par la chair fraîche</a:t>
            </a:r>
            <a:r>
              <a:rPr lang="fr-FR" sz="2800" dirty="0" smtClean="0"/>
              <a:t>, </a:t>
            </a:r>
            <a:r>
              <a:rPr lang="fr-FR" sz="2800" dirty="0" smtClean="0">
                <a:solidFill>
                  <a:srgbClr val="7030A0"/>
                </a:solidFill>
              </a:rPr>
              <a:t>le</a:t>
            </a:r>
            <a:r>
              <a:rPr lang="fr-FR" sz="2800" dirty="0" smtClean="0"/>
              <a:t> </a:t>
            </a:r>
            <a:r>
              <a:rPr lang="fr-FR" sz="2800" dirty="0" smtClean="0">
                <a:solidFill>
                  <a:srgbClr val="7030A0"/>
                </a:solidFill>
              </a:rPr>
              <a:t>Minotaure</a:t>
            </a:r>
            <a:r>
              <a:rPr lang="fr-FR" sz="2800" dirty="0" smtClean="0"/>
              <a:t> </a:t>
            </a:r>
            <a:r>
              <a:rPr lang="fr-FR" sz="2800" dirty="0" smtClean="0">
                <a:solidFill>
                  <a:srgbClr val="7030A0"/>
                </a:solidFill>
              </a:rPr>
              <a:t>se</a:t>
            </a:r>
            <a:r>
              <a:rPr lang="fr-FR" sz="2800" dirty="0" smtClean="0"/>
              <a:t> </a:t>
            </a:r>
            <a:r>
              <a:rPr lang="fr-FR" sz="2800" dirty="0" smtClean="0">
                <a:solidFill>
                  <a:srgbClr val="7030A0"/>
                </a:solidFill>
              </a:rPr>
              <a:t>précipite</a:t>
            </a:r>
            <a:r>
              <a:rPr lang="fr-FR" sz="2800" dirty="0" smtClean="0"/>
              <a:t> sur sa proie… les deux </a:t>
            </a:r>
            <a:r>
              <a:rPr lang="fr-FR" sz="2800" dirty="0" smtClean="0">
                <a:solidFill>
                  <a:srgbClr val="7030A0"/>
                </a:solidFill>
              </a:rPr>
              <a:t>combattants</a:t>
            </a:r>
            <a:r>
              <a:rPr lang="fr-FR" sz="2800" dirty="0" smtClean="0"/>
              <a:t> roulent sur le sol. Le prince évite </a:t>
            </a:r>
            <a:r>
              <a:rPr lang="fr-FR" sz="2800" dirty="0" smtClean="0">
                <a:solidFill>
                  <a:srgbClr val="7030A0"/>
                </a:solidFill>
              </a:rPr>
              <a:t>les cornes pointues</a:t>
            </a:r>
            <a:r>
              <a:rPr lang="fr-FR" sz="2800" dirty="0" smtClean="0"/>
              <a:t>, repousse </a:t>
            </a:r>
            <a:r>
              <a:rPr lang="fr-FR" sz="2800" dirty="0" smtClean="0">
                <a:solidFill>
                  <a:srgbClr val="7030A0"/>
                </a:solidFill>
              </a:rPr>
              <a:t>la gueule prête à mordre</a:t>
            </a:r>
            <a:r>
              <a:rPr lang="fr-FR" sz="2800" dirty="0" smtClean="0"/>
              <a:t>, ignore ses blessures. Couvert de poussière, il redouble d’efforts, martèle </a:t>
            </a:r>
            <a:r>
              <a:rPr lang="fr-FR" sz="2800" dirty="0" smtClean="0">
                <a:solidFill>
                  <a:srgbClr val="7030A0"/>
                </a:solidFill>
              </a:rPr>
              <a:t>le monstre </a:t>
            </a:r>
            <a:r>
              <a:rPr lang="fr-FR" sz="2800" dirty="0" smtClean="0"/>
              <a:t>de coups de poing et de coups de pied et finit par le tuer.</a:t>
            </a:r>
            <a:endParaRPr lang="fr-FR" sz="2800" dirty="0"/>
          </a:p>
        </p:txBody>
      </p:sp>
      <p:sp>
        <p:nvSpPr>
          <p:cNvPr id="2" name="ZoneTexte 1"/>
          <p:cNvSpPr txBox="1"/>
          <p:nvPr/>
        </p:nvSpPr>
        <p:spPr>
          <a:xfrm>
            <a:off x="6248400" y="5943600"/>
            <a:ext cx="5791200" cy="646331"/>
          </a:xfrm>
          <a:prstGeom prst="rect">
            <a:avLst/>
          </a:prstGeom>
          <a:noFill/>
        </p:spPr>
        <p:txBody>
          <a:bodyPr wrap="square" rtlCol="0">
            <a:spAutoFit/>
          </a:bodyPr>
          <a:lstStyle/>
          <a:p>
            <a:r>
              <a:rPr lang="fr-FR" dirty="0"/>
              <a:t>Viviane Koenig, </a:t>
            </a:r>
            <a:r>
              <a:rPr lang="fr-FR" i="1" dirty="0"/>
              <a:t>Les plus beaux mythes de Grèce </a:t>
            </a:r>
            <a:endParaRPr lang="fr-FR" i="1" dirty="0" smtClean="0"/>
          </a:p>
          <a:p>
            <a:r>
              <a:rPr lang="fr-FR" dirty="0" smtClean="0"/>
              <a:t>© La </a:t>
            </a:r>
            <a:r>
              <a:rPr lang="fr-FR" dirty="0"/>
              <a:t>Martinière 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12320</TotalTime>
  <Words>1703</Words>
  <Application>Microsoft Office PowerPoint</Application>
  <PresentationFormat>Personnalisé</PresentationFormat>
  <Paragraphs>197</Paragraphs>
  <Slides>30</Slides>
  <Notes>26</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Français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Place à la dictée du jour !</vt:lpstr>
      <vt:lpstr>Présentation PowerPoint</vt:lpstr>
      <vt:lpstr>MAINTENANT à TON TOUR </vt:lpstr>
      <vt:lpstr>Présentation PowerPoint</vt:lpstr>
      <vt:lpstr>Présentation PowerPoint</vt:lpstr>
      <vt:lpstr>Présentation PowerPoint</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Catherine Mottet</cp:lastModifiedBy>
  <cp:revision>651</cp:revision>
  <dcterms:created xsi:type="dcterms:W3CDTF">2020-03-28T13:19:54Z</dcterms:created>
  <dcterms:modified xsi:type="dcterms:W3CDTF">2020-05-24T16:06:16Z</dcterms:modified>
</cp:coreProperties>
</file>