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9" r:id="rId6"/>
    <p:sldId id="286" r:id="rId7"/>
    <p:sldId id="261" r:id="rId8"/>
    <p:sldId id="262" r:id="rId9"/>
    <p:sldId id="263" r:id="rId10"/>
    <p:sldId id="264" r:id="rId11"/>
    <p:sldId id="265" r:id="rId12"/>
    <p:sldId id="266" r:id="rId13"/>
    <p:sldId id="287" r:id="rId14"/>
    <p:sldId id="268" r:id="rId15"/>
    <p:sldId id="269" r:id="rId16"/>
    <p:sldId id="270" r:id="rId17"/>
    <p:sldId id="271" r:id="rId18"/>
    <p:sldId id="272" r:id="rId19"/>
    <p:sldId id="273" r:id="rId20"/>
    <p:sldId id="282" r:id="rId21"/>
    <p:sldId id="275" r:id="rId22"/>
    <p:sldId id="276" r:id="rId23"/>
    <p:sldId id="277" r:id="rId24"/>
    <p:sldId id="278" r:id="rId25"/>
    <p:sldId id="279" r:id="rId26"/>
    <p:sldId id="280" r:id="rId27"/>
    <p:sldId id="283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G" initials="M" lastIdx="30" clrIdx="0">
    <p:extLst/>
  </p:cmAuthor>
  <p:cmAuthor id="2" name="HP" initials="H" lastIdx="1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de la population new-yorkaise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(en millions)</a:t>
            </a:r>
          </a:p>
        </c:rich>
      </c:tx>
      <c:layout>
        <c:manualLayout>
          <c:xMode val="edge"/>
          <c:yMode val="edge"/>
          <c:x val="0.14246598709833888"/>
          <c:y val="2.81657314380370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Ville centre</c:v>
                </c:pt>
              </c:strCache>
            </c:strRef>
          </c:tx>
          <c:spPr>
            <a:solidFill>
              <a:schemeClr val="accent1"/>
            </a:solidFill>
            <a:ln w="31750">
              <a:solidFill>
                <a:schemeClr val="accent5">
                  <a:alpha val="91000"/>
                </a:schemeClr>
              </a:solidFill>
            </a:ln>
            <a:effectLst/>
          </c:spPr>
          <c:cat>
            <c:numRef>
              <c:f>Feuil1!$A$2:$A$14</c:f>
              <c:numCache>
                <c:formatCode>General</c:formatCode>
                <c:ptCount val="13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  <c:pt idx="12">
                  <c:v>2020</c:v>
                </c:pt>
              </c:numCache>
            </c:numRef>
          </c:cat>
          <c:val>
            <c:numRef>
              <c:f>Feuil1!$B$2:$B$14</c:f>
              <c:numCache>
                <c:formatCode>General</c:formatCode>
                <c:ptCount val="13"/>
                <c:pt idx="0">
                  <c:v>3.4</c:v>
                </c:pt>
                <c:pt idx="1">
                  <c:v>4.8</c:v>
                </c:pt>
                <c:pt idx="2">
                  <c:v>5.6</c:v>
                </c:pt>
                <c:pt idx="3">
                  <c:v>6.9</c:v>
                </c:pt>
                <c:pt idx="4">
                  <c:v>7.4</c:v>
                </c:pt>
                <c:pt idx="5">
                  <c:v>7.9</c:v>
                </c:pt>
                <c:pt idx="6">
                  <c:v>7.8</c:v>
                </c:pt>
                <c:pt idx="7">
                  <c:v>7.9</c:v>
                </c:pt>
                <c:pt idx="8">
                  <c:v>7.1</c:v>
                </c:pt>
                <c:pt idx="9">
                  <c:v>7.3</c:v>
                </c:pt>
                <c:pt idx="10">
                  <c:v>8</c:v>
                </c:pt>
                <c:pt idx="11">
                  <c:v>8.1</c:v>
                </c:pt>
                <c:pt idx="12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4E-47F6-BD0E-0ED818990B1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Banlieue</c:v>
                </c:pt>
              </c:strCache>
            </c:strRef>
          </c:tx>
          <c:spPr>
            <a:solidFill>
              <a:schemeClr val="accent2"/>
            </a:solidFill>
            <a:ln w="25400">
              <a:solidFill>
                <a:schemeClr val="accent2">
                  <a:lumMod val="75000"/>
                </a:schemeClr>
              </a:solidFill>
            </a:ln>
            <a:effectLst/>
          </c:spPr>
          <c:cat>
            <c:numRef>
              <c:f>Feuil1!$A$2:$A$14</c:f>
              <c:numCache>
                <c:formatCode>General</c:formatCode>
                <c:ptCount val="13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  <c:pt idx="12">
                  <c:v>2020</c:v>
                </c:pt>
              </c:numCache>
            </c:numRef>
          </c:cat>
          <c:val>
            <c:numRef>
              <c:f>Feuil1!$C$2:$C$14</c:f>
              <c:numCache>
                <c:formatCode>General</c:formatCode>
                <c:ptCount val="13"/>
                <c:pt idx="0">
                  <c:v>1.3</c:v>
                </c:pt>
                <c:pt idx="1">
                  <c:v>1.2</c:v>
                </c:pt>
                <c:pt idx="2">
                  <c:v>1.4</c:v>
                </c:pt>
                <c:pt idx="3">
                  <c:v>2.1</c:v>
                </c:pt>
                <c:pt idx="4">
                  <c:v>3.6</c:v>
                </c:pt>
                <c:pt idx="5">
                  <c:v>4.5</c:v>
                </c:pt>
                <c:pt idx="6">
                  <c:v>4.4000000000000004</c:v>
                </c:pt>
                <c:pt idx="7">
                  <c:v>8.1</c:v>
                </c:pt>
                <c:pt idx="8">
                  <c:v>8.4</c:v>
                </c:pt>
                <c:pt idx="9">
                  <c:v>9.2000000000000011</c:v>
                </c:pt>
                <c:pt idx="10">
                  <c:v>10</c:v>
                </c:pt>
                <c:pt idx="11">
                  <c:v>11.5</c:v>
                </c:pt>
                <c:pt idx="12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4E-47F6-BD0E-0ED818990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254848"/>
        <c:axId val="40260736"/>
      </c:areaChart>
      <c:catAx>
        <c:axId val="40254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260736"/>
        <c:crosses val="autoZero"/>
        <c:auto val="1"/>
        <c:lblAlgn val="ctr"/>
        <c:lblOffset val="100"/>
        <c:noMultiLvlLbl val="0"/>
      </c:catAx>
      <c:valAx>
        <c:axId val="4026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254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276009642594275"/>
          <c:y val="0.15115769275314042"/>
          <c:w val="0.62411130050086983"/>
          <c:h val="0.76521114222727127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Moyens de transports utilisés pour les mobilités pendualaires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02-4DD0-8C25-307E9331CC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702-4DD0-8C25-307E9331CC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02-4DD0-8C25-307E9331CC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702-4DD0-8C25-307E9331CC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702-4DD0-8C25-307E9331CC0F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702-4DD0-8C25-307E9331CC0F}"/>
                </c:ext>
              </c:extLst>
            </c:dLbl>
            <c:dLbl>
              <c:idx val="1"/>
              <c:layout>
                <c:manualLayout>
                  <c:x val="0.24080088235471914"/>
                  <c:y val="-5.23907854333562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702-4DD0-8C25-307E9331CC0F}"/>
                </c:ext>
              </c:extLst>
            </c:dLbl>
            <c:dLbl>
              <c:idx val="2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702-4DD0-8C25-307E9331CC0F}"/>
                </c:ext>
              </c:extLst>
            </c:dLbl>
            <c:dLbl>
              <c:idx val="3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702-4DD0-8C25-307E9331CC0F}"/>
                </c:ext>
              </c:extLst>
            </c:dLbl>
            <c:dLbl>
              <c:idx val="4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702-4DD0-8C25-307E9331CC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Transports publics</c:v>
                </c:pt>
                <c:pt idx="1">
                  <c:v>Voiture</c:v>
                </c:pt>
                <c:pt idx="2">
                  <c:v>Marche</c:v>
                </c:pt>
                <c:pt idx="3">
                  <c:v>Vélo</c:v>
                </c:pt>
                <c:pt idx="4">
                  <c:v>Taxi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54.2</c:v>
                </c:pt>
                <c:pt idx="1">
                  <c:v>33.5</c:v>
                </c:pt>
                <c:pt idx="2">
                  <c:v>8.7000000000000011</c:v>
                </c:pt>
                <c:pt idx="3">
                  <c:v>0.4</c:v>
                </c:pt>
                <c:pt idx="4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02-4DD0-8C25-307E9331CC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35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24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70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11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98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99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62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60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80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11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50B8-5291-4355-A2B9-EF7C7F942D31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39B1C-AD44-4A67-B605-47C1094850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62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CC0000"/>
                </a:solidFill>
              </a:rPr>
              <a:t>Habiter une métropole :</a:t>
            </a:r>
            <a:br>
              <a:rPr lang="fr-FR" dirty="0" smtClean="0">
                <a:solidFill>
                  <a:srgbClr val="CC0000"/>
                </a:solidFill>
              </a:rPr>
            </a:br>
            <a:r>
              <a:rPr lang="fr-FR" dirty="0" smtClean="0">
                <a:solidFill>
                  <a:srgbClr val="CC0000"/>
                </a:solidFill>
              </a:rPr>
              <a:t> New-York, la ville de demain ? </a:t>
            </a:r>
            <a:endParaRPr lang="fr-FR" dirty="0">
              <a:solidFill>
                <a:srgbClr val="CC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Cours de 6</a:t>
            </a:r>
            <a:r>
              <a:rPr lang="fr-FR" baseline="30000" dirty="0" smtClean="0"/>
              <a:t>ème</a:t>
            </a:r>
            <a:r>
              <a:rPr lang="fr-FR" dirty="0" smtClean="0"/>
              <a:t> – Thème 1 : Habiter une métropole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193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816010" y="1868557"/>
            <a:ext cx="30612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millions de touristes internationaux en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</a:p>
          <a:p>
            <a:pPr marL="285750" lvl="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millions en 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  <a:p>
            <a:endParaRPr lang="fr-FR" dirty="0"/>
          </a:p>
        </p:txBody>
      </p:sp>
      <p:sp>
        <p:nvSpPr>
          <p:cNvPr id="7" name="Flèche vers le bas 6"/>
          <p:cNvSpPr/>
          <p:nvPr/>
        </p:nvSpPr>
        <p:spPr>
          <a:xfrm>
            <a:off x="9959008" y="3031435"/>
            <a:ext cx="894522" cy="1053548"/>
          </a:xfrm>
          <a:prstGeom prst="downArrow">
            <a:avLst/>
          </a:prstGeom>
          <a:solidFill>
            <a:srgbClr val="C0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03" y="791611"/>
            <a:ext cx="6798647" cy="52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07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une </a:t>
            </a:r>
            <a:r>
              <a:rPr lang="fr-FR" sz="2700" b="1" u="sng" dirty="0">
                <a:solidFill>
                  <a:srgbClr val="CC0000"/>
                </a:solidFill>
              </a:rPr>
              <a:t>métropole attractive </a:t>
            </a:r>
            <a:r>
              <a:rPr lang="fr-FR" sz="2700" b="1" dirty="0">
                <a:solidFill>
                  <a:srgbClr val="CC0000"/>
                </a:solidFill>
              </a:rPr>
              <a:t>aux </a:t>
            </a:r>
            <a:r>
              <a:rPr lang="fr-FR" sz="2700" b="1" u="sng" dirty="0">
                <a:solidFill>
                  <a:srgbClr val="CC0000"/>
                </a:solidFill>
              </a:rPr>
              <a:t>espaces et aux fonctions </a:t>
            </a:r>
            <a:r>
              <a:rPr lang="fr-FR" sz="2700" b="1" u="sng" dirty="0" smtClean="0">
                <a:solidFill>
                  <a:srgbClr val="CC0000"/>
                </a:solidFill>
              </a:rPr>
              <a:t>variés</a:t>
            </a:r>
            <a:r>
              <a:rPr lang="fr-FR" dirty="0"/>
              <a:t/>
            </a:r>
            <a:br>
              <a:rPr lang="fr-FR" dirty="0"/>
            </a:br>
            <a:r>
              <a:rPr lang="fr-FR" sz="3100" b="1" i="1" dirty="0" smtClean="0">
                <a:solidFill>
                  <a:srgbClr val="FF6600"/>
                </a:solidFill>
              </a:rPr>
              <a:t>C. Une ville en mouvement perpétuel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64" y="1487064"/>
            <a:ext cx="7552891" cy="50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5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8218" y="1381749"/>
            <a:ext cx="2800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Domicile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èche courbée vers le bas 4"/>
          <p:cNvSpPr/>
          <p:nvPr/>
        </p:nvSpPr>
        <p:spPr>
          <a:xfrm rot="2923274">
            <a:off x="5734878" y="1664509"/>
            <a:ext cx="4303644" cy="1639957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Flèche courbée vers le bas 5"/>
          <p:cNvSpPr/>
          <p:nvPr/>
        </p:nvSpPr>
        <p:spPr>
          <a:xfrm rot="13758301">
            <a:off x="1674292" y="3705848"/>
            <a:ext cx="4303644" cy="1639957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0331" y="3072899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Migration pendulaire</a:t>
            </a:r>
            <a:endParaRPr lang="fr-FR" sz="3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0375">
            <a:off x="8349159" y="4800492"/>
            <a:ext cx="2066925" cy="1733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16563" y="4525827"/>
            <a:ext cx="2326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Travail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4292">
            <a:off x="1184414" y="412404"/>
            <a:ext cx="35814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7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896139" y="2837119"/>
            <a:ext cx="4338430" cy="109877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060135" y="3162875"/>
            <a:ext cx="417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New-York c’est…</a:t>
            </a:r>
            <a:endParaRPr lang="fr-FR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6333" y="164571"/>
            <a:ext cx="5040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une métropole attractive :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agglomération qui s’étale et une population qui augmente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 ville cosmopolite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en mouvement perpétuel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6333" y="186772"/>
            <a:ext cx="5219701" cy="221975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rc 12"/>
          <p:cNvCxnSpPr>
            <a:stCxn id="2" idx="1"/>
            <a:endCxn id="4" idx="2"/>
          </p:cNvCxnSpPr>
          <p:nvPr/>
        </p:nvCxnSpPr>
        <p:spPr>
          <a:xfrm rot="10800000">
            <a:off x="2846733" y="2288230"/>
            <a:ext cx="1049407" cy="109827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7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une </a:t>
            </a:r>
            <a:r>
              <a:rPr lang="fr-FR" sz="2700" b="1" u="sng" dirty="0">
                <a:solidFill>
                  <a:srgbClr val="CC0000"/>
                </a:solidFill>
              </a:rPr>
              <a:t>métropole </a:t>
            </a:r>
            <a:r>
              <a:rPr lang="fr-FR" sz="2700" b="1" u="sng" dirty="0" smtClean="0">
                <a:solidFill>
                  <a:srgbClr val="CC0000"/>
                </a:solidFill>
              </a:rPr>
              <a:t>mondiale</a:t>
            </a:r>
            <a:br>
              <a:rPr lang="fr-FR" sz="2700" b="1" u="sng" dirty="0" smtClean="0">
                <a:solidFill>
                  <a:srgbClr val="CC0000"/>
                </a:solidFill>
              </a:rPr>
            </a:br>
            <a:r>
              <a:rPr lang="fr-FR" sz="3100" b="1" i="1" dirty="0" smtClean="0">
                <a:solidFill>
                  <a:srgbClr val="FF6600"/>
                </a:solidFill>
              </a:rPr>
              <a:t>A. Une ville aux fonctions de commandement diversifiées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4" y="1292837"/>
            <a:ext cx="4991100" cy="5267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2095" y="6550223"/>
            <a:ext cx="15726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400" dirty="0" err="1" smtClean="0">
                <a:solidFill>
                  <a:srgbClr val="3C4043"/>
                </a:solidFill>
                <a:latin typeface="arial" panose="020B0604020202020204" pitchFamily="34" charset="0"/>
              </a:rPr>
              <a:t>Veni</a:t>
            </a:r>
            <a:r>
              <a:rPr lang="fr-FR" sz="1400" dirty="0" smtClean="0">
                <a:solidFill>
                  <a:srgbClr val="3C4043"/>
                </a:solidFill>
                <a:latin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srgbClr val="3C4043"/>
                </a:solidFill>
                <a:latin typeface="arial" panose="020B0604020202020204" pitchFamily="34" charset="0"/>
              </a:rPr>
              <a:t>Markovski</a:t>
            </a:r>
            <a:endParaRPr lang="fr-FR" sz="1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555" y="1626133"/>
            <a:ext cx="6352547" cy="46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1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133350"/>
            <a:ext cx="959167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58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une </a:t>
            </a:r>
            <a:r>
              <a:rPr lang="fr-FR" sz="2700" b="1" u="sng" dirty="0">
                <a:solidFill>
                  <a:srgbClr val="CC0000"/>
                </a:solidFill>
              </a:rPr>
              <a:t>métropole </a:t>
            </a:r>
            <a:r>
              <a:rPr lang="fr-FR" sz="2700" b="1" u="sng" dirty="0" smtClean="0">
                <a:solidFill>
                  <a:srgbClr val="CC0000"/>
                </a:solidFill>
              </a:rPr>
              <a:t>mondiale</a:t>
            </a:r>
            <a:br>
              <a:rPr lang="fr-FR" sz="2700" b="1" u="sng" dirty="0" smtClean="0">
                <a:solidFill>
                  <a:srgbClr val="CC0000"/>
                </a:solidFill>
              </a:rPr>
            </a:br>
            <a:r>
              <a:rPr lang="fr-FR" sz="3100" b="1" i="1" dirty="0" smtClean="0">
                <a:solidFill>
                  <a:srgbClr val="FF6600"/>
                </a:solidFill>
              </a:rPr>
              <a:t>B. New-York, la ville de tous les possibles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02" y="2548558"/>
            <a:ext cx="1937302" cy="27983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42" y="2454344"/>
            <a:ext cx="2048882" cy="28925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253" y="2454344"/>
            <a:ext cx="1784810" cy="29823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520" y="2454344"/>
            <a:ext cx="1861864" cy="28925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134" y="2379592"/>
            <a:ext cx="2175253" cy="305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54" y="1187969"/>
            <a:ext cx="5774299" cy="45993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845" y="1044420"/>
            <a:ext cx="5741359" cy="48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81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une </a:t>
            </a:r>
            <a:r>
              <a:rPr lang="fr-FR" sz="2700" b="1" u="sng" dirty="0">
                <a:solidFill>
                  <a:srgbClr val="CC0000"/>
                </a:solidFill>
              </a:rPr>
              <a:t>métropole </a:t>
            </a:r>
            <a:r>
              <a:rPr lang="fr-FR" sz="2700" b="1" u="sng" dirty="0" smtClean="0">
                <a:solidFill>
                  <a:srgbClr val="CC0000"/>
                </a:solidFill>
              </a:rPr>
              <a:t>mondiale</a:t>
            </a:r>
            <a:br>
              <a:rPr lang="fr-FR" sz="2700" b="1" u="sng" dirty="0" smtClean="0">
                <a:solidFill>
                  <a:srgbClr val="CC0000"/>
                </a:solidFill>
              </a:rPr>
            </a:br>
            <a:r>
              <a:rPr lang="fr-FR" sz="3100" b="1" i="1" dirty="0">
                <a:solidFill>
                  <a:srgbClr val="FF6600"/>
                </a:solidFill>
              </a:rPr>
              <a:t>C</a:t>
            </a:r>
            <a:r>
              <a:rPr lang="fr-FR" sz="3100" b="1" i="1" dirty="0" smtClean="0">
                <a:solidFill>
                  <a:srgbClr val="FF6600"/>
                </a:solidFill>
              </a:rPr>
              <a:t>. Une ville qui rayonne à l’échelle mondiale et régionale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659" y="1868557"/>
            <a:ext cx="7302715" cy="39657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4" y="1395125"/>
            <a:ext cx="4058686" cy="53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311" y="159026"/>
            <a:ext cx="7562178" cy="62604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57" y="1590261"/>
            <a:ext cx="2673172" cy="36675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453" y="6529632"/>
            <a:ext cx="6595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4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</a:t>
            </a:r>
            <a:r>
              <a:rPr lang="fr-FR" sz="1400" i="1" dirty="0" smtClean="0">
                <a:solidFill>
                  <a:srgbClr val="3C4043"/>
                </a:solidFill>
                <a:latin typeface="arial" panose="020B0604020202020204" pitchFamily="34" charset="0"/>
              </a:rPr>
              <a:t>Histoire – Géographie – Enseignement moral et civique</a:t>
            </a:r>
            <a:r>
              <a:rPr lang="fr-FR" sz="1400" dirty="0" smtClean="0">
                <a:solidFill>
                  <a:srgbClr val="3C4043"/>
                </a:solidFill>
                <a:latin typeface="arial" panose="020B0604020202020204" pitchFamily="34" charset="0"/>
              </a:rPr>
              <a:t>, 2016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7850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27" y="212445"/>
            <a:ext cx="9375430" cy="62899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3885">
            <a:off x="9680303" y="538311"/>
            <a:ext cx="19812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2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896139" y="2837119"/>
            <a:ext cx="4338430" cy="109877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060135" y="3162875"/>
            <a:ext cx="417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New-York c’est…</a:t>
            </a:r>
            <a:endParaRPr lang="fr-FR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6333" y="164571"/>
            <a:ext cx="5040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une métropole attractive :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agglomération qui s’étale et une population qui augmente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 ville cosmopolite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en mouvement perpétuel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6333" y="186772"/>
            <a:ext cx="5219701" cy="221975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760263" y="186771"/>
            <a:ext cx="5219701" cy="2219759"/>
          </a:xfrm>
          <a:prstGeom prst="round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49714" y="155892"/>
            <a:ext cx="5040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une métropole mondiale :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fonctions de commandement multiples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innovante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qui rayonne et attire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en arc 12"/>
          <p:cNvCxnSpPr>
            <a:stCxn id="2" idx="1"/>
            <a:endCxn id="4" idx="2"/>
          </p:cNvCxnSpPr>
          <p:nvPr/>
        </p:nvCxnSpPr>
        <p:spPr>
          <a:xfrm rot="10800000">
            <a:off x="2846733" y="2288230"/>
            <a:ext cx="1049407" cy="109827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rc 13"/>
          <p:cNvCxnSpPr>
            <a:stCxn id="3" idx="3"/>
            <a:endCxn id="7" idx="2"/>
          </p:cNvCxnSpPr>
          <p:nvPr/>
        </p:nvCxnSpPr>
        <p:spPr>
          <a:xfrm flipV="1">
            <a:off x="8234569" y="2279550"/>
            <a:ext cx="1135544" cy="1114158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10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III)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</a:t>
            </a:r>
            <a:r>
              <a:rPr lang="fr-FR" sz="2700" b="1" dirty="0" smtClean="0">
                <a:solidFill>
                  <a:srgbClr val="CC0000"/>
                </a:solidFill>
              </a:rPr>
              <a:t>une ville qui </a:t>
            </a:r>
            <a:r>
              <a:rPr lang="fr-FR" sz="2700" b="1" u="sng" dirty="0" smtClean="0">
                <a:solidFill>
                  <a:srgbClr val="CC0000"/>
                </a:solidFill>
              </a:rPr>
              <a:t>fait face à des défis</a:t>
            </a:r>
            <a:r>
              <a:rPr lang="fr-FR" sz="2700" b="1" dirty="0" smtClean="0">
                <a:solidFill>
                  <a:srgbClr val="CC0000"/>
                </a:solidFill>
              </a:rPr>
              <a:t/>
            </a:r>
            <a:br>
              <a:rPr lang="fr-FR" sz="2700" b="1" dirty="0" smtClean="0">
                <a:solidFill>
                  <a:srgbClr val="CC0000"/>
                </a:solidFill>
              </a:rPr>
            </a:br>
            <a:r>
              <a:rPr lang="fr-FR" sz="3100" b="1" i="1" dirty="0">
                <a:solidFill>
                  <a:srgbClr val="FF6600"/>
                </a:solidFill>
              </a:rPr>
              <a:t>A</a:t>
            </a:r>
            <a:r>
              <a:rPr lang="fr-FR" sz="3100" b="1" i="1" dirty="0" smtClean="0">
                <a:solidFill>
                  <a:srgbClr val="FF6600"/>
                </a:solidFill>
              </a:rPr>
              <a:t>. Cohabiter à New-York, une action de plus en plus difficile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1" y="1697470"/>
            <a:ext cx="4530411" cy="45144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5647" y="6360413"/>
            <a:ext cx="1303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400" dirty="0" err="1" smtClean="0">
                <a:solidFill>
                  <a:srgbClr val="3C4043"/>
                </a:solidFill>
                <a:latin typeface="arial" panose="020B0604020202020204" pitchFamily="34" charset="0"/>
              </a:rPr>
              <a:t>PerryPlanet</a:t>
            </a:r>
            <a:endParaRPr lang="fr-FR" sz="1400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5780"/>
              </p:ext>
            </p:extLst>
          </p:nvPr>
        </p:nvGraphicFramePr>
        <p:xfrm>
          <a:off x="5170557" y="1855071"/>
          <a:ext cx="6808305" cy="4199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661">
                  <a:extLst>
                    <a:ext uri="{9D8B030D-6E8A-4147-A177-3AD203B41FA5}">
                      <a16:colId xmlns:a16="http://schemas.microsoft.com/office/drawing/2014/main" xmlns="" val="4063723683"/>
                    </a:ext>
                  </a:extLst>
                </a:gridCol>
                <a:gridCol w="1361661">
                  <a:extLst>
                    <a:ext uri="{9D8B030D-6E8A-4147-A177-3AD203B41FA5}">
                      <a16:colId xmlns:a16="http://schemas.microsoft.com/office/drawing/2014/main" xmlns="" val="4144107140"/>
                    </a:ext>
                  </a:extLst>
                </a:gridCol>
                <a:gridCol w="1361661">
                  <a:extLst>
                    <a:ext uri="{9D8B030D-6E8A-4147-A177-3AD203B41FA5}">
                      <a16:colId xmlns:a16="http://schemas.microsoft.com/office/drawing/2014/main" xmlns="" val="813096646"/>
                    </a:ext>
                  </a:extLst>
                </a:gridCol>
                <a:gridCol w="1361661">
                  <a:extLst>
                    <a:ext uri="{9D8B030D-6E8A-4147-A177-3AD203B41FA5}">
                      <a16:colId xmlns:a16="http://schemas.microsoft.com/office/drawing/2014/main" xmlns="" val="3954343540"/>
                    </a:ext>
                  </a:extLst>
                </a:gridCol>
                <a:gridCol w="1361661">
                  <a:extLst>
                    <a:ext uri="{9D8B030D-6E8A-4147-A177-3AD203B41FA5}">
                      <a16:colId xmlns:a16="http://schemas.microsoft.com/office/drawing/2014/main" xmlns="" val="2428881440"/>
                    </a:ext>
                  </a:extLst>
                </a:gridCol>
              </a:tblGrid>
              <a:tr h="668068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Bronx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Manhattan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New-York City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Etats-Unis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9542900"/>
                  </a:ext>
                </a:extLst>
              </a:tr>
              <a:tr h="668068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Taux de pauvreté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29,8%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942872"/>
                  </a:ext>
                </a:extLst>
              </a:tr>
              <a:tr h="124069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Revenu médian</a:t>
                      </a:r>
                      <a:r>
                        <a:rPr lang="fr-F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 ménage (en dollars)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34 388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69 659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52 259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fr-F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046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3096319"/>
                  </a:ext>
                </a:extLst>
              </a:tr>
              <a:tr h="668068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 hispanique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53,3 %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25,4%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28,6 %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8904925"/>
                  </a:ext>
                </a:extLst>
              </a:tr>
              <a:tr h="95438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r>
                        <a:rPr lang="fr-F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afro-américaine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36,5%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12,6%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492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911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9087" y="5785953"/>
            <a:ext cx="118076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Gentrification : </a:t>
            </a:r>
            <a:endParaRPr lang="fr-F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48" y="475629"/>
            <a:ext cx="8212414" cy="51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22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5" y="4245993"/>
            <a:ext cx="4187845" cy="251741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III)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</a:t>
            </a:r>
            <a:r>
              <a:rPr lang="fr-FR" sz="2700" b="1" dirty="0" smtClean="0">
                <a:solidFill>
                  <a:srgbClr val="CC0000"/>
                </a:solidFill>
              </a:rPr>
              <a:t>une ville qui </a:t>
            </a:r>
            <a:r>
              <a:rPr lang="fr-FR" sz="2700" b="1" u="sng" dirty="0" smtClean="0">
                <a:solidFill>
                  <a:srgbClr val="CC0000"/>
                </a:solidFill>
              </a:rPr>
              <a:t>fait face à des défis</a:t>
            </a:r>
            <a:r>
              <a:rPr lang="fr-FR" sz="2700" b="1" dirty="0" smtClean="0">
                <a:solidFill>
                  <a:srgbClr val="CC0000"/>
                </a:solidFill>
              </a:rPr>
              <a:t/>
            </a:r>
            <a:br>
              <a:rPr lang="fr-FR" sz="2700" b="1" dirty="0" smtClean="0">
                <a:solidFill>
                  <a:srgbClr val="CC0000"/>
                </a:solidFill>
              </a:rPr>
            </a:br>
            <a:r>
              <a:rPr lang="fr-FR" sz="3100" b="1" i="1" dirty="0" smtClean="0">
                <a:solidFill>
                  <a:srgbClr val="FF6600"/>
                </a:solidFill>
              </a:rPr>
              <a:t>B. Un gigantisme problématique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551" y="6334781"/>
            <a:ext cx="5715000" cy="428625"/>
          </a:xfrm>
          <a:prstGeom prst="rect">
            <a:avLst/>
          </a:prstGeom>
        </p:spPr>
      </p:pic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1591764548"/>
              </p:ext>
            </p:extLst>
          </p:nvPr>
        </p:nvGraphicFramePr>
        <p:xfrm>
          <a:off x="4415558" y="1302261"/>
          <a:ext cx="6372514" cy="545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/>
          <p:cNvSpPr/>
          <p:nvPr/>
        </p:nvSpPr>
        <p:spPr>
          <a:xfrm>
            <a:off x="5501636" y="1015903"/>
            <a:ext cx="6455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Graphique des moyens de transport les plus utilisés </a:t>
            </a:r>
          </a:p>
          <a:p>
            <a:pPr lvl="0" algn="ctr">
              <a:lnSpc>
                <a:spcPct val="150000"/>
              </a:lnSpc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 les new-yorkais pour leurs mobilités pendulaires (en %)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5" y="1476729"/>
            <a:ext cx="4190485" cy="27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22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9" y="542925"/>
            <a:ext cx="6379905" cy="59578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29" y="752966"/>
            <a:ext cx="3771496" cy="50048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453" y="6529632"/>
            <a:ext cx="4167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400" dirty="0" smtClean="0">
                <a:solidFill>
                  <a:srgbClr val="3C4043"/>
                </a:solidFill>
                <a:latin typeface="arial" panose="020B0604020202020204" pitchFamily="34" charset="0"/>
              </a:rPr>
              <a:t>Hatier, </a:t>
            </a:r>
            <a:r>
              <a:rPr lang="fr-FR" sz="1400" i="1" dirty="0" smtClean="0">
                <a:solidFill>
                  <a:srgbClr val="3C4043"/>
                </a:solidFill>
                <a:latin typeface="arial" panose="020B0604020202020204" pitchFamily="34" charset="0"/>
              </a:rPr>
              <a:t>Histoire – Géographie EMC</a:t>
            </a:r>
            <a:r>
              <a:rPr lang="fr-FR" sz="1400" dirty="0" smtClean="0">
                <a:solidFill>
                  <a:srgbClr val="3C4043"/>
                </a:solidFill>
                <a:latin typeface="arial" panose="020B0604020202020204" pitchFamily="34" charset="0"/>
              </a:rPr>
              <a:t>, 2016, p.223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8337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III)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</a:t>
            </a:r>
            <a:r>
              <a:rPr lang="fr-FR" sz="2700" b="1" dirty="0" smtClean="0">
                <a:solidFill>
                  <a:srgbClr val="CC0000"/>
                </a:solidFill>
              </a:rPr>
              <a:t>une ville qui </a:t>
            </a:r>
            <a:r>
              <a:rPr lang="fr-FR" sz="2700" b="1" u="sng" dirty="0" smtClean="0">
                <a:solidFill>
                  <a:srgbClr val="CC0000"/>
                </a:solidFill>
              </a:rPr>
              <a:t>fait face à des défis</a:t>
            </a:r>
            <a:r>
              <a:rPr lang="fr-FR" sz="2700" b="1" dirty="0" smtClean="0">
                <a:solidFill>
                  <a:srgbClr val="CC0000"/>
                </a:solidFill>
              </a:rPr>
              <a:t/>
            </a:r>
            <a:br>
              <a:rPr lang="fr-FR" sz="2700" b="1" dirty="0" smtClean="0">
                <a:solidFill>
                  <a:srgbClr val="CC0000"/>
                </a:solidFill>
              </a:rPr>
            </a:br>
            <a:r>
              <a:rPr lang="fr-FR" sz="3100" b="1" i="1" dirty="0">
                <a:solidFill>
                  <a:srgbClr val="FF6600"/>
                </a:solidFill>
              </a:rPr>
              <a:t>C</a:t>
            </a:r>
            <a:r>
              <a:rPr lang="fr-FR" sz="3100" b="1" i="1" dirty="0" smtClean="0">
                <a:solidFill>
                  <a:srgbClr val="FF6600"/>
                </a:solidFill>
              </a:rPr>
              <a:t>. Une métropole questionnée par des crises majeures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7" y="1395125"/>
            <a:ext cx="3733553" cy="27099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781" y="1513601"/>
            <a:ext cx="4236454" cy="2492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658" y="4272443"/>
            <a:ext cx="2412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© National Park Service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530" y="4005633"/>
            <a:ext cx="4467112" cy="27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85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64" y="5340004"/>
            <a:ext cx="8572500" cy="12668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393" y="328155"/>
            <a:ext cx="7967842" cy="489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0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896139" y="2837119"/>
            <a:ext cx="4338430" cy="109877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060135" y="3162875"/>
            <a:ext cx="417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New-York c’est…</a:t>
            </a:r>
            <a:endParaRPr lang="fr-FR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6333" y="164571"/>
            <a:ext cx="5040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une métropole attractive :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agglomération qui s’étale et une population qui augmente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 ville cosmopolite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en mouvement perpétuel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6333" y="186772"/>
            <a:ext cx="5219701" cy="221975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760263" y="186771"/>
            <a:ext cx="5219701" cy="2219759"/>
          </a:xfrm>
          <a:prstGeom prst="round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49714" y="155892"/>
            <a:ext cx="5040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une métropole mondiale :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fonctions de commandement multiples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innovante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qui rayonne et attire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374333" y="4366485"/>
            <a:ext cx="5382041" cy="2462111"/>
          </a:xfrm>
          <a:prstGeom prst="round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544954" y="4335606"/>
            <a:ext cx="504079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Habiter la ville de demain ? 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inégalitaire et ségréguée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gigantesque, en proie à des défis environnementaux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ville touchée par des crises majeures qui révèlent sa fragilité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en arc 12"/>
          <p:cNvCxnSpPr>
            <a:stCxn id="2" idx="1"/>
            <a:endCxn id="4" idx="2"/>
          </p:cNvCxnSpPr>
          <p:nvPr/>
        </p:nvCxnSpPr>
        <p:spPr>
          <a:xfrm rot="10800000">
            <a:off x="2846733" y="2288230"/>
            <a:ext cx="1049407" cy="109827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rc 13"/>
          <p:cNvCxnSpPr>
            <a:stCxn id="3" idx="3"/>
            <a:endCxn id="7" idx="2"/>
          </p:cNvCxnSpPr>
          <p:nvPr/>
        </p:nvCxnSpPr>
        <p:spPr>
          <a:xfrm flipV="1">
            <a:off x="8234569" y="2279550"/>
            <a:ext cx="1135544" cy="1114158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rc 17"/>
          <p:cNvCxnSpPr>
            <a:stCxn id="2" idx="2"/>
            <a:endCxn id="9" idx="0"/>
          </p:cNvCxnSpPr>
          <p:nvPr/>
        </p:nvCxnSpPr>
        <p:spPr>
          <a:xfrm rot="5400000">
            <a:off x="5865500" y="4135751"/>
            <a:ext cx="399709" cy="1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0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2621" y="337931"/>
            <a:ext cx="10799618" cy="56597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2400" b="1" u="sng" dirty="0" smtClean="0">
              <a:solidFill>
                <a:srgbClr val="CC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2400" b="1" u="sng" dirty="0" smtClean="0">
              <a:solidFill>
                <a:srgbClr val="CC0000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400" b="1" u="sng" dirty="0" smtClean="0">
                <a:solidFill>
                  <a:srgbClr val="CC0000"/>
                </a:solidFill>
              </a:rPr>
              <a:t>Habiter </a:t>
            </a:r>
            <a:r>
              <a:rPr lang="fr-FR" sz="2400" dirty="0" smtClean="0"/>
              <a:t>: terme géographique pour vivre. Habiter un espace c’est s’y loger, s’y déplacer, y faire des activités. </a:t>
            </a:r>
          </a:p>
          <a:p>
            <a:pPr>
              <a:lnSpc>
                <a:spcPct val="150000"/>
              </a:lnSpc>
            </a:pPr>
            <a:endParaRPr lang="fr-FR" sz="2400" dirty="0" smtClean="0"/>
          </a:p>
          <a:p>
            <a:pPr>
              <a:lnSpc>
                <a:spcPct val="150000"/>
              </a:lnSpc>
            </a:pPr>
            <a:r>
              <a:rPr lang="fr-FR" sz="2400" b="1" u="sng" dirty="0" smtClean="0">
                <a:solidFill>
                  <a:srgbClr val="CC0000"/>
                </a:solidFill>
              </a:rPr>
              <a:t>Métropole</a:t>
            </a:r>
            <a:r>
              <a:rPr lang="fr-FR" sz="2400" dirty="0" smtClean="0"/>
              <a:t> : une grande ville qui concentre la population, les activités et les fonctions de commandement. Elle attire et elle rayonne.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111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28" y="858370"/>
            <a:ext cx="6031815" cy="53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073" y="2267816"/>
            <a:ext cx="1116907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dirty="0">
                <a:solidFill>
                  <a:srgbClr val="CC0000"/>
                </a:solidFill>
              </a:rPr>
              <a:t>Que signifie habiter New-York et dans quelle mesure peut-elle être considérée comme la ville de demain ? </a:t>
            </a:r>
          </a:p>
        </p:txBody>
      </p:sp>
    </p:spTree>
    <p:extLst>
      <p:ext uri="{BB962C8B-B14F-4D97-AF65-F5344CB8AC3E}">
        <p14:creationId xmlns:p14="http://schemas.microsoft.com/office/powerpoint/2010/main" val="2385704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une </a:t>
            </a:r>
            <a:r>
              <a:rPr lang="fr-FR" sz="2700" b="1" u="sng" dirty="0">
                <a:solidFill>
                  <a:srgbClr val="CC0000"/>
                </a:solidFill>
              </a:rPr>
              <a:t>métropole attractive </a:t>
            </a:r>
            <a:r>
              <a:rPr lang="fr-FR" sz="2700" b="1" dirty="0">
                <a:solidFill>
                  <a:srgbClr val="CC0000"/>
                </a:solidFill>
              </a:rPr>
              <a:t>aux </a:t>
            </a:r>
            <a:r>
              <a:rPr lang="fr-FR" sz="2700" b="1" u="sng" dirty="0">
                <a:solidFill>
                  <a:srgbClr val="CC0000"/>
                </a:solidFill>
              </a:rPr>
              <a:t>espaces et aux fonctions </a:t>
            </a:r>
            <a:r>
              <a:rPr lang="fr-FR" sz="2700" b="1" u="sng" dirty="0" smtClean="0">
                <a:solidFill>
                  <a:srgbClr val="CC0000"/>
                </a:solidFill>
              </a:rPr>
              <a:t>variés</a:t>
            </a:r>
            <a:r>
              <a:rPr lang="fr-FR" dirty="0"/>
              <a:t/>
            </a:r>
            <a:br>
              <a:rPr lang="fr-FR" dirty="0"/>
            </a:br>
            <a:r>
              <a:rPr lang="fr-FR" sz="3100" b="1" i="1" dirty="0" smtClean="0">
                <a:solidFill>
                  <a:srgbClr val="FF6600"/>
                </a:solidFill>
              </a:rPr>
              <a:t>A. </a:t>
            </a:r>
            <a:r>
              <a:rPr lang="fr-FR" sz="3100" b="1" i="1" dirty="0">
                <a:solidFill>
                  <a:srgbClr val="FF6600"/>
                </a:solidFill>
              </a:rPr>
              <a:t>De Manhattan, à la banlieue, une agglomération qui ne cesse de </a:t>
            </a:r>
            <a:r>
              <a:rPr lang="fr-FR" sz="3100" b="1" i="1" dirty="0" smtClean="0">
                <a:solidFill>
                  <a:srgbClr val="FF6600"/>
                </a:solidFill>
              </a:rPr>
              <a:t>grandir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55" y="1697470"/>
            <a:ext cx="4926589" cy="49092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1935" y="6550222"/>
            <a:ext cx="1303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400" dirty="0" err="1" smtClean="0">
                <a:solidFill>
                  <a:srgbClr val="3C4043"/>
                </a:solidFill>
                <a:latin typeface="arial" panose="020B0604020202020204" pitchFamily="34" charset="0"/>
              </a:rPr>
              <a:t>PerryPlanet</a:t>
            </a:r>
            <a:endParaRPr lang="fr-FR" sz="1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958" y="1336659"/>
            <a:ext cx="4091710" cy="53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3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021830"/>
              </p:ext>
            </p:extLst>
          </p:nvPr>
        </p:nvGraphicFramePr>
        <p:xfrm>
          <a:off x="563418" y="785091"/>
          <a:ext cx="8312728" cy="4959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9522691" y="3140532"/>
            <a:ext cx="25797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Agglomération = 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ville centre </a:t>
            </a:r>
            <a:r>
              <a:rPr lang="fr-FR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banlieue</a:t>
            </a:r>
            <a:endParaRPr lang="fr-FR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ccolade fermante 6"/>
          <p:cNvSpPr/>
          <p:nvPr/>
        </p:nvSpPr>
        <p:spPr>
          <a:xfrm>
            <a:off x="8700654" y="2152073"/>
            <a:ext cx="822037" cy="2992582"/>
          </a:xfrm>
          <a:prstGeom prst="rightBrac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66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44" y="167930"/>
            <a:ext cx="9784039" cy="66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6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" y="69562"/>
            <a:ext cx="1207192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700" b="1" dirty="0" smtClean="0">
                <a:solidFill>
                  <a:srgbClr val="CC0000"/>
                </a:solidFill>
              </a:rPr>
              <a:t>I) Habiter </a:t>
            </a:r>
            <a:r>
              <a:rPr lang="fr-FR" sz="2700" b="1" dirty="0">
                <a:solidFill>
                  <a:srgbClr val="CC0000"/>
                </a:solidFill>
              </a:rPr>
              <a:t>New-York : habiter une </a:t>
            </a:r>
            <a:r>
              <a:rPr lang="fr-FR" sz="2700" b="1" u="sng" dirty="0">
                <a:solidFill>
                  <a:srgbClr val="CC0000"/>
                </a:solidFill>
              </a:rPr>
              <a:t>métropole attractive </a:t>
            </a:r>
            <a:r>
              <a:rPr lang="fr-FR" sz="2700" b="1" dirty="0">
                <a:solidFill>
                  <a:srgbClr val="CC0000"/>
                </a:solidFill>
              </a:rPr>
              <a:t>aux </a:t>
            </a:r>
            <a:r>
              <a:rPr lang="fr-FR" sz="2700" b="1" u="sng" dirty="0">
                <a:solidFill>
                  <a:srgbClr val="CC0000"/>
                </a:solidFill>
              </a:rPr>
              <a:t>espaces et aux fonctions </a:t>
            </a:r>
            <a:r>
              <a:rPr lang="fr-FR" sz="2700" b="1" u="sng" dirty="0" smtClean="0">
                <a:solidFill>
                  <a:srgbClr val="CC0000"/>
                </a:solidFill>
              </a:rPr>
              <a:t>variés</a:t>
            </a:r>
            <a:r>
              <a:rPr lang="fr-FR" dirty="0"/>
              <a:t/>
            </a:r>
            <a:br>
              <a:rPr lang="fr-FR" dirty="0"/>
            </a:br>
            <a:r>
              <a:rPr lang="fr-FR" sz="3100" b="1" i="1" dirty="0">
                <a:solidFill>
                  <a:srgbClr val="FF6600"/>
                </a:solidFill>
              </a:rPr>
              <a:t>B</a:t>
            </a:r>
            <a:r>
              <a:rPr lang="fr-FR" sz="3100" b="1" i="1" dirty="0" smtClean="0">
                <a:solidFill>
                  <a:srgbClr val="FF6600"/>
                </a:solidFill>
              </a:rPr>
              <a:t>. Une ville cosmopolite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" y="1666496"/>
            <a:ext cx="5908147" cy="38000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281" y="1666496"/>
            <a:ext cx="6053719" cy="38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506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399</Words>
  <Application>Microsoft Office PowerPoint</Application>
  <PresentationFormat>Personnalisé</PresentationFormat>
  <Paragraphs>97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Habiter une métropole :  New-York, la ville de demain ? </vt:lpstr>
      <vt:lpstr>Présentation PowerPoint</vt:lpstr>
      <vt:lpstr>Présentation PowerPoint</vt:lpstr>
      <vt:lpstr>Présentation PowerPoint</vt:lpstr>
      <vt:lpstr>Que signifie habiter New-York et dans quelle mesure peut-elle être considérée comme la ville de demain ? </vt:lpstr>
      <vt:lpstr>I) Habiter New-York : habiter une métropole attractive aux espaces et aux fonctions variés A. De Manhattan, à la banlieue, une agglomération qui ne cesse de grandir</vt:lpstr>
      <vt:lpstr>Présentation PowerPoint</vt:lpstr>
      <vt:lpstr>Présentation PowerPoint</vt:lpstr>
      <vt:lpstr>I) Habiter New-York : habiter une métropole attractive aux espaces et aux fonctions variés B. Une ville cosmopolite</vt:lpstr>
      <vt:lpstr>Présentation PowerPoint</vt:lpstr>
      <vt:lpstr>I) Habiter New-York : habiter une métropole attractive aux espaces et aux fonctions variés C. Une ville en mouvement perpétuel</vt:lpstr>
      <vt:lpstr>Présentation PowerPoint</vt:lpstr>
      <vt:lpstr>Présentation PowerPoint</vt:lpstr>
      <vt:lpstr>II) Habiter New-York : habiter une métropole mondiale A. Une ville aux fonctions de commandement diversifiées</vt:lpstr>
      <vt:lpstr>Présentation PowerPoint</vt:lpstr>
      <vt:lpstr>II) Habiter New-York : habiter une métropole mondiale B. New-York, la ville de tous les possibles</vt:lpstr>
      <vt:lpstr>Présentation PowerPoint</vt:lpstr>
      <vt:lpstr>II) Habiter New-York : habiter une métropole mondiale C. Une ville qui rayonne à l’échelle mondiale et régionale</vt:lpstr>
      <vt:lpstr>Présentation PowerPoint</vt:lpstr>
      <vt:lpstr>Présentation PowerPoint</vt:lpstr>
      <vt:lpstr>III) Habiter New-York : habiter une ville qui fait face à des défis A. Cohabiter à New-York, une action de plus en plus difficile</vt:lpstr>
      <vt:lpstr>Présentation PowerPoint</vt:lpstr>
      <vt:lpstr>III) Habiter New-York : habiter une ville qui fait face à des défis B. Un gigantisme problématique</vt:lpstr>
      <vt:lpstr>Présentation PowerPoint</vt:lpstr>
      <vt:lpstr>III) Habiter New-York : habiter une ville qui fait face à des défis C. Une métropole questionnée par des crises majeures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Habiter une métropole : New-York, la ville de demain ?</dc:title>
  <dc:creator>MarionG</dc:creator>
  <cp:lastModifiedBy>Administration centrale</cp:lastModifiedBy>
  <cp:revision>83</cp:revision>
  <dcterms:created xsi:type="dcterms:W3CDTF">2020-04-15T08:27:45Z</dcterms:created>
  <dcterms:modified xsi:type="dcterms:W3CDTF">2020-04-16T16:28:49Z</dcterms:modified>
</cp:coreProperties>
</file>