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4" r:id="rId3"/>
    <p:sldId id="323" r:id="rId4"/>
    <p:sldId id="259" r:id="rId5"/>
    <p:sldId id="307" r:id="rId6"/>
    <p:sldId id="325" r:id="rId7"/>
    <p:sldId id="326" r:id="rId8"/>
    <p:sldId id="327" r:id="rId9"/>
    <p:sldId id="318" r:id="rId10"/>
    <p:sldId id="340" r:id="rId11"/>
    <p:sldId id="329" r:id="rId12"/>
    <p:sldId id="309" r:id="rId13"/>
    <p:sldId id="342" r:id="rId14"/>
    <p:sldId id="335" r:id="rId15"/>
    <p:sldId id="336" r:id="rId16"/>
    <p:sldId id="320" r:id="rId17"/>
    <p:sldId id="345" r:id="rId18"/>
    <p:sldId id="343" r:id="rId19"/>
    <p:sldId id="353" r:id="rId20"/>
    <p:sldId id="347" r:id="rId21"/>
    <p:sldId id="346" r:id="rId22"/>
    <p:sldId id="321" r:id="rId23"/>
    <p:sldId id="322" r:id="rId24"/>
    <p:sldId id="337" r:id="rId25"/>
    <p:sldId id="339" r:id="rId26"/>
    <p:sldId id="352" r:id="rId27"/>
    <p:sldId id="348" r:id="rId28"/>
    <p:sldId id="349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nG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864" autoAdjust="0"/>
  </p:normalViewPr>
  <p:slideViewPr>
    <p:cSldViewPr snapToGrid="0">
      <p:cViewPr varScale="1">
        <p:scale>
          <a:sx n="59" d="100"/>
          <a:sy n="59" d="100"/>
        </p:scale>
        <p:origin x="10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9DF45-1BC6-4512-A3A3-5B868A05A484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57C9A-3428-49D5-AEBA-65241C8F50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00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7C9A-3428-49D5-AEBA-65241C8F50E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22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7C9A-3428-49D5-AEBA-65241C8F50E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24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7C9A-3428-49D5-AEBA-65241C8F50E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242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7C9A-3428-49D5-AEBA-65241C8F50E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572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7C9A-3428-49D5-AEBA-65241C8F50E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369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7C9A-3428-49D5-AEBA-65241C8F50E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918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57C9A-3428-49D5-AEBA-65241C8F50E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53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0A97-6878-49CA-AD5D-E52E032613DC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9A8-1194-4B03-9A58-DDE26850A9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06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0A97-6878-49CA-AD5D-E52E032613DC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9A8-1194-4B03-9A58-DDE26850A9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51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0A97-6878-49CA-AD5D-E52E032613DC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9A8-1194-4B03-9A58-DDE26850A9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99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83C0A97-6878-49CA-AD5D-E52E032613DC}" type="datetimeFigureOut">
              <a:rPr lang="fr-FR" smtClean="0"/>
              <a:pPr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B119A8-1194-4B03-9A58-DDE26850A9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63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83C0A97-6878-49CA-AD5D-E52E032613DC}" type="datetimeFigureOut">
              <a:rPr lang="fr-FR" smtClean="0"/>
              <a:pPr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B119A8-1194-4B03-9A58-DDE26850A9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36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0A97-6878-49CA-AD5D-E52E032613DC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9A8-1194-4B03-9A58-DDE26850A9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70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0A97-6878-49CA-AD5D-E52E032613DC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9A8-1194-4B03-9A58-DDE26850A9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25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0A97-6878-49CA-AD5D-E52E032613DC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9A8-1194-4B03-9A58-DDE26850A9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52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0A97-6878-49CA-AD5D-E52E032613DC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9A8-1194-4B03-9A58-DDE26850A9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80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0A97-6878-49CA-AD5D-E52E032613DC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9A8-1194-4B03-9A58-DDE26850A9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21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0A97-6878-49CA-AD5D-E52E032613DC}" type="datetimeFigureOut">
              <a:rPr lang="fr-FR" smtClean="0"/>
              <a:t>26/05/2020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9A8-1194-4B03-9A58-DDE26850A9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83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83C0A97-6878-49CA-AD5D-E52E032613DC}" type="datetimeFigureOut">
              <a:rPr lang="fr-FR" smtClean="0"/>
              <a:pPr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B119A8-1194-4B03-9A58-DDE26850A9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81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5678" y="1033873"/>
            <a:ext cx="9144000" cy="2387600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Prévenir les risques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5678" y="3975663"/>
            <a:ext cx="9144000" cy="1655762"/>
          </a:xfrm>
        </p:spPr>
        <p:txBody>
          <a:bodyPr/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Géographie - classe de 5</a:t>
            </a:r>
            <a:r>
              <a:rPr lang="fr-FR" baseline="30000" dirty="0" smtClean="0">
                <a:solidFill>
                  <a:schemeClr val="accent5">
                    <a:lumMod val="75000"/>
                  </a:schemeClr>
                </a:solidFill>
              </a:rPr>
              <a:t>ème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lelivrescolaire.fr/histoire-geographie-5e-2016/les-risques-industriels-et-technologiques/les-risques-industriels-et-technologiques-dans-le-monde/800.g.5.6.c1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76" y="206907"/>
            <a:ext cx="8091949" cy="65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857602" y="6604084"/>
            <a:ext cx="49479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©Le livre scolaire, Histoire-géographie, 5</a:t>
            </a:r>
            <a:r>
              <a:rPr lang="fr-FR" sz="1050" baseline="30000" dirty="0" smtClean="0"/>
              <a:t>ème</a:t>
            </a:r>
            <a:r>
              <a:rPr lang="fr-FR" sz="1050" dirty="0" smtClean="0"/>
              <a:t>, 2016</a:t>
            </a:r>
            <a:endParaRPr lang="fr-FR" sz="105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416279" cy="8750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75846" y="875070"/>
            <a:ext cx="1492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dirty="0" smtClean="0"/>
              <a:t>©Hachette Education, Histoire </a:t>
            </a:r>
            <a:r>
              <a:rPr lang="fr-FR" sz="500" dirty="0"/>
              <a:t>Géographie EMC Collection Nathalie Plaza Cycle 4, </a:t>
            </a:r>
            <a:r>
              <a:rPr lang="fr-FR" sz="500" dirty="0" smtClean="0"/>
              <a:t>5e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34237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07" y="470872"/>
            <a:ext cx="1038225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7014109" y="722424"/>
            <a:ext cx="378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technologiques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92999" y="722424"/>
            <a:ext cx="279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naturels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876411" y="637591"/>
            <a:ext cx="3358969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technologiques :</a:t>
            </a:r>
          </a:p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ccident nucléaire, pollution, explosions…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436113" y="637591"/>
            <a:ext cx="3264310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naturels :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Séisme, cyclone, tsunami, éruption volcanique…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7014109" y="722424"/>
            <a:ext cx="378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technologiques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92999" y="722424"/>
            <a:ext cx="279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naturels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876411" y="637591"/>
            <a:ext cx="3358969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technologiques :</a:t>
            </a:r>
          </a:p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ccident nucléaire, pollution, explosions…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436113" y="637591"/>
            <a:ext cx="3264310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naturels :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Séisme, cyclone, tsunami, éruption volcanique…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494936" y="2012239"/>
            <a:ext cx="6902244" cy="90209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augmentation de la concentration des populations dans les zones touchées par les risques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(littoraux, zones sismiques…)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295174" y="86795"/>
            <a:ext cx="10481187" cy="11484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) Pour prévenir les risques, connaître l’exposition des populations aux risques et leur vulnérabilité</a:t>
            </a:r>
          </a:p>
          <a:p>
            <a:pPr algn="ctr">
              <a:lnSpc>
                <a:spcPct val="150000"/>
              </a:lnSpc>
            </a:pPr>
            <a:r>
              <a:rPr lang="fr-FR" sz="22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2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Des sociétés humaines inégalement vulnérables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5850194" y="1494503"/>
            <a:ext cx="34413" cy="5786284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858296" y="1494503"/>
            <a:ext cx="178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JAPON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Les populations touchées par le séisme de Tôhoku du 11 mars 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03" y="2908453"/>
            <a:ext cx="4446102" cy="301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populationdata.net/wp-content/uploads/haiti-densite-20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96" y="2912518"/>
            <a:ext cx="4195915" cy="295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880554" y="1592600"/>
            <a:ext cx="178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HAÏTI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951311">
            <a:off x="9879472" y="1448024"/>
            <a:ext cx="1696510" cy="170310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20388066">
            <a:off x="228914" y="1305808"/>
            <a:ext cx="1687875" cy="16791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416279" cy="87507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-75846" y="875070"/>
            <a:ext cx="1492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dirty="0" smtClean="0"/>
              <a:t>©Hachette Education, Histoire </a:t>
            </a:r>
            <a:r>
              <a:rPr lang="fr-FR" sz="500" dirty="0"/>
              <a:t>Géographie EMC Collection Nathalie Plaza Cycle 4, </a:t>
            </a:r>
            <a:r>
              <a:rPr lang="fr-FR" sz="500" dirty="0" smtClean="0"/>
              <a:t>5e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25381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58296" y="196871"/>
            <a:ext cx="817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Schéma des facteurs de vulnérabilité d’un territoire</a:t>
            </a:r>
            <a:endParaRPr lang="fr-FR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003756" y="3038839"/>
            <a:ext cx="3028335" cy="176980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vulnérabilité d’un territoire dépend…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40891" y="1120875"/>
            <a:ext cx="4542503" cy="124869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40891" y="5477914"/>
            <a:ext cx="4542503" cy="124869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7295536" y="3299393"/>
            <a:ext cx="4542503" cy="124869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>
            <a:stCxn id="6" idx="2"/>
            <a:endCxn id="3" idx="0"/>
          </p:cNvCxnSpPr>
          <p:nvPr/>
        </p:nvCxnSpPr>
        <p:spPr>
          <a:xfrm>
            <a:off x="2512143" y="2369572"/>
            <a:ext cx="2005781" cy="669267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7" idx="0"/>
            <a:endCxn id="3" idx="4"/>
          </p:cNvCxnSpPr>
          <p:nvPr/>
        </p:nvCxnSpPr>
        <p:spPr>
          <a:xfrm flipV="1">
            <a:off x="2512143" y="4808646"/>
            <a:ext cx="2005781" cy="66926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8" idx="1"/>
            <a:endCxn id="3" idx="6"/>
          </p:cNvCxnSpPr>
          <p:nvPr/>
        </p:nvCxnSpPr>
        <p:spPr>
          <a:xfrm flipH="1">
            <a:off x="6032091" y="3923742"/>
            <a:ext cx="1263445" cy="1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16279" cy="87507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-75846" y="875070"/>
            <a:ext cx="1492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dirty="0" smtClean="0"/>
              <a:t>©Hachette Education, Histoire </a:t>
            </a:r>
            <a:r>
              <a:rPr lang="fr-FR" sz="500" dirty="0"/>
              <a:t>Géographie EMC Collection Nathalie Plaza Cycle 4, </a:t>
            </a:r>
            <a:r>
              <a:rPr lang="fr-FR" sz="500" dirty="0" smtClean="0"/>
              <a:t>5e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32822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258961" y="199799"/>
            <a:ext cx="10775723" cy="11484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) Pour prévenir les risques, connaître l’exposition des populations aux risques et leur vulnérabilité</a:t>
            </a:r>
          </a:p>
          <a:p>
            <a:pPr algn="ctr">
              <a:lnSpc>
                <a:spcPct val="150000"/>
              </a:lnSpc>
            </a:pPr>
            <a:r>
              <a:rPr lang="fr-FR" sz="22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Des sociétés résilientes ?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5941233" y="1651275"/>
            <a:ext cx="4917" cy="479322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858296" y="1514170"/>
            <a:ext cx="178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JAPON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80554" y="1612267"/>
            <a:ext cx="178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HAÏTI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416279" cy="87507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-75846" y="875070"/>
            <a:ext cx="1492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dirty="0" smtClean="0"/>
              <a:t>©Hachette Education, Histoire </a:t>
            </a:r>
            <a:r>
              <a:rPr lang="fr-FR" sz="500" dirty="0"/>
              <a:t>Géographie EMC Collection Nathalie Plaza Cycle 4, </a:t>
            </a:r>
            <a:r>
              <a:rPr lang="fr-FR" sz="500" dirty="0" smtClean="0"/>
              <a:t>5e</a:t>
            </a:r>
            <a:endParaRPr lang="fr-FR" sz="5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9" y="2410067"/>
            <a:ext cx="5422722" cy="358170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9701687">
            <a:off x="314970" y="1286608"/>
            <a:ext cx="1687875" cy="16791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982" y="2410067"/>
            <a:ext cx="5537329" cy="35910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592030">
            <a:off x="10204427" y="1291305"/>
            <a:ext cx="1696510" cy="170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7014109" y="722424"/>
            <a:ext cx="378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technologiques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92999" y="722424"/>
            <a:ext cx="279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naturels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876412" y="637591"/>
            <a:ext cx="3349136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technologiques :</a:t>
            </a:r>
          </a:p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ccident nucléaire, pollution, explosions…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436113" y="637591"/>
            <a:ext cx="3264310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naturels :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Séisme, cyclone, tsunami, éruption volcanique…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494936" y="2012239"/>
            <a:ext cx="6902244" cy="90209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augmentation de la concentration des populations dans les zones touchées par les risques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(littoraux, zones sismiques…)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Connecteur droit avec flèche 34"/>
          <p:cNvCxnSpPr/>
          <p:nvPr/>
        </p:nvCxnSpPr>
        <p:spPr>
          <a:xfrm>
            <a:off x="5808410" y="2012239"/>
            <a:ext cx="20871" cy="124772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014109" y="722424"/>
            <a:ext cx="378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technologiques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92999" y="722424"/>
            <a:ext cx="279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naturels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876412" y="637591"/>
            <a:ext cx="3349136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technologiques :</a:t>
            </a:r>
          </a:p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ccident nucléaire, pollution, explosions…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436113" y="637591"/>
            <a:ext cx="3264310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naturels :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Séisme, cyclone, tsunami, éruption volcanique…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494936" y="2012239"/>
            <a:ext cx="6902244" cy="90209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augmentation de la concentration des populations dans les zones touchées par les risques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(littoraux, zones sismiques…)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341716" y="3259963"/>
            <a:ext cx="5250425" cy="8475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catastrophes qui augmentent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Haïti 2010 – Japon 2011</a:t>
            </a:r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43081" y="4798261"/>
            <a:ext cx="508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les pays développées :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108279" y="4851830"/>
            <a:ext cx="571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les pays émergents et en cours de développement: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520491" y="922479"/>
            <a:ext cx="401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>
                <a:solidFill>
                  <a:schemeClr val="accent2"/>
                </a:solidFill>
              </a:rPr>
              <a:t>+</a:t>
            </a:r>
            <a:endParaRPr lang="fr-FR" sz="6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Connecteur droit avec flèche 34"/>
          <p:cNvCxnSpPr/>
          <p:nvPr/>
        </p:nvCxnSpPr>
        <p:spPr>
          <a:xfrm>
            <a:off x="5808410" y="2012239"/>
            <a:ext cx="20871" cy="124772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014109" y="722424"/>
            <a:ext cx="378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technologiques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92999" y="722424"/>
            <a:ext cx="279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naturels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876412" y="637591"/>
            <a:ext cx="3349136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technologiques :</a:t>
            </a:r>
          </a:p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ccident nucléaire, pollution, explosions…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436113" y="637591"/>
            <a:ext cx="3264310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naturels :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Séisme, cyclone, tsunami, éruption volcanique…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494936" y="2012239"/>
            <a:ext cx="6902244" cy="90209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augmentation de la concentration des populations dans les zones touchées par les risques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(littoraux, zones sismiques…)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341716" y="3259963"/>
            <a:ext cx="5250425" cy="8475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catastrophes qui augmentent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Haïti 2010 – Japon 2011</a:t>
            </a:r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711598" y="4406229"/>
            <a:ext cx="11068665" cy="159236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sociétés inégalement vulnérables et résilientes en fonction de leur niveau de développement :</a:t>
            </a:r>
          </a:p>
          <a:p>
            <a:pPr algn="ctr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43081" y="4798261"/>
            <a:ext cx="508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les pays développées :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108279" y="4851830"/>
            <a:ext cx="571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les pays émergents et en cours de développement:</a:t>
            </a:r>
          </a:p>
        </p:txBody>
      </p:sp>
      <p:cxnSp>
        <p:nvCxnSpPr>
          <p:cNvPr id="44" name="Connecteur droit avec flèche 43"/>
          <p:cNvCxnSpPr/>
          <p:nvPr/>
        </p:nvCxnSpPr>
        <p:spPr>
          <a:xfrm flipH="1">
            <a:off x="5839112" y="4085900"/>
            <a:ext cx="2423" cy="36722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520491" y="922479"/>
            <a:ext cx="401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>
                <a:solidFill>
                  <a:schemeClr val="accent2"/>
                </a:solidFill>
              </a:rPr>
              <a:t>+</a:t>
            </a:r>
            <a:endParaRPr lang="fr-FR" sz="6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49853">
            <a:off x="9721106" y="313837"/>
            <a:ext cx="2159716" cy="21470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282" y="940934"/>
            <a:ext cx="8018689" cy="522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avec flèche 15"/>
          <p:cNvCxnSpPr/>
          <p:nvPr/>
        </p:nvCxnSpPr>
        <p:spPr>
          <a:xfrm>
            <a:off x="5808410" y="2012239"/>
            <a:ext cx="20871" cy="124772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014109" y="722424"/>
            <a:ext cx="378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technologiques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92999" y="722424"/>
            <a:ext cx="279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naturels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876412" y="637591"/>
            <a:ext cx="3358970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technologiques :</a:t>
            </a:r>
          </a:p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ccident nucléaire, pollution, explosions…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436113" y="637591"/>
            <a:ext cx="3264310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naturels :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Séisme, cyclone, tsunami, éruption volcanique…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494936" y="2012239"/>
            <a:ext cx="6902244" cy="90209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augmentation de la concentration des populations dans les zones touchées par les risques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(littoraux, zones sismiques…)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341716" y="3259963"/>
            <a:ext cx="5250425" cy="8475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catastrophes qui augmentent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Haïti 2010 – Japon 2011</a:t>
            </a:r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711598" y="4406229"/>
            <a:ext cx="11068665" cy="159236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sociétés inégalement vulnérables et résilientes en fonction de leur niveau de développement :</a:t>
            </a:r>
          </a:p>
          <a:p>
            <a:pPr algn="ctr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43081" y="4798261"/>
            <a:ext cx="5083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les pays développées :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forts dans la prévention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forts dans la protection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108279" y="4851830"/>
            <a:ext cx="5714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les pays émergents et en cours de développement: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faibles dans la prévention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faibles dans la protection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5839112" y="4085900"/>
            <a:ext cx="2423" cy="36722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520491" y="922479"/>
            <a:ext cx="401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>
                <a:solidFill>
                  <a:schemeClr val="accent2"/>
                </a:solidFill>
              </a:rPr>
              <a:t>+</a:t>
            </a:r>
            <a:endParaRPr lang="fr-FR" sz="6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avec flèche 15"/>
          <p:cNvCxnSpPr/>
          <p:nvPr/>
        </p:nvCxnSpPr>
        <p:spPr>
          <a:xfrm>
            <a:off x="5808410" y="2012239"/>
            <a:ext cx="20871" cy="124772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014109" y="722424"/>
            <a:ext cx="378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technologiques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92999" y="722424"/>
            <a:ext cx="279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naturels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876412" y="637591"/>
            <a:ext cx="3339304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technologiques :</a:t>
            </a:r>
          </a:p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ccident nucléaire, pollution, explosions…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436113" y="637591"/>
            <a:ext cx="3264310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naturels :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Séisme, cyclone, tsunami, éruption volcanique…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494936" y="2012239"/>
            <a:ext cx="6902244" cy="90209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augmentation de la concentration des populations dans les zones touchées par les risques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(littoraux, zones sismiques…)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341716" y="3259963"/>
            <a:ext cx="5250425" cy="8475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catastrophes qui augmentent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Haïti 2010 – Japon 2011</a:t>
            </a:r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711598" y="4406229"/>
            <a:ext cx="11068665" cy="159236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sociétés inégalement vulnérables et résilientes en fonction de leur niveau de développement :</a:t>
            </a:r>
          </a:p>
          <a:p>
            <a:pPr algn="ctr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43081" y="4798261"/>
            <a:ext cx="5083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les pays développées :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forts dans la prévention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forts dans la protection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une vulnérabilité moindre et une résilience forte</a:t>
            </a:r>
          </a:p>
          <a:p>
            <a:pPr marL="285750" indent="-285750" algn="ctr">
              <a:buFontTx/>
              <a:buChar char="-"/>
            </a:pPr>
            <a:endParaRPr lang="fr-F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08279" y="4851830"/>
            <a:ext cx="5714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les pays émergents et en cours de développement: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faibles dans la prévention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faibles dans la protection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une vulnérabilité forte et une résilience faible</a:t>
            </a:r>
          </a:p>
          <a:p>
            <a:pPr algn="ctr"/>
            <a:endParaRPr lang="fr-F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5839112" y="4085900"/>
            <a:ext cx="2423" cy="36722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520491" y="922479"/>
            <a:ext cx="401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>
                <a:solidFill>
                  <a:schemeClr val="accent2"/>
                </a:solidFill>
              </a:rPr>
              <a:t>+</a:t>
            </a:r>
            <a:endParaRPr lang="fr-FR" sz="6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16277" y="1896"/>
            <a:ext cx="10775723" cy="11484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) Prévenir les risques : anticiper et agir à toutes les échelles</a:t>
            </a:r>
          </a:p>
          <a:p>
            <a:pPr algn="ctr">
              <a:lnSpc>
                <a:spcPct val="150000"/>
              </a:lnSpc>
            </a:pPr>
            <a:r>
              <a:rPr lang="fr-FR" sz="24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La culture du risque, élément central dans l’anticipation et la gestion des risques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199" y="1242420"/>
            <a:ext cx="6597292" cy="475090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23385" y="6085369"/>
            <a:ext cx="49479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©Le livre scolaire, Histoire-géographie, 5</a:t>
            </a:r>
            <a:r>
              <a:rPr lang="fr-FR" sz="1050" baseline="30000" dirty="0" smtClean="0"/>
              <a:t>ème</a:t>
            </a:r>
            <a:r>
              <a:rPr lang="fr-FR" sz="1050" dirty="0" smtClean="0"/>
              <a:t>, 2016</a:t>
            </a:r>
            <a:endParaRPr lang="fr-FR" sz="105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416279" cy="87507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75846" y="875070"/>
            <a:ext cx="1492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dirty="0" smtClean="0"/>
              <a:t>©Hachette Education, Histoire </a:t>
            </a:r>
            <a:r>
              <a:rPr lang="fr-FR" sz="500" dirty="0"/>
              <a:t>Géographie EMC Collection Nathalie Plaza Cycle 4, </a:t>
            </a:r>
            <a:r>
              <a:rPr lang="fr-FR" sz="500" dirty="0" smtClean="0"/>
              <a:t>5e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28766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" y="1896"/>
            <a:ext cx="12192000" cy="11484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) Prévenir les risques : anticiper et agir à toutes les échelles</a:t>
            </a:r>
          </a:p>
          <a:p>
            <a:pPr algn="ctr">
              <a:lnSpc>
                <a:spcPct val="150000"/>
              </a:lnSpc>
            </a:pPr>
            <a:r>
              <a:rPr lang="fr-FR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Agir à toutes les échelles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rot="20632244">
            <a:off x="729465" y="1551398"/>
            <a:ext cx="2332234" cy="6986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Echelle locale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820" y="1150374"/>
            <a:ext cx="5840362" cy="539060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58016" y="6604084"/>
            <a:ext cx="12759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©Mr </a:t>
            </a:r>
            <a:r>
              <a:rPr lang="fr-FR" sz="1050" dirty="0" err="1" smtClean="0"/>
              <a:t>Wabu_Flickr</a:t>
            </a:r>
            <a:endParaRPr lang="fr-FR" sz="105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416279" cy="87507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-75846" y="875070"/>
            <a:ext cx="1492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dirty="0" smtClean="0"/>
              <a:t>©Hachette Education, Histoire </a:t>
            </a:r>
            <a:r>
              <a:rPr lang="fr-FR" sz="500" dirty="0"/>
              <a:t>Géographie EMC Collection Nathalie Plaza Cycle 4, </a:t>
            </a:r>
            <a:r>
              <a:rPr lang="fr-FR" sz="500" dirty="0" smtClean="0"/>
              <a:t>5e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9932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632244">
            <a:off x="250161" y="1502415"/>
            <a:ext cx="2332234" cy="8449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Echelle nationale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521" y="1195091"/>
            <a:ext cx="6597292" cy="47509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02042" y="5945994"/>
            <a:ext cx="49479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©Le livre scolaire, Histoire-géographie, 5</a:t>
            </a:r>
            <a:r>
              <a:rPr lang="fr-FR" sz="1050" baseline="30000" dirty="0" smtClean="0"/>
              <a:t>ème</a:t>
            </a:r>
            <a:r>
              <a:rPr lang="fr-FR" sz="1050" dirty="0" smtClean="0"/>
              <a:t>, 2016</a:t>
            </a:r>
            <a:endParaRPr lang="fr-FR" sz="105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416279" cy="87507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-75846" y="875070"/>
            <a:ext cx="1492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dirty="0" smtClean="0"/>
              <a:t>©Hachette Education, Histoire </a:t>
            </a:r>
            <a:r>
              <a:rPr lang="fr-FR" sz="500" dirty="0"/>
              <a:t>Géographie EMC Collection Nathalie Plaza Cycle 4, </a:t>
            </a:r>
            <a:r>
              <a:rPr lang="fr-FR" sz="500" dirty="0" smtClean="0"/>
              <a:t>5e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34537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20632244">
            <a:off x="596583" y="1222672"/>
            <a:ext cx="2332234" cy="8449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Echelle mondiale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36" y="2970725"/>
            <a:ext cx="10943362" cy="31646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317" y="1336726"/>
            <a:ext cx="4953000" cy="10382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416279" cy="87507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-75846" y="875070"/>
            <a:ext cx="1492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dirty="0" smtClean="0"/>
              <a:t>©Hachette Education, Histoire </a:t>
            </a:r>
            <a:r>
              <a:rPr lang="fr-FR" sz="500" dirty="0"/>
              <a:t>Géographie EMC Collection Nathalie Plaza Cycle 4, </a:t>
            </a:r>
            <a:r>
              <a:rPr lang="fr-FR" sz="500" dirty="0" smtClean="0"/>
              <a:t>5e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18489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avec flèche 15"/>
          <p:cNvCxnSpPr/>
          <p:nvPr/>
        </p:nvCxnSpPr>
        <p:spPr>
          <a:xfrm>
            <a:off x="5812408" y="2012239"/>
            <a:ext cx="20871" cy="124772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014109" y="722424"/>
            <a:ext cx="378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technologiques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92999" y="722424"/>
            <a:ext cx="279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naturels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876411" y="637591"/>
            <a:ext cx="3368801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technologiques :</a:t>
            </a:r>
          </a:p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ccident nucléaire, pollution, explosions…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436113" y="637591"/>
            <a:ext cx="3264310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naturels :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Séisme, cyclone, tsunami, éruption volcanique…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494936" y="2012239"/>
            <a:ext cx="6902244" cy="90209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augmentation de la concentration des populations dans les zones touchées par les risques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(littoraux, zones sismiques…)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341716" y="3259963"/>
            <a:ext cx="5250425" cy="8475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catastrophes qui augmentent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Haïti 2010 – Japon 2011</a:t>
            </a:r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711598" y="4406229"/>
            <a:ext cx="11068665" cy="159236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sociétés inégalement vulnérables et résilientes</a:t>
            </a:r>
          </a:p>
          <a:p>
            <a:pPr algn="ctr"/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43081" y="4798261"/>
            <a:ext cx="508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les pays développées :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forts dans la prévention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forts dans la protection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une vulnérabilité moindre et une résilience forte</a:t>
            </a:r>
            <a:endParaRPr lang="fr-F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08279" y="4851830"/>
            <a:ext cx="571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les pays émergents et en cours de développement: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faibles dans la prévention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faibles dans la protection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une vulnérabilité forte et une résilience faible</a:t>
            </a:r>
            <a:endParaRPr lang="fr-F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5843110" y="4085900"/>
            <a:ext cx="2423" cy="36722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524489" y="922479"/>
            <a:ext cx="401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>
                <a:solidFill>
                  <a:schemeClr val="accent2"/>
                </a:solidFill>
              </a:rPr>
              <a:t>+</a:t>
            </a:r>
            <a:endParaRPr lang="fr-FR" sz="6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avec flèche 26"/>
          <p:cNvCxnSpPr/>
          <p:nvPr/>
        </p:nvCxnSpPr>
        <p:spPr>
          <a:xfrm>
            <a:off x="5808410" y="2012239"/>
            <a:ext cx="20871" cy="124772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014109" y="722424"/>
            <a:ext cx="378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technologiques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92999" y="722424"/>
            <a:ext cx="279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naturels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876411" y="637591"/>
            <a:ext cx="3368801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technologiques :</a:t>
            </a:r>
          </a:p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ccident nucléaire, pollution, explosions…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436113" y="637591"/>
            <a:ext cx="3264310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naturels :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Séisme, cyclone, tsunami, éruption volcanique…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494936" y="2012239"/>
            <a:ext cx="6902244" cy="90209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augmentation de la concentration des populations dans les zones touchées par les risques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(littoraux, zones sismiques…)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341716" y="3259963"/>
            <a:ext cx="5250425" cy="8475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catastrophes qui augmentent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Haïti 2010 – Japon 2011</a:t>
            </a:r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711598" y="4406229"/>
            <a:ext cx="11068665" cy="159236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sociétés inégalement vulnérables et résilientes</a:t>
            </a:r>
          </a:p>
          <a:p>
            <a:pPr algn="ctr"/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43081" y="4798261"/>
            <a:ext cx="508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les pays développées :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forts dans la prévention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forts dans la protection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une vulnérabilité moindre et une résilience forte</a:t>
            </a:r>
            <a:endParaRPr lang="fr-F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08279" y="4851830"/>
            <a:ext cx="571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les pays émergents et en cours de développement: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faibles dans la prévention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faibles dans la protection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une vulnérabilité forte et une résilience faible</a:t>
            </a:r>
            <a:endParaRPr lang="fr-F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668594" y="6169404"/>
            <a:ext cx="11154677" cy="59196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culture du risque à développer dans tous les pays + des actions à toutes les échelles à entreprendre</a:t>
            </a:r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Connecteur droit avec flèche 47"/>
          <p:cNvCxnSpPr/>
          <p:nvPr/>
        </p:nvCxnSpPr>
        <p:spPr>
          <a:xfrm flipV="1">
            <a:off x="6108279" y="5698085"/>
            <a:ext cx="0" cy="60101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5839112" y="4085900"/>
            <a:ext cx="2423" cy="36722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20491" y="922479"/>
            <a:ext cx="401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>
                <a:solidFill>
                  <a:schemeClr val="accent2"/>
                </a:solidFill>
              </a:rPr>
              <a:t>+</a:t>
            </a:r>
            <a:endParaRPr lang="fr-FR" sz="6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avec flèche 26"/>
          <p:cNvCxnSpPr/>
          <p:nvPr/>
        </p:nvCxnSpPr>
        <p:spPr>
          <a:xfrm>
            <a:off x="5808410" y="2012239"/>
            <a:ext cx="20871" cy="124772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014109" y="722424"/>
            <a:ext cx="378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technologiques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92999" y="722424"/>
            <a:ext cx="279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Des risques naturels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876411" y="637591"/>
            <a:ext cx="3368801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technologiques :</a:t>
            </a:r>
          </a:p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ccident nucléaire, pollution, explosions…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436113" y="637591"/>
            <a:ext cx="3264310" cy="9866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naturels :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Séisme, cyclone, tsunami, éruption volcanique…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494936" y="2012239"/>
            <a:ext cx="6902244" cy="90209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augmentation de la concentration des populations dans les zones touchées par les risques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(littoraux, zones sismiques…)</a:t>
            </a:r>
            <a:endParaRPr lang="fr-F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341716" y="3259963"/>
            <a:ext cx="5250425" cy="8475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catastrophes qui augmentent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Haïti 2010 – Japon 2011</a:t>
            </a:r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711598" y="4406229"/>
            <a:ext cx="11068665" cy="159236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sociétés inégalement vulnérables et résilientes</a:t>
            </a:r>
          </a:p>
          <a:p>
            <a:pPr algn="ctr"/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43081" y="4798261"/>
            <a:ext cx="508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les pays développées :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forts dans la prévention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forts dans la protection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une vulnérabilité moindre et une résilience forte</a:t>
            </a:r>
            <a:endParaRPr lang="fr-F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08279" y="4851830"/>
            <a:ext cx="571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les pays émergents et en cours de développement: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faibles dans la prévention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Investissements faibles dans la protection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une vulnérabilité forte et une résilience faible</a:t>
            </a:r>
            <a:endParaRPr lang="fr-F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668594" y="6169404"/>
            <a:ext cx="11154677" cy="59196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culture du risque à développer dans tous les pays + des actions à toutes les échelles à entreprendre</a:t>
            </a:r>
            <a:endParaRPr lang="fr-F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436113" y="64743"/>
            <a:ext cx="9019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Titre : schéma de synthèse de la prévention des risques</a:t>
            </a:r>
            <a:endParaRPr lang="fr-FR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Connecteur droit avec flèche 47"/>
          <p:cNvCxnSpPr/>
          <p:nvPr/>
        </p:nvCxnSpPr>
        <p:spPr>
          <a:xfrm flipV="1">
            <a:off x="6108279" y="5698085"/>
            <a:ext cx="0" cy="60101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5839112" y="4085900"/>
            <a:ext cx="2423" cy="36722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20491" y="922479"/>
            <a:ext cx="401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>
                <a:solidFill>
                  <a:schemeClr val="accent2"/>
                </a:solidFill>
              </a:rPr>
              <a:t>+</a:t>
            </a:r>
            <a:endParaRPr lang="fr-FR" sz="6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809" y="1259626"/>
            <a:ext cx="5602847" cy="40693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362" y="2266947"/>
            <a:ext cx="5330540" cy="20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9837" y="3390182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2060"/>
                </a:solidFill>
              </a:rPr>
              <a:t>Dans </a:t>
            </a:r>
            <a:r>
              <a:rPr lang="fr-FR" b="1" dirty="0">
                <a:solidFill>
                  <a:srgbClr val="002060"/>
                </a:solidFill>
              </a:rPr>
              <a:t>quelle mesure les sociétés sont-elles exposées à des risques majeurs et comment peuvent-elles les prévenir ? </a:t>
            </a:r>
            <a:br>
              <a:rPr lang="fr-FR" b="1" dirty="0">
                <a:solidFill>
                  <a:srgbClr val="002060"/>
                </a:solidFill>
              </a:rPr>
            </a:br>
            <a:r>
              <a:rPr lang="fr-FR" b="1" dirty="0">
                <a:solidFill>
                  <a:srgbClr val="002060"/>
                </a:solidFill>
              </a:rPr>
              <a:t/>
            </a:r>
            <a:br>
              <a:rPr lang="fr-FR" b="1" dirty="0">
                <a:solidFill>
                  <a:srgbClr val="002060"/>
                </a:solidFill>
              </a:rPr>
            </a:b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57149" y="1896"/>
            <a:ext cx="12099636" cy="11484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) Pour prévenir les risques, la nécessité de les connaître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Des risques de différentes natures pour les sociétés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60" y="1708970"/>
            <a:ext cx="4734126" cy="30695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967" y="1708970"/>
            <a:ext cx="4967919" cy="30695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0058" y="4778478"/>
            <a:ext cx="49479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©Hachette Education, Histoire </a:t>
            </a:r>
            <a:r>
              <a:rPr lang="fr-FR" sz="1050" dirty="0"/>
              <a:t>Géographie EMC Collection Nathalie Plaza Cycle 4, </a:t>
            </a:r>
            <a:r>
              <a:rPr lang="fr-FR" sz="1050" dirty="0" smtClean="0"/>
              <a:t>5e</a:t>
            </a:r>
            <a:endParaRPr lang="fr-FR" sz="1050" dirty="0"/>
          </a:p>
        </p:txBody>
      </p:sp>
      <p:sp>
        <p:nvSpPr>
          <p:cNvPr id="35" name="ZoneTexte 34"/>
          <p:cNvSpPr txBox="1"/>
          <p:nvPr/>
        </p:nvSpPr>
        <p:spPr>
          <a:xfrm>
            <a:off x="6206967" y="4698839"/>
            <a:ext cx="49479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©Hachette Education, Histoire </a:t>
            </a:r>
            <a:r>
              <a:rPr lang="fr-FR" sz="1050" dirty="0"/>
              <a:t>Géographie EMC Collection Nathalie Plaza Cycle 4, </a:t>
            </a:r>
            <a:r>
              <a:rPr lang="fr-FR" sz="1050" dirty="0" smtClean="0"/>
              <a:t>5e</a:t>
            </a:r>
            <a:endParaRPr lang="fr-FR" sz="105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085745">
            <a:off x="10147913" y="590107"/>
            <a:ext cx="1687875" cy="167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s populations touchées par le séisme de Tôhoku du 11 mars 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10" y="614516"/>
            <a:ext cx="8880270" cy="601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416279" cy="87507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75846" y="875070"/>
            <a:ext cx="1492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dirty="0" smtClean="0"/>
              <a:t>©Hachette Education, Histoire </a:t>
            </a:r>
            <a:r>
              <a:rPr lang="fr-FR" sz="500" dirty="0"/>
              <a:t>Géographie EMC Collection Nathalie Plaza Cycle 4, </a:t>
            </a:r>
            <a:r>
              <a:rPr lang="fr-FR" sz="500" dirty="0" smtClean="0"/>
              <a:t>5e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21845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9303" y="422787"/>
            <a:ext cx="817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risque à la catastrophe </a:t>
            </a:r>
            <a:endParaRPr lang="fr-FR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47019" y="2074606"/>
            <a:ext cx="92914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Risque = </a:t>
            </a:r>
          </a:p>
          <a:p>
            <a:endParaRPr lang="fr-F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Catastrophe = </a:t>
            </a:r>
            <a:endParaRPr lang="fr-FR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16279" cy="8750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75846" y="875070"/>
            <a:ext cx="1492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dirty="0" smtClean="0"/>
              <a:t>©Hachette Education, Histoire </a:t>
            </a:r>
            <a:r>
              <a:rPr lang="fr-FR" sz="500" dirty="0"/>
              <a:t>Géographie EMC Collection Nathalie Plaza Cycle 4, </a:t>
            </a:r>
            <a:r>
              <a:rPr lang="fr-FR" sz="500" dirty="0" smtClean="0"/>
              <a:t>5e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2966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75478" y="108726"/>
            <a:ext cx="817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risques de différentes natures</a:t>
            </a:r>
            <a:endParaRPr lang="fr-FR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5884606" y="2384322"/>
            <a:ext cx="19665" cy="447367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88" y="1047747"/>
            <a:ext cx="1058357" cy="117434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830" y="1064108"/>
            <a:ext cx="1548758" cy="11256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111" y="999900"/>
            <a:ext cx="1724025" cy="13716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052" y="957522"/>
            <a:ext cx="1317461" cy="116934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2120" y="999900"/>
            <a:ext cx="1499797" cy="112696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7127" y="1121489"/>
            <a:ext cx="1450402" cy="110059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2716" y="1064108"/>
            <a:ext cx="1332060" cy="103127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-383460" y="2468458"/>
            <a:ext cx="6287731" cy="467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Risques naturels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884605" y="2541668"/>
            <a:ext cx="6287731" cy="467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Risques technologiques 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15122" y="2244542"/>
            <a:ext cx="848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©</a:t>
            </a:r>
            <a:r>
              <a:rPr lang="fr-FR" sz="1050" dirty="0" err="1" smtClean="0"/>
              <a:t>Magicleaf</a:t>
            </a:r>
            <a:endParaRPr lang="fr-FR" sz="1050" dirty="0"/>
          </a:p>
        </p:txBody>
      </p:sp>
      <p:sp>
        <p:nvSpPr>
          <p:cNvPr id="24" name="ZoneTexte 23"/>
          <p:cNvSpPr txBox="1"/>
          <p:nvPr/>
        </p:nvSpPr>
        <p:spPr>
          <a:xfrm>
            <a:off x="2068084" y="2166063"/>
            <a:ext cx="848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©</a:t>
            </a:r>
            <a:r>
              <a:rPr lang="fr-FR" sz="1050" dirty="0" err="1" smtClean="0"/>
              <a:t>Magicleaf</a:t>
            </a:r>
            <a:endParaRPr lang="fr-FR" sz="1050" dirty="0"/>
          </a:p>
        </p:txBody>
      </p:sp>
      <p:sp>
        <p:nvSpPr>
          <p:cNvPr id="25" name="ZoneTexte 24"/>
          <p:cNvSpPr txBox="1"/>
          <p:nvPr/>
        </p:nvSpPr>
        <p:spPr>
          <a:xfrm>
            <a:off x="4121047" y="2170475"/>
            <a:ext cx="848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©</a:t>
            </a:r>
            <a:r>
              <a:rPr lang="fr-FR" sz="1050" dirty="0" err="1" smtClean="0"/>
              <a:t>Magicleaf</a:t>
            </a:r>
            <a:endParaRPr lang="fr-FR" sz="1050" dirty="0"/>
          </a:p>
        </p:txBody>
      </p:sp>
      <p:sp>
        <p:nvSpPr>
          <p:cNvPr id="26" name="ZoneTexte 25"/>
          <p:cNvSpPr txBox="1"/>
          <p:nvPr/>
        </p:nvSpPr>
        <p:spPr>
          <a:xfrm>
            <a:off x="6074967" y="2166063"/>
            <a:ext cx="848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©</a:t>
            </a:r>
            <a:r>
              <a:rPr lang="fr-FR" sz="1050" dirty="0" err="1" smtClean="0"/>
              <a:t>Magicleaf</a:t>
            </a:r>
            <a:endParaRPr lang="fr-FR" sz="1050" dirty="0"/>
          </a:p>
        </p:txBody>
      </p:sp>
      <p:sp>
        <p:nvSpPr>
          <p:cNvPr id="27" name="ZoneTexte 26"/>
          <p:cNvSpPr txBox="1"/>
          <p:nvPr/>
        </p:nvSpPr>
        <p:spPr>
          <a:xfrm>
            <a:off x="7773330" y="2190794"/>
            <a:ext cx="848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©</a:t>
            </a:r>
            <a:r>
              <a:rPr lang="fr-FR" sz="1050" dirty="0" err="1" smtClean="0"/>
              <a:t>Magicleaf</a:t>
            </a:r>
            <a:endParaRPr lang="fr-FR" sz="1050" dirty="0"/>
          </a:p>
        </p:txBody>
      </p:sp>
      <p:sp>
        <p:nvSpPr>
          <p:cNvPr id="28" name="ZoneTexte 27"/>
          <p:cNvSpPr txBox="1"/>
          <p:nvPr/>
        </p:nvSpPr>
        <p:spPr>
          <a:xfrm>
            <a:off x="9545665" y="2107131"/>
            <a:ext cx="848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©</a:t>
            </a:r>
            <a:r>
              <a:rPr lang="fr-FR" sz="1050" dirty="0" err="1" smtClean="0"/>
              <a:t>Magicleaf</a:t>
            </a:r>
            <a:endParaRPr lang="fr-FR" sz="105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0"/>
            <a:ext cx="1416279" cy="875071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-75846" y="875071"/>
            <a:ext cx="1492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dirty="0" smtClean="0"/>
              <a:t>©Hachette Education, Histoire </a:t>
            </a:r>
            <a:r>
              <a:rPr lang="fr-FR" sz="500" dirty="0"/>
              <a:t>Géographie EMC Collection Nathalie Plaza Cycle 4, </a:t>
            </a:r>
            <a:r>
              <a:rPr lang="fr-FR" sz="500" dirty="0" smtClean="0"/>
              <a:t>5e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33294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57149" y="1896"/>
            <a:ext cx="12099636" cy="11484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) Pour prévenir les risques, la nécessité de les connaître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Des risques et des catastrophes en croissance dans le monde</a:t>
            </a:r>
            <a:endParaRPr lang="fr-F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94" y="1150374"/>
            <a:ext cx="8010545" cy="56240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416279" cy="8750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75846" y="875070"/>
            <a:ext cx="1492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dirty="0" smtClean="0"/>
              <a:t>©Hachette Education, Histoire </a:t>
            </a:r>
            <a:r>
              <a:rPr lang="fr-FR" sz="500" dirty="0"/>
              <a:t>Géographie EMC Collection Nathalie Plaza Cycle 4, </a:t>
            </a:r>
            <a:r>
              <a:rPr lang="fr-FR" sz="500" dirty="0" smtClean="0"/>
              <a:t>5e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35928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1358</Words>
  <Application>Microsoft Office PowerPoint</Application>
  <PresentationFormat>Grand écran</PresentationFormat>
  <Paragraphs>215</Paragraphs>
  <Slides>28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Thème Office</vt:lpstr>
      <vt:lpstr>Prévenir les risques</vt:lpstr>
      <vt:lpstr>Présentation PowerPoint</vt:lpstr>
      <vt:lpstr>Présentation PowerPoint</vt:lpstr>
      <vt:lpstr>Dans quelle mesure les sociétés sont-elles exposées à des risques majeurs et comment peuvent-elles les prévenir ?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Mers et océans : un monde maritimisé</dc:title>
  <dc:creator>MarionG</dc:creator>
  <cp:lastModifiedBy>ANNE SZYMCZAK</cp:lastModifiedBy>
  <cp:revision>211</cp:revision>
  <dcterms:created xsi:type="dcterms:W3CDTF">2020-04-08T08:32:14Z</dcterms:created>
  <dcterms:modified xsi:type="dcterms:W3CDTF">2020-05-26T19:41:56Z</dcterms:modified>
</cp:coreProperties>
</file>