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3"/>
  </p:sldMasterIdLst>
  <p:notesMasterIdLst>
    <p:notesMasterId r:id="rId53"/>
  </p:notesMasterIdLst>
  <p:handoutMasterIdLst>
    <p:handoutMasterId r:id="rId54"/>
  </p:handoutMasterIdLst>
  <p:sldIdLst>
    <p:sldId id="298" r:id="rId4"/>
    <p:sldId id="796" r:id="rId5"/>
    <p:sldId id="745" r:id="rId6"/>
    <p:sldId id="831" r:id="rId7"/>
    <p:sldId id="802" r:id="rId8"/>
    <p:sldId id="518" r:id="rId9"/>
    <p:sldId id="820" r:id="rId10"/>
    <p:sldId id="755" r:id="rId11"/>
    <p:sldId id="733" r:id="rId12"/>
    <p:sldId id="452" r:id="rId13"/>
    <p:sldId id="814" r:id="rId14"/>
    <p:sldId id="826" r:id="rId15"/>
    <p:sldId id="812" r:id="rId16"/>
    <p:sldId id="533" r:id="rId17"/>
    <p:sldId id="574" r:id="rId18"/>
    <p:sldId id="813" r:id="rId19"/>
    <p:sldId id="829" r:id="rId20"/>
    <p:sldId id="803" r:id="rId21"/>
    <p:sldId id="815" r:id="rId22"/>
    <p:sldId id="830" r:id="rId23"/>
    <p:sldId id="834" r:id="rId24"/>
    <p:sldId id="818" r:id="rId25"/>
    <p:sldId id="832" r:id="rId26"/>
    <p:sldId id="827" r:id="rId27"/>
    <p:sldId id="833" r:id="rId28"/>
    <p:sldId id="828" r:id="rId29"/>
    <p:sldId id="495" r:id="rId30"/>
    <p:sldId id="822" r:id="rId31"/>
    <p:sldId id="797" r:id="rId32"/>
    <p:sldId id="807" r:id="rId33"/>
    <p:sldId id="271" r:id="rId34"/>
    <p:sldId id="808" r:id="rId35"/>
    <p:sldId id="809" r:id="rId36"/>
    <p:sldId id="510" r:id="rId37"/>
    <p:sldId id="816" r:id="rId38"/>
    <p:sldId id="756" r:id="rId39"/>
    <p:sldId id="497" r:id="rId40"/>
    <p:sldId id="359" r:id="rId41"/>
    <p:sldId id="491" r:id="rId42"/>
    <p:sldId id="714" r:id="rId43"/>
    <p:sldId id="715" r:id="rId44"/>
    <p:sldId id="716" r:id="rId45"/>
    <p:sldId id="718" r:id="rId46"/>
    <p:sldId id="708" r:id="rId47"/>
    <p:sldId id="709" r:id="rId48"/>
    <p:sldId id="710" r:id="rId49"/>
    <p:sldId id="711" r:id="rId50"/>
    <p:sldId id="366" r:id="rId51"/>
    <p:sldId id="394" r:id="rId52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eur" initials="A" lastIdx="14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FF"/>
    <a:srgbClr val="1798AF"/>
    <a:srgbClr val="FFFEF7"/>
    <a:srgbClr val="F1FCFD"/>
    <a:srgbClr val="001642"/>
    <a:srgbClr val="945200"/>
    <a:srgbClr val="FAD7A4"/>
    <a:srgbClr val="494C5F"/>
    <a:srgbClr val="FFF3F7"/>
    <a:srgbClr val="EDFB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98" autoAdjust="0"/>
    <p:restoredTop sz="90312" autoAdjust="0"/>
  </p:normalViewPr>
  <p:slideViewPr>
    <p:cSldViewPr snapToGrid="0">
      <p:cViewPr varScale="1">
        <p:scale>
          <a:sx n="62" d="100"/>
          <a:sy n="62" d="100"/>
        </p:scale>
        <p:origin x="714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BB651C5-239C-481D-B679-C1853F3D7869}" type="datetime1">
              <a:rPr lang="fr-FR" smtClean="0"/>
              <a:t>05/07/2020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C3F468-A24C-40BA-9BA0-927B9D8CEF08}" type="datetime1">
              <a:rPr lang="fr-FR" smtClean="0"/>
              <a:pPr/>
              <a:t>05/07/2020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not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2276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Anna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10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331293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fr-FR" dirty="0"/>
              <a:t>Anna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11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298153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Lahcène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12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7800602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13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8590059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14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7541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fr-FR" smtClean="0">
                <a:solidFill>
                  <a:prstClr val="black"/>
                </a:solidFill>
              </a:rPr>
              <a:pPr/>
              <a:t>15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732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fr-FR" smtClean="0">
                <a:solidFill>
                  <a:prstClr val="black"/>
                </a:solidFill>
              </a:rPr>
              <a:pPr/>
              <a:t>16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588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dirty="0"/>
              <a:t>Lahcène </a:t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17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4167739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Olivier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18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8335803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Dans de nombreux domaines (industrie, recherche scientifique, services, loisirs...), on a besoin de contrôler des paramètres physiques (température, force, position, vitesse, luminosité...).</a:t>
            </a:r>
          </a:p>
          <a:p>
            <a:pPr fontAlgn="base"/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fr-F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capteur est l'élément indispensable à la détection de ces grandeurs physiques.</a:t>
            </a:r>
          </a:p>
          <a:p>
            <a:pPr fontAlgn="base"/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fr-F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capteur est un organe de prélèvement d'informations qui élabore à partir d'une grandeur physique, une autre grandeur physique de nature différente (souvent électrique).</a:t>
            </a:r>
          </a:p>
          <a:p>
            <a:pPr fontAlgn="base"/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fr-F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Cette grandeur représentative de la grandeur prélevée est utilisable à des fins de mesure ou de commande.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fr-FR" smtClean="0">
                <a:solidFill>
                  <a:prstClr val="black"/>
                </a:solidFill>
              </a:rPr>
              <a:pPr/>
              <a:t>19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167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sz="1200" dirty="0">
              <a:solidFill>
                <a:srgbClr val="202122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2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6821825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Dans de nombreux domaines (industrie, recherche scientifique, services, loisirs...), on a besoin de contrôler des paramètres physiques (température, force, position, vitesse, luminosité...).</a:t>
            </a:r>
          </a:p>
          <a:p>
            <a:pPr fontAlgn="base"/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fr-F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capteur est l'élément indispensable à la détection de ces grandeurs physiques.</a:t>
            </a:r>
          </a:p>
          <a:p>
            <a:pPr fontAlgn="base"/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fr-F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capteur est un organe de prélèvement d'informations qui élabore à partir d'une grandeur physique, une autre grandeur physique de nature différente (souvent électrique).</a:t>
            </a:r>
          </a:p>
          <a:p>
            <a:pPr fontAlgn="base"/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fr-F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Cette grandeur représentative de la grandeur prélevée est utilisable à des fins de mesure ou de commande.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fr-FR" smtClean="0">
                <a:solidFill>
                  <a:prstClr val="black"/>
                </a:solidFill>
              </a:rPr>
              <a:pPr/>
              <a:t>20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4470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dirty="0"/>
              <a:t>Lahcène </a:t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21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3432236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Lahcène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22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6236549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Lahcène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23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6112431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Lahcène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24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3712415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Lahcène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25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0410889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Lahcène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26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2023238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lahcene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27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5240088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Olivier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1F1C23-0A1D-884C-8954-DF459A7DEAC7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23519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sz="1200" dirty="0">
                <a:solidFill>
                  <a:srgbClr val="202122"/>
                </a:solidFill>
              </a:rPr>
              <a:t>Olivier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29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353386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/>
              <a:t>Anna</a:t>
            </a:r>
          </a:p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vie en communauté, par exemple à l’école, demande de respecter des gestes d’hygiène qui servent à se protéger, soi et les autres.</a:t>
            </a:r>
          </a:p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faut se laver les mains régulièrement, en respectant un protocole qui décrit en différentes étapes les gestes à réaliser et les durées nécessaires.</a:t>
            </a:r>
          </a:p>
          <a:p>
            <a:pPr marL="171450" indent="-171450">
              <a:buFontTx/>
              <a:buChar char="-"/>
            </a:pPr>
            <a:endParaRPr lang="fr-FR" sz="1200" dirty="0">
              <a:solidFill>
                <a:srgbClr val="202122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3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0342853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Olivier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30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6015957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" name="Google Shape;35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dirty="0"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" name="Google Shape;35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dirty="0"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  <p:extLst>
      <p:ext uri="{BB962C8B-B14F-4D97-AF65-F5344CB8AC3E}">
        <p14:creationId xmlns:p14="http://schemas.microsoft.com/office/powerpoint/2010/main" val="23298764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Olivier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33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7879735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34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6556802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35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0761036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36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1907460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41C82-395F-4D59-9CA6-E2A0500B6A1D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04024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41C82-395F-4D59-9CA6-E2A0500B6A1D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32112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41C82-395F-4D59-9CA6-E2A0500B6A1D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0440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lavage des mains doit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être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réalisé́, a minima :</a:t>
            </a:r>
            <a:b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àl’arrivéedansl’école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b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avantderentrerenclasse,notammentaprèslesrécréations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o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avantetaprèschaquerepas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b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avantd’allerauxtoilettesetaprèsyêtrealle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́;</a:t>
            </a:r>
            <a:b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aprèss’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êtremouche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́,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avoirtousse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́,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avoiréternue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́;</a:t>
            </a:r>
            <a:b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lesoiravantderentrerchezsoietdèsl’arrivéeaudomicile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fr-FR" dirty="0"/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échanges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manuels de ballons, jouets, crayons, etc. doivent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être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évités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accompagnés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modalités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désinfection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après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chaque utilisation. Le transfert d’objets ou de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matériel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le domicile et l’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école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doit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être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limité au strict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nécessaire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fr-FR" dirty="0"/>
          </a:p>
          <a:p>
            <a:pPr marL="171450" indent="-171450">
              <a:buFontTx/>
              <a:buChar char="-"/>
            </a:pPr>
            <a:endParaRPr lang="fr-FR" sz="1200" dirty="0">
              <a:solidFill>
                <a:srgbClr val="202122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4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3602127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41C82-395F-4D59-9CA6-E2A0500B6A1D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43415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41C82-395F-4D59-9CA6-E2A0500B6A1D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40061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41C82-395F-4D59-9CA6-E2A0500B6A1D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38798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41C82-395F-4D59-9CA6-E2A0500B6A1D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76793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41C82-395F-4D59-9CA6-E2A0500B6A1D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75014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41C82-395F-4D59-9CA6-E2A0500B6A1D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17294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41C82-395F-4D59-9CA6-E2A0500B6A1D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534979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41C82-395F-4D59-9CA6-E2A0500B6A1D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97042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Anna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49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372032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sz="1200" dirty="0">
                <a:solidFill>
                  <a:srgbClr val="202122"/>
                </a:solidFill>
              </a:rPr>
              <a:t>Anna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 </a:t>
            </a:r>
            <a:r>
              <a:rPr lang="fr-FR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protocole de soins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est un document médical attestant d'une bonne pratique d'un acte médical ou paramédical, selon une bibliographie, une expérience clinique partagée, ou encore des recommandations d'un consensus de professionnels.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 </a:t>
            </a:r>
            <a:r>
              <a:rPr lang="fr-FR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protocole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expérimental </a:t>
            </a:r>
            <a:r>
              <a:rPr lang="fr-FR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un objet qui décrit une expérimentation. Il définit, selon une organisation temporelle et/ou logique, la liste des tâches expérimentales à exécuter.</a:t>
            </a:r>
          </a:p>
          <a:p>
            <a:pPr marL="171450" indent="-171450">
              <a:buFontTx/>
              <a:buChar char="-"/>
            </a:pPr>
            <a:endParaRPr lang="fr-FR" sz="1200" dirty="0">
              <a:solidFill>
                <a:srgbClr val="202122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5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272849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À défaut, l’utilisation d’une solution hydro alcoolique peut être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envisagée.</a:t>
            </a:r>
            <a:r>
              <a:rPr lang="fr-FR" dirty="0" err="1"/>
              <a:t>Anna</a:t>
            </a:r>
            <a:endParaRPr lang="fr-FR" dirty="0"/>
          </a:p>
          <a:p>
            <a:endParaRPr lang="fr-F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Le lavage des mains est essentiel. Il consiste à laver à l’eau et au savon toutes les parties des mains pendant au moins 30 secondes, avec un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séchage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soigneux si possible en utilisant une serviette en papier jetable ou sinon à l’air libre. Les serviettes à usage collectif sont à proscrire.</a:t>
            </a:r>
            <a:b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À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défaut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l’utilisation d’une solution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hydroalcoolique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peut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être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envisagée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compris en l’absence d’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accès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immédiat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à un point d’eau pour les plus jeunes, sous le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contrôle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étroit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d’un adulte. 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6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623747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sz="1200" dirty="0">
                <a:solidFill>
                  <a:srgbClr val="202122"/>
                </a:solidFill>
              </a:rPr>
              <a:t>Anna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7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39012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/>
              <a:t>Anna</a:t>
            </a:r>
          </a:p>
          <a:p>
            <a:r>
              <a:rPr lang="fr-FR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Besoin : comment proposer à tous les élèves une aide simple et efficace qui permettra de respecter le protocole pour se laver les mains à l’école ?</a:t>
            </a:r>
            <a:endParaRPr lang="fr-F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dirty="0"/>
              <a:t/>
            </a:r>
            <a:br>
              <a:rPr lang="fr-FR" dirty="0"/>
            </a:br>
            <a:endParaRPr lang="fr-FR" sz="1200" dirty="0">
              <a:solidFill>
                <a:srgbClr val="202122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8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759956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fr-FR" dirty="0"/>
              <a:t>Anna</a:t>
            </a:r>
          </a:p>
          <a:p>
            <a:pPr algn="l"/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Pour répondre à ce besoin, nous allons proposer aux élèves de 6</a:t>
            </a:r>
            <a:r>
              <a:rPr lang="fr-FR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de réaliser un projet qui permettra de créer une affiche interactive, conçue comme une aide à respecter le bon protocole pour se laver les mains.</a:t>
            </a:r>
            <a:endParaRPr lang="fr-FR" sz="1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9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169692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ce réservé d’image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/>
              <a:t>Insérez ou glissez-déplacez votre photo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360000" rIns="252000" bIns="180000" rtlCol="0" anchor="t">
            <a:noAutofit/>
          </a:bodyPr>
          <a:lstStyle>
            <a:lvl1pPr algn="r">
              <a:defRPr lang="en-ZA" sz="4000" b="1" spc="-300" dirty="0"/>
            </a:lvl1pPr>
          </a:lstStyle>
          <a:p>
            <a:pPr lvl="0" algn="r" rtl="0"/>
            <a:r>
              <a:rPr lang="fr-FR" noProof="0" dirty="0"/>
              <a:t>Cliquez pour modifier le titre de la présentation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fr-FR" noProof="0"/>
              <a:t>Modifiez le style des sous-titres du masque</a:t>
            </a:r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5" name="Rectangle 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1511250"/>
            <a:ext cx="5472113" cy="468000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r>
              <a:rPr lang="fr-FR"/>
              <a:t>Technologie Cycle 4 : 4eme / Programmer un objet communicant.</a:t>
            </a:r>
            <a:endParaRPr lang="fr-FR" dirty="0"/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1550" y="1511476"/>
            <a:ext cx="3600450" cy="4679249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71550" y="1511475"/>
            <a:ext cx="3600450" cy="467925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r>
              <a:rPr lang="fr-FR"/>
              <a:t>Technologie Cycle 4 : 4eme / Programmer un objet communicant.</a:t>
            </a:r>
            <a:endParaRPr lang="fr-FR" dirty="0"/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r>
              <a:rPr lang="fr-FR"/>
              <a:t>Technologie Cycle 4 : 4eme / Programmer un objet communicant.</a:t>
            </a:r>
            <a:endParaRPr lang="fr-FR" dirty="0"/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fr-FR"/>
              <a:t>Technologie Cycle 4 : 4eme / Programmer un objet communicant.</a:t>
            </a:r>
            <a:endParaRPr lang="fr-FR" dirty="0"/>
          </a:p>
        </p:txBody>
      </p:sp>
      <p:sp>
        <p:nvSpPr>
          <p:cNvPr id="4" name="Espace réservé du numéro de diapositive 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fr-FR"/>
              <a:t>Technologie Cycle 4 : 4eme / Programmer un objet communicant.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11296611" y="639415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0400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séparation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ce réservé d’image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</a:t>
            </a:r>
            <a:br>
              <a:rPr lang="fr-FR" noProof="0" dirty="0"/>
            </a:br>
            <a:r>
              <a:rPr lang="fr-FR" noProof="0" dirty="0"/>
              <a:t>votre photo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324000" rIns="252000" bIns="180000" rtlCol="0" anchor="t">
            <a:noAutofit/>
          </a:bodyPr>
          <a:lstStyle>
            <a:lvl1pPr algn="r">
              <a:defRPr lang="en-ZA" sz="4800" b="1" spc="-300" dirty="0"/>
            </a:lvl1pPr>
          </a:lstStyle>
          <a:p>
            <a:pPr lvl="0" algn="r" rtl="0"/>
            <a:r>
              <a:rPr lang="fr-FR" noProof="0" dirty="0"/>
              <a:t>Cliquez pour modifier le séparateur de section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Modifiez le style des sous-titres du masque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5" name="Rectangle 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43715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séparation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ce réservé d’image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</a:t>
            </a:r>
            <a:br>
              <a:rPr lang="fr-FR" noProof="0" dirty="0"/>
            </a:br>
            <a:r>
              <a:rPr lang="fr-FR" noProof="0" dirty="0"/>
              <a:t>votre photo ici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 rtlCol="0"/>
          <a:lstStyle>
            <a:lvl1pPr>
              <a:defRPr sz="48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fr-FR" noProof="0" dirty="0"/>
              <a:t>Cliquez pour modifier le séparateur de section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 rtlCol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 dirty="0"/>
              <a:t>Modifiez le style des sous-titres du masque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 noProof="0"/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5" name="Rectangle 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28285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Text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’image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 rtlCol="0"/>
          <a:lstStyle>
            <a:lvl1pPr algn="r">
              <a:defRPr sz="36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Modifier le titre de la page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2668686"/>
            <a:ext cx="5472000" cy="2999426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Image du tex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’image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/>
              <a:t>Insérez ou glissez-déplacez votre photo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/>
          <a:lstStyle>
            <a:lvl1pPr algn="l">
              <a:defRPr sz="48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Cliquez pour modifier le titre de la page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8000" y="3763648"/>
            <a:ext cx="5472000" cy="2428351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8438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e comparaison gauche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2" name="Espace réservé de comparaison gauche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>
            <a:lvl1pPr>
              <a:defRPr/>
            </a:lvl1pPr>
          </a:lstStyle>
          <a:p>
            <a:r>
              <a:rPr lang="fr-FR" dirty="0"/>
              <a:t>Technologie Cycle 4 : 4eme / Programmer un objet communicant.</a:t>
            </a:r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’image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/>
              <a:t>Insérez ou glissez-déplacez votre photo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Entrez votre légende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ci de votre atten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ce réservé d’image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08000" tIns="108000" rIns="252000" bIns="180000" rtlCol="0" anchor="t">
            <a:noAutofit/>
          </a:bodyPr>
          <a:lstStyle>
            <a:lvl1pPr algn="r">
              <a:lnSpc>
                <a:spcPct val="70000"/>
              </a:lnSpc>
              <a:defRPr lang="en-ZA" sz="4000" b="1" spc="-300" dirty="0"/>
            </a:lvl1pPr>
          </a:lstStyle>
          <a:p>
            <a:pPr lvl="0" algn="r" rtl="0"/>
            <a:r>
              <a:rPr lang="fr-FR" noProof="0" dirty="0"/>
              <a:t>Merci de votre attention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Nom complet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Numéro de téléphone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Poignée E-mail ou Réseaux sociaux</a:t>
            </a: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Site web de l’entreprise</a:t>
            </a:r>
          </a:p>
        </p:txBody>
      </p:sp>
      <p:sp>
        <p:nvSpPr>
          <p:cNvPr id="15" name="Rectangle 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04966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fr-FR"/>
              <a:t>Technologie Cycle 4 : 4eme / Programmer un objet communicant.</a:t>
            </a:r>
            <a:endParaRPr lang="fr-FR" dirty="0"/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EB0D177-9AA4-42F4-9CD7-CD206217CA6D}"/>
              </a:ext>
            </a:extLst>
          </p:cNvPr>
          <p:cNvSpPr/>
          <p:nvPr userDrawn="1"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25DB53-D610-4A40-AFDC-EBC47DB613CE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C2B9A6A4-83D0-40B1-8B15-964C84BF0705}"/>
              </a:ext>
            </a:extLst>
          </p:cNvPr>
          <p:cNvSpPr/>
          <p:nvPr userDrawn="1"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9" name="Rectangle 28">
            <a:extLst>
              <a:ext uri="{FF2B5EF4-FFF2-40B4-BE49-F238E27FC236}">
                <a16:creationId xmlns:a16="http://schemas.microsoft.com/office/drawing/2014/main" id="{9B49670D-8F18-44A8-B217-67B412095C0D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3A17DA76-704E-4421-A890-4DAFFAA5B54D}"/>
              </a:ext>
            </a:extLst>
          </p:cNvPr>
          <p:cNvSpPr/>
          <p:nvPr userDrawn="1"/>
        </p:nvSpPr>
        <p:spPr>
          <a:xfrm>
            <a:off x="9780101" y="6371351"/>
            <a:ext cx="1979897" cy="4358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6" r:id="rId5"/>
    <p:sldLayoutId id="2147483659" r:id="rId6"/>
    <p:sldLayoutId id="2147483660" r:id="rId7"/>
    <p:sldLayoutId id="2147483664" r:id="rId8"/>
    <p:sldLayoutId id="2147483650" r:id="rId9"/>
    <p:sldLayoutId id="2147483652" r:id="rId10"/>
    <p:sldLayoutId id="2147483656" r:id="rId11"/>
    <p:sldLayoutId id="2147483657" r:id="rId12"/>
    <p:sldLayoutId id="2147483654" r:id="rId13"/>
    <p:sldLayoutId id="2147483655" r:id="rId14"/>
    <p:sldLayoutId id="2147483667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tiff"/><Relationship Id="rId3" Type="http://schemas.openxmlformats.org/officeDocument/2006/relationships/image" Target="../media/image2.png"/><Relationship Id="rId7" Type="http://schemas.openxmlformats.org/officeDocument/2006/relationships/image" Target="../media/image4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microsoft.com/office/2007/relationships/hdphoto" Target="../media/hdphoto9.wdp"/><Relationship Id="rId5" Type="http://schemas.openxmlformats.org/officeDocument/2006/relationships/image" Target="../media/image39.jpg"/><Relationship Id="rId10" Type="http://schemas.openxmlformats.org/officeDocument/2006/relationships/image" Target="../media/image44.png"/><Relationship Id="rId4" Type="http://schemas.openxmlformats.org/officeDocument/2006/relationships/image" Target="../media/image38.tiff"/><Relationship Id="rId9" Type="http://schemas.openxmlformats.org/officeDocument/2006/relationships/image" Target="../media/image43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11" Type="http://schemas.openxmlformats.org/officeDocument/2006/relationships/image" Target="../media/image51.jpg"/><Relationship Id="rId5" Type="http://schemas.microsoft.com/office/2007/relationships/hdphoto" Target="../media/hdphoto10.wdp"/><Relationship Id="rId10" Type="http://schemas.openxmlformats.org/officeDocument/2006/relationships/image" Target="../media/image2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jp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11" Type="http://schemas.openxmlformats.org/officeDocument/2006/relationships/image" Target="../media/image68.png"/><Relationship Id="rId5" Type="http://schemas.openxmlformats.org/officeDocument/2006/relationships/image" Target="../media/image61.png"/><Relationship Id="rId10" Type="http://schemas.openxmlformats.org/officeDocument/2006/relationships/image" Target="../media/image67.png"/><Relationship Id="rId4" Type="http://schemas.openxmlformats.org/officeDocument/2006/relationships/image" Target="../media/image32.png"/><Relationship Id="rId9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microsoft.com/office/2007/relationships/hdphoto" Target="../media/hdphoto10.wdp"/><Relationship Id="rId10" Type="http://schemas.openxmlformats.org/officeDocument/2006/relationships/image" Target="../media/image3.jp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.jp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11" Type="http://schemas.openxmlformats.org/officeDocument/2006/relationships/image" Target="../media/image48.png"/><Relationship Id="rId5" Type="http://schemas.openxmlformats.org/officeDocument/2006/relationships/image" Target="../media/image49.png"/><Relationship Id="rId10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microsoft.com/office/2007/relationships/hdphoto" Target="../media/hdphoto10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.jp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11" Type="http://schemas.openxmlformats.org/officeDocument/2006/relationships/image" Target="../media/image48.png"/><Relationship Id="rId5" Type="http://schemas.openxmlformats.org/officeDocument/2006/relationships/image" Target="../media/image49.png"/><Relationship Id="rId10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5" Type="http://schemas.openxmlformats.org/officeDocument/2006/relationships/hyperlink" Target="https://scratch.mit.edu/projects/405136915" TargetMode="External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9.png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1.tiff"/><Relationship Id="rId5" Type="http://schemas.openxmlformats.org/officeDocument/2006/relationships/image" Target="../media/image5.png"/><Relationship Id="rId10" Type="http://schemas.openxmlformats.org/officeDocument/2006/relationships/image" Target="../media/image10.jp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0.jp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2.jpg"/><Relationship Id="rId5" Type="http://schemas.microsoft.com/office/2007/relationships/hdphoto" Target="../media/hdphoto11.wdp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1.tiff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12" Type="http://schemas.openxmlformats.org/officeDocument/2006/relationships/image" Target="../media/image9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8.png"/><Relationship Id="rId5" Type="http://schemas.openxmlformats.org/officeDocument/2006/relationships/image" Target="../media/image14.jpg"/><Relationship Id="rId15" Type="http://schemas.openxmlformats.org/officeDocument/2006/relationships/image" Target="../media/image18.tiff"/><Relationship Id="rId10" Type="http://schemas.openxmlformats.org/officeDocument/2006/relationships/image" Target="../media/image7.png"/><Relationship Id="rId4" Type="http://schemas.openxmlformats.org/officeDocument/2006/relationships/image" Target="../media/image13.jpg"/><Relationship Id="rId9" Type="http://schemas.openxmlformats.org/officeDocument/2006/relationships/image" Target="../media/image6.png"/><Relationship Id="rId1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2.jpg"/><Relationship Id="rId5" Type="http://schemas.microsoft.com/office/2007/relationships/hdphoto" Target="../media/hdphoto11.wdp"/><Relationship Id="rId4" Type="http://schemas.openxmlformats.org/officeDocument/2006/relationships/image" Target="../media/image9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0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1.wdp"/><Relationship Id="rId5" Type="http://schemas.openxmlformats.org/officeDocument/2006/relationships/image" Target="../media/image91.png"/><Relationship Id="rId4" Type="http://schemas.openxmlformats.org/officeDocument/2006/relationships/image" Target="../media/image9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0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2.jpg"/><Relationship Id="rId5" Type="http://schemas.microsoft.com/office/2007/relationships/hdphoto" Target="../media/hdphoto11.wdp"/><Relationship Id="rId4" Type="http://schemas.openxmlformats.org/officeDocument/2006/relationships/image" Target="../media/image9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2.jpg"/><Relationship Id="rId5" Type="http://schemas.microsoft.com/office/2007/relationships/hdphoto" Target="../media/hdphoto11.wdp"/><Relationship Id="rId4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5.wdp"/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12" Type="http://schemas.openxmlformats.org/officeDocument/2006/relationships/image" Target="../media/image27.png"/><Relationship Id="rId17" Type="http://schemas.microsoft.com/office/2007/relationships/hdphoto" Target="../media/hdphoto7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microsoft.com/office/2007/relationships/hdphoto" Target="../media/hdphoto4.wdp"/><Relationship Id="rId5" Type="http://schemas.openxmlformats.org/officeDocument/2006/relationships/image" Target="../media/image23.png"/><Relationship Id="rId15" Type="http://schemas.microsoft.com/office/2007/relationships/hdphoto" Target="../media/hdphoto6.wdp"/><Relationship Id="rId10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7108" y="1941095"/>
            <a:ext cx="10714892" cy="2147813"/>
          </a:xfrm>
        </p:spPr>
        <p:txBody>
          <a:bodyPr tIns="216000" rtlCol="0"/>
          <a:lstStyle/>
          <a:p>
            <a:pPr rtl="0"/>
            <a:r>
              <a:rPr lang="fr-FR" sz="6000" dirty="0"/>
              <a:t>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477108" y="3011690"/>
            <a:ext cx="10714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Affiche interactive pour bien se laver les mains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81081CC-40F9-4547-8A32-AFC4D3E5AB57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cap="small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Technologie  Collège                                                                                                                                                                                                                                                           6</a:t>
            </a:r>
            <a:r>
              <a:rPr lang="fr-FR" sz="2800" b="1" spc="-3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eme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477108" y="2081248"/>
            <a:ext cx="10714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Mini projet en 6</a:t>
            </a:r>
            <a:r>
              <a:rPr lang="fr-FR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92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 20">
            <a:extLst>
              <a:ext uri="{FF2B5EF4-FFF2-40B4-BE49-F238E27FC236}">
                <a16:creationId xmlns:a16="http://schemas.microsoft.com/office/drawing/2014/main" id="{F5AE0792-33C2-4A29-A64A-2717F96EA9EE}"/>
              </a:ext>
            </a:extLst>
          </p:cNvPr>
          <p:cNvGrpSpPr/>
          <p:nvPr/>
        </p:nvGrpSpPr>
        <p:grpSpPr>
          <a:xfrm>
            <a:off x="383780" y="1270412"/>
            <a:ext cx="2263775" cy="4317175"/>
            <a:chOff x="740522" y="1363312"/>
            <a:chExt cx="2630855" cy="521592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6D64224-5889-46F6-A53A-E103FE364759}"/>
                </a:ext>
              </a:extLst>
            </p:cNvPr>
            <p:cNvSpPr/>
            <p:nvPr/>
          </p:nvSpPr>
          <p:spPr>
            <a:xfrm rot="17909265">
              <a:off x="-268486" y="3553278"/>
              <a:ext cx="4211410" cy="6795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objectif</a:t>
              </a:r>
              <a:endParaRPr lang="fr-FR" sz="32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62B6EDF4-AFEB-484C-ADC4-02FDA0665D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904" r="26464"/>
            <a:stretch/>
          </p:blipFill>
          <p:spPr>
            <a:xfrm>
              <a:off x="740522" y="1363312"/>
              <a:ext cx="2630855" cy="5095440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15AAF48-5F81-45BC-BE99-3157F0F1173D}"/>
                </a:ext>
              </a:extLst>
            </p:cNvPr>
            <p:cNvSpPr/>
            <p:nvPr/>
          </p:nvSpPr>
          <p:spPr>
            <a:xfrm rot="17909265">
              <a:off x="51436" y="4133732"/>
              <a:ext cx="4211410" cy="6795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pédagogique</a:t>
              </a:r>
            </a:p>
          </p:txBody>
        </p:sp>
      </p:grp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10</a:t>
            </a:fld>
            <a:endParaRPr lang="fr-FR" noProof="0"/>
          </a:p>
        </p:txBody>
      </p:sp>
      <p:sp>
        <p:nvSpPr>
          <p:cNvPr id="28" name="Titre 1">
            <a:extLst>
              <a:ext uri="{FF2B5EF4-FFF2-40B4-BE49-F238E27FC236}">
                <a16:creationId xmlns:a16="http://schemas.microsoft.com/office/drawing/2014/main" id="{43EB7895-B931-4AB9-88B8-F02E82624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noFill/>
        </p:spPr>
        <p:txBody>
          <a:bodyPr vert="horz" lIns="0" tIns="0" rIns="0" bIns="0" rtlCol="0" anchor="ctr">
            <a:noAutofit/>
          </a:bodyPr>
          <a:lstStyle/>
          <a:p>
            <a:r>
              <a:rPr lang="fr-FR" sz="4400" spc="-150" dirty="0"/>
              <a:t>Lien avec le programme de Technologie du Cycle 3</a:t>
            </a: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B13BB398-A941-4360-8952-B5E1E347DD21}"/>
              </a:ext>
            </a:extLst>
          </p:cNvPr>
          <p:cNvGrpSpPr/>
          <p:nvPr/>
        </p:nvGrpSpPr>
        <p:grpSpPr>
          <a:xfrm>
            <a:off x="2998935" y="1494159"/>
            <a:ext cx="8658100" cy="2095207"/>
            <a:chOff x="4712912" y="1525128"/>
            <a:chExt cx="7115030" cy="1277110"/>
          </a:xfrm>
        </p:grpSpPr>
        <p:sp>
          <p:nvSpPr>
            <p:cNvPr id="40" name="Légende : flèche vers le bas 39">
              <a:extLst>
                <a:ext uri="{FF2B5EF4-FFF2-40B4-BE49-F238E27FC236}">
                  <a16:creationId xmlns:a16="http://schemas.microsoft.com/office/drawing/2014/main" id="{024E1A0A-EC6D-4132-B863-DA61B217FD21}"/>
                </a:ext>
              </a:extLst>
            </p:cNvPr>
            <p:cNvSpPr/>
            <p:nvPr/>
          </p:nvSpPr>
          <p:spPr>
            <a:xfrm>
              <a:off x="4722775" y="1525128"/>
              <a:ext cx="7105167" cy="1277110"/>
            </a:xfrm>
            <a:prstGeom prst="downArrowCallou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sz="2000" b="1" dirty="0"/>
            </a:p>
            <a:p>
              <a:endParaRPr lang="fr-FR" sz="2000" b="1" dirty="0"/>
            </a:p>
            <a:p>
              <a:pPr algn="ctr"/>
              <a:r>
                <a:rPr lang="fr-FR" sz="2800" dirty="0">
                  <a:latin typeface="Arial" panose="020B0604020202020204" pitchFamily="34" charset="0"/>
                  <a:cs typeface="Arial" panose="020B0604020202020204" pitchFamily="34" charset="0"/>
                </a:rPr>
                <a:t>Matériaux et objets techniques </a:t>
              </a:r>
            </a:p>
            <a:p>
              <a:pPr algn="ctr"/>
              <a:r>
                <a:rPr lang="fr-FR" sz="2800" dirty="0">
                  <a:latin typeface="Arial" panose="020B0604020202020204" pitchFamily="34" charset="0"/>
                  <a:cs typeface="Arial" panose="020B0604020202020204" pitchFamily="34" charset="0"/>
                </a:rPr>
                <a:t>Matière, mouvement, énergie, information</a:t>
              </a:r>
            </a:p>
            <a:p>
              <a:endParaRPr lang="fr-FR" sz="2000" b="1" dirty="0"/>
            </a:p>
            <a:p>
              <a:endParaRPr lang="fr-FR" sz="2000" b="1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20F1A3D-DF71-409D-8190-1606596FAC99}"/>
                </a:ext>
              </a:extLst>
            </p:cNvPr>
            <p:cNvSpPr/>
            <p:nvPr/>
          </p:nvSpPr>
          <p:spPr>
            <a:xfrm>
              <a:off x="4712912" y="1716575"/>
              <a:ext cx="7115029" cy="4137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fr-FR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2F932E8F-8B41-4325-897D-F2296F5D2743}"/>
              </a:ext>
            </a:extLst>
          </p:cNvPr>
          <p:cNvGrpSpPr/>
          <p:nvPr/>
        </p:nvGrpSpPr>
        <p:grpSpPr>
          <a:xfrm>
            <a:off x="1766962" y="2957093"/>
            <a:ext cx="10209038" cy="3900907"/>
            <a:chOff x="1678893" y="3539143"/>
            <a:chExt cx="10314982" cy="4124685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EF1CD92-B5A8-4314-8A74-32F698FC0F32}"/>
                </a:ext>
              </a:extLst>
            </p:cNvPr>
            <p:cNvSpPr/>
            <p:nvPr/>
          </p:nvSpPr>
          <p:spPr>
            <a:xfrm>
              <a:off x="8901572" y="6004125"/>
              <a:ext cx="2989243" cy="16597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3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Signal et information </a:t>
              </a:r>
            </a:p>
            <a:p>
              <a:pPr algn="ctr"/>
              <a:endParaRPr lang="fr-FR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18CCB51-60D5-4353-9E03-4E1635484EEF}"/>
                </a:ext>
              </a:extLst>
            </p:cNvPr>
            <p:cNvSpPr/>
            <p:nvPr/>
          </p:nvSpPr>
          <p:spPr>
            <a:xfrm>
              <a:off x="8798515" y="3626355"/>
              <a:ext cx="3195360" cy="16597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3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Conception d’un objet répondant à un besoin 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601BED2-7470-40BF-8E89-8E9CC2098F9F}"/>
                </a:ext>
              </a:extLst>
            </p:cNvPr>
            <p:cNvSpPr/>
            <p:nvPr/>
          </p:nvSpPr>
          <p:spPr>
            <a:xfrm>
              <a:off x="2254334" y="3539143"/>
              <a:ext cx="3474068" cy="16597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3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Communication et gestion de l’information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CC56152-FB9D-47D6-A17C-6E146AF941C5}"/>
                </a:ext>
              </a:extLst>
            </p:cNvPr>
            <p:cNvSpPr/>
            <p:nvPr/>
          </p:nvSpPr>
          <p:spPr>
            <a:xfrm>
              <a:off x="1678893" y="6026902"/>
              <a:ext cx="4160248" cy="113901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3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Source d’énergie et chaîne d’énergie</a:t>
              </a: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9AF98EC6-503C-4443-A2FC-F68EA4972612}"/>
              </a:ext>
            </a:extLst>
          </p:cNvPr>
          <p:cNvGrpSpPr/>
          <p:nvPr/>
        </p:nvGrpSpPr>
        <p:grpSpPr>
          <a:xfrm>
            <a:off x="5606923" y="987554"/>
            <a:ext cx="6375435" cy="439595"/>
            <a:chOff x="5600566" y="985059"/>
            <a:chExt cx="6375434" cy="439595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DA42094-1732-437B-A0B5-5F432C6E1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0566" y="1044203"/>
              <a:ext cx="6375434" cy="380451"/>
            </a:xfrm>
            <a:prstGeom prst="rect">
              <a:avLst/>
            </a:prstGeom>
          </p:spPr>
        </p:pic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BA02A8EA-DA73-48F3-8EF7-8C53616DEFC3}"/>
                </a:ext>
              </a:extLst>
            </p:cNvPr>
            <p:cNvSpPr/>
            <p:nvPr/>
          </p:nvSpPr>
          <p:spPr>
            <a:xfrm>
              <a:off x="9797513" y="985059"/>
              <a:ext cx="1956129" cy="432000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351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FE5AAB8-FD46-F04A-9FDE-908CD18025A4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61C6CAD-6BB6-1E48-AA56-6491D3853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9605" y="3792467"/>
            <a:ext cx="3149986" cy="188999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8223158-4345-45DD-83EC-52D0A1F7BA37}"/>
              </a:ext>
            </a:extLst>
          </p:cNvPr>
          <p:cNvSpPr/>
          <p:nvPr/>
        </p:nvSpPr>
        <p:spPr>
          <a:xfrm rot="17909265">
            <a:off x="-444489" y="3264862"/>
            <a:ext cx="3429511" cy="4851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objectif</a:t>
            </a:r>
            <a:endParaRPr lang="fr-FR" sz="32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71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11</a:t>
            </a:fld>
            <a:endParaRPr lang="fr-FR" noProof="0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4C6C4FDA-F442-4EB5-9E38-D1BF49AF40AC}"/>
              </a:ext>
            </a:extLst>
          </p:cNvPr>
          <p:cNvSpPr/>
          <p:nvPr/>
        </p:nvSpPr>
        <p:spPr>
          <a:xfrm>
            <a:off x="2208179" y="2324911"/>
            <a:ext cx="1819072" cy="204280"/>
          </a:xfrm>
          <a:custGeom>
            <a:avLst/>
            <a:gdLst>
              <a:gd name="connsiteX0" fmla="*/ 0 w 1819072"/>
              <a:gd name="connsiteY0" fmla="*/ 0 h 204280"/>
              <a:gd name="connsiteX1" fmla="*/ 1060315 w 1819072"/>
              <a:gd name="connsiteY1" fmla="*/ 204280 h 204280"/>
              <a:gd name="connsiteX2" fmla="*/ 1819072 w 1819072"/>
              <a:gd name="connsiteY2" fmla="*/ 29183 h 20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9072" h="204280">
                <a:moveTo>
                  <a:pt x="0" y="0"/>
                </a:moveTo>
                <a:lnTo>
                  <a:pt x="1060315" y="204280"/>
                </a:lnTo>
                <a:lnTo>
                  <a:pt x="1819072" y="29183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Pensées 29">
            <a:extLst>
              <a:ext uri="{FF2B5EF4-FFF2-40B4-BE49-F238E27FC236}">
                <a16:creationId xmlns:a16="http://schemas.microsoft.com/office/drawing/2014/main" id="{96C29482-496D-2743-8C2A-F789E00785A5}"/>
              </a:ext>
            </a:extLst>
          </p:cNvPr>
          <p:cNvSpPr/>
          <p:nvPr/>
        </p:nvSpPr>
        <p:spPr>
          <a:xfrm>
            <a:off x="9161248" y="1621782"/>
            <a:ext cx="1962637" cy="1406257"/>
          </a:xfrm>
          <a:prstGeom prst="cloudCallout">
            <a:avLst>
              <a:gd name="adj1" fmla="val -19015"/>
              <a:gd name="adj2" fmla="val 7878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45AF14-F2D5-F348-96C9-98D6441A623B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F3B290FB-0ACA-B240-B9F8-DEA9B6649CC1}"/>
              </a:ext>
            </a:extLst>
          </p:cNvPr>
          <p:cNvGrpSpPr/>
          <p:nvPr/>
        </p:nvGrpSpPr>
        <p:grpSpPr>
          <a:xfrm>
            <a:off x="457544" y="756081"/>
            <a:ext cx="4962322" cy="5640488"/>
            <a:chOff x="457544" y="756081"/>
            <a:chExt cx="4962322" cy="5640488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915A5364-E2D2-1A47-AE4C-1A81555E7221}"/>
                </a:ext>
              </a:extLst>
            </p:cNvPr>
            <p:cNvGrpSpPr/>
            <p:nvPr/>
          </p:nvGrpSpPr>
          <p:grpSpPr>
            <a:xfrm>
              <a:off x="457544" y="756081"/>
              <a:ext cx="4962322" cy="5640488"/>
              <a:chOff x="6082343" y="109217"/>
              <a:chExt cx="4962322" cy="5746015"/>
            </a:xfrm>
            <a:noFill/>
          </p:grpSpPr>
          <p:pic>
            <p:nvPicPr>
              <p:cNvPr id="13" name="Picture 2" descr="thumb image">
                <a:extLst>
                  <a:ext uri="{FF2B5EF4-FFF2-40B4-BE49-F238E27FC236}">
                    <a16:creationId xmlns:a16="http://schemas.microsoft.com/office/drawing/2014/main" id="{CED8564B-FDD1-444A-8CED-97C0BD9B32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911940" y="2793804"/>
                <a:ext cx="3061428" cy="3061428"/>
              </a:xfrm>
              <a:prstGeom prst="rect">
                <a:avLst/>
              </a:prstGeom>
              <a:grpFill/>
              <a:ln w="38100">
                <a:noFill/>
              </a:ln>
            </p:spPr>
          </p:pic>
          <p:sp>
            <p:nvSpPr>
              <p:cNvPr id="10" name="Bulle narrative : rectangle à coins arrondis 12">
                <a:extLst>
                  <a:ext uri="{FF2B5EF4-FFF2-40B4-BE49-F238E27FC236}">
                    <a16:creationId xmlns:a16="http://schemas.microsoft.com/office/drawing/2014/main" id="{7CB05D42-1126-414A-834D-9B1E601768B7}"/>
                  </a:ext>
                </a:extLst>
              </p:cNvPr>
              <p:cNvSpPr/>
              <p:nvPr/>
            </p:nvSpPr>
            <p:spPr>
              <a:xfrm flipH="1">
                <a:off x="6082343" y="109217"/>
                <a:ext cx="4962322" cy="2655400"/>
              </a:xfrm>
              <a:prstGeom prst="wedgeRoundRectCallout">
                <a:avLst>
                  <a:gd name="adj1" fmla="val 10768"/>
                  <a:gd name="adj2" fmla="val 56296"/>
                  <a:gd name="adj3" fmla="val 16667"/>
                </a:avLst>
              </a:prstGeom>
              <a:grpFill/>
              <a:ln w="38100">
                <a:solidFill>
                  <a:srgbClr val="0070C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fr-F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Ces notions d’hygiène ont été vues à l’école primaire, elles seront approfondies dès l’année prochaine au cycle 4 avec le professeur de SVT pour aller plus loin dans la compréhension de ce protocole.</a:t>
                </a:r>
                <a:endParaRPr lang="fr-FR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88E14F9-FACE-9E4E-BD99-6A0C85FC78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l="77836" t="43022" r="-6991" b="10104"/>
            <a:stretch/>
          </p:blipFill>
          <p:spPr>
            <a:xfrm>
              <a:off x="3487427" y="3651567"/>
              <a:ext cx="895386" cy="719785"/>
            </a:xfrm>
            <a:prstGeom prst="rect">
              <a:avLst/>
            </a:prstGeom>
          </p:spPr>
        </p:pic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B110DFC-1095-B74E-A950-28969A8D3031}"/>
              </a:ext>
            </a:extLst>
          </p:cNvPr>
          <p:cNvGrpSpPr/>
          <p:nvPr/>
        </p:nvGrpSpPr>
        <p:grpSpPr>
          <a:xfrm>
            <a:off x="6030437" y="578678"/>
            <a:ext cx="5704019" cy="5773821"/>
            <a:chOff x="6030437" y="578678"/>
            <a:chExt cx="5704019" cy="5773821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CD180DAA-E960-B444-A227-E2CEA8A72453}"/>
                </a:ext>
              </a:extLst>
            </p:cNvPr>
            <p:cNvGrpSpPr/>
            <p:nvPr/>
          </p:nvGrpSpPr>
          <p:grpSpPr>
            <a:xfrm>
              <a:off x="6030437" y="578678"/>
              <a:ext cx="5704019" cy="5773821"/>
              <a:chOff x="6075326" y="574847"/>
              <a:chExt cx="5704019" cy="5773821"/>
            </a:xfrm>
          </p:grpSpPr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83200C0D-B31D-7B4B-BB23-7EEADE88AA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7795168" y="3676165"/>
                <a:ext cx="2821938" cy="2672503"/>
              </a:xfrm>
              <a:prstGeom prst="rect">
                <a:avLst/>
              </a:prstGeom>
            </p:spPr>
          </p:pic>
          <p:sp>
            <p:nvSpPr>
              <p:cNvPr id="12" name="Bulle narrative : rectangle à coins arrondis 12">
                <a:extLst>
                  <a:ext uri="{FF2B5EF4-FFF2-40B4-BE49-F238E27FC236}">
                    <a16:creationId xmlns:a16="http://schemas.microsoft.com/office/drawing/2014/main" id="{5FDD329C-47A3-3C4C-A358-64C04FCC0093}"/>
                  </a:ext>
                </a:extLst>
              </p:cNvPr>
              <p:cNvSpPr/>
              <p:nvPr/>
            </p:nvSpPr>
            <p:spPr>
              <a:xfrm flipH="1">
                <a:off x="6075326" y="574847"/>
                <a:ext cx="5704019" cy="2711730"/>
              </a:xfrm>
              <a:prstGeom prst="wedgeRoundRectCallout">
                <a:avLst>
                  <a:gd name="adj1" fmla="val -8130"/>
                  <a:gd name="adj2" fmla="val 60433"/>
                  <a:gd name="adj3" fmla="val 16667"/>
                </a:avLst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fr-FR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fr-F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Les programmes de SVT cycle 4 </a:t>
                </a:r>
              </a:p>
              <a:p>
                <a:r>
                  <a:rPr lang="fr-FR" sz="24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Argumenter l’intérêt des politiques de prévention et de lutte contre la contamination et/ou l’infection</a:t>
                </a:r>
                <a:endParaRPr lang="fr-FR" sz="24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fr-FR" sz="2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Mesure d’hygiène, vaccination, action des antiseptiques et des antibiotiques</a:t>
                </a:r>
              </a:p>
              <a:p>
                <a:pPr algn="ctr"/>
                <a:endParaRPr lang="fr-FR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8E609F13-B5E4-6546-B3FF-E5C919174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 t="45910" r="77938" b="5739"/>
            <a:stretch/>
          </p:blipFill>
          <p:spPr>
            <a:xfrm>
              <a:off x="10046186" y="3774357"/>
              <a:ext cx="1052062" cy="1114925"/>
            </a:xfrm>
            <a:prstGeom prst="rect">
              <a:avLst/>
            </a:prstGeom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5A70111F-50AE-4CEA-8961-332EBC27CA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2488" y="3357985"/>
            <a:ext cx="1245326" cy="267739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C4E0DD1-57B7-7C4F-BC4B-A1A646FD899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rot="1325054">
            <a:off x="8529275" y="3664994"/>
            <a:ext cx="1592909" cy="878005"/>
          </a:xfrm>
          <a:prstGeom prst="rect">
            <a:avLst/>
          </a:prstGeom>
        </p:spPr>
      </p:pic>
      <p:grpSp>
        <p:nvGrpSpPr>
          <p:cNvPr id="35" name="Groupe 34">
            <a:extLst>
              <a:ext uri="{FF2B5EF4-FFF2-40B4-BE49-F238E27FC236}">
                <a16:creationId xmlns:a16="http://schemas.microsoft.com/office/drawing/2014/main" id="{8BD3E325-FC1F-C641-8F8F-ED2287A92766}"/>
              </a:ext>
            </a:extLst>
          </p:cNvPr>
          <p:cNvGrpSpPr/>
          <p:nvPr/>
        </p:nvGrpSpPr>
        <p:grpSpPr>
          <a:xfrm>
            <a:off x="9167344" y="4087413"/>
            <a:ext cx="303061" cy="294757"/>
            <a:chOff x="9167344" y="4087413"/>
            <a:chExt cx="303061" cy="294757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2F089B3-61C0-DA4C-9FAC-98BC71A0A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274512" y="4330953"/>
              <a:ext cx="102433" cy="51217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6DF364A0-C9E3-4E40-A98E-892FEA499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9167344" y="4087413"/>
              <a:ext cx="303061" cy="151531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9B3DF49B-2DFC-C74D-880B-D32BC3E79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tx2">
                  <a:tint val="45000"/>
                  <a:satMod val="400000"/>
                </a:schemeClr>
              </a:duotone>
              <a:alphaModFix amt="47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9275262" y="4211043"/>
              <a:ext cx="69692" cy="889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1014056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C1ACE9-CDD7-F543-9758-66FA6B8CAD9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12</a:t>
            </a:fld>
            <a:endParaRPr lang="fr-FR" noProof="0"/>
          </a:p>
        </p:txBody>
      </p:sp>
      <p:sp>
        <p:nvSpPr>
          <p:cNvPr id="44" name="Titre 1">
            <a:extLst>
              <a:ext uri="{FF2B5EF4-FFF2-40B4-BE49-F238E27FC236}">
                <a16:creationId xmlns:a16="http://schemas.microsoft.com/office/drawing/2014/main" id="{BB46F79E-8009-0549-9E9C-BF70BE86C75B}"/>
              </a:ext>
            </a:extLst>
          </p:cNvPr>
          <p:cNvSpPr txBox="1">
            <a:spLocks/>
          </p:cNvSpPr>
          <p:nvPr/>
        </p:nvSpPr>
        <p:spPr>
          <a:xfrm>
            <a:off x="308393" y="186940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/>
              <a:t>Revenons à notre besoin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308946-E67D-2B4F-BD5B-C4358093B25C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D56A3E2-2B80-4410-81C2-D669BBE23717}"/>
              </a:ext>
            </a:extLst>
          </p:cNvPr>
          <p:cNvGrpSpPr/>
          <p:nvPr/>
        </p:nvGrpSpPr>
        <p:grpSpPr>
          <a:xfrm>
            <a:off x="7299215" y="789683"/>
            <a:ext cx="4709212" cy="4798870"/>
            <a:chOff x="4120104" y="601534"/>
            <a:chExt cx="5419813" cy="5664513"/>
          </a:xfrm>
        </p:grpSpPr>
        <p:sp>
          <p:nvSpPr>
            <p:cNvPr id="24" name="Rectangle 4">
              <a:extLst>
                <a:ext uri="{FF2B5EF4-FFF2-40B4-BE49-F238E27FC236}">
                  <a16:creationId xmlns:a16="http://schemas.microsoft.com/office/drawing/2014/main" id="{BBCAC116-A9A6-4F67-9FBF-860EC54D9CAD}"/>
                </a:ext>
              </a:extLst>
            </p:cNvPr>
            <p:cNvSpPr/>
            <p:nvPr/>
          </p:nvSpPr>
          <p:spPr>
            <a:xfrm>
              <a:off x="4120104" y="601534"/>
              <a:ext cx="4562374" cy="5621154"/>
            </a:xfrm>
            <a:custGeom>
              <a:avLst/>
              <a:gdLst>
                <a:gd name="connsiteX0" fmla="*/ 0 w 4533499"/>
                <a:gd name="connsiteY0" fmla="*/ 0 h 4953939"/>
                <a:gd name="connsiteX1" fmla="*/ 4533499 w 4533499"/>
                <a:gd name="connsiteY1" fmla="*/ 0 h 4953939"/>
                <a:gd name="connsiteX2" fmla="*/ 4533499 w 4533499"/>
                <a:gd name="connsiteY2" fmla="*/ 4953939 h 4953939"/>
                <a:gd name="connsiteX3" fmla="*/ 0 w 4533499"/>
                <a:gd name="connsiteY3" fmla="*/ 4953939 h 4953939"/>
                <a:gd name="connsiteX4" fmla="*/ 0 w 4533499"/>
                <a:gd name="connsiteY4" fmla="*/ 0 h 4953939"/>
                <a:gd name="connsiteX0" fmla="*/ 0 w 4552749"/>
                <a:gd name="connsiteY0" fmla="*/ 635267 h 4953939"/>
                <a:gd name="connsiteX1" fmla="*/ 4552749 w 4552749"/>
                <a:gd name="connsiteY1" fmla="*/ 0 h 4953939"/>
                <a:gd name="connsiteX2" fmla="*/ 4552749 w 4552749"/>
                <a:gd name="connsiteY2" fmla="*/ 4953939 h 4953939"/>
                <a:gd name="connsiteX3" fmla="*/ 19250 w 4552749"/>
                <a:gd name="connsiteY3" fmla="*/ 4953939 h 4953939"/>
                <a:gd name="connsiteX4" fmla="*/ 0 w 4552749"/>
                <a:gd name="connsiteY4" fmla="*/ 635267 h 4953939"/>
                <a:gd name="connsiteX0" fmla="*/ 0 w 4562374"/>
                <a:gd name="connsiteY0" fmla="*/ 635267 h 4953939"/>
                <a:gd name="connsiteX1" fmla="*/ 4552749 w 4562374"/>
                <a:gd name="connsiteY1" fmla="*/ 0 h 4953939"/>
                <a:gd name="connsiteX2" fmla="*/ 4562374 w 4562374"/>
                <a:gd name="connsiteY2" fmla="*/ 4001038 h 4953939"/>
                <a:gd name="connsiteX3" fmla="*/ 19250 w 4562374"/>
                <a:gd name="connsiteY3" fmla="*/ 4953939 h 4953939"/>
                <a:gd name="connsiteX4" fmla="*/ 0 w 4562374"/>
                <a:gd name="connsiteY4" fmla="*/ 635267 h 495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62374" h="4953939">
                  <a:moveTo>
                    <a:pt x="0" y="635267"/>
                  </a:moveTo>
                  <a:lnTo>
                    <a:pt x="4552749" y="0"/>
                  </a:lnTo>
                  <a:cubicBezTo>
                    <a:pt x="4555957" y="1333679"/>
                    <a:pt x="4559166" y="2667359"/>
                    <a:pt x="4562374" y="4001038"/>
                  </a:cubicBezTo>
                  <a:lnTo>
                    <a:pt x="19250" y="4953939"/>
                  </a:lnTo>
                  <a:cubicBezTo>
                    <a:pt x="12833" y="3514382"/>
                    <a:pt x="6417" y="2074824"/>
                    <a:pt x="0" y="635267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D7100D16-7D1B-4111-84CD-CB86F9292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5148" y="910528"/>
              <a:ext cx="2190638" cy="1969595"/>
            </a:xfrm>
            <a:prstGeom prst="rect">
              <a:avLst/>
            </a:prstGeom>
            <a:ln>
              <a:noFill/>
            </a:ln>
            <a:effectLst/>
            <a:scene3d>
              <a:camera prst="isometricRightUp">
                <a:rot lat="573190" lon="19147898" rev="21571427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27" name="Picture 2" descr="Distributeur de savon mural - distributeur de savon automatique">
              <a:extLst>
                <a:ext uri="{FF2B5EF4-FFF2-40B4-BE49-F238E27FC236}">
                  <a16:creationId xmlns:a16="http://schemas.microsoft.com/office/drawing/2014/main" id="{631DA976-FC19-46EA-A0BA-85425B7AF5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6300" y1="24600" x2="47000" y2="549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97" t="15650" r="27340" b="23088"/>
            <a:stretch/>
          </p:blipFill>
          <p:spPr bwMode="auto">
            <a:xfrm>
              <a:off x="5455596" y="2507787"/>
              <a:ext cx="378914" cy="624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E3E8EA6B-9F3E-4FFD-99D0-2368CDD00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82224" y="2537537"/>
              <a:ext cx="1124039" cy="1406101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D771812D-67CC-4A80-8806-DB224A4C5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25133" y="5046336"/>
              <a:ext cx="1046878" cy="1219711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8A572E41-11B6-4E0E-8693-004D8691F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63629" y="2038473"/>
              <a:ext cx="3423878" cy="3423878"/>
            </a:xfrm>
            <a:prstGeom prst="rect">
              <a:avLst/>
            </a:prstGeom>
            <a:scene3d>
              <a:camera prst="orthographicFront">
                <a:rot lat="896496" lon="519731" rev="20989467"/>
              </a:camera>
              <a:lightRig rig="threePt" dir="t"/>
            </a:scene3d>
          </p:spPr>
        </p:pic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E23DD79E-85D5-47DC-96D6-443BCA1DE62D}"/>
                </a:ext>
              </a:extLst>
            </p:cNvPr>
            <p:cNvGrpSpPr/>
            <p:nvPr/>
          </p:nvGrpSpPr>
          <p:grpSpPr>
            <a:xfrm>
              <a:off x="8008275" y="2170493"/>
              <a:ext cx="1531642" cy="3819114"/>
              <a:chOff x="6416028" y="2261680"/>
              <a:chExt cx="1531642" cy="3819114"/>
            </a:xfrm>
          </p:grpSpPr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013032BF-6281-4641-8F02-DCAA7A9E6B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rcRect l="49678" r="30270"/>
              <a:stretch/>
            </p:blipFill>
            <p:spPr>
              <a:xfrm flipH="1">
                <a:off x="6416028" y="2261681"/>
                <a:ext cx="765821" cy="3819113"/>
              </a:xfrm>
              <a:prstGeom prst="rect">
                <a:avLst/>
              </a:prstGeom>
            </p:spPr>
          </p:pic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FD491B62-6D82-49C9-BE94-7A44886152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rcRect l="49678" r="30270"/>
              <a:stretch/>
            </p:blipFill>
            <p:spPr>
              <a:xfrm>
                <a:off x="7181849" y="2261680"/>
                <a:ext cx="765821" cy="3819113"/>
              </a:xfrm>
              <a:prstGeom prst="rect">
                <a:avLst/>
              </a:prstGeom>
            </p:spPr>
          </p:pic>
        </p:grpSp>
      </p:grpSp>
      <p:pic>
        <p:nvPicPr>
          <p:cNvPr id="22" name="Picture 2" descr="thumb image">
            <a:extLst>
              <a:ext uri="{FF2B5EF4-FFF2-40B4-BE49-F238E27FC236}">
                <a16:creationId xmlns:a16="http://schemas.microsoft.com/office/drawing/2014/main" id="{B93F3EE9-2701-4BD5-A38B-9AEA208BC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8393" y="2908971"/>
            <a:ext cx="3073161" cy="307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C640717-E35A-4E6B-BF66-F242D7F2F66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3332" t="6449" r="30869" b="71005"/>
          <a:stretch/>
        </p:blipFill>
        <p:spPr>
          <a:xfrm rot="21062250">
            <a:off x="988885" y="1715867"/>
            <a:ext cx="774700" cy="1105578"/>
          </a:xfrm>
          <a:prstGeom prst="rect">
            <a:avLst/>
          </a:prstGeom>
        </p:spPr>
      </p:pic>
      <p:sp>
        <p:nvSpPr>
          <p:cNvPr id="33" name="Bulle narrative : rectangle à coins arrondis 32">
            <a:extLst>
              <a:ext uri="{FF2B5EF4-FFF2-40B4-BE49-F238E27FC236}">
                <a16:creationId xmlns:a16="http://schemas.microsoft.com/office/drawing/2014/main" id="{60481267-03C4-4D74-A712-4103A00C4D0E}"/>
              </a:ext>
            </a:extLst>
          </p:cNvPr>
          <p:cNvSpPr/>
          <p:nvPr/>
        </p:nvSpPr>
        <p:spPr>
          <a:xfrm flipH="1">
            <a:off x="2086458" y="1013078"/>
            <a:ext cx="3190391" cy="1511047"/>
          </a:xfrm>
          <a:prstGeom prst="wedgeRoundRectCallout">
            <a:avLst>
              <a:gd name="adj1" fmla="val 37993"/>
              <a:gd name="adj2" fmla="val 74156"/>
              <a:gd name="adj3" fmla="val 16667"/>
            </a:avLst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spc="-15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faut faire de notre affiche un objet interactif.</a:t>
            </a:r>
          </a:p>
        </p:txBody>
      </p:sp>
      <p:sp>
        <p:nvSpPr>
          <p:cNvPr id="34" name="Bulle narrative : rectangle à coins arrondis 33">
            <a:extLst>
              <a:ext uri="{FF2B5EF4-FFF2-40B4-BE49-F238E27FC236}">
                <a16:creationId xmlns:a16="http://schemas.microsoft.com/office/drawing/2014/main" id="{3DA8847F-35E0-4F43-8C34-F9363B83ABFA}"/>
              </a:ext>
            </a:extLst>
          </p:cNvPr>
          <p:cNvSpPr/>
          <p:nvPr/>
        </p:nvSpPr>
        <p:spPr>
          <a:xfrm flipH="1">
            <a:off x="3675668" y="2634297"/>
            <a:ext cx="3190390" cy="1632903"/>
          </a:xfrm>
          <a:prstGeom prst="wedgeRoundRectCallout">
            <a:avLst>
              <a:gd name="adj1" fmla="val 60683"/>
              <a:gd name="adj2" fmla="val 28140"/>
              <a:gd name="adj3" fmla="val 16667"/>
            </a:avLst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600" spc="-15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y aura un démarrage sans contact comme un check sans contact.</a:t>
            </a:r>
          </a:p>
        </p:txBody>
      </p:sp>
      <p:sp>
        <p:nvSpPr>
          <p:cNvPr id="35" name="Bulle narrative : rectangle à coins arrondis 34">
            <a:extLst>
              <a:ext uri="{FF2B5EF4-FFF2-40B4-BE49-F238E27FC236}">
                <a16:creationId xmlns:a16="http://schemas.microsoft.com/office/drawing/2014/main" id="{2226E017-3D3B-4E2D-95F3-EC16C0FD90C4}"/>
              </a:ext>
            </a:extLst>
          </p:cNvPr>
          <p:cNvSpPr/>
          <p:nvPr/>
        </p:nvSpPr>
        <p:spPr>
          <a:xfrm flipH="1">
            <a:off x="3745189" y="4460522"/>
            <a:ext cx="3190391" cy="1511047"/>
          </a:xfrm>
          <a:prstGeom prst="wedgeRoundRectCallout">
            <a:avLst>
              <a:gd name="adj1" fmla="val 64564"/>
              <a:gd name="adj2" fmla="val -35526"/>
              <a:gd name="adj3" fmla="val 16667"/>
            </a:avLst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600" spc="-15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nous guidera de manière visuelle et sonore tout au long du protocole.</a:t>
            </a:r>
          </a:p>
        </p:txBody>
      </p:sp>
    </p:spTree>
    <p:extLst>
      <p:ext uri="{BB962C8B-B14F-4D97-AF65-F5344CB8AC3E}">
        <p14:creationId xmlns:p14="http://schemas.microsoft.com/office/powerpoint/2010/main" val="249744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D425AAA-8F37-A04F-98B7-9A365038A2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193" r="54223" b="3581"/>
          <a:stretch/>
        </p:blipFill>
        <p:spPr>
          <a:xfrm>
            <a:off x="1090697" y="2465601"/>
            <a:ext cx="2381627" cy="3445559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13</a:t>
            </a:fld>
            <a:endParaRPr lang="fr-FR" noProof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ABCEFB7E-6BE5-4594-A55C-4AD3FCC4115A}"/>
              </a:ext>
            </a:extLst>
          </p:cNvPr>
          <p:cNvSpPr txBox="1">
            <a:spLocks/>
          </p:cNvSpPr>
          <p:nvPr/>
        </p:nvSpPr>
        <p:spPr>
          <a:xfrm>
            <a:off x="549527" y="-213622"/>
            <a:ext cx="11092946" cy="130495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spc="-300" dirty="0"/>
              <a:t>Revenons à notre </a:t>
            </a:r>
            <a:r>
              <a:rPr lang="fr-FR" sz="4800" dirty="0"/>
              <a:t>besoin :</a:t>
            </a:r>
            <a:endParaRPr lang="fr-FR" sz="4800" spc="-3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8E491CC-3659-4322-B68F-8A8BDFDDFB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015" y="693684"/>
            <a:ext cx="8246233" cy="567766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09BA85E-D333-4E66-ABAD-C8004781BB9F}"/>
              </a:ext>
            </a:extLst>
          </p:cNvPr>
          <p:cNvSpPr txBox="1"/>
          <p:nvPr/>
        </p:nvSpPr>
        <p:spPr>
          <a:xfrm>
            <a:off x="4855778" y="1091330"/>
            <a:ext cx="690422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L’affiche </a:t>
            </a:r>
            <a:r>
              <a:rPr lang="fr-FR" sz="2000" dirty="0"/>
              <a:t>interactive détectera </a:t>
            </a:r>
            <a:r>
              <a:rPr lang="fr-FR" sz="2000" b="1" dirty="0"/>
              <a:t>automatiquement</a:t>
            </a:r>
            <a:r>
              <a:rPr lang="fr-FR" sz="2000" dirty="0"/>
              <a:t> l’élève pour lancer le protocole pour se laver les mains.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fr-FR" sz="2000" dirty="0"/>
              <a:t>Sur </a:t>
            </a:r>
            <a:r>
              <a:rPr lang="fr-FR" sz="2000" b="1" dirty="0"/>
              <a:t>chaque étape </a:t>
            </a:r>
            <a:r>
              <a:rPr lang="fr-FR" sz="2000" dirty="0"/>
              <a:t>représentée par un pictogramme, une </a:t>
            </a:r>
            <a:r>
              <a:rPr lang="fr-FR" sz="2000" b="1" dirty="0"/>
              <a:t>lumière clignotera </a:t>
            </a:r>
            <a:r>
              <a:rPr lang="fr-FR" sz="2000" dirty="0"/>
              <a:t>tant qu’il faut rester à cette étape.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fr-FR" sz="2000" dirty="0"/>
              <a:t> La </a:t>
            </a:r>
            <a:r>
              <a:rPr lang="fr-FR" sz="2000" b="1" dirty="0"/>
              <a:t>fin d’une étape </a:t>
            </a:r>
            <a:r>
              <a:rPr lang="fr-FR" sz="2000" dirty="0"/>
              <a:t>pour le passage à la suivante est signalée par </a:t>
            </a:r>
            <a:r>
              <a:rPr lang="fr-FR" sz="2000" b="1" dirty="0"/>
              <a:t>un jingle sonore </a:t>
            </a:r>
            <a:r>
              <a:rPr lang="fr-FR" sz="2000" dirty="0"/>
              <a:t>spécifique.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fr-FR" sz="2000" dirty="0"/>
              <a:t>Une </a:t>
            </a:r>
            <a:r>
              <a:rPr lang="fr-FR" sz="2000" b="1" dirty="0"/>
              <a:t>musique encourageante </a:t>
            </a:r>
            <a:r>
              <a:rPr lang="fr-FR" sz="2000" dirty="0"/>
              <a:t>annoncera </a:t>
            </a:r>
            <a:r>
              <a:rPr lang="fr-FR" sz="2000" b="1" dirty="0"/>
              <a:t>la fin du protocole</a:t>
            </a:r>
            <a:r>
              <a:rPr lang="fr-FR" sz="2000" dirty="0"/>
              <a:t>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fr-FR" sz="2000" dirty="0"/>
              <a:t>L’affiche doit pouvoir se placer </a:t>
            </a:r>
            <a:r>
              <a:rPr lang="fr-FR" sz="2000" b="1" dirty="0"/>
              <a:t>sur un mur</a:t>
            </a:r>
            <a:r>
              <a:rPr lang="fr-FR" sz="2000" dirty="0"/>
              <a:t>, avec une dimension compatible avec la zone au-dessus du lavabo.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fr-FR" sz="2000" dirty="0"/>
              <a:t>L’affiche </a:t>
            </a:r>
            <a:r>
              <a:rPr lang="fr-FR" sz="2000" b="1" dirty="0"/>
              <a:t>doit être autonome </a:t>
            </a:r>
            <a:r>
              <a:rPr lang="fr-FR" sz="2000" dirty="0"/>
              <a:t>quant à son alimentation électrique.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fr-FR" sz="2000" dirty="0"/>
              <a:t>L’affiche doit </a:t>
            </a:r>
            <a:r>
              <a:rPr lang="fr-FR" sz="2000" b="1" dirty="0"/>
              <a:t>résister aux aspersions de liquide</a:t>
            </a:r>
            <a:r>
              <a:rPr lang="fr-FR" sz="2000" dirty="0"/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F89E58-9845-8049-A25D-FA151B2EE27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7613CA3-3681-4FDC-B812-EA13880E34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191562" y="1723335"/>
            <a:ext cx="1147021" cy="916476"/>
          </a:xfrm>
          <a:prstGeom prst="rect">
            <a:avLst/>
          </a:prstGeom>
        </p:spPr>
      </p:pic>
      <p:sp>
        <p:nvSpPr>
          <p:cNvPr id="2" name="Bulle narrative : rectangle à coins arrondis 1">
            <a:extLst>
              <a:ext uri="{FF2B5EF4-FFF2-40B4-BE49-F238E27FC236}">
                <a16:creationId xmlns:a16="http://schemas.microsoft.com/office/drawing/2014/main" id="{A1F7AB62-EEF6-4800-84BF-9AFDC63C9D08}"/>
              </a:ext>
            </a:extLst>
          </p:cNvPr>
          <p:cNvSpPr/>
          <p:nvPr/>
        </p:nvSpPr>
        <p:spPr>
          <a:xfrm>
            <a:off x="277065" y="941991"/>
            <a:ext cx="2066889" cy="1127184"/>
          </a:xfrm>
          <a:prstGeom prst="wedgeRoundRectCallout">
            <a:avLst>
              <a:gd name="adj1" fmla="val 22157"/>
              <a:gd name="adj2" fmla="val 67500"/>
              <a:gd name="adj3" fmla="val 16667"/>
            </a:avLst>
          </a:prstGeom>
          <a:ln w="38100">
            <a:solidFill>
              <a:srgbClr val="009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/>
              <a:t>Ce document s’appelle un CDCF.</a:t>
            </a:r>
          </a:p>
        </p:txBody>
      </p:sp>
    </p:spTree>
    <p:extLst>
      <p:ext uri="{BB962C8B-B14F-4D97-AF65-F5344CB8AC3E}">
        <p14:creationId xmlns:p14="http://schemas.microsoft.com/office/powerpoint/2010/main" val="307639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14</a:t>
            </a:fld>
            <a:endParaRPr lang="fr-FR" noProof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ABCEFB7E-6BE5-4594-A55C-4AD3FCC4115A}"/>
              </a:ext>
            </a:extLst>
          </p:cNvPr>
          <p:cNvSpPr txBox="1">
            <a:spLocks/>
          </p:cNvSpPr>
          <p:nvPr/>
        </p:nvSpPr>
        <p:spPr>
          <a:xfrm>
            <a:off x="667054" y="380010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spc="-300" dirty="0"/>
              <a:t>Qu’est ce qu’un CDCF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9D66DC0-1051-4AD8-B049-67C473E4D0A8}"/>
              </a:ext>
            </a:extLst>
          </p:cNvPr>
          <p:cNvSpPr txBox="1"/>
          <p:nvPr/>
        </p:nvSpPr>
        <p:spPr>
          <a:xfrm>
            <a:off x="3692323" y="1291172"/>
            <a:ext cx="748196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3200" dirty="0">
                <a:latin typeface="Arial" panose="020B0604020202020204" pitchFamily="34" charset="0"/>
                <a:cs typeface="Arial" panose="020B0604020202020204" pitchFamily="34" charset="0"/>
              </a:rPr>
              <a:t>Le CDCF est le Cahier des Charges Fonctionnel. C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x-none" sz="3200" dirty="0">
                <a:latin typeface="Arial" panose="020B0604020202020204" pitchFamily="34" charset="0"/>
                <a:cs typeface="Arial" panose="020B0604020202020204" pitchFamily="34" charset="0"/>
              </a:rPr>
              <a:t>est un document par lequel le </a:t>
            </a:r>
            <a:r>
              <a:rPr lang="x-none" sz="3200" b="1" dirty="0">
                <a:latin typeface="Arial" panose="020B0604020202020204" pitchFamily="34" charset="0"/>
                <a:cs typeface="Arial" panose="020B0604020202020204" pitchFamily="34" charset="0"/>
              </a:rPr>
              <a:t>demandeur</a:t>
            </a:r>
            <a:r>
              <a:rPr lang="x-none" sz="3200" dirty="0">
                <a:latin typeface="Arial" panose="020B0604020202020204" pitchFamily="34" charset="0"/>
                <a:cs typeface="Arial" panose="020B0604020202020204" pitchFamily="34" charset="0"/>
              </a:rPr>
              <a:t> exprime son </a:t>
            </a:r>
            <a:r>
              <a:rPr lang="x-none" sz="3200" b="1" dirty="0">
                <a:latin typeface="Arial" panose="020B0604020202020204" pitchFamily="34" charset="0"/>
                <a:cs typeface="Arial" panose="020B0604020202020204" pitchFamily="34" charset="0"/>
              </a:rPr>
              <a:t>besoin</a:t>
            </a:r>
            <a:r>
              <a:rPr lang="x-none" sz="3200" dirty="0">
                <a:latin typeface="Arial" panose="020B0604020202020204" pitchFamily="34" charset="0"/>
                <a:cs typeface="Arial" panose="020B0604020202020204" pitchFamily="34" charset="0"/>
              </a:rPr>
              <a:t>  en termes de </a:t>
            </a:r>
            <a:r>
              <a:rPr lang="x-none" sz="3200" b="1" dirty="0">
                <a:latin typeface="Arial" panose="020B0604020202020204" pitchFamily="34" charset="0"/>
                <a:cs typeface="Arial" panose="020B0604020202020204" pitchFamily="34" charset="0"/>
              </a:rPr>
              <a:t>fonctions</a:t>
            </a:r>
            <a:r>
              <a:rPr lang="x-none" sz="3200" dirty="0">
                <a:latin typeface="Arial" panose="020B0604020202020204" pitchFamily="34" charset="0"/>
                <a:cs typeface="Arial" panose="020B0604020202020204" pitchFamily="34" charset="0"/>
              </a:rPr>
              <a:t> et de </a:t>
            </a:r>
            <a:r>
              <a:rPr lang="x-none" sz="3200" b="1" dirty="0">
                <a:latin typeface="Arial" panose="020B0604020202020204" pitchFamily="34" charset="0"/>
                <a:cs typeface="Arial" panose="020B0604020202020204" pitchFamily="34" charset="0"/>
              </a:rPr>
              <a:t>contraintes</a:t>
            </a:r>
            <a:r>
              <a:rPr lang="x-none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B18599D-B4EF-41A2-A145-CE143927E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710" y="1291172"/>
            <a:ext cx="1797858" cy="432177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92E9643-A64F-4A2E-A0A9-EEB8B9D79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5070" y="3841544"/>
            <a:ext cx="3383976" cy="2300046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B116A7E6-6352-4B8D-AF2B-5DDE110A5CAA}"/>
              </a:ext>
            </a:extLst>
          </p:cNvPr>
          <p:cNvGrpSpPr/>
          <p:nvPr/>
        </p:nvGrpSpPr>
        <p:grpSpPr>
          <a:xfrm>
            <a:off x="8849508" y="3681351"/>
            <a:ext cx="1968913" cy="2430316"/>
            <a:chOff x="6260687" y="3650784"/>
            <a:chExt cx="2021568" cy="2460883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51F73C9A-349D-43D8-82A7-AB2A4BDE3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640113">
              <a:off x="6260687" y="3650784"/>
              <a:ext cx="1955248" cy="246088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EEE5CE84-53C2-44DF-BA92-42551B8474CA}"/>
                </a:ext>
              </a:extLst>
            </p:cNvPr>
            <p:cNvSpPr txBox="1"/>
            <p:nvPr/>
          </p:nvSpPr>
          <p:spPr>
            <a:xfrm rot="19129437">
              <a:off x="6701981" y="5089165"/>
              <a:ext cx="1507227" cy="598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x-none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CDCF 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6CECC80-F20C-422F-807E-CDE53BFF7281}"/>
                </a:ext>
              </a:extLst>
            </p:cNvPr>
            <p:cNvSpPr txBox="1"/>
            <p:nvPr/>
          </p:nvSpPr>
          <p:spPr>
            <a:xfrm rot="20576413">
              <a:off x="6775028" y="4263825"/>
              <a:ext cx="15072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Projet</a:t>
              </a:r>
              <a:r>
                <a:rPr lang="x-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fr-FR" sz="1100" dirty="0">
                <a:solidFill>
                  <a:srgbClr val="002060"/>
                </a:solidFill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5267DFC-9C14-7943-96E1-4C6860C68919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50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15</a:t>
            </a:fld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8462068E-8B3F-9745-B641-36A6157FC3C0}"/>
              </a:ext>
            </a:extLst>
          </p:cNvPr>
          <p:cNvGrpSpPr/>
          <p:nvPr/>
        </p:nvGrpSpPr>
        <p:grpSpPr>
          <a:xfrm>
            <a:off x="4844285" y="2598742"/>
            <a:ext cx="2577020" cy="1222781"/>
            <a:chOff x="4060110" y="2250550"/>
            <a:chExt cx="3740164" cy="1813905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20655807-F132-4570-9515-F49CEEA87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060110" y="2258275"/>
              <a:ext cx="1918365" cy="1806180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5741C54-BB8D-4981-9ECD-1D1224161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881909" y="2250550"/>
              <a:ext cx="1918365" cy="1571673"/>
            </a:xfrm>
            <a:prstGeom prst="rect">
              <a:avLst/>
            </a:prstGeom>
          </p:spPr>
        </p:pic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A95BE9B4-607D-1F4F-8999-562BFC704A06}"/>
              </a:ext>
            </a:extLst>
          </p:cNvPr>
          <p:cNvGrpSpPr/>
          <p:nvPr/>
        </p:nvGrpSpPr>
        <p:grpSpPr>
          <a:xfrm>
            <a:off x="133469" y="582616"/>
            <a:ext cx="4692058" cy="5531305"/>
            <a:chOff x="133469" y="582616"/>
            <a:chExt cx="4692058" cy="5531305"/>
          </a:xfrm>
        </p:grpSpPr>
        <p:pic>
          <p:nvPicPr>
            <p:cNvPr id="18" name="Google Shape;217;p26">
              <a:extLst>
                <a:ext uri="{FF2B5EF4-FFF2-40B4-BE49-F238E27FC236}">
                  <a16:creationId xmlns:a16="http://schemas.microsoft.com/office/drawing/2014/main" id="{421C02B3-A8E2-E142-8BCC-3530D6BBAA0F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33469" y="582616"/>
              <a:ext cx="4692058" cy="55313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FDF0FE47-1625-FF4E-830B-6FFBBCBE38E0}"/>
                </a:ext>
              </a:extLst>
            </p:cNvPr>
            <p:cNvSpPr txBox="1"/>
            <p:nvPr/>
          </p:nvSpPr>
          <p:spPr>
            <a:xfrm>
              <a:off x="1881140" y="1950852"/>
              <a:ext cx="2504106" cy="26468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Une fonction :</a:t>
              </a:r>
            </a:p>
            <a:p>
              <a:pPr algn="ctr"/>
              <a:r>
                <a:rPr lang="fr-FR" sz="24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c’est l’action réalisée pour répondre au besoin</a:t>
              </a:r>
              <a:r>
                <a:rPr lang="fr-FR" sz="22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fr-FR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endParaRPr lang="fr-FR" sz="2400" dirty="0">
                <a:solidFill>
                  <a:srgbClr val="1798A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endParaRPr lang="fr-FR" sz="2200" dirty="0">
                <a:solidFill>
                  <a:srgbClr val="1798A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90AD0B4-CEF3-1249-9D35-D2D269F26059}"/>
              </a:ext>
            </a:extLst>
          </p:cNvPr>
          <p:cNvGrpSpPr/>
          <p:nvPr/>
        </p:nvGrpSpPr>
        <p:grpSpPr>
          <a:xfrm>
            <a:off x="7366475" y="112007"/>
            <a:ext cx="4692058" cy="5866381"/>
            <a:chOff x="7297140" y="717352"/>
            <a:chExt cx="4692058" cy="5531305"/>
          </a:xfrm>
        </p:grpSpPr>
        <p:pic>
          <p:nvPicPr>
            <p:cNvPr id="15" name="Google Shape;217;p26">
              <a:extLst>
                <a:ext uri="{FF2B5EF4-FFF2-40B4-BE49-F238E27FC236}">
                  <a16:creationId xmlns:a16="http://schemas.microsoft.com/office/drawing/2014/main" id="{22A646A3-1010-D145-8323-700963B86A61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7297140" y="717352"/>
              <a:ext cx="4692058" cy="55313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59196233-0761-5645-B110-85A906FB7EAA}"/>
                </a:ext>
              </a:extLst>
            </p:cNvPr>
            <p:cNvSpPr txBox="1"/>
            <p:nvPr/>
          </p:nvSpPr>
          <p:spPr>
            <a:xfrm>
              <a:off x="7765894" y="2046346"/>
              <a:ext cx="2504279" cy="24666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Une contrainte </a:t>
              </a:r>
              <a:r>
                <a:rPr lang="fr-FR" sz="2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c’est une obligation que doit respecter l’objet.</a:t>
              </a:r>
            </a:p>
            <a:p>
              <a:pPr algn="ctr"/>
              <a:endParaRPr lang="fr-FR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fr-F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ABCEFB7E-6BE5-4594-A55C-4AD3FCC4115A}"/>
              </a:ext>
            </a:extLst>
          </p:cNvPr>
          <p:cNvSpPr txBox="1">
            <a:spLocks/>
          </p:cNvSpPr>
          <p:nvPr/>
        </p:nvSpPr>
        <p:spPr>
          <a:xfrm>
            <a:off x="299545" y="112007"/>
            <a:ext cx="11892455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Notre cahier des charges fonctionnel : fonctions et contraintes.</a:t>
            </a:r>
            <a:endParaRPr lang="fr-FR" sz="3600" spc="-3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B83874C-5267-A245-AA44-165A1A23EBEB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44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16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ABCEFB7E-6BE5-4594-A55C-4AD3FCC4115A}"/>
              </a:ext>
            </a:extLst>
          </p:cNvPr>
          <p:cNvSpPr txBox="1">
            <a:spLocks/>
          </p:cNvSpPr>
          <p:nvPr/>
        </p:nvSpPr>
        <p:spPr>
          <a:xfrm>
            <a:off x="545764" y="105272"/>
            <a:ext cx="11892455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Fonctions et contraintes de notre affiche interactive.</a:t>
            </a:r>
            <a:endParaRPr lang="fr-FR" sz="3600" spc="-3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B65B325A-63C7-3649-A805-EEFD0EC21B30}"/>
              </a:ext>
            </a:extLst>
          </p:cNvPr>
          <p:cNvGrpSpPr/>
          <p:nvPr/>
        </p:nvGrpSpPr>
        <p:grpSpPr>
          <a:xfrm>
            <a:off x="299545" y="2333184"/>
            <a:ext cx="11902323" cy="4154984"/>
            <a:chOff x="299545" y="2572335"/>
            <a:chExt cx="11902323" cy="4154984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2C914C37-F33C-4C20-B63D-FFB1DFEBA444}"/>
                </a:ext>
              </a:extLst>
            </p:cNvPr>
            <p:cNvSpPr txBox="1"/>
            <p:nvPr/>
          </p:nvSpPr>
          <p:spPr>
            <a:xfrm>
              <a:off x="299545" y="2572335"/>
              <a:ext cx="6051945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fr-FR" sz="24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Lancer le protocole sans contact.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fr-FR" sz="24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Doit porter les pictogrammes des différentes étapes.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fr-FR" sz="24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Doit faire clignoter une lumière sur chaque étape.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fr-FR" sz="24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Jouer un jingle sonore spécifique à la fin de chaque étape. 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fr-FR" sz="24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Produire une musique «encourageante» à la fin du protocole complet.</a:t>
              </a:r>
            </a:p>
            <a:p>
              <a:r>
                <a:rPr lang="fr-FR" sz="2400" dirty="0">
                  <a:solidFill>
                    <a:schemeClr val="accent1">
                      <a:lumMod val="75000"/>
                    </a:schemeClr>
                  </a:solidFill>
                </a:rPr>
                <a:t/>
              </a:r>
              <a:br>
                <a:rPr lang="fr-FR" sz="2400" dirty="0">
                  <a:solidFill>
                    <a:schemeClr val="accent1">
                      <a:lumMod val="75000"/>
                    </a:schemeClr>
                  </a:solidFill>
                </a:rPr>
              </a:br>
              <a:endParaRPr lang="fr-FR" sz="2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2352ECB8-C3E3-4FB1-96DD-158873150F4B}"/>
                </a:ext>
              </a:extLst>
            </p:cNvPr>
            <p:cNvSpPr txBox="1"/>
            <p:nvPr/>
          </p:nvSpPr>
          <p:spPr>
            <a:xfrm>
              <a:off x="6351490" y="2572335"/>
              <a:ext cx="5850378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fr-FR" sz="24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Doit automatiquement détecter la main à moins de 20 cm de la zone.</a:t>
              </a:r>
            </a:p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fr-FR" sz="24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Doit pouvoir se placer sur un mur.</a:t>
              </a:r>
            </a:p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fr-FR" sz="24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Doit avoir une dimension compatible avec la zone au-dessus du lavabo.</a:t>
              </a:r>
            </a:p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fr-FR" sz="24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Doit être autonome quant à son alimentation électrique.</a:t>
              </a:r>
            </a:p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fr-FR" sz="24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Doit résister aux aspersions de liquide.</a:t>
              </a:r>
            </a:p>
            <a:p>
              <a:pPr marL="457200" indent="-457200">
                <a:buFont typeface="Wingdings" panose="05000000000000000000" pitchFamily="2" charset="2"/>
                <a:buChar char="Ø"/>
              </a:pPr>
              <a:endParaRPr lang="fr-FR" sz="2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5D74C7AD-A2CE-2A49-A922-34E647F39BF0}"/>
              </a:ext>
            </a:extLst>
          </p:cNvPr>
          <p:cNvGrpSpPr/>
          <p:nvPr/>
        </p:nvGrpSpPr>
        <p:grpSpPr>
          <a:xfrm>
            <a:off x="299545" y="635346"/>
            <a:ext cx="11136628" cy="1777242"/>
            <a:chOff x="496941" y="813463"/>
            <a:chExt cx="11136628" cy="1777242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20655807-F132-4570-9515-F49CEEA87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96941" y="813463"/>
              <a:ext cx="1918365" cy="177724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rgbClr val="FFFEF7"/>
              </a:solidFill>
            </a:ln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9E598A1-56C9-4F49-9D7F-32132EB250A0}"/>
                </a:ext>
              </a:extLst>
            </p:cNvPr>
            <p:cNvSpPr txBox="1"/>
            <p:nvPr/>
          </p:nvSpPr>
          <p:spPr>
            <a:xfrm>
              <a:off x="2490906" y="1397901"/>
              <a:ext cx="28652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Les fonctions</a:t>
              </a: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5741C54-BB8D-4981-9ECD-1D1224161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689388" y="907760"/>
              <a:ext cx="1918365" cy="1546492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3B12B7DB-D923-4D83-9F82-A1ACCBEC9509}"/>
                </a:ext>
              </a:extLst>
            </p:cNvPr>
            <p:cNvSpPr txBox="1"/>
            <p:nvPr/>
          </p:nvSpPr>
          <p:spPr>
            <a:xfrm>
              <a:off x="8768283" y="1419396"/>
              <a:ext cx="28652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Les contraintes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4FC74399-F4B4-2847-939D-42E7A30F7FF1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19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17</a:t>
            </a:fld>
            <a:endParaRPr lang="fr-FR" noProof="0"/>
          </a:p>
        </p:txBody>
      </p:sp>
      <p:pic>
        <p:nvPicPr>
          <p:cNvPr id="89" name="Image 88">
            <a:extLst>
              <a:ext uri="{FF2B5EF4-FFF2-40B4-BE49-F238E27FC236}">
                <a16:creationId xmlns:a16="http://schemas.microsoft.com/office/drawing/2014/main" id="{5D65EA2B-8DDB-814F-ACDE-8B4EA60CE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1422" y="2998167"/>
            <a:ext cx="1968401" cy="3315199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5032E908-FB64-4FD1-A085-2A708C4313C9}"/>
              </a:ext>
            </a:extLst>
          </p:cNvPr>
          <p:cNvSpPr txBox="1">
            <a:spLocks/>
          </p:cNvSpPr>
          <p:nvPr/>
        </p:nvSpPr>
        <p:spPr>
          <a:xfrm>
            <a:off x="549527" y="141369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Système : affiche interactive</a:t>
            </a:r>
            <a:endParaRPr lang="fr-FR" sz="4800" spc="-3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FD48AC-25BA-224A-9C62-3FAF9303EEF8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07CB00A0-C776-48CD-9478-88645F4848D1}"/>
              </a:ext>
            </a:extLst>
          </p:cNvPr>
          <p:cNvGrpSpPr/>
          <p:nvPr/>
        </p:nvGrpSpPr>
        <p:grpSpPr>
          <a:xfrm>
            <a:off x="4092037" y="838059"/>
            <a:ext cx="6192090" cy="5533292"/>
            <a:chOff x="4786397" y="763161"/>
            <a:chExt cx="6192090" cy="553329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120C4B4-E32E-4307-87EF-518CA0303B5E}"/>
                </a:ext>
              </a:extLst>
            </p:cNvPr>
            <p:cNvSpPr/>
            <p:nvPr/>
          </p:nvSpPr>
          <p:spPr>
            <a:xfrm>
              <a:off x="4786397" y="768787"/>
              <a:ext cx="6162957" cy="551679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1E3A2EF-35FB-4BE7-BCC1-70DDB10B6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31081" y="781124"/>
              <a:ext cx="3945796" cy="5492119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1A2D556-62C2-4AAF-8DF5-C944535203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6362" b="43370"/>
            <a:stretch/>
          </p:blipFill>
          <p:spPr>
            <a:xfrm>
              <a:off x="8364064" y="2581275"/>
              <a:ext cx="2585290" cy="3715178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9C48C88-49FD-4530-8297-D36C6823E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9453005" y="3169675"/>
              <a:ext cx="1133942" cy="518649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C127E21-60A2-4FC0-A93B-73D7B6E5F8EA}"/>
                </a:ext>
              </a:extLst>
            </p:cNvPr>
            <p:cNvGrpSpPr/>
            <p:nvPr/>
          </p:nvGrpSpPr>
          <p:grpSpPr>
            <a:xfrm>
              <a:off x="8762032" y="1226447"/>
              <a:ext cx="2161743" cy="1323439"/>
              <a:chOff x="8801341" y="1196346"/>
              <a:chExt cx="2161743" cy="1323439"/>
            </a:xfrm>
          </p:grpSpPr>
          <p:sp>
            <p:nvSpPr>
              <p:cNvPr id="12" name="Bulle narrative : rectangle à coins arrondis 11">
                <a:extLst>
                  <a:ext uri="{FF2B5EF4-FFF2-40B4-BE49-F238E27FC236}">
                    <a16:creationId xmlns:a16="http://schemas.microsoft.com/office/drawing/2014/main" id="{D45B85A8-7269-416B-8B94-079494E6032E}"/>
                  </a:ext>
                </a:extLst>
              </p:cNvPr>
              <p:cNvSpPr/>
              <p:nvPr/>
            </p:nvSpPr>
            <p:spPr>
              <a:xfrm>
                <a:off x="8821560" y="1200150"/>
                <a:ext cx="2046033" cy="1291596"/>
              </a:xfrm>
              <a:prstGeom prst="wedgeRoundRectCallout">
                <a:avLst>
                  <a:gd name="adj1" fmla="val -8396"/>
                  <a:gd name="adj2" fmla="val 60236"/>
                  <a:gd name="adj3" fmla="val 16667"/>
                </a:avLst>
              </a:prstGeom>
              <a:solidFill>
                <a:schemeClr val="bg1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800" dirty="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0D2B6F4-49EE-4956-834C-99CDC8B3DC91}"/>
                  </a:ext>
                </a:extLst>
              </p:cNvPr>
              <p:cNvSpPr/>
              <p:nvPr/>
            </p:nvSpPr>
            <p:spPr>
              <a:xfrm>
                <a:off x="8801341" y="1196346"/>
                <a:ext cx="2161743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000" dirty="0">
                    <a:solidFill>
                      <a:srgbClr val="002060"/>
                    </a:solidFill>
                    <a:latin typeface="DS ISO 1" panose="02000506000000020003" pitchFamily="50" charset="0"/>
                  </a:rPr>
                  <a:t>Check* moi pour commencer le protocole interactif !</a:t>
                </a: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1628D75-EA8E-49B4-8364-92EA78C2251F}"/>
                </a:ext>
              </a:extLst>
            </p:cNvPr>
            <p:cNvSpPr/>
            <p:nvPr/>
          </p:nvSpPr>
          <p:spPr>
            <a:xfrm>
              <a:off x="8722165" y="763161"/>
              <a:ext cx="225632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200" i="1" dirty="0">
                  <a:solidFill>
                    <a:srgbClr val="002060"/>
                  </a:solidFill>
                  <a:latin typeface="DS ISO 1" panose="02000506000000020003" pitchFamily="50" charset="0"/>
                </a:rPr>
                <a:t>*Check : mets ta main devant </a:t>
              </a:r>
            </a:p>
            <a:p>
              <a:pPr algn="ctr"/>
              <a:r>
                <a:rPr lang="fr-FR" sz="1200" i="1" dirty="0">
                  <a:solidFill>
                    <a:srgbClr val="002060"/>
                  </a:solidFill>
                  <a:latin typeface="DS ISO 1" panose="02000506000000020003" pitchFamily="50" charset="0"/>
                </a:rPr>
                <a:t>la mienne</a:t>
              </a:r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FDFBB107-DDEC-48AD-85FD-D4341401B4A2}"/>
              </a:ext>
            </a:extLst>
          </p:cNvPr>
          <p:cNvSpPr txBox="1"/>
          <p:nvPr/>
        </p:nvSpPr>
        <p:spPr>
          <a:xfrm>
            <a:off x="10979809" y="4194102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capteur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FB7FD2C5-BBE2-4D24-9E13-D6120DB50154}"/>
              </a:ext>
            </a:extLst>
          </p:cNvPr>
          <p:cNvCxnSpPr>
            <a:cxnSpLocks/>
          </p:cNvCxnSpPr>
          <p:nvPr/>
        </p:nvCxnSpPr>
        <p:spPr>
          <a:xfrm flipH="1" flipV="1">
            <a:off x="9935896" y="3741158"/>
            <a:ext cx="1000604" cy="68377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9833373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C4A9F6F-4DAA-9041-9CB7-C38B161BBEC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18</a:t>
            </a:fld>
            <a:endParaRPr lang="fr-FR" noProof="0"/>
          </a:p>
        </p:txBody>
      </p:sp>
      <p:grpSp>
        <p:nvGrpSpPr>
          <p:cNvPr id="63" name="Google Shape;216;p26">
            <a:extLst>
              <a:ext uri="{FF2B5EF4-FFF2-40B4-BE49-F238E27FC236}">
                <a16:creationId xmlns:a16="http://schemas.microsoft.com/office/drawing/2014/main" id="{ACAFFB11-5A78-D94D-8C69-F0CE6925D6A6}"/>
              </a:ext>
            </a:extLst>
          </p:cNvPr>
          <p:cNvGrpSpPr/>
          <p:nvPr/>
        </p:nvGrpSpPr>
        <p:grpSpPr>
          <a:xfrm>
            <a:off x="7159055" y="836008"/>
            <a:ext cx="4365891" cy="5007443"/>
            <a:chOff x="-851054" y="1568075"/>
            <a:chExt cx="3169753" cy="2802310"/>
          </a:xfrm>
        </p:grpSpPr>
        <p:pic>
          <p:nvPicPr>
            <p:cNvPr id="65" name="Google Shape;217;p26">
              <a:extLst>
                <a:ext uri="{FF2B5EF4-FFF2-40B4-BE49-F238E27FC236}">
                  <a16:creationId xmlns:a16="http://schemas.microsoft.com/office/drawing/2014/main" id="{F760CAF6-4B37-0F42-B245-EF296DA36942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851054" y="1568075"/>
              <a:ext cx="3169753" cy="28023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" name="Google Shape;218;p26">
              <a:extLst>
                <a:ext uri="{FF2B5EF4-FFF2-40B4-BE49-F238E27FC236}">
                  <a16:creationId xmlns:a16="http://schemas.microsoft.com/office/drawing/2014/main" id="{0CDFBCC6-951A-254F-B6AB-7D7FC4C84362}"/>
                </a:ext>
              </a:extLst>
            </p:cNvPr>
            <p:cNvSpPr/>
            <p:nvPr/>
          </p:nvSpPr>
          <p:spPr>
            <a:xfrm>
              <a:off x="260562" y="2014015"/>
              <a:ext cx="1835932" cy="15599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fr-FR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Dans notre exemple, </a:t>
              </a:r>
              <a:r>
                <a:rPr lang="fr-FR" sz="2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 capteur de présence </a:t>
              </a:r>
              <a:r>
                <a:rPr lang="fr-FR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 un composant qui délivre un signal électrique lorsqu'il détecte la présence de la main.</a:t>
              </a:r>
              <a:endParaRPr sz="2000" dirty="0"/>
            </a:p>
          </p:txBody>
        </p:sp>
      </p:grpSp>
      <p:sp>
        <p:nvSpPr>
          <p:cNvPr id="54" name="Titre 1">
            <a:extLst>
              <a:ext uri="{FF2B5EF4-FFF2-40B4-BE49-F238E27FC236}">
                <a16:creationId xmlns:a16="http://schemas.microsoft.com/office/drawing/2014/main" id="{BED3ADFB-F385-418E-962A-9C00E9ABDFC7}"/>
              </a:ext>
            </a:extLst>
          </p:cNvPr>
          <p:cNvSpPr txBox="1">
            <a:spLocks/>
          </p:cNvSpPr>
          <p:nvPr/>
        </p:nvSpPr>
        <p:spPr>
          <a:xfrm>
            <a:off x="667054" y="374343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400" dirty="0"/>
              <a:t>Comment réaliser la fonction lancer le protocole par un check sans contact</a:t>
            </a:r>
            <a:endParaRPr lang="fr-FR" sz="4400" spc="-3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7A62080-6E3E-4ED3-9C30-E1CE498B6B4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41505" y="3067533"/>
            <a:ext cx="3530512" cy="340959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183BAC6-17D5-4FAF-838B-1925C81A52D9}"/>
              </a:ext>
            </a:extLst>
          </p:cNvPr>
          <p:cNvSpPr txBox="1"/>
          <p:nvPr/>
        </p:nvSpPr>
        <p:spPr>
          <a:xfrm>
            <a:off x="-632698" y="1902710"/>
            <a:ext cx="3516575" cy="353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2400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B6FDB067-BD65-41C5-B5E0-EEA49D28BE5E}"/>
              </a:ext>
            </a:extLst>
          </p:cNvPr>
          <p:cNvGrpSpPr/>
          <p:nvPr/>
        </p:nvGrpSpPr>
        <p:grpSpPr>
          <a:xfrm>
            <a:off x="314185" y="1310565"/>
            <a:ext cx="3449087" cy="4720230"/>
            <a:chOff x="-1216266" y="943926"/>
            <a:chExt cx="3449087" cy="4720230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1C6C7296-67E5-4505-A102-4C01D5D318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806"/>
            <a:stretch/>
          </p:blipFill>
          <p:spPr>
            <a:xfrm>
              <a:off x="-1005096" y="2499755"/>
              <a:ext cx="1438260" cy="3164401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</p:pic>
        <p:sp>
          <p:nvSpPr>
            <p:cNvPr id="14" name="Bulle narrative : rectangle à coins arrondis 12">
              <a:extLst>
                <a:ext uri="{FF2B5EF4-FFF2-40B4-BE49-F238E27FC236}">
                  <a16:creationId xmlns:a16="http://schemas.microsoft.com/office/drawing/2014/main" id="{209AC0A2-72BC-47C8-AED6-58D5A2F69EF1}"/>
                </a:ext>
              </a:extLst>
            </p:cNvPr>
            <p:cNvSpPr/>
            <p:nvPr/>
          </p:nvSpPr>
          <p:spPr>
            <a:xfrm flipH="1">
              <a:off x="-1216266" y="943926"/>
              <a:ext cx="3449087" cy="1462971"/>
            </a:xfrm>
            <a:prstGeom prst="wedgeRoundRectCallout">
              <a:avLst>
                <a:gd name="adj1" fmla="val 29065"/>
                <a:gd name="adj2" fmla="val 61262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400" dirty="0"/>
                <a:t>Notre affiche doit détecter la main de l’élève.</a:t>
              </a:r>
            </a:p>
          </p:txBody>
        </p:sp>
      </p:grpSp>
      <p:sp>
        <p:nvSpPr>
          <p:cNvPr id="15" name="Bulle narrative : rectangle à coins arrondis 12">
            <a:extLst>
              <a:ext uri="{FF2B5EF4-FFF2-40B4-BE49-F238E27FC236}">
                <a16:creationId xmlns:a16="http://schemas.microsoft.com/office/drawing/2014/main" id="{BB889783-E981-44C9-B445-B75F4EC5B0FC}"/>
              </a:ext>
            </a:extLst>
          </p:cNvPr>
          <p:cNvSpPr/>
          <p:nvPr/>
        </p:nvSpPr>
        <p:spPr>
          <a:xfrm flipH="1">
            <a:off x="3976551" y="1202587"/>
            <a:ext cx="4000500" cy="1177316"/>
          </a:xfrm>
          <a:prstGeom prst="wedgeRoundRectCallout">
            <a:avLst>
              <a:gd name="adj1" fmla="val 20477"/>
              <a:gd name="adj2" fmla="val 104039"/>
              <a:gd name="adj3" fmla="val 16667"/>
            </a:avLst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Pour cela on va utiliser un capteur de présence.</a:t>
            </a:r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8239CFF-6024-F847-8B5D-1AD189F86600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67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19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ABCEFB7E-6BE5-4594-A55C-4AD3FCC4115A}"/>
              </a:ext>
            </a:extLst>
          </p:cNvPr>
          <p:cNvSpPr txBox="1">
            <a:spLocks/>
          </p:cNvSpPr>
          <p:nvPr/>
        </p:nvSpPr>
        <p:spPr>
          <a:xfrm>
            <a:off x="387521" y="428209"/>
            <a:ext cx="11351527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Solution technique retenue : </a:t>
            </a:r>
          </a:p>
          <a:p>
            <a:r>
              <a:rPr lang="fr-FR" sz="4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Capteur de présence (à ultra sons)</a:t>
            </a:r>
            <a:endParaRPr lang="fr-FR" sz="4000" spc="-3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BDFFB6AA-EF23-48DA-85FF-24CB61100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401034" y="2769651"/>
            <a:ext cx="1405639" cy="337893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0A4B2F3-B8D1-42BA-98EC-9BB11C14588B}"/>
              </a:ext>
            </a:extLst>
          </p:cNvPr>
          <p:cNvSpPr txBox="1"/>
          <p:nvPr/>
        </p:nvSpPr>
        <p:spPr>
          <a:xfrm>
            <a:off x="1921246" y="2761905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Grandeur 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Physique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5F0A6D4A-4652-41A7-9033-4814DB43882A}"/>
              </a:ext>
            </a:extLst>
          </p:cNvPr>
          <p:cNvSpPr txBox="1"/>
          <p:nvPr/>
        </p:nvSpPr>
        <p:spPr>
          <a:xfrm>
            <a:off x="6108552" y="2970178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Signal logique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9645578-C8C9-47B9-8B7B-F75CDABCD929}"/>
              </a:ext>
            </a:extLst>
          </p:cNvPr>
          <p:cNvSpPr/>
          <p:nvPr/>
        </p:nvSpPr>
        <p:spPr>
          <a:xfrm>
            <a:off x="3246135" y="2769651"/>
            <a:ext cx="2254943" cy="1989911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53C8B2A-873F-4F7C-8B7E-B4269F1FA65F}"/>
              </a:ext>
            </a:extLst>
          </p:cNvPr>
          <p:cNvSpPr/>
          <p:nvPr/>
        </p:nvSpPr>
        <p:spPr>
          <a:xfrm>
            <a:off x="3333715" y="2977067"/>
            <a:ext cx="199220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i="1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Capteur de présence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BCC8B085-307F-4975-9387-7A39A4631EA9}"/>
              </a:ext>
            </a:extLst>
          </p:cNvPr>
          <p:cNvCxnSpPr/>
          <p:nvPr/>
        </p:nvCxnSpPr>
        <p:spPr>
          <a:xfrm>
            <a:off x="2097650" y="3543633"/>
            <a:ext cx="1124414" cy="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51605C48-41B4-40CD-9D3C-480715EEBB70}"/>
              </a:ext>
            </a:extLst>
          </p:cNvPr>
          <p:cNvCxnSpPr/>
          <p:nvPr/>
        </p:nvCxnSpPr>
        <p:spPr>
          <a:xfrm>
            <a:off x="5501078" y="3543633"/>
            <a:ext cx="1124414" cy="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69B6D4E8-AA40-46EC-A528-D551C1A7E495}"/>
              </a:ext>
            </a:extLst>
          </p:cNvPr>
          <p:cNvSpPr txBox="1"/>
          <p:nvPr/>
        </p:nvSpPr>
        <p:spPr>
          <a:xfrm>
            <a:off x="1088146" y="3748999"/>
            <a:ext cx="213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Présence de la main à moins de 20 cm de l’affiche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fr-FR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09B1019-6A58-4104-8B00-8EFD4561F712}"/>
              </a:ext>
            </a:extLst>
          </p:cNvPr>
          <p:cNvSpPr txBox="1"/>
          <p:nvPr/>
        </p:nvSpPr>
        <p:spPr>
          <a:xfrm>
            <a:off x="5622906" y="3726764"/>
            <a:ext cx="49498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Présence de main : OUI </a:t>
            </a:r>
          </a:p>
          <a:p>
            <a:r>
              <a:rPr lang="fr-FR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signal correspondant à une valeur logique  1 est envoyé à la carte électronique.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6C84901-539F-4BAA-94AA-E7B036BAFE7C}"/>
              </a:ext>
            </a:extLst>
          </p:cNvPr>
          <p:cNvSpPr txBox="1"/>
          <p:nvPr/>
        </p:nvSpPr>
        <p:spPr>
          <a:xfrm>
            <a:off x="1067088" y="5225746"/>
            <a:ext cx="2480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Aucune main détectée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D7745DC-089B-4EF1-8669-B135A20FC06E}"/>
              </a:ext>
            </a:extLst>
          </p:cNvPr>
          <p:cNvSpPr txBox="1"/>
          <p:nvPr/>
        </p:nvSpPr>
        <p:spPr>
          <a:xfrm>
            <a:off x="5660643" y="4936647"/>
            <a:ext cx="4912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Présence de main : NON </a:t>
            </a:r>
          </a:p>
          <a:p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Un signal correspondant à une valeur logique 0 est envoyé à la carte électronique.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38E8968-3E76-4BAA-B64B-4FCAF32E76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7254" y="1182484"/>
            <a:ext cx="1652704" cy="140317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0F8631D-FA07-4B45-8655-3FE9B9CABE76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5557D14-809C-46D7-8DA4-969FA620B9B2}"/>
              </a:ext>
            </a:extLst>
          </p:cNvPr>
          <p:cNvGrpSpPr/>
          <p:nvPr/>
        </p:nvGrpSpPr>
        <p:grpSpPr>
          <a:xfrm>
            <a:off x="6320016" y="1337451"/>
            <a:ext cx="5511157" cy="1166072"/>
            <a:chOff x="6320016" y="1337451"/>
            <a:chExt cx="5511157" cy="116607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E950F2F-CBAC-4D8E-8A59-C61D31E2F5C6}"/>
                </a:ext>
              </a:extLst>
            </p:cNvPr>
            <p:cNvSpPr/>
            <p:nvPr/>
          </p:nvSpPr>
          <p:spPr>
            <a:xfrm>
              <a:off x="6340620" y="1429589"/>
              <a:ext cx="549055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fr-FR" dirty="0">
                  <a:latin typeface="Arial" panose="020B0604020202020204" pitchFamily="34" charset="0"/>
                </a:rPr>
                <a:t>Une information qui n'a que deux valeurs est appelée une </a:t>
              </a:r>
              <a:r>
                <a:rPr lang="fr-FR" b="1" dirty="0">
                  <a:latin typeface="Arial" panose="020B0604020202020204" pitchFamily="34" charset="0"/>
                </a:rPr>
                <a:t>information binaire</a:t>
              </a:r>
              <a:r>
                <a:rPr lang="fr-FR" dirty="0">
                  <a:latin typeface="Arial" panose="020B0604020202020204" pitchFamily="34" charset="0"/>
                </a:rPr>
                <a:t>. Elle est portée par un bit qui peut prendre les valeurs </a:t>
              </a:r>
              <a:r>
                <a:rPr lang="fr-FR" b="1" dirty="0">
                  <a:latin typeface="Arial" panose="020B0604020202020204" pitchFamily="34" charset="0"/>
                </a:rPr>
                <a:t>0 ou 1</a:t>
              </a:r>
              <a:r>
                <a:rPr lang="fr-FR" dirty="0">
                  <a:latin typeface="Arial" panose="020B0604020202020204" pitchFamily="34" charset="0"/>
                </a:rPr>
                <a:t>.</a:t>
              </a:r>
              <a:endParaRPr lang="fr-FR" dirty="0"/>
            </a:p>
          </p:txBody>
        </p:sp>
        <p:sp>
          <p:nvSpPr>
            <p:cNvPr id="8" name="Bulle narrative : rectangle à coins arrondis 7">
              <a:extLst>
                <a:ext uri="{FF2B5EF4-FFF2-40B4-BE49-F238E27FC236}">
                  <a16:creationId xmlns:a16="http://schemas.microsoft.com/office/drawing/2014/main" id="{F7100105-5A51-43F0-B43D-1DE875B5C3AB}"/>
                </a:ext>
              </a:extLst>
            </p:cNvPr>
            <p:cNvSpPr/>
            <p:nvPr/>
          </p:nvSpPr>
          <p:spPr>
            <a:xfrm>
              <a:off x="6320016" y="1337451"/>
              <a:ext cx="5511157" cy="1166072"/>
            </a:xfrm>
            <a:prstGeom prst="wedgeRoundRectCallout">
              <a:avLst>
                <a:gd name="adj1" fmla="val 34868"/>
                <a:gd name="adj2" fmla="val 88905"/>
                <a:gd name="adj3" fmla="val 16667"/>
              </a:avLst>
            </a:prstGeom>
            <a:noFill/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92641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2</a:t>
            </a:fld>
            <a:endParaRPr lang="fr-FR" noProof="0" dirty="0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4C6C4FDA-F442-4EB5-9E38-D1BF49AF40AC}"/>
              </a:ext>
            </a:extLst>
          </p:cNvPr>
          <p:cNvSpPr/>
          <p:nvPr/>
        </p:nvSpPr>
        <p:spPr>
          <a:xfrm>
            <a:off x="2208179" y="2324911"/>
            <a:ext cx="1819072" cy="204280"/>
          </a:xfrm>
          <a:custGeom>
            <a:avLst/>
            <a:gdLst>
              <a:gd name="connsiteX0" fmla="*/ 0 w 1819072"/>
              <a:gd name="connsiteY0" fmla="*/ 0 h 204280"/>
              <a:gd name="connsiteX1" fmla="*/ 1060315 w 1819072"/>
              <a:gd name="connsiteY1" fmla="*/ 204280 h 204280"/>
              <a:gd name="connsiteX2" fmla="*/ 1819072 w 1819072"/>
              <a:gd name="connsiteY2" fmla="*/ 29183 h 20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9072" h="204280">
                <a:moveTo>
                  <a:pt x="0" y="0"/>
                </a:moveTo>
                <a:lnTo>
                  <a:pt x="1060315" y="204280"/>
                </a:lnTo>
                <a:lnTo>
                  <a:pt x="1819072" y="29183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Pensées 29">
            <a:extLst>
              <a:ext uri="{FF2B5EF4-FFF2-40B4-BE49-F238E27FC236}">
                <a16:creationId xmlns:a16="http://schemas.microsoft.com/office/drawing/2014/main" id="{96C29482-496D-2743-8C2A-F789E00785A5}"/>
              </a:ext>
            </a:extLst>
          </p:cNvPr>
          <p:cNvSpPr/>
          <p:nvPr/>
        </p:nvSpPr>
        <p:spPr>
          <a:xfrm>
            <a:off x="9161248" y="1621782"/>
            <a:ext cx="1962637" cy="1406257"/>
          </a:xfrm>
          <a:prstGeom prst="cloudCallout">
            <a:avLst>
              <a:gd name="adj1" fmla="val -19015"/>
              <a:gd name="adj2" fmla="val 7878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678EBBDC-67AE-004E-9A50-F79DD699346B}"/>
              </a:ext>
            </a:extLst>
          </p:cNvPr>
          <p:cNvGrpSpPr/>
          <p:nvPr/>
        </p:nvGrpSpPr>
        <p:grpSpPr>
          <a:xfrm>
            <a:off x="820619" y="1004484"/>
            <a:ext cx="4767049" cy="5421122"/>
            <a:chOff x="820619" y="1004484"/>
            <a:chExt cx="4767049" cy="5421122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36B4ACA-E1E1-7245-B01F-E340CCBED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47443" y="2585381"/>
              <a:ext cx="3840225" cy="3840225"/>
            </a:xfrm>
            <a:prstGeom prst="rect">
              <a:avLst/>
            </a:prstGeom>
          </p:spPr>
        </p:pic>
        <p:sp>
          <p:nvSpPr>
            <p:cNvPr id="11" name="Bulle rectangulaire à coins arrondis 10">
              <a:extLst>
                <a:ext uri="{FF2B5EF4-FFF2-40B4-BE49-F238E27FC236}">
                  <a16:creationId xmlns:a16="http://schemas.microsoft.com/office/drawing/2014/main" id="{CCB13FA5-B9BF-D140-9BCC-CC71F7115C05}"/>
                </a:ext>
              </a:extLst>
            </p:cNvPr>
            <p:cNvSpPr/>
            <p:nvPr/>
          </p:nvSpPr>
          <p:spPr>
            <a:xfrm flipH="1">
              <a:off x="820619" y="1004484"/>
              <a:ext cx="2902295" cy="1524708"/>
            </a:xfrm>
            <a:prstGeom prst="wedgeRoundRectCallout">
              <a:avLst>
                <a:gd name="adj1" fmla="val -35219"/>
                <a:gd name="adj2" fmla="val 68966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Sais-tu pourquoi il est nécessaire de bien se laver les mains ?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14E4D18-43C7-43F1-8262-0E98D582355E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4574E26-DA9B-C243-9B6F-9759B26F2AD3}"/>
              </a:ext>
            </a:extLst>
          </p:cNvPr>
          <p:cNvSpPr txBox="1"/>
          <p:nvPr/>
        </p:nvSpPr>
        <p:spPr>
          <a:xfrm>
            <a:off x="421125" y="78451"/>
            <a:ext cx="7241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Pourquoi faut-il se laver les mains ?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435522F-0A6D-CC48-B822-71E386390DDD}"/>
              </a:ext>
            </a:extLst>
          </p:cNvPr>
          <p:cNvGrpSpPr/>
          <p:nvPr/>
        </p:nvGrpSpPr>
        <p:grpSpPr>
          <a:xfrm>
            <a:off x="4854478" y="749508"/>
            <a:ext cx="6916397" cy="5182054"/>
            <a:chOff x="4854478" y="749508"/>
            <a:chExt cx="6916397" cy="5182054"/>
          </a:xfrm>
        </p:grpSpPr>
        <p:pic>
          <p:nvPicPr>
            <p:cNvPr id="15" name="Picture 2" descr="thumb image">
              <a:extLst>
                <a:ext uri="{FF2B5EF4-FFF2-40B4-BE49-F238E27FC236}">
                  <a16:creationId xmlns:a16="http://schemas.microsoft.com/office/drawing/2014/main" id="{75F82401-A577-9F4D-949D-4D9B4B42C5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472151" y="3079423"/>
              <a:ext cx="2019891" cy="2852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Bulle narrative : rectangle à coins arrondis 12">
              <a:extLst>
                <a:ext uri="{FF2B5EF4-FFF2-40B4-BE49-F238E27FC236}">
                  <a16:creationId xmlns:a16="http://schemas.microsoft.com/office/drawing/2014/main" id="{D144E017-3C2C-B54E-B62F-A7041F9D0FEE}"/>
                </a:ext>
              </a:extLst>
            </p:cNvPr>
            <p:cNvSpPr/>
            <p:nvPr/>
          </p:nvSpPr>
          <p:spPr>
            <a:xfrm>
              <a:off x="7930649" y="749508"/>
              <a:ext cx="3840226" cy="2104248"/>
            </a:xfrm>
            <a:prstGeom prst="wedgeRoundRectCallout">
              <a:avLst>
                <a:gd name="adj1" fmla="val -28703"/>
                <a:gd name="adj2" fmla="val 71847"/>
                <a:gd name="adj3" fmla="val 16667"/>
              </a:avLst>
            </a:prstGeom>
            <a:ln w="38100">
              <a:solidFill>
                <a:srgbClr val="0070C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2400" dirty="0">
                  <a:solidFill>
                    <a:srgbClr val="2021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Il y a des bactéries, virus,</a:t>
              </a:r>
              <a:r>
                <a:rPr lang="fr-FR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vecteurs de maladies…</a:t>
              </a:r>
            </a:p>
            <a:p>
              <a:pPr algn="ctr"/>
              <a:r>
                <a:rPr lang="fr-FR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Les mains peuvent transmettre ces maladies.</a:t>
              </a:r>
              <a:endParaRPr lang="fr-FR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Bulle narrative : rectangle à coins arrondis 12">
              <a:extLst>
                <a:ext uri="{FF2B5EF4-FFF2-40B4-BE49-F238E27FC236}">
                  <a16:creationId xmlns:a16="http://schemas.microsoft.com/office/drawing/2014/main" id="{7CB05D42-1126-414A-834D-9B1E601768B7}"/>
                </a:ext>
              </a:extLst>
            </p:cNvPr>
            <p:cNvSpPr/>
            <p:nvPr/>
          </p:nvSpPr>
          <p:spPr>
            <a:xfrm>
              <a:off x="4854478" y="1568748"/>
              <a:ext cx="2321218" cy="1285008"/>
            </a:xfrm>
            <a:prstGeom prst="wedgeRoundRectCallout">
              <a:avLst>
                <a:gd name="adj1" fmla="val 58410"/>
                <a:gd name="adj2" fmla="val 84342"/>
                <a:gd name="adj3" fmla="val 16667"/>
              </a:avLst>
            </a:prstGeom>
            <a:ln w="38100">
              <a:solidFill>
                <a:srgbClr val="0070C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400" dirty="0">
                  <a:solidFill>
                    <a:srgbClr val="2021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Parce qu’elles peuvent être sales…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18765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20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ABCEFB7E-6BE5-4594-A55C-4AD3FCC4115A}"/>
              </a:ext>
            </a:extLst>
          </p:cNvPr>
          <p:cNvSpPr txBox="1">
            <a:spLocks/>
          </p:cNvSpPr>
          <p:nvPr/>
        </p:nvSpPr>
        <p:spPr>
          <a:xfrm>
            <a:off x="360827" y="184181"/>
            <a:ext cx="11351527" cy="12003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Comment  aider l’élève à suivre chacune des étapes et son enchaînement</a:t>
            </a:r>
            <a:endParaRPr lang="fr-FR" sz="4000" spc="-3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BDFFB6AA-EF23-48DA-85FF-24CB61100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462895" y="2397967"/>
            <a:ext cx="1499898" cy="3605522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1011720C-20AB-4E36-A450-5583A3AE58AD}"/>
              </a:ext>
            </a:extLst>
          </p:cNvPr>
          <p:cNvGrpSpPr/>
          <p:nvPr/>
        </p:nvGrpSpPr>
        <p:grpSpPr>
          <a:xfrm>
            <a:off x="2680518" y="1550059"/>
            <a:ext cx="3697611" cy="1381462"/>
            <a:chOff x="2680518" y="1550059"/>
            <a:chExt cx="3697611" cy="1381462"/>
          </a:xfrm>
        </p:grpSpPr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5F0A6D4A-4652-41A7-9033-4814DB43882A}"/>
                </a:ext>
              </a:extLst>
            </p:cNvPr>
            <p:cNvSpPr txBox="1"/>
            <p:nvPr/>
          </p:nvSpPr>
          <p:spPr>
            <a:xfrm>
              <a:off x="3949258" y="1550059"/>
              <a:ext cx="24288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début de l’étape</a:t>
              </a:r>
            </a:p>
          </p:txBody>
        </p: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51605C48-41B4-40CD-9D3C-480715EEBB70}"/>
                </a:ext>
              </a:extLst>
            </p:cNvPr>
            <p:cNvCxnSpPr>
              <a:cxnSpLocks/>
            </p:cNvCxnSpPr>
            <p:nvPr/>
          </p:nvCxnSpPr>
          <p:spPr>
            <a:xfrm>
              <a:off x="2680518" y="2931521"/>
              <a:ext cx="808117" cy="0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80F8631D-FA07-4B45-8655-3FE9B9CABE76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943D8FC-8C5B-41DA-B0B9-5D6427C6D266}"/>
              </a:ext>
            </a:extLst>
          </p:cNvPr>
          <p:cNvSpPr txBox="1"/>
          <p:nvPr/>
        </p:nvSpPr>
        <p:spPr>
          <a:xfrm>
            <a:off x="7845777" y="2763870"/>
            <a:ext cx="2522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son de fin d’étape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FB01B99-B10A-4098-99AE-A2C01CF3D675}"/>
              </a:ext>
            </a:extLst>
          </p:cNvPr>
          <p:cNvGrpSpPr/>
          <p:nvPr/>
        </p:nvGrpSpPr>
        <p:grpSpPr>
          <a:xfrm>
            <a:off x="229206" y="2496985"/>
            <a:ext cx="2103194" cy="2905334"/>
            <a:chOff x="3666870" y="3646627"/>
            <a:chExt cx="2428407" cy="3348282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CDEB0A4A-B5BC-4DE2-A77E-20B91D9521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6362" b="43370"/>
            <a:stretch/>
          </p:blipFill>
          <p:spPr>
            <a:xfrm>
              <a:off x="3666870" y="3646627"/>
              <a:ext cx="2428407" cy="3348282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CBF40A10-74D0-4279-9935-FFB38D816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663938" y="4147413"/>
              <a:ext cx="1065131" cy="467429"/>
            </a:xfrm>
            <a:prstGeom prst="rect">
              <a:avLst/>
            </a:prstGeom>
          </p:spPr>
        </p:pic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17988873-7322-454F-8686-7F17EA21057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905" t="51570" r="26170" b="42406"/>
          <a:stretch/>
        </p:blipFill>
        <p:spPr>
          <a:xfrm>
            <a:off x="5163693" y="3410577"/>
            <a:ext cx="4911753" cy="1041755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2A15CB05-B471-47CF-A86F-AA1211F6E45E}"/>
              </a:ext>
            </a:extLst>
          </p:cNvPr>
          <p:cNvSpPr txBox="1"/>
          <p:nvPr/>
        </p:nvSpPr>
        <p:spPr>
          <a:xfrm>
            <a:off x="122743" y="1542878"/>
            <a:ext cx="27848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Début : check sans contact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B4991BC7-3E66-4F41-82EA-DBF9D3F79C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788" t="45276" r="28890" b="48159"/>
          <a:stretch/>
        </p:blipFill>
        <p:spPr>
          <a:xfrm>
            <a:off x="3650512" y="2202991"/>
            <a:ext cx="4138531" cy="1027313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301502FA-D95F-47CC-9C8D-6518C5602AE7}"/>
              </a:ext>
            </a:extLst>
          </p:cNvPr>
          <p:cNvSpPr/>
          <p:nvPr/>
        </p:nvSpPr>
        <p:spPr>
          <a:xfrm>
            <a:off x="3650513" y="2578192"/>
            <a:ext cx="345653" cy="34565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1F68CCAA-DF1B-452E-BB88-10CB61BACA09}"/>
              </a:ext>
            </a:extLst>
          </p:cNvPr>
          <p:cNvSpPr/>
          <p:nvPr/>
        </p:nvSpPr>
        <p:spPr>
          <a:xfrm>
            <a:off x="3650512" y="2573829"/>
            <a:ext cx="345653" cy="3456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8DABBAB5-D3F7-4C7C-964B-E3AAE7A3686C}"/>
              </a:ext>
            </a:extLst>
          </p:cNvPr>
          <p:cNvSpPr/>
          <p:nvPr/>
        </p:nvSpPr>
        <p:spPr>
          <a:xfrm>
            <a:off x="3650512" y="2573828"/>
            <a:ext cx="345653" cy="34565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08180D33-9285-43F5-AC38-F30E579102C2}"/>
              </a:ext>
            </a:extLst>
          </p:cNvPr>
          <p:cNvSpPr/>
          <p:nvPr/>
        </p:nvSpPr>
        <p:spPr>
          <a:xfrm>
            <a:off x="3650512" y="2569465"/>
            <a:ext cx="345653" cy="3456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DEF1FCE-F942-427C-BBED-FA62ADFBEEEB}"/>
              </a:ext>
            </a:extLst>
          </p:cNvPr>
          <p:cNvSpPr/>
          <p:nvPr/>
        </p:nvSpPr>
        <p:spPr>
          <a:xfrm>
            <a:off x="3658372" y="2569464"/>
            <a:ext cx="345653" cy="34565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EC35C06F-F8EA-45CB-9A8F-2D1F2DE704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7591"/>
          <a:stretch/>
        </p:blipFill>
        <p:spPr>
          <a:xfrm>
            <a:off x="6987589" y="4526261"/>
            <a:ext cx="3087857" cy="182269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01A0647-2889-4470-8A7F-3978C4682F0E}"/>
              </a:ext>
            </a:extLst>
          </p:cNvPr>
          <p:cNvSpPr txBox="1"/>
          <p:nvPr/>
        </p:nvSpPr>
        <p:spPr>
          <a:xfrm>
            <a:off x="7519228" y="873861"/>
            <a:ext cx="4495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Le protocole dure 30 secondes donc chaque étape de lavage va durer 5 secondes.</a:t>
            </a:r>
          </a:p>
        </p:txBody>
      </p:sp>
      <p:sp>
        <p:nvSpPr>
          <p:cNvPr id="25" name="Bulle narrative : rectangle à coins arrondis 24">
            <a:extLst>
              <a:ext uri="{FF2B5EF4-FFF2-40B4-BE49-F238E27FC236}">
                <a16:creationId xmlns:a16="http://schemas.microsoft.com/office/drawing/2014/main" id="{AD1F73D2-37A4-4D9F-BBBF-647F3A8077A4}"/>
              </a:ext>
            </a:extLst>
          </p:cNvPr>
          <p:cNvSpPr/>
          <p:nvPr/>
        </p:nvSpPr>
        <p:spPr>
          <a:xfrm flipH="1">
            <a:off x="7641771" y="792152"/>
            <a:ext cx="4226704" cy="1410839"/>
          </a:xfrm>
          <a:prstGeom prst="wedgeRoundRectCallout">
            <a:avLst>
              <a:gd name="adj1" fmla="val -17186"/>
              <a:gd name="adj2" fmla="val 78331"/>
              <a:gd name="adj3" fmla="val 16667"/>
            </a:avLst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800" spc="-15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F5CA0E9-EB38-43A7-9157-0D16FD89A5B9}"/>
              </a:ext>
            </a:extLst>
          </p:cNvPr>
          <p:cNvSpPr/>
          <p:nvPr/>
        </p:nvSpPr>
        <p:spPr>
          <a:xfrm>
            <a:off x="5164886" y="3781363"/>
            <a:ext cx="345653" cy="34565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6C6FE38D-FAF8-4187-B34F-EA4F632E4B29}"/>
              </a:ext>
            </a:extLst>
          </p:cNvPr>
          <p:cNvSpPr/>
          <p:nvPr/>
        </p:nvSpPr>
        <p:spPr>
          <a:xfrm>
            <a:off x="5164885" y="3777000"/>
            <a:ext cx="345653" cy="3456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80288981-B180-46E5-B909-74ED2C952A1E}"/>
              </a:ext>
            </a:extLst>
          </p:cNvPr>
          <p:cNvSpPr/>
          <p:nvPr/>
        </p:nvSpPr>
        <p:spPr>
          <a:xfrm>
            <a:off x="5164885" y="3776999"/>
            <a:ext cx="345653" cy="34565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CDF5E0FD-3809-4D81-ABC9-3B632332AD4C}"/>
              </a:ext>
            </a:extLst>
          </p:cNvPr>
          <p:cNvSpPr/>
          <p:nvPr/>
        </p:nvSpPr>
        <p:spPr>
          <a:xfrm>
            <a:off x="5164885" y="3772636"/>
            <a:ext cx="345653" cy="3456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70464B30-30DE-4A96-97AD-C3CE5C6374E1}"/>
              </a:ext>
            </a:extLst>
          </p:cNvPr>
          <p:cNvSpPr/>
          <p:nvPr/>
        </p:nvSpPr>
        <p:spPr>
          <a:xfrm>
            <a:off x="5172745" y="3772635"/>
            <a:ext cx="345653" cy="34565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160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6" grpId="0" animBg="1"/>
      <p:bldP spid="29" grpId="0" animBg="1"/>
      <p:bldP spid="30" grpId="0" animBg="1"/>
      <p:bldP spid="31" grpId="0" animBg="1"/>
      <p:bldP spid="32" grpId="0" animBg="1"/>
      <p:bldP spid="2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21</a:t>
            </a:fld>
            <a:endParaRPr lang="fr-FR" noProof="0"/>
          </a:p>
        </p:txBody>
      </p:sp>
      <p:pic>
        <p:nvPicPr>
          <p:cNvPr id="89" name="Image 88">
            <a:extLst>
              <a:ext uri="{FF2B5EF4-FFF2-40B4-BE49-F238E27FC236}">
                <a16:creationId xmlns:a16="http://schemas.microsoft.com/office/drawing/2014/main" id="{5D65EA2B-8DDB-814F-ACDE-8B4EA60CE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493" y="3089174"/>
            <a:ext cx="1968401" cy="3315199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5032E908-FB64-4FD1-A085-2A708C4313C9}"/>
              </a:ext>
            </a:extLst>
          </p:cNvPr>
          <p:cNvSpPr txBox="1">
            <a:spLocks/>
          </p:cNvSpPr>
          <p:nvPr/>
        </p:nvSpPr>
        <p:spPr>
          <a:xfrm>
            <a:off x="549527" y="141369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Système : affiche interactive</a:t>
            </a:r>
            <a:endParaRPr lang="fr-FR" sz="4800" spc="-3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FD48AC-25BA-224A-9C62-3FAF9303EEF8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07CB00A0-C776-48CD-9478-88645F4848D1}"/>
              </a:ext>
            </a:extLst>
          </p:cNvPr>
          <p:cNvGrpSpPr/>
          <p:nvPr/>
        </p:nvGrpSpPr>
        <p:grpSpPr>
          <a:xfrm>
            <a:off x="4092037" y="838059"/>
            <a:ext cx="6192090" cy="5533292"/>
            <a:chOff x="4786397" y="763161"/>
            <a:chExt cx="6192090" cy="553329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120C4B4-E32E-4307-87EF-518CA0303B5E}"/>
                </a:ext>
              </a:extLst>
            </p:cNvPr>
            <p:cNvSpPr/>
            <p:nvPr/>
          </p:nvSpPr>
          <p:spPr>
            <a:xfrm>
              <a:off x="4786397" y="768787"/>
              <a:ext cx="6162957" cy="551679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1E3A2EF-35FB-4BE7-BCC1-70DDB10B6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31081" y="781124"/>
              <a:ext cx="3945796" cy="5492119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1A2D556-62C2-4AAF-8DF5-C944535203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6362" b="43370"/>
            <a:stretch/>
          </p:blipFill>
          <p:spPr>
            <a:xfrm>
              <a:off x="8364064" y="2581275"/>
              <a:ext cx="2585290" cy="3715178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9C48C88-49FD-4530-8297-D36C6823E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9453005" y="3169675"/>
              <a:ext cx="1133942" cy="518649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C127E21-60A2-4FC0-A93B-73D7B6E5F8EA}"/>
                </a:ext>
              </a:extLst>
            </p:cNvPr>
            <p:cNvGrpSpPr/>
            <p:nvPr/>
          </p:nvGrpSpPr>
          <p:grpSpPr>
            <a:xfrm>
              <a:off x="8762032" y="1226447"/>
              <a:ext cx="2161743" cy="1323439"/>
              <a:chOff x="8801341" y="1196346"/>
              <a:chExt cx="2161743" cy="1323439"/>
            </a:xfrm>
          </p:grpSpPr>
          <p:sp>
            <p:nvSpPr>
              <p:cNvPr id="12" name="Bulle narrative : rectangle à coins arrondis 11">
                <a:extLst>
                  <a:ext uri="{FF2B5EF4-FFF2-40B4-BE49-F238E27FC236}">
                    <a16:creationId xmlns:a16="http://schemas.microsoft.com/office/drawing/2014/main" id="{D45B85A8-7269-416B-8B94-079494E6032E}"/>
                  </a:ext>
                </a:extLst>
              </p:cNvPr>
              <p:cNvSpPr/>
              <p:nvPr/>
            </p:nvSpPr>
            <p:spPr>
              <a:xfrm>
                <a:off x="8821560" y="1200150"/>
                <a:ext cx="2046033" cy="1291596"/>
              </a:xfrm>
              <a:prstGeom prst="wedgeRoundRectCallout">
                <a:avLst>
                  <a:gd name="adj1" fmla="val -8396"/>
                  <a:gd name="adj2" fmla="val 60236"/>
                  <a:gd name="adj3" fmla="val 16667"/>
                </a:avLst>
              </a:prstGeom>
              <a:solidFill>
                <a:schemeClr val="bg1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800" dirty="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0D2B6F4-49EE-4956-834C-99CDC8B3DC91}"/>
                  </a:ext>
                </a:extLst>
              </p:cNvPr>
              <p:cNvSpPr/>
              <p:nvPr/>
            </p:nvSpPr>
            <p:spPr>
              <a:xfrm>
                <a:off x="8801341" y="1196346"/>
                <a:ext cx="2161743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000" dirty="0">
                    <a:solidFill>
                      <a:srgbClr val="002060"/>
                    </a:solidFill>
                    <a:latin typeface="DS ISO 1" panose="02000506000000020003" pitchFamily="50" charset="0"/>
                  </a:rPr>
                  <a:t>Check* moi pour commencer le protocole interactif !</a:t>
                </a: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1628D75-EA8E-49B4-8364-92EA78C2251F}"/>
                </a:ext>
              </a:extLst>
            </p:cNvPr>
            <p:cNvSpPr/>
            <p:nvPr/>
          </p:nvSpPr>
          <p:spPr>
            <a:xfrm>
              <a:off x="8722165" y="763161"/>
              <a:ext cx="225632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200" i="1" dirty="0">
                  <a:solidFill>
                    <a:srgbClr val="002060"/>
                  </a:solidFill>
                  <a:latin typeface="DS ISO 1" panose="02000506000000020003" pitchFamily="50" charset="0"/>
                </a:rPr>
                <a:t>*Check : mets ta main devant </a:t>
              </a:r>
            </a:p>
            <a:p>
              <a:pPr algn="ctr"/>
              <a:r>
                <a:rPr lang="fr-FR" sz="1200" i="1" dirty="0">
                  <a:solidFill>
                    <a:srgbClr val="002060"/>
                  </a:solidFill>
                  <a:latin typeface="DS ISO 1" panose="02000506000000020003" pitchFamily="50" charset="0"/>
                </a:rPr>
                <a:t>la mienne</a:t>
              </a:r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FDFBB107-DDEC-48AD-85FD-D4341401B4A2}"/>
              </a:ext>
            </a:extLst>
          </p:cNvPr>
          <p:cNvSpPr txBox="1"/>
          <p:nvPr/>
        </p:nvSpPr>
        <p:spPr>
          <a:xfrm>
            <a:off x="10979809" y="4194102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capteur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FB7FD2C5-BBE2-4D24-9E13-D6120DB50154}"/>
              </a:ext>
            </a:extLst>
          </p:cNvPr>
          <p:cNvCxnSpPr>
            <a:cxnSpLocks/>
          </p:cNvCxnSpPr>
          <p:nvPr/>
        </p:nvCxnSpPr>
        <p:spPr>
          <a:xfrm flipH="1" flipV="1">
            <a:off x="9935896" y="3741158"/>
            <a:ext cx="1000604" cy="68377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6D85CFE8-B61B-4133-86E6-3E939CF1672C}"/>
              </a:ext>
            </a:extLst>
          </p:cNvPr>
          <p:cNvSpPr txBox="1"/>
          <p:nvPr/>
        </p:nvSpPr>
        <p:spPr>
          <a:xfrm>
            <a:off x="1878740" y="645928"/>
            <a:ext cx="20441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Affiche présentant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le protocole du 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lavage des mains.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7B6DB7E2-97B9-417F-B3B6-C173E5E99D33}"/>
              </a:ext>
            </a:extLst>
          </p:cNvPr>
          <p:cNvCxnSpPr>
            <a:cxnSpLocks/>
          </p:cNvCxnSpPr>
          <p:nvPr/>
        </p:nvCxnSpPr>
        <p:spPr>
          <a:xfrm>
            <a:off x="3754192" y="1189074"/>
            <a:ext cx="874212" cy="70919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4AD1F9DD-E0B6-4A94-9F0E-7D487766D536}"/>
              </a:ext>
            </a:extLst>
          </p:cNvPr>
          <p:cNvSpPr/>
          <p:nvPr/>
        </p:nvSpPr>
        <p:spPr>
          <a:xfrm>
            <a:off x="5526911" y="3564947"/>
            <a:ext cx="137250" cy="13725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490B13D6-D5F9-41C5-B552-CDEE82720ADC}"/>
              </a:ext>
            </a:extLst>
          </p:cNvPr>
          <p:cNvSpPr/>
          <p:nvPr/>
        </p:nvSpPr>
        <p:spPr>
          <a:xfrm>
            <a:off x="5526911" y="3900316"/>
            <a:ext cx="137250" cy="13725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D3D86142-DF65-4870-8EB1-C7B8F593E920}"/>
              </a:ext>
            </a:extLst>
          </p:cNvPr>
          <p:cNvSpPr/>
          <p:nvPr/>
        </p:nvSpPr>
        <p:spPr>
          <a:xfrm>
            <a:off x="5526911" y="4235685"/>
            <a:ext cx="137250" cy="13725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B11359C-0C9C-495D-ADB1-4ED30E75CD80}"/>
              </a:ext>
            </a:extLst>
          </p:cNvPr>
          <p:cNvSpPr/>
          <p:nvPr/>
        </p:nvSpPr>
        <p:spPr>
          <a:xfrm>
            <a:off x="5526911" y="4571054"/>
            <a:ext cx="137250" cy="13725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05B02BB0-E5FE-4097-A264-10D96C43A732}"/>
              </a:ext>
            </a:extLst>
          </p:cNvPr>
          <p:cNvSpPr/>
          <p:nvPr/>
        </p:nvSpPr>
        <p:spPr>
          <a:xfrm>
            <a:off x="5526911" y="4906423"/>
            <a:ext cx="137250" cy="13725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BB4F0CB8-6623-484B-9F1F-B576AD877CF3}"/>
              </a:ext>
            </a:extLst>
          </p:cNvPr>
          <p:cNvSpPr/>
          <p:nvPr/>
        </p:nvSpPr>
        <p:spPr>
          <a:xfrm>
            <a:off x="5526911" y="5241792"/>
            <a:ext cx="137250" cy="13725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E8A51525-7290-4E7C-8DA5-21EED33FB7C1}"/>
              </a:ext>
            </a:extLst>
          </p:cNvPr>
          <p:cNvSpPr/>
          <p:nvPr/>
        </p:nvSpPr>
        <p:spPr>
          <a:xfrm>
            <a:off x="5526911" y="5577163"/>
            <a:ext cx="137250" cy="13725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D885AD42-E771-4795-B1EF-D3BB6F29CFF3}"/>
              </a:ext>
            </a:extLst>
          </p:cNvPr>
          <p:cNvCxnSpPr>
            <a:cxnSpLocks/>
          </p:cNvCxnSpPr>
          <p:nvPr/>
        </p:nvCxnSpPr>
        <p:spPr>
          <a:xfrm flipV="1">
            <a:off x="3521368" y="3966869"/>
            <a:ext cx="1971957" cy="3665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10A1948A-4911-4233-9532-287DB8C74306}"/>
              </a:ext>
            </a:extLst>
          </p:cNvPr>
          <p:cNvSpPr txBox="1"/>
          <p:nvPr/>
        </p:nvSpPr>
        <p:spPr>
          <a:xfrm>
            <a:off x="2461810" y="3685929"/>
            <a:ext cx="11208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LED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indiquant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l’étape.</a:t>
            </a: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2085C9A0-BF20-4D28-BB6E-9FCFE2EB1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155" y="5119888"/>
            <a:ext cx="594525" cy="59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4" descr="Silhouette, comédie musicale, note, clef Photo stock libre ...">
            <a:extLst>
              <a:ext uri="{FF2B5EF4-FFF2-40B4-BE49-F238E27FC236}">
                <a16:creationId xmlns:a16="http://schemas.microsoft.com/office/drawing/2014/main" id="{F6514ADB-D196-4839-8552-9CA6D6290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6" t="15227" r="3436" b="45797"/>
          <a:stretch/>
        </p:blipFill>
        <p:spPr bwMode="auto">
          <a:xfrm rot="2288920">
            <a:off x="4411244" y="5533524"/>
            <a:ext cx="1285739" cy="51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E9D0AE41-86DD-470D-89F6-96CA190BD0DA}"/>
              </a:ext>
            </a:extLst>
          </p:cNvPr>
          <p:cNvCxnSpPr>
            <a:cxnSpLocks/>
            <a:endCxn id="36" idx="1"/>
          </p:cNvCxnSpPr>
          <p:nvPr/>
        </p:nvCxnSpPr>
        <p:spPr>
          <a:xfrm flipV="1">
            <a:off x="3142349" y="5417151"/>
            <a:ext cx="1155806" cy="2803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3C3FE85C-FD77-4154-BF78-FD1D2EA7DA93}"/>
              </a:ext>
            </a:extLst>
          </p:cNvPr>
          <p:cNvSpPr txBox="1"/>
          <p:nvPr/>
        </p:nvSpPr>
        <p:spPr>
          <a:xfrm>
            <a:off x="2200840" y="4814035"/>
            <a:ext cx="1133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Buzzer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indiquant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la fin de l’étape.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B903F87-FD5F-42AB-B902-D273D95C12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4750" y="3551659"/>
            <a:ext cx="694695" cy="971813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5C16B34E-320B-4998-88C1-A2FE412A11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4500" y="1940027"/>
            <a:ext cx="1131448" cy="565724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89B9AA59-21F0-4FE7-A55A-5C0D293E4D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284074" y="2318885"/>
            <a:ext cx="1131448" cy="565724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B481733F-1B0E-4C72-97AD-C1ABBA4D5626}"/>
              </a:ext>
            </a:extLst>
          </p:cNvPr>
          <p:cNvSpPr txBox="1"/>
          <p:nvPr/>
        </p:nvSpPr>
        <p:spPr>
          <a:xfrm>
            <a:off x="134611" y="1584860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Accumulateurs.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7871CBD-DAB7-4F83-9C42-C19D014576DB}"/>
              </a:ext>
            </a:extLst>
          </p:cNvPr>
          <p:cNvSpPr/>
          <p:nvPr/>
        </p:nvSpPr>
        <p:spPr>
          <a:xfrm>
            <a:off x="145246" y="1603106"/>
            <a:ext cx="3821049" cy="1481121"/>
          </a:xfrm>
          <a:prstGeom prst="rect">
            <a:avLst/>
          </a:prstGeom>
          <a:noFill/>
          <a:ln w="28575"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5014C18-13AB-4CC9-A8F1-D5D302C84F77}"/>
              </a:ext>
            </a:extLst>
          </p:cNvPr>
          <p:cNvSpPr txBox="1"/>
          <p:nvPr/>
        </p:nvSpPr>
        <p:spPr>
          <a:xfrm>
            <a:off x="-45183" y="720464"/>
            <a:ext cx="171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Ils seront placés derrière l’affiche.</a:t>
            </a:r>
          </a:p>
        </p:txBody>
      </p:sp>
      <p:pic>
        <p:nvPicPr>
          <p:cNvPr id="42" name="Picture 116" descr="map-3322216_960_720">
            <a:extLst>
              <a:ext uri="{FF2B5EF4-FFF2-40B4-BE49-F238E27FC236}">
                <a16:creationId xmlns:a16="http://schemas.microsoft.com/office/drawing/2014/main" id="{38751940-87C2-45A0-A393-40A20B069571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200" y="1628507"/>
            <a:ext cx="1641887" cy="119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98D4CE1-1ED9-4327-A644-C135EBF0BF59}"/>
              </a:ext>
            </a:extLst>
          </p:cNvPr>
          <p:cNvSpPr/>
          <p:nvPr/>
        </p:nvSpPr>
        <p:spPr>
          <a:xfrm>
            <a:off x="1899971" y="2739184"/>
            <a:ext cx="1991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/>
              <a:t>Carte électronique</a:t>
            </a:r>
          </a:p>
        </p:txBody>
      </p:sp>
    </p:spTree>
    <p:extLst>
      <p:ext uri="{BB962C8B-B14F-4D97-AF65-F5344CB8AC3E}">
        <p14:creationId xmlns:p14="http://schemas.microsoft.com/office/powerpoint/2010/main" val="1166133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4">
            <a:extLst>
              <a:ext uri="{FF2B5EF4-FFF2-40B4-BE49-F238E27FC236}">
                <a16:creationId xmlns:a16="http://schemas.microsoft.com/office/drawing/2014/main" id="{BBCAC116-A9A6-4F67-9FBF-860EC54D9CAD}"/>
              </a:ext>
            </a:extLst>
          </p:cNvPr>
          <p:cNvSpPr/>
          <p:nvPr/>
        </p:nvSpPr>
        <p:spPr>
          <a:xfrm>
            <a:off x="6425154" y="449142"/>
            <a:ext cx="4562374" cy="5621154"/>
          </a:xfrm>
          <a:custGeom>
            <a:avLst/>
            <a:gdLst>
              <a:gd name="connsiteX0" fmla="*/ 0 w 4533499"/>
              <a:gd name="connsiteY0" fmla="*/ 0 h 4953939"/>
              <a:gd name="connsiteX1" fmla="*/ 4533499 w 4533499"/>
              <a:gd name="connsiteY1" fmla="*/ 0 h 4953939"/>
              <a:gd name="connsiteX2" fmla="*/ 4533499 w 4533499"/>
              <a:gd name="connsiteY2" fmla="*/ 4953939 h 4953939"/>
              <a:gd name="connsiteX3" fmla="*/ 0 w 4533499"/>
              <a:gd name="connsiteY3" fmla="*/ 4953939 h 4953939"/>
              <a:gd name="connsiteX4" fmla="*/ 0 w 4533499"/>
              <a:gd name="connsiteY4" fmla="*/ 0 h 4953939"/>
              <a:gd name="connsiteX0" fmla="*/ 0 w 4552749"/>
              <a:gd name="connsiteY0" fmla="*/ 635267 h 4953939"/>
              <a:gd name="connsiteX1" fmla="*/ 4552749 w 4552749"/>
              <a:gd name="connsiteY1" fmla="*/ 0 h 4953939"/>
              <a:gd name="connsiteX2" fmla="*/ 4552749 w 4552749"/>
              <a:gd name="connsiteY2" fmla="*/ 4953939 h 4953939"/>
              <a:gd name="connsiteX3" fmla="*/ 19250 w 4552749"/>
              <a:gd name="connsiteY3" fmla="*/ 4953939 h 4953939"/>
              <a:gd name="connsiteX4" fmla="*/ 0 w 4552749"/>
              <a:gd name="connsiteY4" fmla="*/ 635267 h 4953939"/>
              <a:gd name="connsiteX0" fmla="*/ 0 w 4562374"/>
              <a:gd name="connsiteY0" fmla="*/ 635267 h 4953939"/>
              <a:gd name="connsiteX1" fmla="*/ 4552749 w 4562374"/>
              <a:gd name="connsiteY1" fmla="*/ 0 h 4953939"/>
              <a:gd name="connsiteX2" fmla="*/ 4562374 w 4562374"/>
              <a:gd name="connsiteY2" fmla="*/ 4001038 h 4953939"/>
              <a:gd name="connsiteX3" fmla="*/ 19250 w 4562374"/>
              <a:gd name="connsiteY3" fmla="*/ 4953939 h 4953939"/>
              <a:gd name="connsiteX4" fmla="*/ 0 w 4562374"/>
              <a:gd name="connsiteY4" fmla="*/ 635267 h 495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2374" h="4953939">
                <a:moveTo>
                  <a:pt x="0" y="635267"/>
                </a:moveTo>
                <a:lnTo>
                  <a:pt x="4552749" y="0"/>
                </a:lnTo>
                <a:cubicBezTo>
                  <a:pt x="4555957" y="1333679"/>
                  <a:pt x="4559166" y="2667359"/>
                  <a:pt x="4562374" y="4001038"/>
                </a:cubicBezTo>
                <a:lnTo>
                  <a:pt x="19250" y="4953939"/>
                </a:lnTo>
                <a:cubicBezTo>
                  <a:pt x="12833" y="3514382"/>
                  <a:pt x="6417" y="2074824"/>
                  <a:pt x="0" y="63526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C1ACE9-CDD7-F543-9758-66FA6B8CAD9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22</a:t>
            </a:fld>
            <a:endParaRPr lang="fr-FR" noProof="0"/>
          </a:p>
        </p:txBody>
      </p:sp>
      <p:sp>
        <p:nvSpPr>
          <p:cNvPr id="44" name="Titre 1">
            <a:extLst>
              <a:ext uri="{FF2B5EF4-FFF2-40B4-BE49-F238E27FC236}">
                <a16:creationId xmlns:a16="http://schemas.microsoft.com/office/drawing/2014/main" id="{BB46F79E-8009-0549-9E9C-BF70BE86C75B}"/>
              </a:ext>
            </a:extLst>
          </p:cNvPr>
          <p:cNvSpPr txBox="1">
            <a:spLocks/>
          </p:cNvSpPr>
          <p:nvPr/>
        </p:nvSpPr>
        <p:spPr>
          <a:xfrm>
            <a:off x="308394" y="300163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/>
              <a:t>Décrire l’algorithme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308946-E67D-2B4F-BD5B-C4358093B25C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D7100D16-7D1B-4111-84CD-CB86F9292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0198" y="758136"/>
            <a:ext cx="2190638" cy="1969595"/>
          </a:xfrm>
          <a:prstGeom prst="rect">
            <a:avLst/>
          </a:prstGeom>
          <a:ln>
            <a:noFill/>
          </a:ln>
          <a:effectLst/>
          <a:scene3d>
            <a:camera prst="isometricRightUp">
              <a:rot lat="573190" lon="19147898" rev="21571427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1F1564AC-6A91-461B-B591-0334C4C963C9}"/>
              </a:ext>
            </a:extLst>
          </p:cNvPr>
          <p:cNvCxnSpPr>
            <a:cxnSpLocks/>
          </p:cNvCxnSpPr>
          <p:nvPr/>
        </p:nvCxnSpPr>
        <p:spPr>
          <a:xfrm>
            <a:off x="10067925" y="1610799"/>
            <a:ext cx="447495" cy="606744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" descr="Distributeur de savon mural - distributeur de savon automatique">
            <a:extLst>
              <a:ext uri="{FF2B5EF4-FFF2-40B4-BE49-F238E27FC236}">
                <a16:creationId xmlns:a16="http://schemas.microsoft.com/office/drawing/2014/main" id="{631DA976-FC19-46EA-A0BA-85425B7AF5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6300" y1="24600" x2="47000" y2="54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97" t="15650" r="27340" b="23088"/>
          <a:stretch/>
        </p:blipFill>
        <p:spPr bwMode="auto">
          <a:xfrm>
            <a:off x="7760646" y="2355395"/>
            <a:ext cx="378914" cy="62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3E8EA6B-9F3E-4FFD-99D0-2368CDD0044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7274" y="2385145"/>
            <a:ext cx="1124039" cy="1406101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D771812D-67CC-4A80-8806-DB224A4C509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30183" y="4893944"/>
            <a:ext cx="1046878" cy="1219711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8A572E41-11B6-4E0E-8693-004D8691F7C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68679" y="1886081"/>
            <a:ext cx="3423878" cy="3423878"/>
          </a:xfrm>
          <a:prstGeom prst="rect">
            <a:avLst/>
          </a:prstGeom>
          <a:scene3d>
            <a:camera prst="orthographicFront">
              <a:rot lat="896496" lon="519731" rev="20989467"/>
            </a:camera>
            <a:lightRig rig="threePt" dir="t"/>
          </a:scene3d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13032BF-6281-4641-8F02-DCAA7A9E6B2A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8165754" y="2217543"/>
            <a:ext cx="3819113" cy="3819113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A29B511-0C05-4914-9D66-6EEFC12E7D5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50364" y="2591305"/>
            <a:ext cx="3396035" cy="362797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35850E9-D246-4A21-A84F-2DF72BF955A6}"/>
              </a:ext>
            </a:extLst>
          </p:cNvPr>
          <p:cNvSpPr txBox="1"/>
          <p:nvPr/>
        </p:nvSpPr>
        <p:spPr>
          <a:xfrm>
            <a:off x="366778" y="3689436"/>
            <a:ext cx="4142599" cy="2962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Algorithme : </a:t>
            </a:r>
          </a:p>
          <a:p>
            <a:endParaRPr lang="fr-FR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Si 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présence d’une main à moins de 20 cm (le capteur envoie un bit à 1),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alors 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débuter le protocole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2400" dirty="0"/>
          </a:p>
          <a:p>
            <a:endParaRPr lang="fr-FR" sz="2400" dirty="0"/>
          </a:p>
          <a:p>
            <a:endParaRPr lang="fr-FR" sz="2400" dirty="0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63E5538F-CB79-4B3A-AA01-25D7B7D9070C}"/>
              </a:ext>
            </a:extLst>
          </p:cNvPr>
          <p:cNvSpPr/>
          <p:nvPr/>
        </p:nvSpPr>
        <p:spPr>
          <a:xfrm>
            <a:off x="207133" y="3519744"/>
            <a:ext cx="4455456" cy="2593911"/>
          </a:xfrm>
          <a:prstGeom prst="roundRect">
            <a:avLst>
              <a:gd name="adj" fmla="val 6853"/>
            </a:avLst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1309C6-D2EC-4E5F-A090-4217F90D2243}"/>
              </a:ext>
            </a:extLst>
          </p:cNvPr>
          <p:cNvSpPr/>
          <p:nvPr/>
        </p:nvSpPr>
        <p:spPr>
          <a:xfrm>
            <a:off x="907301" y="1197399"/>
            <a:ext cx="42852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i="1" dirty="0"/>
              <a:t>L’algorithme est une suite d’instructions finie pour obtenir un résultat.</a:t>
            </a:r>
          </a:p>
        </p:txBody>
      </p:sp>
      <p:sp>
        <p:nvSpPr>
          <p:cNvPr id="18" name="Bulle narrative : rectangle à coins arrondis 17">
            <a:extLst>
              <a:ext uri="{FF2B5EF4-FFF2-40B4-BE49-F238E27FC236}">
                <a16:creationId xmlns:a16="http://schemas.microsoft.com/office/drawing/2014/main" id="{7089E1FD-46F9-4AAB-AC92-ED239B871092}"/>
              </a:ext>
            </a:extLst>
          </p:cNvPr>
          <p:cNvSpPr/>
          <p:nvPr/>
        </p:nvSpPr>
        <p:spPr>
          <a:xfrm flipH="1">
            <a:off x="813372" y="1125925"/>
            <a:ext cx="4226704" cy="1410839"/>
          </a:xfrm>
          <a:prstGeom prst="wedgeRoundRectCallout">
            <a:avLst>
              <a:gd name="adj1" fmla="val -34980"/>
              <a:gd name="adj2" fmla="val 75263"/>
              <a:gd name="adj3" fmla="val 16667"/>
            </a:avLst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800" spc="-15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9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C1ACE9-CDD7-F543-9758-66FA6B8CAD9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23</a:t>
            </a:fld>
            <a:endParaRPr lang="fr-FR" noProof="0"/>
          </a:p>
        </p:txBody>
      </p:sp>
      <p:sp>
        <p:nvSpPr>
          <p:cNvPr id="44" name="Titre 1">
            <a:extLst>
              <a:ext uri="{FF2B5EF4-FFF2-40B4-BE49-F238E27FC236}">
                <a16:creationId xmlns:a16="http://schemas.microsoft.com/office/drawing/2014/main" id="{BB46F79E-8009-0549-9E9C-BF70BE86C75B}"/>
              </a:ext>
            </a:extLst>
          </p:cNvPr>
          <p:cNvSpPr txBox="1">
            <a:spLocks/>
          </p:cNvSpPr>
          <p:nvPr/>
        </p:nvSpPr>
        <p:spPr>
          <a:xfrm>
            <a:off x="308394" y="300163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/>
              <a:t>Décrire l’algorithme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308946-E67D-2B4F-BD5B-C4358093B25C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6A29B511-0C05-4914-9D66-6EEFC12E7D5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50364" y="2591305"/>
            <a:ext cx="3396035" cy="362797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BB8E112-0ADE-4DC5-B523-B9F9B6300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4917" y="1800706"/>
            <a:ext cx="4159812" cy="187484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DB79034-A9A5-4147-BDDF-5D69B572EBD8}"/>
              </a:ext>
            </a:extLst>
          </p:cNvPr>
          <p:cNvSpPr txBox="1"/>
          <p:nvPr/>
        </p:nvSpPr>
        <p:spPr>
          <a:xfrm>
            <a:off x="408323" y="1780491"/>
            <a:ext cx="4142599" cy="333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Algorithme : </a:t>
            </a:r>
          </a:p>
          <a:p>
            <a:endParaRPr lang="fr-FR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Si 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présence d’une main à moins de 20 cm (le capteur envoie un bit à 1 à la carte électronique),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alors 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débuter le protocole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2400" dirty="0"/>
          </a:p>
          <a:p>
            <a:endParaRPr lang="fr-FR" sz="2400" dirty="0"/>
          </a:p>
          <a:p>
            <a:endParaRPr lang="fr-FR" sz="2400" dirty="0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17BDD8D4-A1F5-4D9A-BB58-00F3612EA4F9}"/>
              </a:ext>
            </a:extLst>
          </p:cNvPr>
          <p:cNvSpPr/>
          <p:nvPr/>
        </p:nvSpPr>
        <p:spPr>
          <a:xfrm>
            <a:off x="248678" y="1610799"/>
            <a:ext cx="4455456" cy="2811911"/>
          </a:xfrm>
          <a:prstGeom prst="roundRect">
            <a:avLst>
              <a:gd name="adj" fmla="val 6853"/>
            </a:avLst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70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E2FC56-374F-4D33-9E02-B4FAF2BE7D05}"/>
              </a:ext>
            </a:extLst>
          </p:cNvPr>
          <p:cNvSpPr/>
          <p:nvPr/>
        </p:nvSpPr>
        <p:spPr>
          <a:xfrm>
            <a:off x="6425154" y="449142"/>
            <a:ext cx="4562374" cy="5621154"/>
          </a:xfrm>
          <a:custGeom>
            <a:avLst/>
            <a:gdLst>
              <a:gd name="connsiteX0" fmla="*/ 0 w 4533499"/>
              <a:gd name="connsiteY0" fmla="*/ 0 h 4953939"/>
              <a:gd name="connsiteX1" fmla="*/ 4533499 w 4533499"/>
              <a:gd name="connsiteY1" fmla="*/ 0 h 4953939"/>
              <a:gd name="connsiteX2" fmla="*/ 4533499 w 4533499"/>
              <a:gd name="connsiteY2" fmla="*/ 4953939 h 4953939"/>
              <a:gd name="connsiteX3" fmla="*/ 0 w 4533499"/>
              <a:gd name="connsiteY3" fmla="*/ 4953939 h 4953939"/>
              <a:gd name="connsiteX4" fmla="*/ 0 w 4533499"/>
              <a:gd name="connsiteY4" fmla="*/ 0 h 4953939"/>
              <a:gd name="connsiteX0" fmla="*/ 0 w 4552749"/>
              <a:gd name="connsiteY0" fmla="*/ 635267 h 4953939"/>
              <a:gd name="connsiteX1" fmla="*/ 4552749 w 4552749"/>
              <a:gd name="connsiteY1" fmla="*/ 0 h 4953939"/>
              <a:gd name="connsiteX2" fmla="*/ 4552749 w 4552749"/>
              <a:gd name="connsiteY2" fmla="*/ 4953939 h 4953939"/>
              <a:gd name="connsiteX3" fmla="*/ 19250 w 4552749"/>
              <a:gd name="connsiteY3" fmla="*/ 4953939 h 4953939"/>
              <a:gd name="connsiteX4" fmla="*/ 0 w 4552749"/>
              <a:gd name="connsiteY4" fmla="*/ 635267 h 4953939"/>
              <a:gd name="connsiteX0" fmla="*/ 0 w 4562374"/>
              <a:gd name="connsiteY0" fmla="*/ 635267 h 4953939"/>
              <a:gd name="connsiteX1" fmla="*/ 4552749 w 4562374"/>
              <a:gd name="connsiteY1" fmla="*/ 0 h 4953939"/>
              <a:gd name="connsiteX2" fmla="*/ 4562374 w 4562374"/>
              <a:gd name="connsiteY2" fmla="*/ 4001038 h 4953939"/>
              <a:gd name="connsiteX3" fmla="*/ 19250 w 4562374"/>
              <a:gd name="connsiteY3" fmla="*/ 4953939 h 4953939"/>
              <a:gd name="connsiteX4" fmla="*/ 0 w 4562374"/>
              <a:gd name="connsiteY4" fmla="*/ 635267 h 495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2374" h="4953939">
                <a:moveTo>
                  <a:pt x="0" y="635267"/>
                </a:moveTo>
                <a:lnTo>
                  <a:pt x="4552749" y="0"/>
                </a:lnTo>
                <a:cubicBezTo>
                  <a:pt x="4555957" y="1333679"/>
                  <a:pt x="4559166" y="2667359"/>
                  <a:pt x="4562374" y="4001038"/>
                </a:cubicBezTo>
                <a:lnTo>
                  <a:pt x="19250" y="4953939"/>
                </a:lnTo>
                <a:cubicBezTo>
                  <a:pt x="12833" y="3514382"/>
                  <a:pt x="6417" y="2074824"/>
                  <a:pt x="0" y="63526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C1ACE9-CDD7-F543-9758-66FA6B8CAD9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24</a:t>
            </a:fld>
            <a:endParaRPr lang="fr-FR" noProof="0"/>
          </a:p>
        </p:txBody>
      </p:sp>
      <p:sp>
        <p:nvSpPr>
          <p:cNvPr id="44" name="Titre 1">
            <a:extLst>
              <a:ext uri="{FF2B5EF4-FFF2-40B4-BE49-F238E27FC236}">
                <a16:creationId xmlns:a16="http://schemas.microsoft.com/office/drawing/2014/main" id="{BB46F79E-8009-0549-9E9C-BF70BE86C75B}"/>
              </a:ext>
            </a:extLst>
          </p:cNvPr>
          <p:cNvSpPr txBox="1">
            <a:spLocks/>
          </p:cNvSpPr>
          <p:nvPr/>
        </p:nvSpPr>
        <p:spPr>
          <a:xfrm>
            <a:off x="308394" y="300163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/>
              <a:t>Décrire l’algorithme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D3E3599-0929-C94F-8E4F-6925A8B50DD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03745" y="2700849"/>
            <a:ext cx="3396035" cy="36279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0308946-E67D-2B4F-BD5B-C4358093B25C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B5D8DB7-709B-4AD1-A83A-56BDCC9FE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0198" y="758136"/>
            <a:ext cx="2190638" cy="1969595"/>
          </a:xfrm>
          <a:prstGeom prst="rect">
            <a:avLst/>
          </a:prstGeom>
          <a:ln>
            <a:noFill/>
          </a:ln>
          <a:effectLst/>
          <a:scene3d>
            <a:camera prst="isometricRightUp">
              <a:rot lat="573190" lon="19147898" rev="21571427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05554B4-81B9-48C1-AB98-EA567DE8058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9457" y="2038389"/>
            <a:ext cx="3423878" cy="3423878"/>
          </a:xfrm>
          <a:prstGeom prst="rect">
            <a:avLst/>
          </a:prstGeom>
          <a:scene3d>
            <a:camera prst="orthographicFront">
              <a:rot lat="896496" lon="519731" rev="20989467"/>
            </a:camera>
            <a:lightRig rig="threePt" dir="t"/>
          </a:scene3d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CC0B7763-9093-4FB7-92A5-EE19237D1489}"/>
              </a:ext>
            </a:extLst>
          </p:cNvPr>
          <p:cNvCxnSpPr>
            <a:cxnSpLocks/>
          </p:cNvCxnSpPr>
          <p:nvPr/>
        </p:nvCxnSpPr>
        <p:spPr>
          <a:xfrm>
            <a:off x="8897864" y="2038389"/>
            <a:ext cx="1511964" cy="45739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7C611B7-F1BA-4C87-BF63-00A42F35EDF4}"/>
              </a:ext>
            </a:extLst>
          </p:cNvPr>
          <p:cNvGrpSpPr/>
          <p:nvPr/>
        </p:nvGrpSpPr>
        <p:grpSpPr>
          <a:xfrm>
            <a:off x="9262186" y="2267084"/>
            <a:ext cx="2882253" cy="3386410"/>
            <a:chOff x="9129750" y="2335193"/>
            <a:chExt cx="2882253" cy="338641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279CE29-C6EC-4C4F-85B7-1D77F30222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b="23111"/>
            <a:stretch/>
          </p:blipFill>
          <p:spPr>
            <a:xfrm flipH="1">
              <a:off x="9129750" y="2335193"/>
              <a:ext cx="2882253" cy="2216139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94812CCD-37CB-4780-8246-B3F9F0C626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l="62203" t="67726"/>
            <a:stretch/>
          </p:blipFill>
          <p:spPr>
            <a:xfrm>
              <a:off x="10183673" y="4375640"/>
              <a:ext cx="1576326" cy="1345963"/>
            </a:xfrm>
            <a:prstGeom prst="rect">
              <a:avLst/>
            </a:prstGeom>
          </p:spPr>
        </p:pic>
      </p:grpSp>
      <p:pic>
        <p:nvPicPr>
          <p:cNvPr id="1026" name="Picture 2" descr="Distributeur de savon mural - distributeur de savon automatique">
            <a:extLst>
              <a:ext uri="{FF2B5EF4-FFF2-40B4-BE49-F238E27FC236}">
                <a16:creationId xmlns:a16="http://schemas.microsoft.com/office/drawing/2014/main" id="{99555911-A6AC-4E49-B255-5FE2287DC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6300" y1="24600" x2="47000" y2="54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97" t="15650" r="27340" b="23088"/>
          <a:stretch/>
        </p:blipFill>
        <p:spPr bwMode="auto">
          <a:xfrm>
            <a:off x="7760646" y="2355395"/>
            <a:ext cx="378914" cy="62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7EE5B4A-017D-4ACB-B42D-CA82B264D89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7274" y="2385145"/>
            <a:ext cx="1124039" cy="140610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ED4AC73-42C7-432E-8F0E-95F52CAE12E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30183" y="4893944"/>
            <a:ext cx="1046878" cy="1219711"/>
          </a:xfrm>
          <a:prstGeom prst="rect">
            <a:avLst/>
          </a:prstGeom>
        </p:spPr>
      </p:pic>
      <p:sp>
        <p:nvSpPr>
          <p:cNvPr id="23" name="Bulle narrative : rectangle à coins arrondis 22">
            <a:extLst>
              <a:ext uri="{FF2B5EF4-FFF2-40B4-BE49-F238E27FC236}">
                <a16:creationId xmlns:a16="http://schemas.microsoft.com/office/drawing/2014/main" id="{67EFDA54-FD9B-4C44-955B-9AEE2744B4F9}"/>
              </a:ext>
            </a:extLst>
          </p:cNvPr>
          <p:cNvSpPr/>
          <p:nvPr/>
        </p:nvSpPr>
        <p:spPr>
          <a:xfrm flipH="1">
            <a:off x="1719930" y="1012962"/>
            <a:ext cx="4474215" cy="3381756"/>
          </a:xfrm>
          <a:prstGeom prst="wedgeRoundRectCallout">
            <a:avLst>
              <a:gd name="adj1" fmla="val 63296"/>
              <a:gd name="adj2" fmla="val -187"/>
              <a:gd name="adj3" fmla="val 16667"/>
            </a:avLst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800" spc="-15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5E0351D-AC50-42B4-903E-BFEC2DDD2C3A}"/>
              </a:ext>
            </a:extLst>
          </p:cNvPr>
          <p:cNvSpPr txBox="1"/>
          <p:nvPr/>
        </p:nvSpPr>
        <p:spPr>
          <a:xfrm>
            <a:off x="1947594" y="1144221"/>
            <a:ext cx="42049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Algorithme LED étape 1 : </a:t>
            </a: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répéter 5 fois :</a:t>
            </a:r>
          </a:p>
          <a:p>
            <a:pPr marL="800100" lvl="1" indent="-342900">
              <a:buFontTx/>
              <a:buChar char="−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allumer la LED étape 1</a:t>
            </a:r>
          </a:p>
          <a:p>
            <a:pPr marL="800100" lvl="1" indent="-342900">
              <a:buFontTx/>
              <a:buChar char="−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attendre 0,5 s</a:t>
            </a:r>
            <a:endParaRPr lang="fr-FR" sz="2400" dirty="0"/>
          </a:p>
          <a:p>
            <a:pPr marL="800100" lvl="1" indent="-342900">
              <a:buFontTx/>
              <a:buChar char="−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éteindre la LED étape 1</a:t>
            </a:r>
          </a:p>
          <a:p>
            <a:pPr marL="800100" lvl="1" indent="-342900">
              <a:buFontTx/>
              <a:buChar char="−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attendre 0,5 s</a:t>
            </a: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allumer la LED étape 1</a:t>
            </a: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jouer le son fin étape.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57143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C1ACE9-CDD7-F543-9758-66FA6B8CAD9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25</a:t>
            </a:fld>
            <a:endParaRPr lang="fr-FR" noProof="0"/>
          </a:p>
        </p:txBody>
      </p:sp>
      <p:sp>
        <p:nvSpPr>
          <p:cNvPr id="44" name="Titre 1">
            <a:extLst>
              <a:ext uri="{FF2B5EF4-FFF2-40B4-BE49-F238E27FC236}">
                <a16:creationId xmlns:a16="http://schemas.microsoft.com/office/drawing/2014/main" id="{BB46F79E-8009-0549-9E9C-BF70BE86C75B}"/>
              </a:ext>
            </a:extLst>
          </p:cNvPr>
          <p:cNvSpPr txBox="1">
            <a:spLocks/>
          </p:cNvSpPr>
          <p:nvPr/>
        </p:nvSpPr>
        <p:spPr>
          <a:xfrm>
            <a:off x="308394" y="300163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/>
              <a:t>Décrire l’algorithme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D3E3599-0929-C94F-8E4F-6925A8B50DD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66190" y="2431169"/>
            <a:ext cx="3688287" cy="394018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0308946-E67D-2B4F-BD5B-C4358093B25C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ulle narrative : rectangle à coins arrondis 22">
            <a:extLst>
              <a:ext uri="{FF2B5EF4-FFF2-40B4-BE49-F238E27FC236}">
                <a16:creationId xmlns:a16="http://schemas.microsoft.com/office/drawing/2014/main" id="{67EFDA54-FD9B-4C44-955B-9AEE2744B4F9}"/>
              </a:ext>
            </a:extLst>
          </p:cNvPr>
          <p:cNvSpPr/>
          <p:nvPr/>
        </p:nvSpPr>
        <p:spPr>
          <a:xfrm flipH="1">
            <a:off x="1719930" y="1012962"/>
            <a:ext cx="4474215" cy="3165670"/>
          </a:xfrm>
          <a:prstGeom prst="wedgeRoundRectCallout">
            <a:avLst>
              <a:gd name="adj1" fmla="val 64547"/>
              <a:gd name="adj2" fmla="val -2391"/>
              <a:gd name="adj3" fmla="val 16667"/>
            </a:avLst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800" spc="-15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5E0351D-AC50-42B4-903E-BFEC2DDD2C3A}"/>
              </a:ext>
            </a:extLst>
          </p:cNvPr>
          <p:cNvSpPr txBox="1"/>
          <p:nvPr/>
        </p:nvSpPr>
        <p:spPr>
          <a:xfrm>
            <a:off x="1989165" y="1125311"/>
            <a:ext cx="42049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Algorithme LED étape 1 : </a:t>
            </a: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répéter 5 fois :</a:t>
            </a:r>
          </a:p>
          <a:p>
            <a:pPr marL="800100" lvl="1" indent="-342900">
              <a:buFontTx/>
              <a:buChar char="−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allumer la LED étape 1</a:t>
            </a:r>
          </a:p>
          <a:p>
            <a:pPr marL="800100" lvl="1" indent="-342900">
              <a:buFontTx/>
              <a:buChar char="−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attendre 0,5 s</a:t>
            </a:r>
            <a:endParaRPr lang="fr-FR" sz="2400" dirty="0"/>
          </a:p>
          <a:p>
            <a:pPr marL="800100" lvl="1" indent="-342900">
              <a:buFontTx/>
              <a:buChar char="−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éteindre la LED étape 1</a:t>
            </a:r>
          </a:p>
          <a:p>
            <a:pPr marL="800100" lvl="1" indent="-342900">
              <a:buFontTx/>
              <a:buChar char="−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attendre 0,5 s</a:t>
            </a: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allumer la LED étape 1</a:t>
            </a: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jouer le son fin étape.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28E79C4-0B47-47A6-A1C1-3FFB0E790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5358" y="724067"/>
            <a:ext cx="3334215" cy="494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4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E2FC56-374F-4D33-9E02-B4FAF2BE7D05}"/>
              </a:ext>
            </a:extLst>
          </p:cNvPr>
          <p:cNvSpPr/>
          <p:nvPr/>
        </p:nvSpPr>
        <p:spPr>
          <a:xfrm>
            <a:off x="6425154" y="449142"/>
            <a:ext cx="4562374" cy="5621154"/>
          </a:xfrm>
          <a:custGeom>
            <a:avLst/>
            <a:gdLst>
              <a:gd name="connsiteX0" fmla="*/ 0 w 4533499"/>
              <a:gd name="connsiteY0" fmla="*/ 0 h 4953939"/>
              <a:gd name="connsiteX1" fmla="*/ 4533499 w 4533499"/>
              <a:gd name="connsiteY1" fmla="*/ 0 h 4953939"/>
              <a:gd name="connsiteX2" fmla="*/ 4533499 w 4533499"/>
              <a:gd name="connsiteY2" fmla="*/ 4953939 h 4953939"/>
              <a:gd name="connsiteX3" fmla="*/ 0 w 4533499"/>
              <a:gd name="connsiteY3" fmla="*/ 4953939 h 4953939"/>
              <a:gd name="connsiteX4" fmla="*/ 0 w 4533499"/>
              <a:gd name="connsiteY4" fmla="*/ 0 h 4953939"/>
              <a:gd name="connsiteX0" fmla="*/ 0 w 4552749"/>
              <a:gd name="connsiteY0" fmla="*/ 635267 h 4953939"/>
              <a:gd name="connsiteX1" fmla="*/ 4552749 w 4552749"/>
              <a:gd name="connsiteY1" fmla="*/ 0 h 4953939"/>
              <a:gd name="connsiteX2" fmla="*/ 4552749 w 4552749"/>
              <a:gd name="connsiteY2" fmla="*/ 4953939 h 4953939"/>
              <a:gd name="connsiteX3" fmla="*/ 19250 w 4552749"/>
              <a:gd name="connsiteY3" fmla="*/ 4953939 h 4953939"/>
              <a:gd name="connsiteX4" fmla="*/ 0 w 4552749"/>
              <a:gd name="connsiteY4" fmla="*/ 635267 h 4953939"/>
              <a:gd name="connsiteX0" fmla="*/ 0 w 4562374"/>
              <a:gd name="connsiteY0" fmla="*/ 635267 h 4953939"/>
              <a:gd name="connsiteX1" fmla="*/ 4552749 w 4562374"/>
              <a:gd name="connsiteY1" fmla="*/ 0 h 4953939"/>
              <a:gd name="connsiteX2" fmla="*/ 4562374 w 4562374"/>
              <a:gd name="connsiteY2" fmla="*/ 4001038 h 4953939"/>
              <a:gd name="connsiteX3" fmla="*/ 19250 w 4562374"/>
              <a:gd name="connsiteY3" fmla="*/ 4953939 h 4953939"/>
              <a:gd name="connsiteX4" fmla="*/ 0 w 4562374"/>
              <a:gd name="connsiteY4" fmla="*/ 635267 h 495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2374" h="4953939">
                <a:moveTo>
                  <a:pt x="0" y="635267"/>
                </a:moveTo>
                <a:lnTo>
                  <a:pt x="4552749" y="0"/>
                </a:lnTo>
                <a:cubicBezTo>
                  <a:pt x="4555957" y="1333679"/>
                  <a:pt x="4559166" y="2667359"/>
                  <a:pt x="4562374" y="4001038"/>
                </a:cubicBezTo>
                <a:lnTo>
                  <a:pt x="19250" y="4953939"/>
                </a:lnTo>
                <a:cubicBezTo>
                  <a:pt x="12833" y="3514382"/>
                  <a:pt x="6417" y="2074824"/>
                  <a:pt x="0" y="63526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C1ACE9-CDD7-F543-9758-66FA6B8CAD9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26</a:t>
            </a:fld>
            <a:endParaRPr lang="fr-FR" noProof="0"/>
          </a:p>
        </p:txBody>
      </p:sp>
      <p:sp>
        <p:nvSpPr>
          <p:cNvPr id="44" name="Titre 1">
            <a:extLst>
              <a:ext uri="{FF2B5EF4-FFF2-40B4-BE49-F238E27FC236}">
                <a16:creationId xmlns:a16="http://schemas.microsoft.com/office/drawing/2014/main" id="{BB46F79E-8009-0549-9E9C-BF70BE86C75B}"/>
              </a:ext>
            </a:extLst>
          </p:cNvPr>
          <p:cNvSpPr txBox="1">
            <a:spLocks/>
          </p:cNvSpPr>
          <p:nvPr/>
        </p:nvSpPr>
        <p:spPr>
          <a:xfrm>
            <a:off x="308394" y="300163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/>
              <a:t>Algorithme de la dernière étape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D3E3599-0929-C94F-8E4F-6925A8B50DD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03745" y="2700849"/>
            <a:ext cx="3396035" cy="36279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0308946-E67D-2B4F-BD5B-C4358093B25C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B5D8DB7-709B-4AD1-A83A-56BDCC9FE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0198" y="758136"/>
            <a:ext cx="2190638" cy="1969595"/>
          </a:xfrm>
          <a:prstGeom prst="rect">
            <a:avLst/>
          </a:prstGeom>
          <a:ln>
            <a:noFill/>
          </a:ln>
          <a:effectLst/>
          <a:scene3d>
            <a:camera prst="isometricRightUp">
              <a:rot lat="573190" lon="19147898" rev="21571427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05554B4-81B9-48C1-AB98-EA567DE8058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9457" y="2038389"/>
            <a:ext cx="3423878" cy="3423878"/>
          </a:xfrm>
          <a:prstGeom prst="rect">
            <a:avLst/>
          </a:prstGeom>
          <a:scene3d>
            <a:camera prst="orthographicFront">
              <a:rot lat="896496" lon="519731" rev="20989467"/>
            </a:camera>
            <a:lightRig rig="threePt" dir="t"/>
          </a:scene3d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CC0B7763-9093-4FB7-92A5-EE19237D1489}"/>
              </a:ext>
            </a:extLst>
          </p:cNvPr>
          <p:cNvCxnSpPr>
            <a:cxnSpLocks/>
          </p:cNvCxnSpPr>
          <p:nvPr/>
        </p:nvCxnSpPr>
        <p:spPr>
          <a:xfrm>
            <a:off x="8897864" y="2038389"/>
            <a:ext cx="1511964" cy="45739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7C611B7-F1BA-4C87-BF63-00A42F35EDF4}"/>
              </a:ext>
            </a:extLst>
          </p:cNvPr>
          <p:cNvGrpSpPr/>
          <p:nvPr/>
        </p:nvGrpSpPr>
        <p:grpSpPr>
          <a:xfrm>
            <a:off x="9262186" y="2267084"/>
            <a:ext cx="2882253" cy="3386410"/>
            <a:chOff x="9129750" y="2335193"/>
            <a:chExt cx="2882253" cy="338641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279CE29-C6EC-4C4F-85B7-1D77F30222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b="23111"/>
            <a:stretch/>
          </p:blipFill>
          <p:spPr>
            <a:xfrm flipH="1">
              <a:off x="9129750" y="2335193"/>
              <a:ext cx="2882253" cy="2216139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94812CCD-37CB-4780-8246-B3F9F0C626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l="62203" t="67726"/>
            <a:stretch/>
          </p:blipFill>
          <p:spPr>
            <a:xfrm>
              <a:off x="10183673" y="4375640"/>
              <a:ext cx="1576326" cy="1345963"/>
            </a:xfrm>
            <a:prstGeom prst="rect">
              <a:avLst/>
            </a:prstGeom>
          </p:spPr>
        </p:pic>
      </p:grpSp>
      <p:pic>
        <p:nvPicPr>
          <p:cNvPr id="1026" name="Picture 2" descr="Distributeur de savon mural - distributeur de savon automatique">
            <a:extLst>
              <a:ext uri="{FF2B5EF4-FFF2-40B4-BE49-F238E27FC236}">
                <a16:creationId xmlns:a16="http://schemas.microsoft.com/office/drawing/2014/main" id="{99555911-A6AC-4E49-B255-5FE2287DC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6300" y1="24600" x2="47000" y2="54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97" t="15650" r="27340" b="23088"/>
          <a:stretch/>
        </p:blipFill>
        <p:spPr bwMode="auto">
          <a:xfrm>
            <a:off x="7760646" y="2355395"/>
            <a:ext cx="378914" cy="62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7EE5B4A-017D-4ACB-B42D-CA82B264D89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7274" y="2385145"/>
            <a:ext cx="1124039" cy="140610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ED4AC73-42C7-432E-8F0E-95F52CAE12E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30183" y="4893944"/>
            <a:ext cx="1046878" cy="1219711"/>
          </a:xfrm>
          <a:prstGeom prst="rect">
            <a:avLst/>
          </a:prstGeom>
        </p:spPr>
      </p:pic>
      <p:sp>
        <p:nvSpPr>
          <p:cNvPr id="23" name="Bulle narrative : rectangle à coins arrondis 22">
            <a:extLst>
              <a:ext uri="{FF2B5EF4-FFF2-40B4-BE49-F238E27FC236}">
                <a16:creationId xmlns:a16="http://schemas.microsoft.com/office/drawing/2014/main" id="{67EFDA54-FD9B-4C44-955B-9AEE2744B4F9}"/>
              </a:ext>
            </a:extLst>
          </p:cNvPr>
          <p:cNvSpPr/>
          <p:nvPr/>
        </p:nvSpPr>
        <p:spPr>
          <a:xfrm flipH="1">
            <a:off x="1595810" y="2355395"/>
            <a:ext cx="4474215" cy="3714901"/>
          </a:xfrm>
          <a:prstGeom prst="wedgeRoundRectCallout">
            <a:avLst>
              <a:gd name="adj1" fmla="val 57294"/>
              <a:gd name="adj2" fmla="val -19082"/>
              <a:gd name="adj3" fmla="val 16667"/>
            </a:avLst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800" spc="-15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47DDEE2-6B7E-4F85-B197-FB723AF7A7EE}"/>
              </a:ext>
            </a:extLst>
          </p:cNvPr>
          <p:cNvSpPr txBox="1"/>
          <p:nvPr/>
        </p:nvSpPr>
        <p:spPr>
          <a:xfrm>
            <a:off x="1764141" y="2547872"/>
            <a:ext cx="42049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Algorithme LED étape 7 : </a:t>
            </a: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répéter 5 fois :</a:t>
            </a:r>
          </a:p>
          <a:p>
            <a:pPr marL="800100" lvl="1" indent="-342900">
              <a:buFontTx/>
              <a:buChar char="−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allumer la LED étape 7</a:t>
            </a:r>
          </a:p>
          <a:p>
            <a:pPr marL="800100" lvl="1" indent="-342900">
              <a:buFontTx/>
              <a:buChar char="−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attendre 0,5 s</a:t>
            </a:r>
            <a:endParaRPr lang="fr-FR" sz="2400" dirty="0"/>
          </a:p>
          <a:p>
            <a:pPr marL="800100" lvl="1" indent="-342900">
              <a:buFontTx/>
              <a:buChar char="−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éteindre la LED étape 7</a:t>
            </a:r>
          </a:p>
          <a:p>
            <a:pPr marL="800100" lvl="1" indent="-342900">
              <a:buFontTx/>
              <a:buChar char="−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attendre 0,5 s</a:t>
            </a: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allumer la LED étape 7</a:t>
            </a: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jouer le son fin protocole.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545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27</a:t>
            </a:fld>
            <a:endParaRPr lang="fr-FR" noProof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ABCEFB7E-6BE5-4594-A55C-4AD3FCC4115A}"/>
              </a:ext>
            </a:extLst>
          </p:cNvPr>
          <p:cNvSpPr txBox="1">
            <a:spLocks/>
          </p:cNvSpPr>
          <p:nvPr/>
        </p:nvSpPr>
        <p:spPr>
          <a:xfrm>
            <a:off x="667054" y="261257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/>
              <a:t>Manipulation</a:t>
            </a:r>
            <a:endParaRPr lang="fr-FR" sz="4800" spc="-3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9DD5BA2-28C8-4DCF-8E16-2126947A1D46}"/>
              </a:ext>
            </a:extLst>
          </p:cNvPr>
          <p:cNvSpPr/>
          <p:nvPr/>
        </p:nvSpPr>
        <p:spPr>
          <a:xfrm>
            <a:off x="1090697" y="6481796"/>
            <a:ext cx="7391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Programmer un objet communicant.</a:t>
            </a:r>
          </a:p>
        </p:txBody>
      </p:sp>
      <p:grpSp>
        <p:nvGrpSpPr>
          <p:cNvPr id="1033" name="Groupe 1032">
            <a:extLst>
              <a:ext uri="{FF2B5EF4-FFF2-40B4-BE49-F238E27FC236}">
                <a16:creationId xmlns:a16="http://schemas.microsoft.com/office/drawing/2014/main" id="{EAEFB38E-F9EA-4BB3-9739-FAB25C37B7D0}"/>
              </a:ext>
            </a:extLst>
          </p:cNvPr>
          <p:cNvGrpSpPr/>
          <p:nvPr/>
        </p:nvGrpSpPr>
        <p:grpSpPr>
          <a:xfrm>
            <a:off x="8455592" y="374070"/>
            <a:ext cx="3451529" cy="3049023"/>
            <a:chOff x="8455592" y="374070"/>
            <a:chExt cx="3451529" cy="3049023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2AFDBDDA-6D50-402D-8B3C-8EFA1B494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592" y="374070"/>
              <a:ext cx="3451529" cy="3049023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05791A44-3FC2-4C0B-A4A8-5AFC8EF43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96372" y="523162"/>
              <a:ext cx="3153629" cy="2113861"/>
            </a:xfrm>
            <a:prstGeom prst="rect">
              <a:avLst/>
            </a:prstGeom>
          </p:spPr>
        </p:pic>
      </p:grpSp>
      <p:grpSp>
        <p:nvGrpSpPr>
          <p:cNvPr id="1035" name="Groupe 1034">
            <a:extLst>
              <a:ext uri="{FF2B5EF4-FFF2-40B4-BE49-F238E27FC236}">
                <a16:creationId xmlns:a16="http://schemas.microsoft.com/office/drawing/2014/main" id="{10F341D3-016C-4285-8BFC-DA3D0EB8BAAF}"/>
              </a:ext>
            </a:extLst>
          </p:cNvPr>
          <p:cNvGrpSpPr/>
          <p:nvPr/>
        </p:nvGrpSpPr>
        <p:grpSpPr>
          <a:xfrm>
            <a:off x="0" y="738330"/>
            <a:ext cx="8733650" cy="2470439"/>
            <a:chOff x="287165" y="-507585"/>
            <a:chExt cx="8733650" cy="2470439"/>
          </a:xfrm>
        </p:grpSpPr>
        <p:cxnSp>
          <p:nvCxnSpPr>
            <p:cNvPr id="6" name="Connecteur droit avec flèche 5">
              <a:extLst>
                <a:ext uri="{FF2B5EF4-FFF2-40B4-BE49-F238E27FC236}">
                  <a16:creationId xmlns:a16="http://schemas.microsoft.com/office/drawing/2014/main" id="{AFDDB582-459E-4A98-8ADC-7BBD794F0DF5}"/>
                </a:ext>
              </a:extLst>
            </p:cNvPr>
            <p:cNvCxnSpPr>
              <a:cxnSpLocks/>
              <a:stCxn id="3" idx="0"/>
            </p:cNvCxnSpPr>
            <p:nvPr/>
          </p:nvCxnSpPr>
          <p:spPr>
            <a:xfrm flipV="1">
              <a:off x="5569286" y="-507585"/>
              <a:ext cx="3451529" cy="1640922"/>
            </a:xfrm>
            <a:prstGeom prst="straightConnector1">
              <a:avLst/>
            </a:prstGeom>
            <a:ln w="57150">
              <a:solidFill>
                <a:schemeClr val="accent5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7E19EFA5-53EA-4073-9655-9AB39CB488D5}"/>
                </a:ext>
              </a:extLst>
            </p:cNvPr>
            <p:cNvGrpSpPr/>
            <p:nvPr/>
          </p:nvGrpSpPr>
          <p:grpSpPr>
            <a:xfrm>
              <a:off x="287165" y="1123595"/>
              <a:ext cx="8098037" cy="839259"/>
              <a:chOff x="3919072" y="1057783"/>
              <a:chExt cx="8098037" cy="839259"/>
            </a:xfrm>
          </p:grpSpPr>
          <p:pic>
            <p:nvPicPr>
              <p:cNvPr id="21" name="Image 20">
                <a:extLst>
                  <a:ext uri="{FF2B5EF4-FFF2-40B4-BE49-F238E27FC236}">
                    <a16:creationId xmlns:a16="http://schemas.microsoft.com/office/drawing/2014/main" id="{7654AB22-2C8F-446B-9C57-3F9B139F4B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52785" b="92700"/>
              <a:stretch/>
            </p:blipFill>
            <p:spPr>
              <a:xfrm>
                <a:off x="3919072" y="1057783"/>
                <a:ext cx="8098037" cy="839259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05B101B-121F-4E9A-A925-35AABD4FF282}"/>
                  </a:ext>
                </a:extLst>
              </p:cNvPr>
              <p:cNvSpPr txBox="1"/>
              <p:nvPr/>
            </p:nvSpPr>
            <p:spPr>
              <a:xfrm>
                <a:off x="6385277" y="1067525"/>
                <a:ext cx="5631832" cy="4001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>
                    <a:hlinkClick r:id="rId5"/>
                  </a:rPr>
                  <a:t>https://scratch.mit.edu/projects/405136915</a:t>
                </a:r>
                <a:endParaRPr lang="fr-FR" sz="2000" dirty="0"/>
              </a:p>
            </p:txBody>
          </p:sp>
        </p:grp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6FA17DDD-9448-4EAA-A7A6-058D3957889C}"/>
              </a:ext>
            </a:extLst>
          </p:cNvPr>
          <p:cNvSpPr/>
          <p:nvPr/>
        </p:nvSpPr>
        <p:spPr>
          <a:xfrm>
            <a:off x="3203161" y="6151426"/>
            <a:ext cx="4803640" cy="1636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FCF4A6D-A122-4119-8B98-C292586921C9}"/>
              </a:ext>
            </a:extLst>
          </p:cNvPr>
          <p:cNvSpPr/>
          <p:nvPr/>
        </p:nvSpPr>
        <p:spPr>
          <a:xfrm>
            <a:off x="3203161" y="6155827"/>
            <a:ext cx="4803640" cy="15531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6258225-514E-4D66-971C-B4794E659250}"/>
              </a:ext>
            </a:extLst>
          </p:cNvPr>
          <p:cNvSpPr/>
          <p:nvPr/>
        </p:nvSpPr>
        <p:spPr>
          <a:xfrm>
            <a:off x="8025850" y="5517269"/>
            <a:ext cx="4166150" cy="832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2DA08F5C-203E-4AD7-A7BA-74F7E6F5C67C}"/>
              </a:ext>
            </a:extLst>
          </p:cNvPr>
          <p:cNvGrpSpPr/>
          <p:nvPr/>
        </p:nvGrpSpPr>
        <p:grpSpPr>
          <a:xfrm>
            <a:off x="3014934" y="3432412"/>
            <a:ext cx="4812782" cy="2662070"/>
            <a:chOff x="2833959" y="3525382"/>
            <a:chExt cx="4812782" cy="2662070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32F11A11-E229-439A-A9F9-1A0AD5CC6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9123"/>
            <a:stretch/>
          </p:blipFill>
          <p:spPr>
            <a:xfrm>
              <a:off x="3203161" y="4634404"/>
              <a:ext cx="1250830" cy="1359515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FD29F034-A647-4CA4-9616-A676130EAB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9123"/>
            <a:stretch/>
          </p:blipFill>
          <p:spPr>
            <a:xfrm>
              <a:off x="4421486" y="4019795"/>
              <a:ext cx="1807864" cy="1964950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8E7CA3EB-59B6-4D15-A875-5D3D2DFC72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9123"/>
            <a:stretch/>
          </p:blipFill>
          <p:spPr>
            <a:xfrm>
              <a:off x="6251044" y="4587885"/>
              <a:ext cx="1250830" cy="1359515"/>
            </a:xfrm>
            <a:prstGeom prst="rect">
              <a:avLst/>
            </a:prstGeom>
          </p:spPr>
        </p:pic>
        <p:pic>
          <p:nvPicPr>
            <p:cNvPr id="1030" name="Image 1029">
              <a:extLst>
                <a:ext uri="{FF2B5EF4-FFF2-40B4-BE49-F238E27FC236}">
                  <a16:creationId xmlns:a16="http://schemas.microsoft.com/office/drawing/2014/main" id="{C443706E-CD1A-45BB-82D1-0283B78D1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33959" y="3525382"/>
              <a:ext cx="4812782" cy="2662070"/>
            </a:xfrm>
            <a:prstGeom prst="rect">
              <a:avLst/>
            </a:prstGeom>
            <a:ln>
              <a:noFill/>
            </a:ln>
          </p:spPr>
        </p:pic>
      </p:grp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4F468CC1-1B02-4048-911A-4B424E3B57C6}"/>
              </a:ext>
            </a:extLst>
          </p:cNvPr>
          <p:cNvCxnSpPr>
            <a:cxnSpLocks/>
          </p:cNvCxnSpPr>
          <p:nvPr/>
        </p:nvCxnSpPr>
        <p:spPr>
          <a:xfrm flipV="1">
            <a:off x="7626972" y="4831089"/>
            <a:ext cx="1419069" cy="19527"/>
          </a:xfrm>
          <a:prstGeom prst="straightConnector1">
            <a:avLst/>
          </a:prstGeom>
          <a:ln w="57150">
            <a:solidFill>
              <a:schemeClr val="accent5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hlinkClick r:id="rId5"/>
            <a:extLst>
              <a:ext uri="{FF2B5EF4-FFF2-40B4-BE49-F238E27FC236}">
                <a16:creationId xmlns:a16="http://schemas.microsoft.com/office/drawing/2014/main" id="{79560E32-4DD5-4712-A20F-DE073DDC26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7828" y="3970391"/>
            <a:ext cx="1744047" cy="172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8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39401 0.00208 " pathEditMode="relative" rAng="0" ptsTypes="AA">
                                      <p:cBhvr>
                                        <p:cTn id="11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01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B9904E03-8D51-6443-A2AF-2F4689B51F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02"/>
          <a:stretch/>
        </p:blipFill>
        <p:spPr>
          <a:xfrm>
            <a:off x="3021617" y="1785800"/>
            <a:ext cx="2848218" cy="221098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F456FE1-E24A-44D5-AADD-5A8A14666A33}"/>
              </a:ext>
            </a:extLst>
          </p:cNvPr>
          <p:cNvSpPr txBox="1">
            <a:spLocks/>
          </p:cNvSpPr>
          <p:nvPr/>
        </p:nvSpPr>
        <p:spPr>
          <a:xfrm>
            <a:off x="251426" y="-43604"/>
            <a:ext cx="11092946" cy="14569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spc="-3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Profitons-en pour définir quelques notions :</a:t>
            </a:r>
          </a:p>
          <a:p>
            <a:r>
              <a:rPr lang="fr-FR" sz="4800" spc="-300" dirty="0">
                <a:solidFill>
                  <a:prstClr val="black">
                    <a:lumMod val="75000"/>
                    <a:lumOff val="25000"/>
                  </a:prstClr>
                </a:solidFill>
              </a:rPr>
              <a:t>Le signal et l’information</a:t>
            </a:r>
          </a:p>
        </p:txBody>
      </p:sp>
      <p:sp>
        <p:nvSpPr>
          <p:cNvPr id="16" name="Espace réservé du numéro de diapositive 6">
            <a:extLst>
              <a:ext uri="{FF2B5EF4-FFF2-40B4-BE49-F238E27FC236}">
                <a16:creationId xmlns:a16="http://schemas.microsoft.com/office/drawing/2014/main" id="{BCF86352-0868-4A1A-8682-167A944E320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28</a:t>
            </a:fld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CA4E68B9-EE1B-41CF-88A6-8CF4FDF5BF7D}"/>
              </a:ext>
            </a:extLst>
          </p:cNvPr>
          <p:cNvGrpSpPr/>
          <p:nvPr/>
        </p:nvGrpSpPr>
        <p:grpSpPr>
          <a:xfrm>
            <a:off x="230266" y="5215671"/>
            <a:ext cx="7927688" cy="1242959"/>
            <a:chOff x="2654500" y="5344392"/>
            <a:chExt cx="7927688" cy="1242959"/>
          </a:xfrm>
        </p:grpSpPr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84386200-C1E3-4925-B6EB-32FCC38B9AF2}"/>
                </a:ext>
              </a:extLst>
            </p:cNvPr>
            <p:cNvGrpSpPr/>
            <p:nvPr/>
          </p:nvGrpSpPr>
          <p:grpSpPr>
            <a:xfrm>
              <a:off x="2654500" y="5344392"/>
              <a:ext cx="7927688" cy="1242959"/>
              <a:chOff x="2654500" y="5344392"/>
              <a:chExt cx="7927688" cy="1242959"/>
            </a:xfrm>
          </p:grpSpPr>
          <p:grpSp>
            <p:nvGrpSpPr>
              <p:cNvPr id="36" name="Groupe 35">
                <a:extLst>
                  <a:ext uri="{FF2B5EF4-FFF2-40B4-BE49-F238E27FC236}">
                    <a16:creationId xmlns:a16="http://schemas.microsoft.com/office/drawing/2014/main" id="{5914C1E5-EC33-42CE-A990-DDE95CB07BE1}"/>
                  </a:ext>
                </a:extLst>
              </p:cNvPr>
              <p:cNvGrpSpPr/>
              <p:nvPr/>
            </p:nvGrpSpPr>
            <p:grpSpPr>
              <a:xfrm>
                <a:off x="7320719" y="5344392"/>
                <a:ext cx="3261469" cy="1006935"/>
                <a:chOff x="7320719" y="5344392"/>
                <a:chExt cx="3261469" cy="1006935"/>
              </a:xfrm>
            </p:grpSpPr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31E2A097-9882-4D19-A3E1-6660E984375E}"/>
                    </a:ext>
                  </a:extLst>
                </p:cNvPr>
                <p:cNvSpPr txBox="1"/>
                <p:nvPr/>
              </p:nvSpPr>
              <p:spPr>
                <a:xfrm>
                  <a:off x="7320719" y="5520330"/>
                  <a:ext cx="3261469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2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L’information</a:t>
                  </a:r>
                </a:p>
                <a:p>
                  <a:pPr marL="285750" indent="-285750" algn="ctr">
                    <a:buFont typeface="Arial" panose="020B0604020202020204" pitchFamily="34" charset="0"/>
                    <a:buChar char="•"/>
                  </a:pPr>
                  <a:endParaRPr lang="fr-FR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Rectangle : coins arrondis 31">
                  <a:extLst>
                    <a:ext uri="{FF2B5EF4-FFF2-40B4-BE49-F238E27FC236}">
                      <a16:creationId xmlns:a16="http://schemas.microsoft.com/office/drawing/2014/main" id="{0B47C4EB-BCE7-4072-920A-A58ADBB3ECA8}"/>
                    </a:ext>
                  </a:extLst>
                </p:cNvPr>
                <p:cNvSpPr/>
                <p:nvPr/>
              </p:nvSpPr>
              <p:spPr>
                <a:xfrm>
                  <a:off x="7583420" y="5344392"/>
                  <a:ext cx="2714919" cy="923735"/>
                </a:xfrm>
                <a:prstGeom prst="roundRect">
                  <a:avLst>
                    <a:gd name="adj" fmla="val 14575"/>
                  </a:avLst>
                </a:prstGeom>
                <a:noFill/>
                <a:ln w="3810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FD19C155-DB06-465B-BD57-73D75AB97441}"/>
                  </a:ext>
                </a:extLst>
              </p:cNvPr>
              <p:cNvSpPr txBox="1"/>
              <p:nvPr/>
            </p:nvSpPr>
            <p:spPr>
              <a:xfrm>
                <a:off x="2654500" y="5387022"/>
                <a:ext cx="326146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Le signal </a:t>
                </a:r>
              </a:p>
              <a:p>
                <a:pPr algn="ctr"/>
                <a:r>
                  <a:rPr lang="fr-F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physique</a:t>
                </a: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endParaRPr lang="fr-FR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DDC44992-CF07-4470-A947-21A89431C34D}"/>
                  </a:ext>
                </a:extLst>
              </p:cNvPr>
              <p:cNvSpPr txBox="1"/>
              <p:nvPr/>
            </p:nvSpPr>
            <p:spPr>
              <a:xfrm>
                <a:off x="5444688" y="5500354"/>
                <a:ext cx="21496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Traitement</a:t>
                </a:r>
              </a:p>
            </p:txBody>
          </p:sp>
        </p:grp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A8CCA8DA-EBFA-4703-A75C-B26C1C3724F0}"/>
                </a:ext>
              </a:extLst>
            </p:cNvPr>
            <p:cNvSpPr/>
            <p:nvPr/>
          </p:nvSpPr>
          <p:spPr>
            <a:xfrm>
              <a:off x="3108377" y="5344392"/>
              <a:ext cx="2360657" cy="923735"/>
            </a:xfrm>
            <a:prstGeom prst="roundRect">
              <a:avLst>
                <a:gd name="adj" fmla="val 14575"/>
              </a:avLst>
            </a:prstGeom>
            <a:noFill/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prstClr val="black"/>
                </a:solidFill>
              </a:endParaRPr>
            </a:p>
          </p:txBody>
        </p: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66789864-C8A4-487F-996F-6C84A1841BD4}"/>
                </a:ext>
              </a:extLst>
            </p:cNvPr>
            <p:cNvCxnSpPr>
              <a:cxnSpLocks/>
            </p:cNvCxnSpPr>
            <p:nvPr/>
          </p:nvCxnSpPr>
          <p:spPr>
            <a:xfrm>
              <a:off x="5524226" y="5934036"/>
              <a:ext cx="199054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17F281ED-6194-0B42-8447-852D00CBBB0A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BDBCF7BF-1C97-F949-A8B7-F36C442384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" t="2529" r="74709" b="68698"/>
          <a:stretch/>
        </p:blipFill>
        <p:spPr>
          <a:xfrm>
            <a:off x="3076321" y="1786030"/>
            <a:ext cx="1332870" cy="1076828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DEF555F1-4CAE-E746-9060-6749DB202D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197" r="85595" b="12596"/>
          <a:stretch/>
        </p:blipFill>
        <p:spPr>
          <a:xfrm>
            <a:off x="3042214" y="3341978"/>
            <a:ext cx="539423" cy="535688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08E27DEB-47B7-47C9-8B19-D0F8FBB7D44E}"/>
              </a:ext>
            </a:extLst>
          </p:cNvPr>
          <p:cNvGrpSpPr/>
          <p:nvPr/>
        </p:nvGrpSpPr>
        <p:grpSpPr>
          <a:xfrm>
            <a:off x="177942" y="1442639"/>
            <a:ext cx="2687174" cy="766094"/>
            <a:chOff x="177942" y="1442639"/>
            <a:chExt cx="2687174" cy="766094"/>
          </a:xfrm>
        </p:grpSpPr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6FF8B72F-F91F-42C1-9631-33AF4F82FAC5}"/>
                </a:ext>
              </a:extLst>
            </p:cNvPr>
            <p:cNvSpPr txBox="1"/>
            <p:nvPr/>
          </p:nvSpPr>
          <p:spPr>
            <a:xfrm>
              <a:off x="177942" y="1478456"/>
              <a:ext cx="26482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Le signal est une grandeur physique.</a:t>
              </a:r>
              <a:endParaRPr lang="fr-FR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 : coins arrondis 36">
              <a:extLst>
                <a:ext uri="{FF2B5EF4-FFF2-40B4-BE49-F238E27FC236}">
                  <a16:creationId xmlns:a16="http://schemas.microsoft.com/office/drawing/2014/main" id="{A653B3BF-3BDE-4567-BFCD-44173A7D2DB0}"/>
                </a:ext>
              </a:extLst>
            </p:cNvPr>
            <p:cNvSpPr/>
            <p:nvPr/>
          </p:nvSpPr>
          <p:spPr>
            <a:xfrm>
              <a:off x="216880" y="1442639"/>
              <a:ext cx="2648236" cy="766094"/>
            </a:xfrm>
            <a:prstGeom prst="roundRect">
              <a:avLst>
                <a:gd name="adj" fmla="val 14575"/>
              </a:avLst>
            </a:prstGeom>
            <a:noFill/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E0828FF-3C48-43C3-A061-DEB4B93E2C23}"/>
              </a:ext>
            </a:extLst>
          </p:cNvPr>
          <p:cNvGrpSpPr/>
          <p:nvPr/>
        </p:nvGrpSpPr>
        <p:grpSpPr>
          <a:xfrm>
            <a:off x="281200" y="3522752"/>
            <a:ext cx="2736021" cy="766094"/>
            <a:chOff x="281200" y="3522752"/>
            <a:chExt cx="2736021" cy="766094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59478D04-B9BB-8342-9915-FAF8D3A3F0A2}"/>
                </a:ext>
              </a:extLst>
            </p:cNvPr>
            <p:cNvGrpSpPr/>
            <p:nvPr/>
          </p:nvGrpSpPr>
          <p:grpSpPr>
            <a:xfrm>
              <a:off x="281200" y="3522752"/>
              <a:ext cx="2328869" cy="766094"/>
              <a:chOff x="237012" y="3506777"/>
              <a:chExt cx="2328869" cy="766094"/>
            </a:xfrm>
          </p:grpSpPr>
          <p:sp>
            <p:nvSpPr>
              <p:cNvPr id="51" name="Rectangle : coins arrondis 50">
                <a:extLst>
                  <a:ext uri="{FF2B5EF4-FFF2-40B4-BE49-F238E27FC236}">
                    <a16:creationId xmlns:a16="http://schemas.microsoft.com/office/drawing/2014/main" id="{CCF552C4-C331-2D42-8E23-9263858C8780}"/>
                  </a:ext>
                </a:extLst>
              </p:cNvPr>
              <p:cNvSpPr/>
              <p:nvPr/>
            </p:nvSpPr>
            <p:spPr>
              <a:xfrm>
                <a:off x="250194" y="3506777"/>
                <a:ext cx="2315687" cy="766094"/>
              </a:xfrm>
              <a:prstGeom prst="roundRect">
                <a:avLst>
                  <a:gd name="adj" fmla="val 14575"/>
                </a:avLst>
              </a:prstGeom>
              <a:noFill/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06271AD-BC34-2F48-867E-65BE11A749A1}"/>
                  </a:ext>
                </a:extLst>
              </p:cNvPr>
              <p:cNvSpPr/>
              <p:nvPr/>
            </p:nvSpPr>
            <p:spPr>
              <a:xfrm>
                <a:off x="237012" y="3577835"/>
                <a:ext cx="228789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Signal sonore </a:t>
                </a:r>
                <a:r>
                  <a:rPr lang="fr-F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ctr"/>
                <a:r>
                  <a:rPr lang="fr-F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Son fin étape.</a:t>
                </a:r>
                <a:endParaRPr lang="fr-F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52" name="Connecteur droit avec flèche 51">
              <a:extLst>
                <a:ext uri="{FF2B5EF4-FFF2-40B4-BE49-F238E27FC236}">
                  <a16:creationId xmlns:a16="http://schemas.microsoft.com/office/drawing/2014/main" id="{1DBDAEF4-F1EF-124E-A10B-A54DD9CF34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07387" y="3652586"/>
              <a:ext cx="309834" cy="1262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4" name="Image 53">
            <a:extLst>
              <a:ext uri="{FF2B5EF4-FFF2-40B4-BE49-F238E27FC236}">
                <a16:creationId xmlns:a16="http://schemas.microsoft.com/office/drawing/2014/main" id="{791F41F0-7707-E14B-B938-0144C908B0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AE3F3"/>
              </a:clrFrom>
              <a:clrTo>
                <a:srgbClr val="DAE3F3">
                  <a:alpha val="0"/>
                </a:srgbClr>
              </a:clrTo>
            </a:clrChange>
          </a:blip>
          <a:srcRect l="3750" t="25075" r="92719" b="69835"/>
          <a:stretch/>
        </p:blipFill>
        <p:spPr>
          <a:xfrm>
            <a:off x="3082809" y="2596425"/>
            <a:ext cx="379726" cy="383557"/>
          </a:xfrm>
          <a:prstGeom prst="rect">
            <a:avLst/>
          </a:prstGeom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BCDB3516-93B1-4697-B6CF-C28D34FEA3DD}"/>
              </a:ext>
            </a:extLst>
          </p:cNvPr>
          <p:cNvGrpSpPr/>
          <p:nvPr/>
        </p:nvGrpSpPr>
        <p:grpSpPr>
          <a:xfrm>
            <a:off x="6070422" y="2114509"/>
            <a:ext cx="6097839" cy="3973496"/>
            <a:chOff x="6070422" y="2114509"/>
            <a:chExt cx="6097839" cy="3973496"/>
          </a:xfrm>
        </p:grpSpPr>
        <p:pic>
          <p:nvPicPr>
            <p:cNvPr id="34" name="Picture 2" descr="thumb image">
              <a:extLst>
                <a:ext uri="{FF2B5EF4-FFF2-40B4-BE49-F238E27FC236}">
                  <a16:creationId xmlns:a16="http://schemas.microsoft.com/office/drawing/2014/main" id="{C5206B15-4531-4017-B223-D62590DDA3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361733" y="3814847"/>
              <a:ext cx="2315687" cy="2273158"/>
            </a:xfrm>
            <a:prstGeom prst="rect">
              <a:avLst/>
            </a:prstGeom>
            <a:noFill/>
            <a:ln w="38100">
              <a:noFill/>
            </a:ln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623AC2DA-A0BD-4494-85B7-C2AE670534EB}"/>
                </a:ext>
              </a:extLst>
            </p:cNvPr>
            <p:cNvGrpSpPr/>
            <p:nvPr/>
          </p:nvGrpSpPr>
          <p:grpSpPr>
            <a:xfrm>
              <a:off x="6070422" y="2114509"/>
              <a:ext cx="6097839" cy="1125440"/>
              <a:chOff x="6070422" y="2114509"/>
              <a:chExt cx="6097839" cy="1125440"/>
            </a:xfrm>
          </p:grpSpPr>
          <p:sp>
            <p:nvSpPr>
              <p:cNvPr id="38" name="Bulle rectangulaire à coins arrondis 14">
                <a:extLst>
                  <a:ext uri="{FF2B5EF4-FFF2-40B4-BE49-F238E27FC236}">
                    <a16:creationId xmlns:a16="http://schemas.microsoft.com/office/drawing/2014/main" id="{068AFB83-AAB0-49BD-BF3F-83D79077723F}"/>
                  </a:ext>
                </a:extLst>
              </p:cNvPr>
              <p:cNvSpPr/>
              <p:nvPr/>
            </p:nvSpPr>
            <p:spPr>
              <a:xfrm>
                <a:off x="6070422" y="2114509"/>
                <a:ext cx="6097839" cy="1125440"/>
              </a:xfrm>
              <a:prstGeom prst="wedgeRoundRectCallout">
                <a:avLst>
                  <a:gd name="adj1" fmla="val 15202"/>
                  <a:gd name="adj2" fmla="val 96977"/>
                  <a:gd name="adj3" fmla="val 16667"/>
                </a:avLst>
              </a:prstGeom>
              <a:noFill/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« </a:t>
                </a:r>
              </a:p>
              <a:p>
                <a:pPr algn="ctr"/>
                <a:r>
                  <a:rPr lang="fr-FR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Je suis à l’étape </a:t>
                </a:r>
                <a:r>
                  <a:rPr lang="fr-FR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ctr"/>
                <a:r>
                  <a:rPr lang="fr-FR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« Lavez le dos des mains ».</a:t>
                </a:r>
              </a:p>
              <a:p>
                <a:pPr lvl="0"/>
                <a:endParaRPr lang="fr-FR" sz="2400" dirty="0">
                  <a:solidFill>
                    <a:schemeClr val="tx1"/>
                  </a:solidFill>
                </a:endParaRPr>
              </a:p>
              <a:p>
                <a:pPr algn="ctr"/>
                <a:endParaRPr lang="fr-FR" dirty="0"/>
              </a:p>
            </p:txBody>
          </p:sp>
          <p:pic>
            <p:nvPicPr>
              <p:cNvPr id="57" name="Image 56">
                <a:extLst>
                  <a:ext uri="{FF2B5EF4-FFF2-40B4-BE49-F238E27FC236}">
                    <a16:creationId xmlns:a16="http://schemas.microsoft.com/office/drawing/2014/main" id="{F31BD1FA-361F-9E46-8169-9A6DE7297A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548" b="95223" l="9632" r="95467">
                            <a14:foregroundMark x1="32578" y1="9554" x2="62606" y2="4777"/>
                            <a14:foregroundMark x1="62606" y1="4777" x2="75921" y2="15605"/>
                            <a14:foregroundMark x1="75921" y1="15605" x2="90652" y2="46178"/>
                            <a14:foregroundMark x1="90652" y1="46178" x2="92918" y2="62739"/>
                            <a14:foregroundMark x1="92918" y1="62739" x2="72805" y2="87261"/>
                            <a14:foregroundMark x1="72805" y1="87261" x2="51558" y2="95223"/>
                            <a14:foregroundMark x1="54391" y1="2866" x2="50992" y2="8917"/>
                            <a14:foregroundMark x1="32011" y1="16879" x2="38527" y2="70382"/>
                            <a14:foregroundMark x1="38527" y1="70382" x2="38527" y2="70701"/>
                            <a14:foregroundMark x1="67139" y1="22293" x2="63173" y2="71019"/>
                            <a14:foregroundMark x1="63173" y1="71019" x2="49292" y2="83439"/>
                            <a14:foregroundMark x1="49292" y1="83439" x2="37394" y2="63376"/>
                            <a14:foregroundMark x1="37394" y1="63376" x2="40793" y2="46497"/>
                            <a14:foregroundMark x1="40793" y1="46497" x2="67422" y2="37580"/>
                            <a14:foregroundMark x1="67422" y1="37580" x2="82720" y2="37261"/>
                            <a14:foregroundMark x1="82720" y1="37261" x2="82720" y2="37261"/>
                            <a14:foregroundMark x1="93199" y1="50340" x2="92635" y2="55732"/>
                            <a14:foregroundMark x1="94334" y1="39490" x2="93301" y2="49363"/>
                            <a14:foregroundMark x1="92635" y1="55732" x2="92635" y2="56369"/>
                            <a14:foregroundMark x1="20963" y1="22930" x2="15581" y2="38854"/>
                            <a14:foregroundMark x1="15581" y1="38854" x2="14448" y2="55096"/>
                            <a14:foregroundMark x1="14448" y1="55096" x2="14448" y2="55096"/>
                            <a14:foregroundMark x1="16147" y1="64013" x2="22096" y2="79299"/>
                            <a14:foregroundMark x1="22096" y1="79299" x2="32011" y2="88535"/>
                            <a14:foregroundMark x1="67705" y1="92038" x2="80087" y2="87487"/>
                            <a14:foregroundMark x1="83735" y1="84087" x2="95296" y2="61515"/>
                            <a14:foregroundMark x1="96984" y1="49363" x2="94051" y2="38854"/>
                            <a14:foregroundMark x1="94051" y1="38854" x2="84986" y2="24522"/>
                            <a14:foregroundMark x1="84986" y1="24522" x2="56941" y2="7006"/>
                            <a14:foregroundMark x1="56941" y1="7006" x2="41360" y2="4777"/>
                            <a14:foregroundMark x1="47025" y1="93312" x2="38527" y2="91720"/>
                            <a14:foregroundMark x1="67705" y1="4140" x2="80453" y2="14650"/>
                            <a14:foregroundMark x1="84419" y1="17516" x2="89518" y2="27389"/>
                            <a14:foregroundMark x1="46459" y1="21975" x2="54391" y2="28662"/>
                            <a14:foregroundMark x1="36827" y1="64968" x2="33994" y2="72611"/>
                            <a14:foregroundMark x1="50142" y1="39490" x2="56374" y2="35669"/>
                            <a14:backgroundMark x1="99150" y1="54777" x2="97734" y2="62102"/>
                            <a14:backgroundMark x1="98300" y1="52866" x2="97734" y2="55732"/>
                            <a14:backgroundMark x1="83286" y1="86943" x2="82153" y2="88854"/>
                            <a14:backgroundMark x1="98017" y1="49363" x2="98017" y2="54459"/>
                            <a14:backgroundMark x1="84703" y1="85032" x2="81020" y2="88535"/>
                          </a14:backgroundRemoval>
                        </a14:imgEffect>
                      </a14:imgLayer>
                    </a14:imgProps>
                  </a:ext>
                </a:extLst>
              </a:blip>
              <a:srcRect l="11787" t="956" r="1764" b="637"/>
              <a:stretch/>
            </p:blipFill>
            <p:spPr>
              <a:xfrm>
                <a:off x="6232849" y="2487578"/>
                <a:ext cx="650646" cy="571139"/>
              </a:xfrm>
              <a:prstGeom prst="rect">
                <a:avLst/>
              </a:prstGeom>
            </p:spPr>
          </p:pic>
        </p:grp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9BEACA5C-20CA-401B-8FE0-6E1FAAE1924D}"/>
              </a:ext>
            </a:extLst>
          </p:cNvPr>
          <p:cNvGrpSpPr/>
          <p:nvPr/>
        </p:nvGrpSpPr>
        <p:grpSpPr>
          <a:xfrm>
            <a:off x="251426" y="2309255"/>
            <a:ext cx="2901139" cy="766094"/>
            <a:chOff x="251426" y="2309255"/>
            <a:chExt cx="2901139" cy="766094"/>
          </a:xfrm>
        </p:grpSpPr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0E2B929B-C3D1-4861-90CD-B5E1C4474F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98224" y="2400790"/>
              <a:ext cx="454341" cy="15702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480A49F8-5719-4BDE-AC94-C63AAE95BE5A}"/>
                </a:ext>
              </a:extLst>
            </p:cNvPr>
            <p:cNvGrpSpPr/>
            <p:nvPr/>
          </p:nvGrpSpPr>
          <p:grpSpPr>
            <a:xfrm>
              <a:off x="251426" y="2309255"/>
              <a:ext cx="2393189" cy="766094"/>
              <a:chOff x="251426" y="2309255"/>
              <a:chExt cx="2393189" cy="766094"/>
            </a:xfrm>
          </p:grpSpPr>
          <p:sp>
            <p:nvSpPr>
              <p:cNvPr id="46" name="Rectangle : coins arrondis 45">
                <a:extLst>
                  <a:ext uri="{FF2B5EF4-FFF2-40B4-BE49-F238E27FC236}">
                    <a16:creationId xmlns:a16="http://schemas.microsoft.com/office/drawing/2014/main" id="{68356C32-486D-4E27-A630-93F44FF4538D}"/>
                  </a:ext>
                </a:extLst>
              </p:cNvPr>
              <p:cNvSpPr/>
              <p:nvPr/>
            </p:nvSpPr>
            <p:spPr>
              <a:xfrm>
                <a:off x="251426" y="2309255"/>
                <a:ext cx="2393189" cy="766094"/>
              </a:xfrm>
              <a:prstGeom prst="roundRect">
                <a:avLst>
                  <a:gd name="adj" fmla="val 14575"/>
                </a:avLst>
              </a:prstGeom>
              <a:noFill/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F606629-AB1E-41EE-A66E-35500BA2729D}"/>
                  </a:ext>
                </a:extLst>
              </p:cNvPr>
              <p:cNvSpPr/>
              <p:nvPr/>
            </p:nvSpPr>
            <p:spPr>
              <a:xfrm>
                <a:off x="480189" y="2369807"/>
                <a:ext cx="1941557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Signal lumineux :</a:t>
                </a:r>
              </a:p>
              <a:p>
                <a:pPr algn="ctr"/>
                <a:r>
                  <a:rPr lang="fr-F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lumière verte.</a:t>
                </a:r>
              </a:p>
            </p:txBody>
          </p:sp>
        </p:grp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BD7414D4-BB10-4D54-AF08-6A0521AD3370}"/>
              </a:ext>
            </a:extLst>
          </p:cNvPr>
          <p:cNvGrpSpPr/>
          <p:nvPr/>
        </p:nvGrpSpPr>
        <p:grpSpPr>
          <a:xfrm>
            <a:off x="6202918" y="940862"/>
            <a:ext cx="5984134" cy="999844"/>
            <a:chOff x="6202918" y="940862"/>
            <a:chExt cx="5984134" cy="99984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6AF68C1-6A3A-4B55-9DD8-6E4FA58E6202}"/>
                </a:ext>
              </a:extLst>
            </p:cNvPr>
            <p:cNvSpPr/>
            <p:nvPr/>
          </p:nvSpPr>
          <p:spPr>
            <a:xfrm>
              <a:off x="6202918" y="940862"/>
              <a:ext cx="598413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L’information</a:t>
              </a:r>
              <a:r>
                <a:rPr lang="fr-FR" sz="2800" dirty="0">
                  <a:latin typeface="Arial" panose="020B0604020202020204" pitchFamily="34" charset="0"/>
                  <a:cs typeface="Arial" panose="020B0604020202020204" pitchFamily="34" charset="0"/>
                </a:rPr>
                <a:t> est un message à communiquer.</a:t>
              </a:r>
            </a:p>
          </p:txBody>
        </p:sp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68BD2436-E98E-4D78-8C4A-D89C04E34716}"/>
                </a:ext>
              </a:extLst>
            </p:cNvPr>
            <p:cNvSpPr/>
            <p:nvPr/>
          </p:nvSpPr>
          <p:spPr>
            <a:xfrm>
              <a:off x="6369367" y="944572"/>
              <a:ext cx="5651237" cy="996134"/>
            </a:xfrm>
            <a:prstGeom prst="roundRect">
              <a:avLst/>
            </a:prstGeom>
            <a:noFill/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6F51E70C-016E-4297-9C5D-2D849EF51979}"/>
              </a:ext>
            </a:extLst>
          </p:cNvPr>
          <p:cNvGrpSpPr/>
          <p:nvPr/>
        </p:nvGrpSpPr>
        <p:grpSpPr>
          <a:xfrm>
            <a:off x="6013707" y="3396908"/>
            <a:ext cx="3567800" cy="1384995"/>
            <a:chOff x="6013707" y="3396908"/>
            <a:chExt cx="3567800" cy="1384995"/>
          </a:xfrm>
        </p:grpSpPr>
        <p:sp>
          <p:nvSpPr>
            <p:cNvPr id="48" name="Bulle rectangulaire à coins arrondis 14">
              <a:extLst>
                <a:ext uri="{FF2B5EF4-FFF2-40B4-BE49-F238E27FC236}">
                  <a16:creationId xmlns:a16="http://schemas.microsoft.com/office/drawing/2014/main" id="{9AF98CA8-7259-4B4B-8654-E6008B55876F}"/>
                </a:ext>
              </a:extLst>
            </p:cNvPr>
            <p:cNvSpPr/>
            <p:nvPr/>
          </p:nvSpPr>
          <p:spPr>
            <a:xfrm>
              <a:off x="6013707" y="3396908"/>
              <a:ext cx="3567800" cy="1377318"/>
            </a:xfrm>
            <a:prstGeom prst="wedgeRoundRectCallout">
              <a:avLst>
                <a:gd name="adj1" fmla="val 62348"/>
                <a:gd name="adj2" fmla="val -150"/>
                <a:gd name="adj3" fmla="val 16667"/>
              </a:avLst>
            </a:prstGeom>
            <a:noFill/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endParaRPr lang="fr-FR" sz="2400" dirty="0">
                <a:solidFill>
                  <a:prstClr val="black"/>
                </a:solidFill>
              </a:endParaRPr>
            </a:p>
            <a:p>
              <a:pPr algn="ctr"/>
              <a:endParaRPr lang="fr-FR" dirty="0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35980C93-5414-4ED1-BF95-9C3FAE096204}"/>
                </a:ext>
              </a:extLst>
            </p:cNvPr>
            <p:cNvSpPr txBox="1"/>
            <p:nvPr/>
          </p:nvSpPr>
          <p:spPr>
            <a:xfrm>
              <a:off x="6096000" y="3396908"/>
              <a:ext cx="326573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latin typeface="Arial" panose="020B0604020202020204" pitchFamily="34" charset="0"/>
                  <a:cs typeface="Arial" panose="020B0604020202020204" pitchFamily="34" charset="0"/>
                </a:rPr>
                <a:t>Lorsque le son retentit, </a:t>
              </a:r>
              <a:r>
                <a:rPr lang="fr-FR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je passe à l’étape suivante.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162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29</a:t>
            </a:fld>
            <a:endParaRPr lang="fr-FR" noProof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ABCEFB7E-6BE5-4594-A55C-4AD3FCC4115A}"/>
              </a:ext>
            </a:extLst>
          </p:cNvPr>
          <p:cNvSpPr txBox="1">
            <a:spLocks/>
          </p:cNvSpPr>
          <p:nvPr/>
        </p:nvSpPr>
        <p:spPr>
          <a:xfrm>
            <a:off x="527236" y="261257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4800" dirty="0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4C6C4FDA-F442-4EB5-9E38-D1BF49AF40AC}"/>
              </a:ext>
            </a:extLst>
          </p:cNvPr>
          <p:cNvSpPr/>
          <p:nvPr/>
        </p:nvSpPr>
        <p:spPr>
          <a:xfrm>
            <a:off x="2208179" y="2324911"/>
            <a:ext cx="1819072" cy="204280"/>
          </a:xfrm>
          <a:custGeom>
            <a:avLst/>
            <a:gdLst>
              <a:gd name="connsiteX0" fmla="*/ 0 w 1819072"/>
              <a:gd name="connsiteY0" fmla="*/ 0 h 204280"/>
              <a:gd name="connsiteX1" fmla="*/ 1060315 w 1819072"/>
              <a:gd name="connsiteY1" fmla="*/ 204280 h 204280"/>
              <a:gd name="connsiteX2" fmla="*/ 1819072 w 1819072"/>
              <a:gd name="connsiteY2" fmla="*/ 29183 h 20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9072" h="204280">
                <a:moveTo>
                  <a:pt x="0" y="0"/>
                </a:moveTo>
                <a:lnTo>
                  <a:pt x="1060315" y="204280"/>
                </a:lnTo>
                <a:lnTo>
                  <a:pt x="1819072" y="29183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Pensées 29">
            <a:extLst>
              <a:ext uri="{FF2B5EF4-FFF2-40B4-BE49-F238E27FC236}">
                <a16:creationId xmlns:a16="http://schemas.microsoft.com/office/drawing/2014/main" id="{96C29482-496D-2743-8C2A-F789E00785A5}"/>
              </a:ext>
            </a:extLst>
          </p:cNvPr>
          <p:cNvSpPr/>
          <p:nvPr/>
        </p:nvSpPr>
        <p:spPr>
          <a:xfrm>
            <a:off x="9161248" y="1621782"/>
            <a:ext cx="1962637" cy="1406257"/>
          </a:xfrm>
          <a:prstGeom prst="cloudCallout">
            <a:avLst>
              <a:gd name="adj1" fmla="val -19015"/>
              <a:gd name="adj2" fmla="val 7878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DBBCDBC-CFC4-B749-88BA-471551BF10B6}"/>
              </a:ext>
            </a:extLst>
          </p:cNvPr>
          <p:cNvSpPr txBox="1"/>
          <p:nvPr/>
        </p:nvSpPr>
        <p:spPr>
          <a:xfrm>
            <a:off x="304801" y="147854"/>
            <a:ext cx="11887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/>
              <a:t>La notion de source d’énergie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88DEED8-5F6C-4C29-B9AE-966BE816CCB5}"/>
              </a:ext>
            </a:extLst>
          </p:cNvPr>
          <p:cNvGrpSpPr/>
          <p:nvPr/>
        </p:nvGrpSpPr>
        <p:grpSpPr>
          <a:xfrm>
            <a:off x="-87575" y="1112140"/>
            <a:ext cx="6078067" cy="5218050"/>
            <a:chOff x="-87575" y="1112140"/>
            <a:chExt cx="6078067" cy="5218050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32C0C4F6-9766-7149-A341-3DE0ECB7F71B}"/>
                </a:ext>
              </a:extLst>
            </p:cNvPr>
            <p:cNvGrpSpPr/>
            <p:nvPr/>
          </p:nvGrpSpPr>
          <p:grpSpPr>
            <a:xfrm>
              <a:off x="-87575" y="1112140"/>
              <a:ext cx="6078067" cy="5218050"/>
              <a:chOff x="6387925" y="939508"/>
              <a:chExt cx="5128000" cy="5218050"/>
            </a:xfrm>
          </p:grpSpPr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id="{D2CEC688-88D1-2448-9A93-4482D361C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74023" y1="71875" x2="86523" y2="79883"/>
                            <a14:foregroundMark x1="86523" y1="79883" x2="86523" y2="8418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87925" y="2104001"/>
                <a:ext cx="3873807" cy="4053557"/>
              </a:xfrm>
              <a:prstGeom prst="rect">
                <a:avLst/>
              </a:prstGeom>
            </p:spPr>
          </p:pic>
          <p:sp>
            <p:nvSpPr>
              <p:cNvPr id="21" name="Bulle rectangulaire à coins arrondis 14">
                <a:extLst>
                  <a:ext uri="{FF2B5EF4-FFF2-40B4-BE49-F238E27FC236}">
                    <a16:creationId xmlns:a16="http://schemas.microsoft.com/office/drawing/2014/main" id="{47A40431-78D5-DA48-BA67-FC06B984CE46}"/>
                  </a:ext>
                </a:extLst>
              </p:cNvPr>
              <p:cNvSpPr/>
              <p:nvPr/>
            </p:nvSpPr>
            <p:spPr>
              <a:xfrm>
                <a:off x="6648873" y="939508"/>
                <a:ext cx="4867052" cy="1339121"/>
              </a:xfrm>
              <a:prstGeom prst="wedgeRoundRectCallout">
                <a:avLst>
                  <a:gd name="adj1" fmla="val -20849"/>
                  <a:gd name="adj2" fmla="val 72743"/>
                  <a:gd name="adj3" fmla="val 16667"/>
                </a:avLst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endParaRPr lang="fr-FR" sz="2400" dirty="0">
                  <a:solidFill>
                    <a:prstClr val="black"/>
                  </a:solidFill>
                </a:endParaRPr>
              </a:p>
              <a:p>
                <a:pPr algn="ctr"/>
                <a:endParaRPr lang="fr-FR" dirty="0"/>
              </a:p>
            </p:txBody>
          </p:sp>
        </p:grp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2ACD5D36-17A9-1B48-A880-14A37BFBFA55}"/>
                </a:ext>
              </a:extLst>
            </p:cNvPr>
            <p:cNvSpPr txBox="1"/>
            <p:nvPr/>
          </p:nvSpPr>
          <p:spPr>
            <a:xfrm>
              <a:off x="374118" y="1200372"/>
              <a:ext cx="5510867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/>
                <a:t>Notre système va avoir besoin d’énergie pour fonctionner.</a:t>
              </a:r>
            </a:p>
            <a:p>
              <a:endParaRPr lang="fr-FR" dirty="0"/>
            </a:p>
          </p:txBody>
        </p:sp>
      </p:grpSp>
      <p:pic>
        <p:nvPicPr>
          <p:cNvPr id="12" name="Google Shape;287;p36">
            <a:extLst>
              <a:ext uri="{FF2B5EF4-FFF2-40B4-BE49-F238E27FC236}">
                <a16:creationId xmlns:a16="http://schemas.microsoft.com/office/drawing/2014/main" id="{7954A460-404E-49A6-964D-AD255CCD965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6211" t="5068" r="4805" b="10177"/>
          <a:stretch/>
        </p:blipFill>
        <p:spPr>
          <a:xfrm flipH="1">
            <a:off x="6617432" y="2125082"/>
            <a:ext cx="3729330" cy="340975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88F6C-F53C-7749-B561-0856FCB0059D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4652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3</a:t>
            </a:fld>
            <a:endParaRPr lang="fr-FR" noProof="0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4C6C4FDA-F442-4EB5-9E38-D1BF49AF40AC}"/>
              </a:ext>
            </a:extLst>
          </p:cNvPr>
          <p:cNvSpPr/>
          <p:nvPr/>
        </p:nvSpPr>
        <p:spPr>
          <a:xfrm>
            <a:off x="2208179" y="2324911"/>
            <a:ext cx="1819072" cy="204280"/>
          </a:xfrm>
          <a:custGeom>
            <a:avLst/>
            <a:gdLst>
              <a:gd name="connsiteX0" fmla="*/ 0 w 1819072"/>
              <a:gd name="connsiteY0" fmla="*/ 0 h 204280"/>
              <a:gd name="connsiteX1" fmla="*/ 1060315 w 1819072"/>
              <a:gd name="connsiteY1" fmla="*/ 204280 h 204280"/>
              <a:gd name="connsiteX2" fmla="*/ 1819072 w 1819072"/>
              <a:gd name="connsiteY2" fmla="*/ 29183 h 20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9072" h="204280">
                <a:moveTo>
                  <a:pt x="0" y="0"/>
                </a:moveTo>
                <a:lnTo>
                  <a:pt x="1060315" y="204280"/>
                </a:lnTo>
                <a:lnTo>
                  <a:pt x="1819072" y="29183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Pensées 29">
            <a:extLst>
              <a:ext uri="{FF2B5EF4-FFF2-40B4-BE49-F238E27FC236}">
                <a16:creationId xmlns:a16="http://schemas.microsoft.com/office/drawing/2014/main" id="{96C29482-496D-2743-8C2A-F789E00785A5}"/>
              </a:ext>
            </a:extLst>
          </p:cNvPr>
          <p:cNvSpPr/>
          <p:nvPr/>
        </p:nvSpPr>
        <p:spPr>
          <a:xfrm>
            <a:off x="9161248" y="1621782"/>
            <a:ext cx="1962637" cy="1406257"/>
          </a:xfrm>
          <a:prstGeom prst="cloudCallout">
            <a:avLst>
              <a:gd name="adj1" fmla="val -19015"/>
              <a:gd name="adj2" fmla="val 7878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48B7D0-90D2-9A4B-B5A2-EDFE0DDACD65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4" name="Groupe 73">
            <a:extLst>
              <a:ext uri="{FF2B5EF4-FFF2-40B4-BE49-F238E27FC236}">
                <a16:creationId xmlns:a16="http://schemas.microsoft.com/office/drawing/2014/main" id="{86011C77-99F2-944B-BA63-E2765F2F8C3A}"/>
              </a:ext>
            </a:extLst>
          </p:cNvPr>
          <p:cNvGrpSpPr/>
          <p:nvPr/>
        </p:nvGrpSpPr>
        <p:grpSpPr>
          <a:xfrm>
            <a:off x="4638557" y="396682"/>
            <a:ext cx="7448537" cy="6064636"/>
            <a:chOff x="4622325" y="381239"/>
            <a:chExt cx="7448537" cy="6064636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936401F6-9682-0C48-96C5-E00DD5AD8908}"/>
                </a:ext>
              </a:extLst>
            </p:cNvPr>
            <p:cNvGrpSpPr/>
            <p:nvPr/>
          </p:nvGrpSpPr>
          <p:grpSpPr>
            <a:xfrm>
              <a:off x="7096342" y="381239"/>
              <a:ext cx="4974520" cy="6064636"/>
              <a:chOff x="2720858" y="-41334"/>
              <a:chExt cx="4974520" cy="6064636"/>
            </a:xfrm>
            <a:noFill/>
          </p:grpSpPr>
          <p:sp>
            <p:nvSpPr>
              <p:cNvPr id="34" name="Bulle narrative : rectangle à coins arrondis 12">
                <a:extLst>
                  <a:ext uri="{FF2B5EF4-FFF2-40B4-BE49-F238E27FC236}">
                    <a16:creationId xmlns:a16="http://schemas.microsoft.com/office/drawing/2014/main" id="{7CB05D42-1126-414A-834D-9B1E601768B7}"/>
                  </a:ext>
                </a:extLst>
              </p:cNvPr>
              <p:cNvSpPr/>
              <p:nvPr/>
            </p:nvSpPr>
            <p:spPr>
              <a:xfrm flipH="1">
                <a:off x="3838786" y="-41334"/>
                <a:ext cx="3856592" cy="2849552"/>
              </a:xfrm>
              <a:prstGeom prst="wedgeRoundRectCallout">
                <a:avLst>
                  <a:gd name="adj1" fmla="val 28606"/>
                  <a:gd name="adj2" fmla="val 56030"/>
                  <a:gd name="adj3" fmla="val 16667"/>
                </a:avLst>
              </a:prstGeom>
              <a:grpFill/>
              <a:ln w="28575">
                <a:solidFill>
                  <a:srgbClr val="0070C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fr-FR" sz="2400" dirty="0">
                  <a:solidFill>
                    <a:schemeClr val="tx1"/>
                  </a:solidFill>
                </a:endParaRPr>
              </a:p>
              <a:p>
                <a:r>
                  <a:rPr lang="fr-FR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Il faut se laver les mains régulièrement, en respectant un protocole qui décrit en différentes étapes les gestes à réaliser et les durées nécessaires.</a:t>
                </a:r>
              </a:p>
              <a:p>
                <a:endParaRPr lang="fr-FR" sz="2400" dirty="0"/>
              </a:p>
            </p:txBody>
          </p:sp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274A3AC1-A075-2D4E-BD42-143C833F0B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720858" y="2844139"/>
                <a:ext cx="3010350" cy="3179163"/>
              </a:xfrm>
              <a:prstGeom prst="rect">
                <a:avLst/>
              </a:prstGeom>
              <a:grpFill/>
            </p:spPr>
          </p:pic>
        </p:grp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96BBFFA5-2405-544C-82F0-BD3779DF8572}"/>
                </a:ext>
              </a:extLst>
            </p:cNvPr>
            <p:cNvGrpSpPr/>
            <p:nvPr/>
          </p:nvGrpSpPr>
          <p:grpSpPr>
            <a:xfrm>
              <a:off x="4622325" y="618158"/>
              <a:ext cx="3346472" cy="3137538"/>
              <a:chOff x="4909651" y="1078676"/>
              <a:chExt cx="4014062" cy="3348111"/>
            </a:xfrm>
          </p:grpSpPr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id="{BA8528B4-A897-D04D-8030-640EE11A16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76291" y="1422843"/>
                <a:ext cx="3080781" cy="2240568"/>
              </a:xfrm>
              <a:prstGeom prst="rect">
                <a:avLst/>
              </a:prstGeom>
            </p:spPr>
          </p:pic>
          <p:sp>
            <p:nvSpPr>
              <p:cNvPr id="19" name="Pensées 18">
                <a:extLst>
                  <a:ext uri="{FF2B5EF4-FFF2-40B4-BE49-F238E27FC236}">
                    <a16:creationId xmlns:a16="http://schemas.microsoft.com/office/drawing/2014/main" id="{A3AF8E6B-A1CB-3C4F-883B-8CADF7B0A932}"/>
                  </a:ext>
                </a:extLst>
              </p:cNvPr>
              <p:cNvSpPr/>
              <p:nvPr/>
            </p:nvSpPr>
            <p:spPr>
              <a:xfrm>
                <a:off x="4909651" y="1078676"/>
                <a:ext cx="4014062" cy="3348111"/>
              </a:xfrm>
              <a:prstGeom prst="cloudCallout">
                <a:avLst>
                  <a:gd name="adj1" fmla="val 58133"/>
                  <a:gd name="adj2" fmla="val 58098"/>
                </a:avLst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C3F0BD2-F6EC-483D-AB39-1D7BF285DB33}"/>
              </a:ext>
            </a:extLst>
          </p:cNvPr>
          <p:cNvGrpSpPr/>
          <p:nvPr/>
        </p:nvGrpSpPr>
        <p:grpSpPr>
          <a:xfrm>
            <a:off x="237547" y="723815"/>
            <a:ext cx="5158754" cy="5639872"/>
            <a:chOff x="237547" y="723815"/>
            <a:chExt cx="5158754" cy="5639872"/>
          </a:xfrm>
        </p:grpSpPr>
        <p:grpSp>
          <p:nvGrpSpPr>
            <p:cNvPr id="73" name="Groupe 72">
              <a:extLst>
                <a:ext uri="{FF2B5EF4-FFF2-40B4-BE49-F238E27FC236}">
                  <a16:creationId xmlns:a16="http://schemas.microsoft.com/office/drawing/2014/main" id="{A8AC77BB-7E12-E24C-B06A-F344105AB847}"/>
                </a:ext>
              </a:extLst>
            </p:cNvPr>
            <p:cNvGrpSpPr/>
            <p:nvPr/>
          </p:nvGrpSpPr>
          <p:grpSpPr>
            <a:xfrm>
              <a:off x="237547" y="723815"/>
              <a:ext cx="5158754" cy="5639872"/>
              <a:chOff x="269712" y="555088"/>
              <a:chExt cx="5158754" cy="5639872"/>
            </a:xfrm>
          </p:grpSpPr>
          <p:sp>
            <p:nvSpPr>
              <p:cNvPr id="11" name="Bulle rectangulaire à coins arrondis 10">
                <a:extLst>
                  <a:ext uri="{FF2B5EF4-FFF2-40B4-BE49-F238E27FC236}">
                    <a16:creationId xmlns:a16="http://schemas.microsoft.com/office/drawing/2014/main" id="{CCB13FA5-B9BF-D140-9BCC-CC71F7115C05}"/>
                  </a:ext>
                </a:extLst>
              </p:cNvPr>
              <p:cNvSpPr/>
              <p:nvPr/>
            </p:nvSpPr>
            <p:spPr>
              <a:xfrm>
                <a:off x="269712" y="555088"/>
                <a:ext cx="4279691" cy="1934192"/>
              </a:xfrm>
              <a:prstGeom prst="wedgeRoundRectCallout">
                <a:avLst>
                  <a:gd name="adj1" fmla="val -19728"/>
                  <a:gd name="adj2" fmla="val 30336"/>
                  <a:gd name="adj3" fmla="val 16667"/>
                </a:avLst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 vie en communauté, par exemple à l’école, demande de respecter des gestes d’hygiène qui servent à se protéger, soi et les autres.</a:t>
                </a:r>
              </a:p>
            </p:txBody>
          </p:sp>
          <p:grpSp>
            <p:nvGrpSpPr>
              <p:cNvPr id="72" name="Groupe 71">
                <a:extLst>
                  <a:ext uri="{FF2B5EF4-FFF2-40B4-BE49-F238E27FC236}">
                    <a16:creationId xmlns:a16="http://schemas.microsoft.com/office/drawing/2014/main" id="{E5F0BDD8-D2AA-6D45-BB8F-BE0F533CB500}"/>
                  </a:ext>
                </a:extLst>
              </p:cNvPr>
              <p:cNvGrpSpPr/>
              <p:nvPr/>
            </p:nvGrpSpPr>
            <p:grpSpPr>
              <a:xfrm>
                <a:off x="346666" y="2529191"/>
                <a:ext cx="5081800" cy="3665769"/>
                <a:chOff x="346666" y="2529191"/>
                <a:chExt cx="5081800" cy="3665769"/>
              </a:xfrm>
            </p:grpSpPr>
            <p:pic>
              <p:nvPicPr>
                <p:cNvPr id="39" name="Image 38">
                  <a:extLst>
                    <a:ext uri="{FF2B5EF4-FFF2-40B4-BE49-F238E27FC236}">
                      <a16:creationId xmlns:a16="http://schemas.microsoft.com/office/drawing/2014/main" id="{0E0DAB8A-0560-DE41-9E35-359C2B8568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80535" y="4507630"/>
                  <a:ext cx="1997931" cy="1526991"/>
                </a:xfrm>
                <a:prstGeom prst="rect">
                  <a:avLst/>
                </a:prstGeom>
              </p:spPr>
            </p:pic>
            <p:grpSp>
              <p:nvGrpSpPr>
                <p:cNvPr id="41" name="Groupe 40">
                  <a:extLst>
                    <a:ext uri="{FF2B5EF4-FFF2-40B4-BE49-F238E27FC236}">
                      <a16:creationId xmlns:a16="http://schemas.microsoft.com/office/drawing/2014/main" id="{F20C4A95-E697-C046-BF0C-53F9DE3ED943}"/>
                    </a:ext>
                  </a:extLst>
                </p:cNvPr>
                <p:cNvGrpSpPr/>
                <p:nvPr/>
              </p:nvGrpSpPr>
              <p:grpSpPr>
                <a:xfrm>
                  <a:off x="997728" y="3949744"/>
                  <a:ext cx="2587758" cy="400961"/>
                  <a:chOff x="24549" y="2108163"/>
                  <a:chExt cx="19041714" cy="3281483"/>
                </a:xfrm>
              </p:grpSpPr>
              <p:pic>
                <p:nvPicPr>
                  <p:cNvPr id="29" name="Image 28">
                    <a:extLst>
                      <a:ext uri="{FF2B5EF4-FFF2-40B4-BE49-F238E27FC236}">
                        <a16:creationId xmlns:a16="http://schemas.microsoft.com/office/drawing/2014/main" id="{4061FC54-5378-2E42-A47F-AA7C1A9123E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3831621" y="2341646"/>
                    <a:ext cx="4216400" cy="3048000"/>
                  </a:xfrm>
                  <a:prstGeom prst="rect">
                    <a:avLst/>
                  </a:prstGeom>
                </p:spPr>
              </p:pic>
              <p:pic>
                <p:nvPicPr>
                  <p:cNvPr id="32" name="Image 31">
                    <a:extLst>
                      <a:ext uri="{FF2B5EF4-FFF2-40B4-BE49-F238E27FC236}">
                        <a16:creationId xmlns:a16="http://schemas.microsoft.com/office/drawing/2014/main" id="{411C32C9-573B-C84C-BF02-52FB34B3192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7420352" y="2126534"/>
                    <a:ext cx="4203700" cy="3048000"/>
                  </a:xfrm>
                  <a:prstGeom prst="rect">
                    <a:avLst/>
                  </a:prstGeom>
                </p:spPr>
              </p:pic>
              <p:pic>
                <p:nvPicPr>
                  <p:cNvPr id="35" name="Image 34">
                    <a:extLst>
                      <a:ext uri="{FF2B5EF4-FFF2-40B4-BE49-F238E27FC236}">
                        <a16:creationId xmlns:a16="http://schemas.microsoft.com/office/drawing/2014/main" id="{BEFF11C1-ADE9-314D-ACED-FDA60237445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11728623" y="2108163"/>
                    <a:ext cx="3606800" cy="3048000"/>
                  </a:xfrm>
                  <a:prstGeom prst="rect">
                    <a:avLst/>
                  </a:prstGeom>
                </p:spPr>
              </p:pic>
              <p:pic>
                <p:nvPicPr>
                  <p:cNvPr id="37" name="Image 36">
                    <a:extLst>
                      <a:ext uri="{FF2B5EF4-FFF2-40B4-BE49-F238E27FC236}">
                        <a16:creationId xmlns:a16="http://schemas.microsoft.com/office/drawing/2014/main" id="{ADD3099F-8DB8-644E-9ACB-1AF57088548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4549" y="2288750"/>
                    <a:ext cx="3898900" cy="3048000"/>
                  </a:xfrm>
                  <a:prstGeom prst="rect">
                    <a:avLst/>
                  </a:prstGeom>
                </p:spPr>
              </p:pic>
              <p:pic>
                <p:nvPicPr>
                  <p:cNvPr id="40" name="Image 39">
                    <a:extLst>
                      <a:ext uri="{FF2B5EF4-FFF2-40B4-BE49-F238E27FC236}">
                        <a16:creationId xmlns:a16="http://schemas.microsoft.com/office/drawing/2014/main" id="{AA3AED46-B1A7-DC49-A844-8CB9D1A1982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5167363" y="2234199"/>
                    <a:ext cx="3898900" cy="30480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1" name="Groupe 70">
                  <a:extLst>
                    <a:ext uri="{FF2B5EF4-FFF2-40B4-BE49-F238E27FC236}">
                      <a16:creationId xmlns:a16="http://schemas.microsoft.com/office/drawing/2014/main" id="{5D895830-2A1D-D740-BCFC-4ED68952BFF7}"/>
                    </a:ext>
                  </a:extLst>
                </p:cNvPr>
                <p:cNvGrpSpPr/>
                <p:nvPr/>
              </p:nvGrpSpPr>
              <p:grpSpPr>
                <a:xfrm>
                  <a:off x="346666" y="2529191"/>
                  <a:ext cx="5081800" cy="3665769"/>
                  <a:chOff x="346666" y="2529191"/>
                  <a:chExt cx="5081800" cy="3665769"/>
                </a:xfrm>
              </p:grpSpPr>
              <p:grpSp>
                <p:nvGrpSpPr>
                  <p:cNvPr id="56" name="Groupe 55">
                    <a:extLst>
                      <a:ext uri="{FF2B5EF4-FFF2-40B4-BE49-F238E27FC236}">
                        <a16:creationId xmlns:a16="http://schemas.microsoft.com/office/drawing/2014/main" id="{AF104180-F425-ED4D-9C9C-3356164AA849}"/>
                      </a:ext>
                    </a:extLst>
                  </p:cNvPr>
                  <p:cNvGrpSpPr/>
                  <p:nvPr/>
                </p:nvGrpSpPr>
                <p:grpSpPr>
                  <a:xfrm>
                    <a:off x="346666" y="2529191"/>
                    <a:ext cx="3874396" cy="3665769"/>
                    <a:chOff x="321929" y="1895206"/>
                    <a:chExt cx="3874396" cy="4057361"/>
                  </a:xfrm>
                </p:grpSpPr>
                <p:sp>
                  <p:nvSpPr>
                    <p:cNvPr id="42" name="Rectangle : avec coins rognés en haut 41">
                      <a:extLst>
                        <a:ext uri="{FF2B5EF4-FFF2-40B4-BE49-F238E27FC236}">
                          <a16:creationId xmlns:a16="http://schemas.microsoft.com/office/drawing/2014/main" id="{9EBD1208-FAC5-AA4E-B250-A9E9D8A1DE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7255" y="3091693"/>
                      <a:ext cx="3005093" cy="2860874"/>
                    </a:xfrm>
                    <a:prstGeom prst="snip2SameRect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cxnSp>
                  <p:nvCxnSpPr>
                    <p:cNvPr id="43" name="Connecteur droit avec flèche 42">
                      <a:extLst>
                        <a:ext uri="{FF2B5EF4-FFF2-40B4-BE49-F238E27FC236}">
                          <a16:creationId xmlns:a16="http://schemas.microsoft.com/office/drawing/2014/main" id="{364EB765-5C56-2641-BAA1-96756E9E86E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214007" y="1895206"/>
                      <a:ext cx="1982318" cy="2171115"/>
                    </a:xfrm>
                    <a:prstGeom prst="straightConnector1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" name="Connecteur droit avec flèche 45">
                      <a:extLst>
                        <a:ext uri="{FF2B5EF4-FFF2-40B4-BE49-F238E27FC236}">
                          <a16:creationId xmlns:a16="http://schemas.microsoft.com/office/drawing/2014/main" id="{91E48428-2D43-F544-8E1F-4135C4EAA41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321929" y="1895206"/>
                      <a:ext cx="1892078" cy="2140810"/>
                    </a:xfrm>
                    <a:prstGeom prst="straightConnector1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pic>
                <p:nvPicPr>
                  <p:cNvPr id="65" name="Image 64">
                    <a:extLst>
                      <a:ext uri="{FF2B5EF4-FFF2-40B4-BE49-F238E27FC236}">
                        <a16:creationId xmlns:a16="http://schemas.microsoft.com/office/drawing/2014/main" id="{D4D870C1-3B4C-204A-BF68-98022413769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3886781" y="4653275"/>
                    <a:ext cx="1541685" cy="1541685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5BC33AEE-F002-5846-847A-72914064FA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52552" t="2969" b="53707"/>
            <a:stretch/>
          </p:blipFill>
          <p:spPr>
            <a:xfrm>
              <a:off x="1613040" y="3047802"/>
              <a:ext cx="1125947" cy="676279"/>
            </a:xfrm>
            <a:prstGeom prst="rect">
              <a:avLst/>
            </a:prstGeom>
          </p:spPr>
        </p:pic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634E0F77-3FBB-471D-B291-AE38C5935D9A}"/>
              </a:ext>
            </a:extLst>
          </p:cNvPr>
          <p:cNvSpPr txBox="1"/>
          <p:nvPr/>
        </p:nvSpPr>
        <p:spPr>
          <a:xfrm>
            <a:off x="444905" y="2867"/>
            <a:ext cx="7241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Pourquoi faut-il se laver les mains ?</a:t>
            </a:r>
          </a:p>
        </p:txBody>
      </p:sp>
    </p:spTree>
    <p:extLst>
      <p:ext uri="{BB962C8B-B14F-4D97-AF65-F5344CB8AC3E}">
        <p14:creationId xmlns:p14="http://schemas.microsoft.com/office/powerpoint/2010/main" val="39817039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C4A9F6F-4DAA-9041-9CB7-C38B161BBEC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30</a:t>
            </a:fld>
            <a:endParaRPr lang="fr-FR" noProof="0"/>
          </a:p>
        </p:txBody>
      </p:sp>
      <p:sp>
        <p:nvSpPr>
          <p:cNvPr id="54" name="Titre 1">
            <a:extLst>
              <a:ext uri="{FF2B5EF4-FFF2-40B4-BE49-F238E27FC236}">
                <a16:creationId xmlns:a16="http://schemas.microsoft.com/office/drawing/2014/main" id="{BED3ADFB-F385-418E-962A-9C00E9ABDFC7}"/>
              </a:ext>
            </a:extLst>
          </p:cNvPr>
          <p:cNvSpPr txBox="1">
            <a:spLocks/>
          </p:cNvSpPr>
          <p:nvPr/>
        </p:nvSpPr>
        <p:spPr>
          <a:xfrm>
            <a:off x="667054" y="261257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400" dirty="0"/>
              <a:t>Energie électrique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7A62080-6E3E-4ED3-9C30-E1CE498B6B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82241" y="2787097"/>
            <a:ext cx="3896762" cy="376330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183BAC6-17D5-4FAF-838B-1925C81A52D9}"/>
              </a:ext>
            </a:extLst>
          </p:cNvPr>
          <p:cNvSpPr txBox="1"/>
          <p:nvPr/>
        </p:nvSpPr>
        <p:spPr>
          <a:xfrm>
            <a:off x="-632698" y="1902710"/>
            <a:ext cx="3516575" cy="353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2400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B6FDB067-BD65-41C5-B5E0-EEA49D28BE5E}"/>
              </a:ext>
            </a:extLst>
          </p:cNvPr>
          <p:cNvGrpSpPr/>
          <p:nvPr/>
        </p:nvGrpSpPr>
        <p:grpSpPr>
          <a:xfrm>
            <a:off x="781542" y="1109782"/>
            <a:ext cx="3449087" cy="5180890"/>
            <a:chOff x="-1287548" y="1039822"/>
            <a:chExt cx="3449087" cy="5180890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1C6C7296-67E5-4505-A102-4C01D5D318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806"/>
            <a:stretch/>
          </p:blipFill>
          <p:spPr>
            <a:xfrm>
              <a:off x="-1157496" y="2433261"/>
              <a:ext cx="1721444" cy="3787451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</p:pic>
        <p:sp>
          <p:nvSpPr>
            <p:cNvPr id="14" name="Bulle narrative : rectangle à coins arrondis 12">
              <a:extLst>
                <a:ext uri="{FF2B5EF4-FFF2-40B4-BE49-F238E27FC236}">
                  <a16:creationId xmlns:a16="http://schemas.microsoft.com/office/drawing/2014/main" id="{209AC0A2-72BC-47C8-AED6-58D5A2F69EF1}"/>
                </a:ext>
              </a:extLst>
            </p:cNvPr>
            <p:cNvSpPr/>
            <p:nvPr/>
          </p:nvSpPr>
          <p:spPr>
            <a:xfrm flipH="1">
              <a:off x="-1287548" y="1039822"/>
              <a:ext cx="3449087" cy="1177316"/>
            </a:xfrm>
            <a:prstGeom prst="wedgeRoundRectCallout">
              <a:avLst>
                <a:gd name="adj1" fmla="val 29065"/>
                <a:gd name="adj2" fmla="val 68232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400" dirty="0"/>
                <a:t>Dans notre affiche, on va utiliser une source d’énergie électrique.</a:t>
              </a:r>
            </a:p>
          </p:txBody>
        </p:sp>
      </p:grpSp>
      <p:sp>
        <p:nvSpPr>
          <p:cNvPr id="15" name="Bulle narrative : rectangle à coins arrondis 12">
            <a:extLst>
              <a:ext uri="{FF2B5EF4-FFF2-40B4-BE49-F238E27FC236}">
                <a16:creationId xmlns:a16="http://schemas.microsoft.com/office/drawing/2014/main" id="{BB889783-E981-44C9-B445-B75F4EC5B0FC}"/>
              </a:ext>
            </a:extLst>
          </p:cNvPr>
          <p:cNvSpPr/>
          <p:nvPr/>
        </p:nvSpPr>
        <p:spPr>
          <a:xfrm flipH="1">
            <a:off x="4679574" y="581421"/>
            <a:ext cx="4668820" cy="1921799"/>
          </a:xfrm>
          <a:prstGeom prst="wedgeRoundRectCallout">
            <a:avLst>
              <a:gd name="adj1" fmla="val 21587"/>
              <a:gd name="adj2" fmla="val 66749"/>
              <a:gd name="adj3" fmla="val 16667"/>
            </a:avLst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L’affiche est autonome. Elle n’est pas raccordée à un  réseau d’énergie. Elle possèdera sa propre source qui est capable de  stocker de l'énergie. 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3E17972-DE93-40EF-81DC-9BC5E788D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4872" y="2594067"/>
            <a:ext cx="3682511" cy="368251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7C669F4-1D5A-7942-B551-C23DCD8299FE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ulle narrative : rectangle à coins arrondis 12">
            <a:extLst>
              <a:ext uri="{FF2B5EF4-FFF2-40B4-BE49-F238E27FC236}">
                <a16:creationId xmlns:a16="http://schemas.microsoft.com/office/drawing/2014/main" id="{D6295A2B-C0D0-C74E-856F-6D7DA285175A}"/>
              </a:ext>
            </a:extLst>
          </p:cNvPr>
          <p:cNvSpPr/>
          <p:nvPr/>
        </p:nvSpPr>
        <p:spPr>
          <a:xfrm flipH="1">
            <a:off x="9576127" y="790940"/>
            <a:ext cx="2267867" cy="1502760"/>
          </a:xfrm>
          <a:prstGeom prst="wedgeRoundRectCallout">
            <a:avLst>
              <a:gd name="adj1" fmla="val 29065"/>
              <a:gd name="adj2" fmla="val 68232"/>
              <a:gd name="adj3" fmla="val 16667"/>
            </a:avLst>
          </a:prstGeom>
          <a:solidFill>
            <a:srgbClr val="FFFEF7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/>
              <a:t>Très bien, il va falloir stocker l’énergie et la convertir.</a:t>
            </a:r>
          </a:p>
        </p:txBody>
      </p:sp>
    </p:spTree>
    <p:extLst>
      <p:ext uri="{BB962C8B-B14F-4D97-AF65-F5344CB8AC3E}">
        <p14:creationId xmlns:p14="http://schemas.microsoft.com/office/powerpoint/2010/main" val="185519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0"/>
          <p:cNvSpPr txBox="1">
            <a:spLocks noGrp="1"/>
          </p:cNvSpPr>
          <p:nvPr>
            <p:ph type="sldNum" idx="12"/>
          </p:nvPr>
        </p:nvSpPr>
        <p:spPr>
          <a:xfrm>
            <a:off x="11296611" y="639415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fr"/>
              <a:pPr/>
              <a:t>31</a:t>
            </a:fld>
            <a:endParaRPr/>
          </a:p>
        </p:txBody>
      </p:sp>
      <p:sp>
        <p:nvSpPr>
          <p:cNvPr id="355" name="Google Shape;355;p40"/>
          <p:cNvSpPr txBox="1"/>
          <p:nvPr/>
        </p:nvSpPr>
        <p:spPr>
          <a:xfrm>
            <a:off x="0" y="0"/>
            <a:ext cx="12192000" cy="1156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3000"/>
            </a:pPr>
            <a:endParaRPr sz="4000" dirty="0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73E2B94-ED1C-4AF1-BAF2-745D67137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994960" y="1910786"/>
            <a:ext cx="2167227" cy="133927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1D9AEE1-713E-4B08-A5E0-0EC046DC35CE}"/>
              </a:ext>
            </a:extLst>
          </p:cNvPr>
          <p:cNvSpPr txBox="1"/>
          <p:nvPr/>
        </p:nvSpPr>
        <p:spPr>
          <a:xfrm>
            <a:off x="667054" y="1935487"/>
            <a:ext cx="23259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Voiture avec un moteur à essence</a:t>
            </a:r>
          </a:p>
        </p:txBody>
      </p:sp>
      <p:sp>
        <p:nvSpPr>
          <p:cNvPr id="27" name="Google Shape;353;p40">
            <a:extLst>
              <a:ext uri="{FF2B5EF4-FFF2-40B4-BE49-F238E27FC236}">
                <a16:creationId xmlns:a16="http://schemas.microsoft.com/office/drawing/2014/main" id="{C28354B6-2121-468D-85CB-4F18633764FE}"/>
              </a:ext>
            </a:extLst>
          </p:cNvPr>
          <p:cNvSpPr txBox="1"/>
          <p:nvPr/>
        </p:nvSpPr>
        <p:spPr>
          <a:xfrm>
            <a:off x="2584963" y="946974"/>
            <a:ext cx="2951600" cy="822400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fr-FR" sz="2400" b="1" dirty="0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rPr>
              <a:t>Objet technique</a:t>
            </a:r>
            <a:endParaRPr sz="2400" b="1" dirty="0">
              <a:solidFill>
                <a:srgbClr val="FFFFFF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28" name="Google Shape;353;p40">
            <a:extLst>
              <a:ext uri="{FF2B5EF4-FFF2-40B4-BE49-F238E27FC236}">
                <a16:creationId xmlns:a16="http://schemas.microsoft.com/office/drawing/2014/main" id="{EA1065C8-D2E9-4039-ADD1-0CB4024E5C05}"/>
              </a:ext>
            </a:extLst>
          </p:cNvPr>
          <p:cNvSpPr txBox="1"/>
          <p:nvPr/>
        </p:nvSpPr>
        <p:spPr>
          <a:xfrm>
            <a:off x="7040288" y="942418"/>
            <a:ext cx="2951600" cy="8224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fr-FR" sz="2400" b="1" dirty="0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rPr>
              <a:t>Stockage d’énergie</a:t>
            </a:r>
            <a:endParaRPr sz="2400" b="1" dirty="0">
              <a:solidFill>
                <a:srgbClr val="FFFFFF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5ED400D-B05A-4B81-95AC-038736C73258}"/>
              </a:ext>
            </a:extLst>
          </p:cNvPr>
          <p:cNvSpPr txBox="1"/>
          <p:nvPr/>
        </p:nvSpPr>
        <p:spPr>
          <a:xfrm>
            <a:off x="6886215" y="1926867"/>
            <a:ext cx="32597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La source d’énergie est stockée dans le </a:t>
            </a:r>
            <a:r>
              <a:rPr lang="fr-FR" sz="2800" b="1" dirty="0"/>
              <a:t>réservoir</a:t>
            </a:r>
            <a:r>
              <a:rPr lang="fr-FR" sz="2800" dirty="0"/>
              <a:t>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0054726-C814-4571-A69A-95E304210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4124" y="4326334"/>
            <a:ext cx="2262554" cy="1134812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6DD1F46B-8918-44D1-84A4-EEBB9EE56E35}"/>
              </a:ext>
            </a:extLst>
          </p:cNvPr>
          <p:cNvSpPr txBox="1"/>
          <p:nvPr/>
        </p:nvSpPr>
        <p:spPr>
          <a:xfrm>
            <a:off x="1033663" y="4384155"/>
            <a:ext cx="1959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Voiture électrique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611F93E-0F0A-4CE8-9E3A-6CF4FFB6348F}"/>
              </a:ext>
            </a:extLst>
          </p:cNvPr>
          <p:cNvSpPr txBox="1"/>
          <p:nvPr/>
        </p:nvSpPr>
        <p:spPr>
          <a:xfrm>
            <a:off x="6758277" y="4119380"/>
            <a:ext cx="35156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L’énergie est stockée dans </a:t>
            </a:r>
            <a:r>
              <a:rPr lang="fr-FR" sz="2800" b="1" dirty="0"/>
              <a:t>l’accumulateur.</a:t>
            </a:r>
            <a:r>
              <a:rPr lang="fr-FR" sz="2800" dirty="0"/>
              <a:t> </a:t>
            </a:r>
          </a:p>
        </p:txBody>
      </p:sp>
      <p:sp>
        <p:nvSpPr>
          <p:cNvPr id="38" name="Titre 1">
            <a:extLst>
              <a:ext uri="{FF2B5EF4-FFF2-40B4-BE49-F238E27FC236}">
                <a16:creationId xmlns:a16="http://schemas.microsoft.com/office/drawing/2014/main" id="{C9C379C5-AF26-4B8B-A5DC-E111F8B28864}"/>
              </a:ext>
            </a:extLst>
          </p:cNvPr>
          <p:cNvSpPr txBox="1">
            <a:spLocks/>
          </p:cNvSpPr>
          <p:nvPr/>
        </p:nvSpPr>
        <p:spPr>
          <a:xfrm>
            <a:off x="667054" y="189210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400" dirty="0"/>
              <a:t>Le stockage d’énergie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A36F6A-AA1B-7C4D-8DAB-EB9E7AE4BBD9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0"/>
          <p:cNvSpPr txBox="1">
            <a:spLocks noGrp="1"/>
          </p:cNvSpPr>
          <p:nvPr>
            <p:ph type="sldNum" idx="12"/>
          </p:nvPr>
        </p:nvSpPr>
        <p:spPr>
          <a:xfrm>
            <a:off x="11296611" y="639415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fr"/>
              <a:pPr/>
              <a:t>32</a:t>
            </a:fld>
            <a:endParaRPr/>
          </a:p>
        </p:txBody>
      </p:sp>
      <p:sp>
        <p:nvSpPr>
          <p:cNvPr id="353" name="Google Shape;353;p40"/>
          <p:cNvSpPr txBox="1"/>
          <p:nvPr/>
        </p:nvSpPr>
        <p:spPr>
          <a:xfrm>
            <a:off x="667054" y="1316966"/>
            <a:ext cx="2951600" cy="578209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fr" sz="2400" b="1" dirty="0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rPr>
              <a:t>Énergie d’entrée</a:t>
            </a:r>
            <a:endParaRPr sz="2400" b="1" dirty="0">
              <a:solidFill>
                <a:srgbClr val="FFFFFF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357" name="Google Shape;357;p40"/>
          <p:cNvSpPr txBox="1"/>
          <p:nvPr/>
        </p:nvSpPr>
        <p:spPr>
          <a:xfrm>
            <a:off x="8814951" y="1264122"/>
            <a:ext cx="2847460" cy="5840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fr" sz="2400" b="1" dirty="0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rPr>
              <a:t>Énergie de sortie</a:t>
            </a:r>
            <a:endParaRPr sz="2400" b="1" dirty="0">
              <a:solidFill>
                <a:srgbClr val="FFFFFF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358" name="Google Shape;358;p40"/>
          <p:cNvSpPr/>
          <p:nvPr/>
        </p:nvSpPr>
        <p:spPr>
          <a:xfrm>
            <a:off x="7365000" y="2206367"/>
            <a:ext cx="1588000" cy="688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40"/>
          <p:cNvSpPr/>
          <p:nvPr/>
        </p:nvSpPr>
        <p:spPr>
          <a:xfrm>
            <a:off x="7365000" y="3741533"/>
            <a:ext cx="1588000" cy="688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40"/>
          <p:cNvSpPr/>
          <p:nvPr/>
        </p:nvSpPr>
        <p:spPr>
          <a:xfrm>
            <a:off x="7365000" y="5340300"/>
            <a:ext cx="1588000" cy="69154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EC70B84-2F58-4180-A86F-BD6506876AAA}"/>
              </a:ext>
            </a:extLst>
          </p:cNvPr>
          <p:cNvGrpSpPr/>
          <p:nvPr/>
        </p:nvGrpSpPr>
        <p:grpSpPr>
          <a:xfrm>
            <a:off x="548600" y="2139367"/>
            <a:ext cx="4617600" cy="822400"/>
            <a:chOff x="548600" y="2139367"/>
            <a:chExt cx="4617600" cy="822400"/>
          </a:xfrm>
        </p:grpSpPr>
        <p:sp>
          <p:nvSpPr>
            <p:cNvPr id="362" name="Google Shape;362;p40"/>
            <p:cNvSpPr/>
            <p:nvPr/>
          </p:nvSpPr>
          <p:spPr>
            <a:xfrm>
              <a:off x="3578200" y="2206367"/>
              <a:ext cx="1588000" cy="688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4A86E8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40"/>
            <p:cNvSpPr txBox="1"/>
            <p:nvPr/>
          </p:nvSpPr>
          <p:spPr>
            <a:xfrm>
              <a:off x="548600" y="2139367"/>
              <a:ext cx="2642000" cy="82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fr" sz="1867" b="1" dirty="0">
                  <a:solidFill>
                    <a:srgbClr val="00000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énergie électrique</a:t>
              </a:r>
              <a:endParaRPr sz="1867" b="1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CC2922DC-C6A5-4C63-825C-C3ADD918E987}"/>
              </a:ext>
            </a:extLst>
          </p:cNvPr>
          <p:cNvGrpSpPr/>
          <p:nvPr/>
        </p:nvGrpSpPr>
        <p:grpSpPr>
          <a:xfrm>
            <a:off x="548600" y="3674533"/>
            <a:ext cx="4617600" cy="822400"/>
            <a:chOff x="548600" y="3674533"/>
            <a:chExt cx="4617600" cy="822400"/>
          </a:xfrm>
        </p:grpSpPr>
        <p:sp>
          <p:nvSpPr>
            <p:cNvPr id="363" name="Google Shape;363;p40"/>
            <p:cNvSpPr/>
            <p:nvPr/>
          </p:nvSpPr>
          <p:spPr>
            <a:xfrm>
              <a:off x="3578200" y="3741533"/>
              <a:ext cx="1588000" cy="688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4A86E8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40"/>
            <p:cNvSpPr txBox="1"/>
            <p:nvPr/>
          </p:nvSpPr>
          <p:spPr>
            <a:xfrm>
              <a:off x="548600" y="3674533"/>
              <a:ext cx="2642000" cy="82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fr" sz="1867" b="1" dirty="0">
                  <a:solidFill>
                    <a:srgbClr val="00000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énergie électrique</a:t>
              </a:r>
              <a:endParaRPr sz="1867" b="1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5009DE30-958C-47A5-BE4E-28722F6C0344}"/>
              </a:ext>
            </a:extLst>
          </p:cNvPr>
          <p:cNvGrpSpPr/>
          <p:nvPr/>
        </p:nvGrpSpPr>
        <p:grpSpPr>
          <a:xfrm>
            <a:off x="548600" y="5340300"/>
            <a:ext cx="4617600" cy="822400"/>
            <a:chOff x="548600" y="5340300"/>
            <a:chExt cx="4617600" cy="822400"/>
          </a:xfrm>
        </p:grpSpPr>
        <p:sp>
          <p:nvSpPr>
            <p:cNvPr id="364" name="Google Shape;364;p40"/>
            <p:cNvSpPr/>
            <p:nvPr/>
          </p:nvSpPr>
          <p:spPr>
            <a:xfrm>
              <a:off x="3578200" y="5407300"/>
              <a:ext cx="1588000" cy="688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4A86E8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40"/>
            <p:cNvSpPr txBox="1"/>
            <p:nvPr/>
          </p:nvSpPr>
          <p:spPr>
            <a:xfrm>
              <a:off x="548600" y="5340300"/>
              <a:ext cx="2642000" cy="82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fr" sz="1867" b="1" dirty="0">
                  <a:solidFill>
                    <a:srgbClr val="00000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énergie électrique</a:t>
              </a:r>
              <a:endParaRPr sz="1867" b="1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</p:txBody>
        </p:sp>
      </p:grpSp>
      <p:sp>
        <p:nvSpPr>
          <p:cNvPr id="23" name="Google Shape;365;p40">
            <a:extLst>
              <a:ext uri="{FF2B5EF4-FFF2-40B4-BE49-F238E27FC236}">
                <a16:creationId xmlns:a16="http://schemas.microsoft.com/office/drawing/2014/main" id="{6F829671-8E20-4F60-B875-61B5C4ABD377}"/>
              </a:ext>
            </a:extLst>
          </p:cNvPr>
          <p:cNvSpPr txBox="1"/>
          <p:nvPr/>
        </p:nvSpPr>
        <p:spPr>
          <a:xfrm>
            <a:off x="4944598" y="2430450"/>
            <a:ext cx="2642000" cy="8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fr-FR" sz="1867" b="1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ventilateur</a:t>
            </a:r>
            <a:endParaRPr sz="1867" b="1" dirty="0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26" name="Google Shape;365;p40">
            <a:extLst>
              <a:ext uri="{FF2B5EF4-FFF2-40B4-BE49-F238E27FC236}">
                <a16:creationId xmlns:a16="http://schemas.microsoft.com/office/drawing/2014/main" id="{417B4E88-4D13-4B27-B7A0-A82D020342C3}"/>
              </a:ext>
            </a:extLst>
          </p:cNvPr>
          <p:cNvSpPr txBox="1"/>
          <p:nvPr/>
        </p:nvSpPr>
        <p:spPr>
          <a:xfrm>
            <a:off x="4992766" y="4429933"/>
            <a:ext cx="2642000" cy="8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fr-FR" sz="1867" b="1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grille pain</a:t>
            </a:r>
            <a:endParaRPr sz="1867" b="1" dirty="0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29" name="Google Shape;365;p40">
            <a:extLst>
              <a:ext uri="{FF2B5EF4-FFF2-40B4-BE49-F238E27FC236}">
                <a16:creationId xmlns:a16="http://schemas.microsoft.com/office/drawing/2014/main" id="{DC836A9C-1C98-4DFC-8EE4-B56CCADA71FD}"/>
              </a:ext>
            </a:extLst>
          </p:cNvPr>
          <p:cNvSpPr txBox="1"/>
          <p:nvPr/>
        </p:nvSpPr>
        <p:spPr>
          <a:xfrm>
            <a:off x="4992766" y="5818970"/>
            <a:ext cx="2642000" cy="8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fr-FR" sz="1867" b="1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LED</a:t>
            </a:r>
            <a:endParaRPr sz="1867" b="1" dirty="0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368" name="Google Shape;368;p40"/>
          <p:cNvSpPr txBox="1"/>
          <p:nvPr/>
        </p:nvSpPr>
        <p:spPr>
          <a:xfrm>
            <a:off x="9104633" y="2139367"/>
            <a:ext cx="2642000" cy="8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fr" sz="1867" b="1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énergie mécanique</a:t>
            </a:r>
            <a:endParaRPr sz="1867" b="1" dirty="0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369" name="Google Shape;369;p40"/>
          <p:cNvSpPr txBox="1"/>
          <p:nvPr/>
        </p:nvSpPr>
        <p:spPr>
          <a:xfrm>
            <a:off x="9104633" y="3674533"/>
            <a:ext cx="2642000" cy="8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fr" sz="1867" b="1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énergie thermique</a:t>
            </a:r>
            <a:endParaRPr sz="1867" b="1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370" name="Google Shape;370;p40"/>
          <p:cNvSpPr txBox="1"/>
          <p:nvPr/>
        </p:nvSpPr>
        <p:spPr>
          <a:xfrm>
            <a:off x="9104633" y="5209449"/>
            <a:ext cx="2642000" cy="8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fr" sz="1867" b="1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énergie lumineuse</a:t>
            </a:r>
            <a:endParaRPr sz="1867" b="1" dirty="0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49F280E1-C308-42E9-8A2E-C0554CFB27F7}"/>
              </a:ext>
            </a:extLst>
          </p:cNvPr>
          <p:cNvSpPr txBox="1">
            <a:spLocks/>
          </p:cNvSpPr>
          <p:nvPr/>
        </p:nvSpPr>
        <p:spPr>
          <a:xfrm>
            <a:off x="658612" y="67323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400" dirty="0"/>
              <a:t>La conversion d’énergie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4933F15-3107-4F95-BD20-A762D1EAE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751" y="1276749"/>
            <a:ext cx="898484" cy="136586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EA1469-B5CA-49EF-954A-D40E3F0A9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4713" y="3384133"/>
            <a:ext cx="1436309" cy="132073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224FCB8-FCAA-4B22-A3BF-5F0259D9F7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5133" y="5084760"/>
            <a:ext cx="718476" cy="99100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B4AF8D1-FF91-D645-B086-D273320D55FD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F43EAA5-F1DF-408F-8459-14F37269FDE6}"/>
              </a:ext>
            </a:extLst>
          </p:cNvPr>
          <p:cNvSpPr txBox="1"/>
          <p:nvPr/>
        </p:nvSpPr>
        <p:spPr>
          <a:xfrm>
            <a:off x="635936" y="706552"/>
            <a:ext cx="10240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On qualifie la </a:t>
            </a:r>
            <a:r>
              <a:rPr lang="fr-FR" sz="2400" b="1" dirty="0"/>
              <a:t>forme d’énergie </a:t>
            </a:r>
            <a:r>
              <a:rPr lang="fr-FR" sz="2400" dirty="0"/>
              <a:t>par l’effet qu’elle produit sur un système.</a:t>
            </a:r>
          </a:p>
        </p:txBody>
      </p:sp>
    </p:spTree>
    <p:extLst>
      <p:ext uri="{BB962C8B-B14F-4D97-AF65-F5344CB8AC3E}">
        <p14:creationId xmlns:p14="http://schemas.microsoft.com/office/powerpoint/2010/main" val="37296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C1ACE9-CDD7-F543-9758-66FA6B8CAD9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33</a:t>
            </a:fld>
            <a:endParaRPr lang="fr-FR" noProof="0"/>
          </a:p>
        </p:txBody>
      </p:sp>
      <p:sp>
        <p:nvSpPr>
          <p:cNvPr id="44" name="Titre 1">
            <a:extLst>
              <a:ext uri="{FF2B5EF4-FFF2-40B4-BE49-F238E27FC236}">
                <a16:creationId xmlns:a16="http://schemas.microsoft.com/office/drawing/2014/main" id="{BB46F79E-8009-0549-9E9C-BF70BE86C75B}"/>
              </a:ext>
            </a:extLst>
          </p:cNvPr>
          <p:cNvSpPr txBox="1">
            <a:spLocks/>
          </p:cNvSpPr>
          <p:nvPr/>
        </p:nvSpPr>
        <p:spPr>
          <a:xfrm>
            <a:off x="308394" y="300163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/>
              <a:t>L’énergie dans notre affiche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EC5DF66-0CC0-4960-9F66-7859E1891E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06"/>
          <a:stretch/>
        </p:blipFill>
        <p:spPr>
          <a:xfrm>
            <a:off x="81794" y="2015131"/>
            <a:ext cx="1673199" cy="3681305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096F8662-CE90-49F2-96C2-2342317FA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3472058" y="5372742"/>
            <a:ext cx="2379785" cy="1189893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B322F6E0-AE63-0F46-ABE2-CEC4CDD3DEE3}"/>
              </a:ext>
            </a:extLst>
          </p:cNvPr>
          <p:cNvGrpSpPr/>
          <p:nvPr/>
        </p:nvGrpSpPr>
        <p:grpSpPr>
          <a:xfrm>
            <a:off x="1607936" y="1743320"/>
            <a:ext cx="10501922" cy="4532526"/>
            <a:chOff x="1607936" y="1743320"/>
            <a:chExt cx="10501922" cy="4532526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1503814A-6A75-4A5A-BF99-B8E2473074FD}"/>
                </a:ext>
              </a:extLst>
            </p:cNvPr>
            <p:cNvGrpSpPr/>
            <p:nvPr/>
          </p:nvGrpSpPr>
          <p:grpSpPr>
            <a:xfrm>
              <a:off x="1728951" y="1743320"/>
              <a:ext cx="10304903" cy="2836126"/>
              <a:chOff x="1752059" y="2547029"/>
              <a:chExt cx="8026679" cy="2068424"/>
            </a:xfrm>
          </p:grpSpPr>
          <p:sp>
            <p:nvSpPr>
              <p:cNvPr id="12" name="Google Shape;578;p49">
                <a:extLst>
                  <a:ext uri="{FF2B5EF4-FFF2-40B4-BE49-F238E27FC236}">
                    <a16:creationId xmlns:a16="http://schemas.microsoft.com/office/drawing/2014/main" id="{71B95A19-4286-44F4-99A9-648EAF701180}"/>
                  </a:ext>
                </a:extLst>
              </p:cNvPr>
              <p:cNvSpPr/>
              <p:nvPr/>
            </p:nvSpPr>
            <p:spPr>
              <a:xfrm>
                <a:off x="2765806" y="2547029"/>
                <a:ext cx="5358471" cy="1164740"/>
              </a:xfrm>
              <a:prstGeom prst="roundRect">
                <a:avLst>
                  <a:gd name="adj" fmla="val 16667"/>
                </a:avLst>
              </a:prstGeom>
              <a:solidFill>
                <a:srgbClr val="351C7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3"/>
                  </a:srgbClr>
                </a:outerShdw>
              </a:effectLst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fr" sz="2400" b="1" i="0" u="none" strike="noStrike" cap="none" dirty="0">
                    <a:solidFill>
                      <a:srgbClr val="FFFFFF"/>
                    </a:solidFill>
                    <a:latin typeface="Lexend Deca"/>
                    <a:ea typeface="Lexend Deca"/>
                    <a:cs typeface="Lexend Deca"/>
                    <a:sym typeface="Lexend Deca"/>
                  </a:rPr>
                  <a:t>Chaîne d’énergie </a:t>
                </a:r>
                <a:r>
                  <a:rPr lang="fr-FR" sz="2400" b="1" i="0" u="none" strike="noStrike" cap="none" dirty="0">
                    <a:solidFill>
                      <a:srgbClr val="FFFFFF"/>
                    </a:solidFill>
                    <a:latin typeface="Lexend Deca"/>
                    <a:ea typeface="Lexend Deca"/>
                    <a:cs typeface="Lexend Deca"/>
                    <a:sym typeface="Lexend Deca"/>
                  </a:rPr>
                  <a:t>simplifiée</a:t>
                </a:r>
                <a:endParaRPr sz="2400" b="1" i="0" u="none" strike="noStrike" cap="none" dirty="0">
                  <a:solidFill>
                    <a:srgbClr val="FFFFFF"/>
                  </a:solidFill>
                  <a:latin typeface="Lexend Deca"/>
                  <a:ea typeface="Lexend Deca"/>
                  <a:cs typeface="Lexend Deca"/>
                  <a:sym typeface="Lexend Deca"/>
                </a:endParaRPr>
              </a:p>
            </p:txBody>
          </p:sp>
          <p:sp>
            <p:nvSpPr>
              <p:cNvPr id="16" name="Google Shape;581;p49">
                <a:extLst>
                  <a:ext uri="{FF2B5EF4-FFF2-40B4-BE49-F238E27FC236}">
                    <a16:creationId xmlns:a16="http://schemas.microsoft.com/office/drawing/2014/main" id="{933EFFA9-D583-40F5-8EE6-E2A800B5EA8F}"/>
                  </a:ext>
                </a:extLst>
              </p:cNvPr>
              <p:cNvSpPr/>
              <p:nvPr/>
            </p:nvSpPr>
            <p:spPr>
              <a:xfrm>
                <a:off x="2669804" y="3151429"/>
                <a:ext cx="2652928" cy="443700"/>
              </a:xfrm>
              <a:prstGeom prst="chevron">
                <a:avLst>
                  <a:gd name="adj" fmla="val 50000"/>
                </a:avLst>
              </a:prstGeom>
              <a:solidFill>
                <a:srgbClr val="B43476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3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fr-FR" sz="2800" b="0" i="0" u="none" strike="noStrike" cap="none" dirty="0">
                    <a:solidFill>
                      <a:srgbClr val="FFFFFF"/>
                    </a:solidFill>
                    <a:latin typeface="Lexend Deca"/>
                    <a:ea typeface="Lexend Deca"/>
                    <a:cs typeface="Lexend Deca"/>
                    <a:sym typeface="Lexend Deca"/>
                  </a:rPr>
                  <a:t>Alimenter</a:t>
                </a:r>
                <a:endParaRPr sz="2800" b="0" i="0" u="none" strike="noStrike" cap="none" dirty="0">
                  <a:solidFill>
                    <a:srgbClr val="FFFFFF"/>
                  </a:solidFill>
                  <a:latin typeface="Lexend Deca"/>
                  <a:ea typeface="Lexend Deca"/>
                  <a:cs typeface="Lexend Deca"/>
                  <a:sym typeface="Lexend Deca"/>
                </a:endParaRPr>
              </a:p>
            </p:txBody>
          </p:sp>
          <p:sp>
            <p:nvSpPr>
              <p:cNvPr id="18" name="Google Shape;583;p49">
                <a:extLst>
                  <a:ext uri="{FF2B5EF4-FFF2-40B4-BE49-F238E27FC236}">
                    <a16:creationId xmlns:a16="http://schemas.microsoft.com/office/drawing/2014/main" id="{3C444356-8D74-4D6D-B89C-D6B669E90651}"/>
                  </a:ext>
                </a:extLst>
              </p:cNvPr>
              <p:cNvSpPr/>
              <p:nvPr/>
            </p:nvSpPr>
            <p:spPr>
              <a:xfrm>
                <a:off x="5787621" y="3154811"/>
                <a:ext cx="2449175" cy="443700"/>
              </a:xfrm>
              <a:prstGeom prst="chevron">
                <a:avLst>
                  <a:gd name="adj" fmla="val 50000"/>
                </a:avLst>
              </a:prstGeom>
              <a:solidFill>
                <a:srgbClr val="B43476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3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fr" sz="2800" b="0" i="0" u="none" strike="noStrike" cap="none" dirty="0">
                    <a:solidFill>
                      <a:srgbClr val="FFFFFF"/>
                    </a:solidFill>
                    <a:latin typeface="Lexend Deca"/>
                    <a:ea typeface="Lexend Deca"/>
                    <a:cs typeface="Lexend Deca"/>
                    <a:sym typeface="Lexend Deca"/>
                  </a:rPr>
                  <a:t>Convertir</a:t>
                </a:r>
                <a:endParaRPr sz="2800" b="0" i="0" u="none" strike="noStrike" cap="none" dirty="0">
                  <a:solidFill>
                    <a:srgbClr val="FFFFFF"/>
                  </a:solidFill>
                  <a:latin typeface="Lexend Deca"/>
                  <a:ea typeface="Lexend Deca"/>
                  <a:cs typeface="Lexend Deca"/>
                  <a:sym typeface="Lexend Deca"/>
                </a:endParaRPr>
              </a:p>
            </p:txBody>
          </p:sp>
          <p:sp>
            <p:nvSpPr>
              <p:cNvPr id="20" name="Google Shape;585;p49">
                <a:extLst>
                  <a:ext uri="{FF2B5EF4-FFF2-40B4-BE49-F238E27FC236}">
                    <a16:creationId xmlns:a16="http://schemas.microsoft.com/office/drawing/2014/main" id="{AC9410AC-376F-4546-B415-724361438773}"/>
                  </a:ext>
                </a:extLst>
              </p:cNvPr>
              <p:cNvSpPr txBox="1"/>
              <p:nvPr/>
            </p:nvSpPr>
            <p:spPr>
              <a:xfrm>
                <a:off x="1752059" y="3076995"/>
                <a:ext cx="904500" cy="5781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3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fr-FR" sz="2000" b="1" dirty="0">
                    <a:solidFill>
                      <a:srgbClr val="000000"/>
                    </a:solidFill>
                    <a:latin typeface="Lexend Deca"/>
                    <a:sym typeface="Lexend Deca"/>
                  </a:rPr>
                  <a:t>É</a:t>
                </a:r>
                <a:r>
                  <a:rPr lang="fr" sz="2000" b="1" i="0" u="none" strike="noStrike" cap="none" dirty="0">
                    <a:solidFill>
                      <a:srgbClr val="000000"/>
                    </a:solidFill>
                    <a:latin typeface="Lexend Deca"/>
                    <a:ea typeface="Lexend Deca"/>
                    <a:cs typeface="Lexend Deca"/>
                    <a:sym typeface="Lexend Deca"/>
                  </a:rPr>
                  <a:t>nergie</a:t>
                </a:r>
                <a:r>
                  <a:rPr lang="fr" b="1" i="0" u="none" strike="noStrike" cap="none" dirty="0">
                    <a:solidFill>
                      <a:srgbClr val="000000"/>
                    </a:solidFill>
                    <a:latin typeface="Lexend Deca"/>
                    <a:ea typeface="Lexend Deca"/>
                    <a:cs typeface="Lexend Deca"/>
                    <a:sym typeface="Lexend Deca"/>
                  </a:rPr>
                  <a:t> </a:t>
                </a:r>
                <a:r>
                  <a:rPr lang="fr" sz="2000" b="1" i="0" u="none" strike="noStrike" cap="none" dirty="0">
                    <a:solidFill>
                      <a:srgbClr val="000000"/>
                    </a:solidFill>
                    <a:latin typeface="Lexend Deca"/>
                    <a:ea typeface="Lexend Deca"/>
                    <a:cs typeface="Lexend Deca"/>
                    <a:sym typeface="Lexend Deca"/>
                  </a:rPr>
                  <a:t>d'entrée</a:t>
                </a:r>
                <a:endParaRPr b="1" i="0" u="none" strike="noStrike" cap="none" dirty="0">
                  <a:solidFill>
                    <a:srgbClr val="000000"/>
                  </a:solidFill>
                  <a:latin typeface="Lexend Deca"/>
                  <a:ea typeface="Lexend Deca"/>
                  <a:cs typeface="Lexend Deca"/>
                  <a:sym typeface="Lexend Deca"/>
                </a:endParaRPr>
              </a:p>
            </p:txBody>
          </p:sp>
          <p:sp>
            <p:nvSpPr>
              <p:cNvPr id="21" name="Google Shape;586;p49">
                <a:extLst>
                  <a:ext uri="{FF2B5EF4-FFF2-40B4-BE49-F238E27FC236}">
                    <a16:creationId xmlns:a16="http://schemas.microsoft.com/office/drawing/2014/main" id="{498F84B0-2617-4A38-A30E-EBFF13C40E48}"/>
                  </a:ext>
                </a:extLst>
              </p:cNvPr>
              <p:cNvSpPr txBox="1"/>
              <p:nvPr/>
            </p:nvSpPr>
            <p:spPr>
              <a:xfrm>
                <a:off x="8327593" y="2805926"/>
                <a:ext cx="1451145" cy="111575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3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fr-FR" sz="2000" b="1" i="0" u="none" strike="noStrike" cap="none" dirty="0">
                    <a:solidFill>
                      <a:srgbClr val="000000"/>
                    </a:solidFill>
                    <a:latin typeface="Lexend Deca"/>
                    <a:ea typeface="Lexend Deca"/>
                    <a:cs typeface="Lexend Deca"/>
                    <a:sym typeface="Lexend Deca"/>
                  </a:rPr>
                  <a:t>E</a:t>
                </a:r>
                <a:r>
                  <a:rPr lang="fr" sz="2000" b="1" i="0" u="none" strike="noStrike" cap="none" dirty="0">
                    <a:solidFill>
                      <a:srgbClr val="000000"/>
                    </a:solidFill>
                    <a:latin typeface="Lexend Deca"/>
                    <a:ea typeface="Lexend Deca"/>
                    <a:cs typeface="Lexend Deca"/>
                    <a:sym typeface="Lexend Deca"/>
                  </a:rPr>
                  <a:t>ffet</a:t>
                </a:r>
                <a:r>
                  <a:rPr lang="fr-FR" sz="2000" b="1" i="0" u="none" strike="noStrike" cap="none" dirty="0">
                    <a:solidFill>
                      <a:srgbClr val="000000"/>
                    </a:solidFill>
                    <a:latin typeface="Lexend Deca"/>
                    <a:ea typeface="Lexend Deca"/>
                    <a:cs typeface="Lexend Deca"/>
                    <a:sym typeface="Lexend Deca"/>
                  </a:rPr>
                  <a:t>s</a:t>
                </a:r>
                <a:r>
                  <a:rPr lang="fr" sz="2000" b="1" i="0" u="none" strike="noStrike" cap="none" dirty="0">
                    <a:solidFill>
                      <a:srgbClr val="000000"/>
                    </a:solidFill>
                    <a:latin typeface="Lexend Deca"/>
                    <a:ea typeface="Lexend Deca"/>
                    <a:cs typeface="Lexend Deca"/>
                    <a:sym typeface="Lexend Deca"/>
                  </a:rPr>
                  <a:t> attendu</a:t>
                </a:r>
                <a:r>
                  <a:rPr lang="fr-FR" sz="2000" b="1" i="0" u="none" strike="noStrike" cap="none" dirty="0">
                    <a:solidFill>
                      <a:srgbClr val="000000"/>
                    </a:solidFill>
                    <a:latin typeface="Lexend Deca"/>
                    <a:ea typeface="Lexend Deca"/>
                    <a:cs typeface="Lexend Deca"/>
                    <a:sym typeface="Lexend Deca"/>
                  </a:rPr>
                  <a:t>s :</a:t>
                </a:r>
                <a:r>
                  <a:rPr lang="fr" sz="2000" b="1" i="0" u="none" strike="noStrike" cap="none" dirty="0">
                    <a:solidFill>
                      <a:srgbClr val="000000"/>
                    </a:solidFill>
                    <a:latin typeface="Lexend Deca"/>
                    <a:ea typeface="Lexend Deca"/>
                    <a:cs typeface="Lexend Deca"/>
                    <a:sym typeface="Lexend Deca"/>
                  </a:rPr>
                  <a:t> </a:t>
                </a:r>
                <a:r>
                  <a:rPr lang="fr-FR" sz="2000" b="1" i="0" u="none" strike="noStrike" cap="none" dirty="0">
                    <a:solidFill>
                      <a:srgbClr val="000000"/>
                    </a:solidFill>
                    <a:latin typeface="Lexend Deca"/>
                    <a:ea typeface="Lexend Deca"/>
                    <a:cs typeface="Lexend Deca"/>
                    <a:sym typeface="Lexend Deca"/>
                  </a:rPr>
                  <a:t>lumière et son</a:t>
                </a:r>
                <a:endParaRPr sz="2000" b="1" i="0" u="none" strike="noStrike" cap="none" dirty="0">
                  <a:solidFill>
                    <a:srgbClr val="000000"/>
                  </a:solidFill>
                  <a:latin typeface="Lexend Deca"/>
                  <a:ea typeface="Lexend Deca"/>
                  <a:cs typeface="Lexend Deca"/>
                  <a:sym typeface="Lexend Deca"/>
                </a:endParaRPr>
              </a:p>
            </p:txBody>
          </p:sp>
          <p:sp>
            <p:nvSpPr>
              <p:cNvPr id="24" name="Google Shape;589;p49">
                <a:extLst>
                  <a:ext uri="{FF2B5EF4-FFF2-40B4-BE49-F238E27FC236}">
                    <a16:creationId xmlns:a16="http://schemas.microsoft.com/office/drawing/2014/main" id="{0ACB8C89-CD31-4176-B8B9-2000F3DF578E}"/>
                  </a:ext>
                </a:extLst>
              </p:cNvPr>
              <p:cNvSpPr txBox="1"/>
              <p:nvPr/>
            </p:nvSpPr>
            <p:spPr>
              <a:xfrm>
                <a:off x="4036626" y="4150094"/>
                <a:ext cx="1362300" cy="465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1" dirty="0">
                  <a:latin typeface="Lexend Deca"/>
                  <a:ea typeface="Lexend Deca"/>
                  <a:cs typeface="Lexend Deca"/>
                  <a:sym typeface="Lexend Deca"/>
                </a:endParaRPr>
              </a:p>
            </p:txBody>
          </p:sp>
          <p:sp>
            <p:nvSpPr>
              <p:cNvPr id="27" name="Google Shape;593;p49">
                <a:extLst>
                  <a:ext uri="{FF2B5EF4-FFF2-40B4-BE49-F238E27FC236}">
                    <a16:creationId xmlns:a16="http://schemas.microsoft.com/office/drawing/2014/main" id="{69493951-4021-41B5-9E32-2D63CD92CAB0}"/>
                  </a:ext>
                </a:extLst>
              </p:cNvPr>
              <p:cNvSpPr/>
              <p:nvPr/>
            </p:nvSpPr>
            <p:spPr>
              <a:xfrm>
                <a:off x="2182991" y="3711769"/>
                <a:ext cx="198300" cy="358800"/>
              </a:xfrm>
              <a:prstGeom prst="upArrow">
                <a:avLst>
                  <a:gd name="adj1" fmla="val 50000"/>
                  <a:gd name="adj2" fmla="val 50000"/>
                </a:avLst>
              </a:prstGeom>
              <a:solidFill>
                <a:srgbClr val="FFFFFF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49803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594;p49">
                <a:extLst>
                  <a:ext uri="{FF2B5EF4-FFF2-40B4-BE49-F238E27FC236}">
                    <a16:creationId xmlns:a16="http://schemas.microsoft.com/office/drawing/2014/main" id="{61F928AC-5256-4EFB-AE26-A4F7A61696B3}"/>
                  </a:ext>
                </a:extLst>
              </p:cNvPr>
              <p:cNvSpPr/>
              <p:nvPr/>
            </p:nvSpPr>
            <p:spPr>
              <a:xfrm>
                <a:off x="3732958" y="3728876"/>
                <a:ext cx="198300" cy="358800"/>
              </a:xfrm>
              <a:prstGeom prst="upArrow">
                <a:avLst>
                  <a:gd name="adj1" fmla="val 50000"/>
                  <a:gd name="adj2" fmla="val 50000"/>
                </a:avLst>
              </a:prstGeom>
              <a:solidFill>
                <a:srgbClr val="FFFFFF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49803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596;p49">
                <a:extLst>
                  <a:ext uri="{FF2B5EF4-FFF2-40B4-BE49-F238E27FC236}">
                    <a16:creationId xmlns:a16="http://schemas.microsoft.com/office/drawing/2014/main" id="{568F5E9D-FAB6-4918-973E-C387F88482F2}"/>
                  </a:ext>
                </a:extLst>
              </p:cNvPr>
              <p:cNvSpPr/>
              <p:nvPr/>
            </p:nvSpPr>
            <p:spPr>
              <a:xfrm>
                <a:off x="6755847" y="3758089"/>
                <a:ext cx="198300" cy="358800"/>
              </a:xfrm>
              <a:prstGeom prst="upArrow">
                <a:avLst>
                  <a:gd name="adj1" fmla="val 50000"/>
                  <a:gd name="adj2" fmla="val 50000"/>
                </a:avLst>
              </a:prstGeom>
              <a:solidFill>
                <a:srgbClr val="FFFFFF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49803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EC2147C0-2EF6-4601-8732-9BA296BBF58B}"/>
                </a:ext>
              </a:extLst>
            </p:cNvPr>
            <p:cNvSpPr txBox="1"/>
            <p:nvPr/>
          </p:nvSpPr>
          <p:spPr>
            <a:xfrm>
              <a:off x="1607936" y="3987746"/>
              <a:ext cx="1510748" cy="923330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00000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Énergie électrique</a:t>
              </a:r>
            </a:p>
            <a:p>
              <a:pPr algn="ctr"/>
              <a:endParaRPr lang="fr-FR" dirty="0"/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5FE79F30-68FD-47D7-AE72-E8DBD516C237}"/>
                </a:ext>
              </a:extLst>
            </p:cNvPr>
            <p:cNvSpPr txBox="1"/>
            <p:nvPr/>
          </p:nvSpPr>
          <p:spPr>
            <a:xfrm>
              <a:off x="3366970" y="3987746"/>
              <a:ext cx="2658672" cy="923330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pPr lvl="0" algn="ctr">
                <a:buClr>
                  <a:srgbClr val="000000"/>
                </a:buClr>
                <a:buSzPts val="1200"/>
              </a:pPr>
              <a:endParaRPr lang="fr-FR" b="1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  <a:p>
              <a:pPr algn="ctr">
                <a:buClr>
                  <a:srgbClr val="000000"/>
                </a:buClr>
                <a:buSzPts val="1200"/>
              </a:pPr>
              <a:r>
                <a:rPr lang="fr-FR" b="1" dirty="0">
                  <a:latin typeface="Lexend Deca"/>
                  <a:ea typeface="Lexend Deca"/>
                  <a:cs typeface="Lexend Deca"/>
                  <a:sym typeface="Lexend Deca"/>
                </a:rPr>
                <a:t>Accumulateurs</a:t>
              </a:r>
            </a:p>
            <a:p>
              <a:pPr lvl="0" algn="ctr">
                <a:buClr>
                  <a:srgbClr val="000000"/>
                </a:buClr>
                <a:buSzPts val="1200"/>
              </a:pPr>
              <a:endParaRPr lang="fr-FR" b="1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CB3D1A45-8748-4CF6-BEEF-74BF2681D664}"/>
                </a:ext>
              </a:extLst>
            </p:cNvPr>
            <p:cNvSpPr txBox="1"/>
            <p:nvPr/>
          </p:nvSpPr>
          <p:spPr>
            <a:xfrm>
              <a:off x="7410739" y="3987746"/>
              <a:ext cx="1742057" cy="923330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pPr algn="ctr">
                <a:buClr>
                  <a:srgbClr val="000000"/>
                </a:buClr>
                <a:buSzPts val="1200"/>
              </a:pPr>
              <a:endParaRPr lang="fr-FR" b="1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  <a:p>
              <a:pPr algn="ctr">
                <a:buClr>
                  <a:srgbClr val="000000"/>
                </a:buClr>
                <a:buSzPts val="1200"/>
              </a:pPr>
              <a:r>
                <a:rPr lang="fr-FR" b="1" dirty="0">
                  <a:solidFill>
                    <a:srgbClr val="00000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LEDs</a:t>
              </a:r>
            </a:p>
            <a:p>
              <a:pPr algn="ctr">
                <a:buClr>
                  <a:srgbClr val="000000"/>
                </a:buClr>
                <a:buSzPts val="1200"/>
              </a:pPr>
              <a:endParaRPr lang="fr-FR" b="1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F03F26B3-2EB9-4440-91CA-1FD69E9B98E6}"/>
                </a:ext>
              </a:extLst>
            </p:cNvPr>
            <p:cNvSpPr txBox="1"/>
            <p:nvPr/>
          </p:nvSpPr>
          <p:spPr>
            <a:xfrm>
              <a:off x="7410739" y="5096800"/>
              <a:ext cx="1742057" cy="923330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pPr algn="ctr">
                <a:buClr>
                  <a:srgbClr val="000000"/>
                </a:buClr>
                <a:buSzPts val="1200"/>
              </a:pPr>
              <a:endParaRPr lang="fr-FR" b="1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  <a:p>
              <a:pPr algn="ctr">
                <a:buClr>
                  <a:srgbClr val="000000"/>
                </a:buClr>
                <a:buSzPts val="1200"/>
              </a:pPr>
              <a:r>
                <a:rPr lang="fr-FR" b="1" dirty="0">
                  <a:solidFill>
                    <a:srgbClr val="00000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Buzzer</a:t>
              </a:r>
            </a:p>
            <a:p>
              <a:pPr algn="ctr">
                <a:buClr>
                  <a:srgbClr val="000000"/>
                </a:buClr>
                <a:buSzPts val="1200"/>
              </a:pPr>
              <a:endParaRPr lang="fr-FR" b="1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614BE38-5281-457A-A2E8-6A8B6D720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06445" y="4697752"/>
              <a:ext cx="2379785" cy="1189893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E1F14E94-4CCB-4C8A-B609-005A5A6F9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76128" y="3855783"/>
              <a:ext cx="833730" cy="1149973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C22BF73-B269-4B2B-933A-8416107DE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1391" r="27819" b="69546"/>
            <a:stretch/>
          </p:blipFill>
          <p:spPr>
            <a:xfrm>
              <a:off x="9370019" y="5084142"/>
              <a:ext cx="1711262" cy="1191704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C75FAD3E-5D2D-4349-A2AD-21D871409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51443" y="3888089"/>
              <a:ext cx="833730" cy="1149973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4909F3F9-8741-4784-A067-C7D4525A3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47551" y="3888089"/>
              <a:ext cx="833730" cy="1149973"/>
            </a:xfrm>
            <a:prstGeom prst="rect">
              <a:avLst/>
            </a:prstGeom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3C4E8FB1-2ED4-4B6F-8A40-26A74E6AF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51715" y="3911129"/>
              <a:ext cx="833730" cy="1149973"/>
            </a:xfrm>
            <a:prstGeom prst="rect">
              <a:avLst/>
            </a:prstGeom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1485A444-A501-974B-AD81-63D2225C5C98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03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34</a:t>
            </a:fld>
            <a:endParaRPr lang="fr-FR" noProof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CF83BE-10AE-2C4A-B452-36A43149140D}"/>
              </a:ext>
            </a:extLst>
          </p:cNvPr>
          <p:cNvSpPr/>
          <p:nvPr/>
        </p:nvSpPr>
        <p:spPr>
          <a:xfrm>
            <a:off x="524640" y="2195"/>
            <a:ext cx="60297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Synthèse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ED529F5-22B2-0349-8467-608118DD3007}"/>
              </a:ext>
            </a:extLst>
          </p:cNvPr>
          <p:cNvSpPr/>
          <p:nvPr/>
        </p:nvSpPr>
        <p:spPr>
          <a:xfrm>
            <a:off x="524640" y="771636"/>
            <a:ext cx="10930862" cy="5370547"/>
          </a:xfrm>
          <a:prstGeom prst="roundRect">
            <a:avLst>
              <a:gd name="adj" fmla="val 3871"/>
            </a:avLst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35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2353E1-F334-C54C-B813-59925C2BDE43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18EFFC4-7054-DD46-87E0-AB701A5B15B2}"/>
              </a:ext>
            </a:extLst>
          </p:cNvPr>
          <p:cNvSpPr txBox="1"/>
          <p:nvPr/>
        </p:nvSpPr>
        <p:spPr>
          <a:xfrm>
            <a:off x="736498" y="1111249"/>
            <a:ext cx="1025090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cs typeface="Arial" panose="020B0604020202020204" pitchFamily="34" charset="0"/>
              </a:rPr>
              <a:t>Les êtres humains créent des objets techniques pour répondre à leurs </a:t>
            </a:r>
            <a:r>
              <a:rPr lang="fr-FR" sz="2000" b="1" dirty="0">
                <a:cs typeface="Arial" panose="020B0604020202020204" pitchFamily="34" charset="0"/>
              </a:rPr>
              <a:t>besoins</a:t>
            </a:r>
            <a:r>
              <a:rPr lang="fr-FR" sz="2000" dirty="0"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cs typeface="Arial" panose="020B0604020202020204" pitchFamily="34" charset="0"/>
              </a:rPr>
              <a:t>La fonction d’un  objet se décompose en fonctions techniques.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sz="2000" dirty="0"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dirty="0">
                <a:cs typeface="Arial" panose="020B0604020202020204" pitchFamily="34" charset="0"/>
              </a:rPr>
              <a:t>Les solutions techniques réalisent les fonctions techniques en respectant les contraintes imposées par le cahier des charges.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sz="2000" dirty="0"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b="1" dirty="0">
                <a:cs typeface="Arial" panose="020B0604020202020204" pitchFamily="34" charset="0"/>
              </a:rPr>
              <a:t>Une contrainte </a:t>
            </a:r>
            <a:r>
              <a:rPr lang="fr-FR" sz="2000" dirty="0">
                <a:cs typeface="Arial" panose="020B0604020202020204" pitchFamily="34" charset="0"/>
              </a:rPr>
              <a:t>: c’est une obligation que doit respecter l’objet.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cs typeface="Arial" panose="020B0604020202020204" pitchFamily="34" charset="0"/>
              </a:rPr>
              <a:t>Ces fonctions et contraintes sont listées dans un document appelé </a:t>
            </a:r>
            <a:r>
              <a:rPr lang="fr-FR" sz="2000" b="1" dirty="0">
                <a:cs typeface="Arial" panose="020B0604020202020204" pitchFamily="34" charset="0"/>
              </a:rPr>
              <a:t>le cahier des charges fonctionnel.</a:t>
            </a:r>
            <a:endParaRPr lang="fr-FR" sz="2400" dirty="0">
              <a:cs typeface="Arial" panose="020B0604020202020204" pitchFamily="34" charset="0"/>
            </a:endParaRP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03624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35</a:t>
            </a:fld>
            <a:endParaRPr lang="fr-FR" noProof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CF83BE-10AE-2C4A-B452-36A43149140D}"/>
              </a:ext>
            </a:extLst>
          </p:cNvPr>
          <p:cNvSpPr/>
          <p:nvPr/>
        </p:nvSpPr>
        <p:spPr>
          <a:xfrm>
            <a:off x="524640" y="2195"/>
            <a:ext cx="60297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Synthèse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ED529F5-22B2-0349-8467-608118DD3007}"/>
              </a:ext>
            </a:extLst>
          </p:cNvPr>
          <p:cNvSpPr/>
          <p:nvPr/>
        </p:nvSpPr>
        <p:spPr>
          <a:xfrm>
            <a:off x="524640" y="771636"/>
            <a:ext cx="10930862" cy="5370547"/>
          </a:xfrm>
          <a:prstGeom prst="roundRect">
            <a:avLst>
              <a:gd name="adj" fmla="val 3871"/>
            </a:avLst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35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2353E1-F334-C54C-B813-59925C2BDE43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18EFFC4-7054-DD46-87E0-AB701A5B15B2}"/>
              </a:ext>
            </a:extLst>
          </p:cNvPr>
          <p:cNvSpPr txBox="1"/>
          <p:nvPr/>
        </p:nvSpPr>
        <p:spPr>
          <a:xfrm>
            <a:off x="628647" y="771636"/>
            <a:ext cx="5467353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Il est important de différencier le signal de l’information 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800100" lvl="1" indent="-342900">
              <a:buFontTx/>
              <a:buChar char="-"/>
            </a:pPr>
            <a:r>
              <a:rPr lang="fr-FR" sz="2000" dirty="0"/>
              <a:t>le </a:t>
            </a:r>
            <a:r>
              <a:rPr lang="fr-FR" sz="2000" b="1" dirty="0"/>
              <a:t>signal </a:t>
            </a:r>
            <a:r>
              <a:rPr lang="fr-FR" sz="2000" dirty="0"/>
              <a:t>est une grandeur physique qui peut être de différentes natures (lumineux, sonore) ;</a:t>
            </a:r>
          </a:p>
          <a:p>
            <a:pPr lvl="1"/>
            <a:endParaRPr lang="fr-FR" sz="2000" dirty="0"/>
          </a:p>
          <a:p>
            <a:pPr marL="800100" lvl="1" indent="-342900">
              <a:buFontTx/>
              <a:buChar char="-"/>
            </a:pPr>
            <a:r>
              <a:rPr lang="fr-FR" sz="2000" dirty="0"/>
              <a:t>l’</a:t>
            </a:r>
            <a:r>
              <a:rPr lang="fr-FR" sz="2000" b="1" dirty="0"/>
              <a:t>information</a:t>
            </a:r>
            <a:r>
              <a:rPr lang="fr-FR" sz="2000" dirty="0"/>
              <a:t> est un message à communiquer.</a:t>
            </a:r>
          </a:p>
          <a:p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L’algorithme est une suite d’instructions finie pour obtenir un résultat.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le traitement de l’information est effectué par un programme, implanté dans la carte électronique numérique.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400" dirty="0"/>
          </a:p>
          <a:p>
            <a:endParaRPr lang="fr-FR" sz="2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7D76A51-B064-C544-8895-A7ED5D4B5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878" y="1454190"/>
            <a:ext cx="4546193" cy="3572009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2C4A6184-E070-0A49-A005-958E93754BB7}"/>
              </a:ext>
            </a:extLst>
          </p:cNvPr>
          <p:cNvCxnSpPr>
            <a:cxnSpLocks/>
          </p:cNvCxnSpPr>
          <p:nvPr/>
        </p:nvCxnSpPr>
        <p:spPr>
          <a:xfrm>
            <a:off x="6532942" y="1297579"/>
            <a:ext cx="581465" cy="10710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BF2A407F-A587-5D4E-A28F-E7085DA51A9A}"/>
              </a:ext>
            </a:extLst>
          </p:cNvPr>
          <p:cNvSpPr txBox="1"/>
          <p:nvPr/>
        </p:nvSpPr>
        <p:spPr>
          <a:xfrm>
            <a:off x="6473385" y="928247"/>
            <a:ext cx="483497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Signal lumineux, information position de l’étape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F33A549-3DFA-7144-952D-8959645F3384}"/>
              </a:ext>
            </a:extLst>
          </p:cNvPr>
          <p:cNvSpPr txBox="1"/>
          <p:nvPr/>
        </p:nvSpPr>
        <p:spPr>
          <a:xfrm>
            <a:off x="6200007" y="5389971"/>
            <a:ext cx="420660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Signal sonore, information fin de l’étape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A5D4BAB-44BF-7442-AA5C-88FDB0D6E77B}"/>
              </a:ext>
            </a:extLst>
          </p:cNvPr>
          <p:cNvCxnSpPr>
            <a:cxnSpLocks/>
          </p:cNvCxnSpPr>
          <p:nvPr/>
        </p:nvCxnSpPr>
        <p:spPr>
          <a:xfrm flipV="1">
            <a:off x="6200007" y="4489411"/>
            <a:ext cx="665871" cy="9005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39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sz="900" noProof="0" smtClean="0"/>
              <a:pPr rtl="0"/>
              <a:t>36</a:t>
            </a:fld>
            <a:endParaRPr lang="fr-FR" sz="900" noProof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ED529F5-22B2-0349-8467-608118DD3007}"/>
              </a:ext>
            </a:extLst>
          </p:cNvPr>
          <p:cNvSpPr/>
          <p:nvPr/>
        </p:nvSpPr>
        <p:spPr>
          <a:xfrm>
            <a:off x="542307" y="903915"/>
            <a:ext cx="10558996" cy="5370547"/>
          </a:xfrm>
          <a:prstGeom prst="roundRect">
            <a:avLst>
              <a:gd name="adj" fmla="val 3871"/>
            </a:avLst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B2E4FF0-9FFA-104E-973C-9F5540C949A7}"/>
              </a:ext>
            </a:extLst>
          </p:cNvPr>
          <p:cNvSpPr txBox="1"/>
          <p:nvPr/>
        </p:nvSpPr>
        <p:spPr>
          <a:xfrm>
            <a:off x="650947" y="2607522"/>
            <a:ext cx="101708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FE543CE-4AF0-4901-9CB1-64B9357F7AB8}"/>
              </a:ext>
            </a:extLst>
          </p:cNvPr>
          <p:cNvSpPr/>
          <p:nvPr/>
        </p:nvSpPr>
        <p:spPr>
          <a:xfrm>
            <a:off x="524640" y="23601"/>
            <a:ext cx="60297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Synthèse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E7AB3141-1915-4D44-89C9-0E6E0BC0482C}"/>
              </a:ext>
            </a:extLst>
          </p:cNvPr>
          <p:cNvCxnSpPr/>
          <p:nvPr/>
        </p:nvCxnSpPr>
        <p:spPr>
          <a:xfrm>
            <a:off x="975609" y="2737851"/>
            <a:ext cx="1277816" cy="0"/>
          </a:xfrm>
          <a:prstGeom prst="straightConnector1">
            <a:avLst/>
          </a:prstGeom>
          <a:ln w="38100">
            <a:solidFill>
              <a:srgbClr val="0016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80EA1DD5-A155-41FD-86D2-42F98D69D96C}"/>
              </a:ext>
            </a:extLst>
          </p:cNvPr>
          <p:cNvSpPr txBox="1"/>
          <p:nvPr/>
        </p:nvSpPr>
        <p:spPr>
          <a:xfrm>
            <a:off x="542307" y="2402537"/>
            <a:ext cx="1629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Présence des mains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9F0A5CC-95A8-4A71-9CB4-EA2CDB979566}"/>
              </a:ext>
            </a:extLst>
          </p:cNvPr>
          <p:cNvCxnSpPr>
            <a:cxnSpLocks/>
          </p:cNvCxnSpPr>
          <p:nvPr/>
        </p:nvCxnSpPr>
        <p:spPr>
          <a:xfrm>
            <a:off x="5003270" y="2737851"/>
            <a:ext cx="0" cy="7874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CF38EED5-FF9E-490F-B7ED-685EAACB1172}"/>
              </a:ext>
            </a:extLst>
          </p:cNvPr>
          <p:cNvCxnSpPr/>
          <p:nvPr/>
        </p:nvCxnSpPr>
        <p:spPr>
          <a:xfrm>
            <a:off x="4738717" y="2737851"/>
            <a:ext cx="288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3C91DD2-D3CD-4672-8368-9D97E1963C9E}"/>
              </a:ext>
            </a:extLst>
          </p:cNvPr>
          <p:cNvSpPr/>
          <p:nvPr/>
        </p:nvSpPr>
        <p:spPr>
          <a:xfrm>
            <a:off x="2253426" y="2374368"/>
            <a:ext cx="2485292" cy="64631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Chaîne d’information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6E082B-4052-8F41-B25B-8CEBB982FA89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A8FD75A2-814E-DA4D-924D-2E21DFE0F474}"/>
              </a:ext>
            </a:extLst>
          </p:cNvPr>
          <p:cNvGrpSpPr/>
          <p:nvPr/>
        </p:nvGrpSpPr>
        <p:grpSpPr>
          <a:xfrm>
            <a:off x="1580938" y="3525324"/>
            <a:ext cx="8169925" cy="2541804"/>
            <a:chOff x="1153828" y="1743320"/>
            <a:chExt cx="11998368" cy="4532526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EC22D3AE-B9EA-A942-8895-DD0F797D8912}"/>
                </a:ext>
              </a:extLst>
            </p:cNvPr>
            <p:cNvGrpSpPr/>
            <p:nvPr/>
          </p:nvGrpSpPr>
          <p:grpSpPr>
            <a:xfrm>
              <a:off x="1153828" y="1743320"/>
              <a:ext cx="11998368" cy="2836126"/>
              <a:chOff x="1304085" y="2547029"/>
              <a:chExt cx="9345750" cy="2068424"/>
            </a:xfrm>
          </p:grpSpPr>
          <p:sp>
            <p:nvSpPr>
              <p:cNvPr id="28" name="Google Shape;578;p49">
                <a:extLst>
                  <a:ext uri="{FF2B5EF4-FFF2-40B4-BE49-F238E27FC236}">
                    <a16:creationId xmlns:a16="http://schemas.microsoft.com/office/drawing/2014/main" id="{263DBDC4-BCD0-DB48-93C1-E23811177806}"/>
                  </a:ext>
                </a:extLst>
              </p:cNvPr>
              <p:cNvSpPr/>
              <p:nvPr/>
            </p:nvSpPr>
            <p:spPr>
              <a:xfrm>
                <a:off x="2765806" y="2547029"/>
                <a:ext cx="5358471" cy="1164740"/>
              </a:xfrm>
              <a:prstGeom prst="roundRect">
                <a:avLst>
                  <a:gd name="adj" fmla="val 16667"/>
                </a:avLst>
              </a:prstGeom>
              <a:solidFill>
                <a:srgbClr val="351C7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3"/>
                  </a:srgbClr>
                </a:outerShdw>
              </a:effectLst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fr" sz="2400" b="1" i="0" u="none" strike="noStrike" cap="none" dirty="0">
                    <a:solidFill>
                      <a:srgbClr val="FFFFFF"/>
                    </a:solidFill>
                    <a:latin typeface="Lexend Deca"/>
                    <a:ea typeface="Lexend Deca"/>
                    <a:cs typeface="Lexend Deca"/>
                    <a:sym typeface="Lexend Deca"/>
                  </a:rPr>
                  <a:t>Chaîne d’énergie </a:t>
                </a:r>
                <a:r>
                  <a:rPr lang="fr-FR" sz="2400" b="1" i="0" u="none" strike="noStrike" cap="none" dirty="0">
                    <a:solidFill>
                      <a:srgbClr val="FFFFFF"/>
                    </a:solidFill>
                    <a:latin typeface="Lexend Deca"/>
                    <a:ea typeface="Lexend Deca"/>
                    <a:cs typeface="Lexend Deca"/>
                    <a:sym typeface="Lexend Deca"/>
                  </a:rPr>
                  <a:t>simplifiée</a:t>
                </a:r>
                <a:endParaRPr sz="2400" b="1" i="0" u="none" strike="noStrike" cap="none" dirty="0">
                  <a:solidFill>
                    <a:srgbClr val="FFFFFF"/>
                  </a:solidFill>
                  <a:latin typeface="Lexend Deca"/>
                  <a:ea typeface="Lexend Deca"/>
                  <a:cs typeface="Lexend Deca"/>
                  <a:sym typeface="Lexend Deca"/>
                </a:endParaRPr>
              </a:p>
            </p:txBody>
          </p:sp>
          <p:sp>
            <p:nvSpPr>
              <p:cNvPr id="30" name="Google Shape;581;p49">
                <a:extLst>
                  <a:ext uri="{FF2B5EF4-FFF2-40B4-BE49-F238E27FC236}">
                    <a16:creationId xmlns:a16="http://schemas.microsoft.com/office/drawing/2014/main" id="{77723BC8-8B03-E64E-9919-506176B2D737}"/>
                  </a:ext>
                </a:extLst>
              </p:cNvPr>
              <p:cNvSpPr/>
              <p:nvPr/>
            </p:nvSpPr>
            <p:spPr>
              <a:xfrm>
                <a:off x="2669804" y="3151429"/>
                <a:ext cx="2652928" cy="443700"/>
              </a:xfrm>
              <a:prstGeom prst="chevron">
                <a:avLst>
                  <a:gd name="adj" fmla="val 50000"/>
                </a:avLst>
              </a:prstGeom>
              <a:solidFill>
                <a:srgbClr val="B43476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3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fr-FR" sz="2800" b="0" i="0" u="none" strike="noStrike" cap="none" dirty="0">
                    <a:solidFill>
                      <a:srgbClr val="FFFFFF"/>
                    </a:solidFill>
                    <a:latin typeface="Lexend Deca"/>
                    <a:ea typeface="Lexend Deca"/>
                    <a:cs typeface="Lexend Deca"/>
                    <a:sym typeface="Lexend Deca"/>
                  </a:rPr>
                  <a:t>Alimenter</a:t>
                </a:r>
                <a:endParaRPr sz="2800" b="0" i="0" u="none" strike="noStrike" cap="none" dirty="0">
                  <a:solidFill>
                    <a:srgbClr val="FFFFFF"/>
                  </a:solidFill>
                  <a:latin typeface="Lexend Deca"/>
                  <a:ea typeface="Lexend Deca"/>
                  <a:cs typeface="Lexend Deca"/>
                  <a:sym typeface="Lexend Deca"/>
                </a:endParaRPr>
              </a:p>
            </p:txBody>
          </p:sp>
          <p:sp>
            <p:nvSpPr>
              <p:cNvPr id="31" name="Google Shape;583;p49">
                <a:extLst>
                  <a:ext uri="{FF2B5EF4-FFF2-40B4-BE49-F238E27FC236}">
                    <a16:creationId xmlns:a16="http://schemas.microsoft.com/office/drawing/2014/main" id="{8E12A0D1-4466-EA49-8294-F9A01BBA9F9D}"/>
                  </a:ext>
                </a:extLst>
              </p:cNvPr>
              <p:cNvSpPr/>
              <p:nvPr/>
            </p:nvSpPr>
            <p:spPr>
              <a:xfrm>
                <a:off x="5787621" y="3154811"/>
                <a:ext cx="2449175" cy="443700"/>
              </a:xfrm>
              <a:prstGeom prst="chevron">
                <a:avLst>
                  <a:gd name="adj" fmla="val 50000"/>
                </a:avLst>
              </a:prstGeom>
              <a:solidFill>
                <a:srgbClr val="B43476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3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fr" sz="2800" b="0" i="0" u="none" strike="noStrike" cap="none" dirty="0">
                    <a:solidFill>
                      <a:srgbClr val="FFFFFF"/>
                    </a:solidFill>
                    <a:latin typeface="Lexend Deca"/>
                    <a:ea typeface="Lexend Deca"/>
                    <a:cs typeface="Lexend Deca"/>
                    <a:sym typeface="Lexend Deca"/>
                  </a:rPr>
                  <a:t>Convertir</a:t>
                </a:r>
                <a:endParaRPr sz="2800" b="0" i="0" u="none" strike="noStrike" cap="none" dirty="0">
                  <a:solidFill>
                    <a:srgbClr val="FFFFFF"/>
                  </a:solidFill>
                  <a:latin typeface="Lexend Deca"/>
                  <a:ea typeface="Lexend Deca"/>
                  <a:cs typeface="Lexend Deca"/>
                  <a:sym typeface="Lexend Deca"/>
                </a:endParaRPr>
              </a:p>
            </p:txBody>
          </p:sp>
          <p:sp>
            <p:nvSpPr>
              <p:cNvPr id="32" name="Google Shape;585;p49">
                <a:extLst>
                  <a:ext uri="{FF2B5EF4-FFF2-40B4-BE49-F238E27FC236}">
                    <a16:creationId xmlns:a16="http://schemas.microsoft.com/office/drawing/2014/main" id="{236874B2-4918-6E4B-ADEE-14C0C1E0F558}"/>
                  </a:ext>
                </a:extLst>
              </p:cNvPr>
              <p:cNvSpPr txBox="1"/>
              <p:nvPr/>
            </p:nvSpPr>
            <p:spPr>
              <a:xfrm>
                <a:off x="1304085" y="3070529"/>
                <a:ext cx="1461720" cy="57809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3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fr-FR" sz="2000" b="1" dirty="0">
                    <a:solidFill>
                      <a:srgbClr val="000000"/>
                    </a:solidFill>
                    <a:latin typeface="Lexend Deca"/>
                    <a:sym typeface="Lexend Deca"/>
                  </a:rPr>
                  <a:t>É</a:t>
                </a:r>
                <a:r>
                  <a:rPr lang="fr" sz="2000" b="1" dirty="0">
                    <a:solidFill>
                      <a:srgbClr val="000000"/>
                    </a:solidFill>
                    <a:latin typeface="Lexend Deca"/>
                    <a:sym typeface="Lexend Deca"/>
                  </a:rPr>
                  <a:t>nergie </a:t>
                </a:r>
                <a:r>
                  <a:rPr lang="fr" sz="2000" b="1" i="0" u="none" strike="noStrike" cap="none" dirty="0">
                    <a:solidFill>
                      <a:srgbClr val="000000"/>
                    </a:solidFill>
                    <a:latin typeface="Lexend Deca"/>
                    <a:ea typeface="Lexend Deca"/>
                    <a:cs typeface="Lexend Deca"/>
                    <a:sym typeface="Lexend Deca"/>
                  </a:rPr>
                  <a:t>d'entrée</a:t>
                </a:r>
                <a:endParaRPr b="1" i="0" u="none" strike="noStrike" cap="none" dirty="0">
                  <a:solidFill>
                    <a:srgbClr val="000000"/>
                  </a:solidFill>
                  <a:latin typeface="Lexend Deca"/>
                  <a:ea typeface="Lexend Deca"/>
                  <a:cs typeface="Lexend Deca"/>
                  <a:sym typeface="Lexend Deca"/>
                </a:endParaRPr>
              </a:p>
            </p:txBody>
          </p:sp>
          <p:sp>
            <p:nvSpPr>
              <p:cNvPr id="33" name="Google Shape;586;p49">
                <a:extLst>
                  <a:ext uri="{FF2B5EF4-FFF2-40B4-BE49-F238E27FC236}">
                    <a16:creationId xmlns:a16="http://schemas.microsoft.com/office/drawing/2014/main" id="{C030371B-2865-BD4F-8D6D-AB71E34BDB40}"/>
                  </a:ext>
                </a:extLst>
              </p:cNvPr>
              <p:cNvSpPr txBox="1"/>
              <p:nvPr/>
            </p:nvSpPr>
            <p:spPr>
              <a:xfrm>
                <a:off x="8342772" y="2751688"/>
                <a:ext cx="2307063" cy="111575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3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fr-FR" sz="2000" b="1" i="0" u="none" strike="noStrike" cap="none" dirty="0">
                    <a:solidFill>
                      <a:srgbClr val="000000"/>
                    </a:solidFill>
                    <a:latin typeface="Lexend Deca"/>
                    <a:ea typeface="Lexend Deca"/>
                    <a:cs typeface="Lexend Deca"/>
                    <a:sym typeface="Lexend Deca"/>
                  </a:rPr>
                  <a:t>E</a:t>
                </a:r>
                <a:r>
                  <a:rPr lang="fr" sz="2000" b="1" i="0" u="none" strike="noStrike" cap="none" dirty="0">
                    <a:solidFill>
                      <a:srgbClr val="000000"/>
                    </a:solidFill>
                    <a:latin typeface="Lexend Deca"/>
                    <a:ea typeface="Lexend Deca"/>
                    <a:cs typeface="Lexend Deca"/>
                    <a:sym typeface="Lexend Deca"/>
                  </a:rPr>
                  <a:t>ffet</a:t>
                </a:r>
                <a:r>
                  <a:rPr lang="fr-FR" sz="2000" b="1" i="0" u="none" strike="noStrike" cap="none" dirty="0">
                    <a:solidFill>
                      <a:srgbClr val="000000"/>
                    </a:solidFill>
                    <a:latin typeface="Lexend Deca"/>
                    <a:ea typeface="Lexend Deca"/>
                    <a:cs typeface="Lexend Deca"/>
                    <a:sym typeface="Lexend Deca"/>
                  </a:rPr>
                  <a:t>s</a:t>
                </a:r>
                <a:r>
                  <a:rPr lang="fr" sz="2000" b="1" i="0" u="none" strike="noStrike" cap="none" dirty="0">
                    <a:solidFill>
                      <a:srgbClr val="000000"/>
                    </a:solidFill>
                    <a:latin typeface="Lexend Deca"/>
                    <a:ea typeface="Lexend Deca"/>
                    <a:cs typeface="Lexend Deca"/>
                    <a:sym typeface="Lexend Deca"/>
                  </a:rPr>
                  <a:t> attendu</a:t>
                </a:r>
                <a:r>
                  <a:rPr lang="fr-FR" sz="2000" b="1" i="0" u="none" strike="noStrike" cap="none" dirty="0">
                    <a:solidFill>
                      <a:srgbClr val="000000"/>
                    </a:solidFill>
                    <a:latin typeface="Lexend Deca"/>
                    <a:ea typeface="Lexend Deca"/>
                    <a:cs typeface="Lexend Deca"/>
                    <a:sym typeface="Lexend Deca"/>
                  </a:rPr>
                  <a:t>s :</a:t>
                </a:r>
                <a:r>
                  <a:rPr lang="fr" sz="2000" b="1" i="0" u="none" strike="noStrike" cap="none" dirty="0">
                    <a:solidFill>
                      <a:srgbClr val="000000"/>
                    </a:solidFill>
                    <a:latin typeface="Lexend Deca"/>
                    <a:ea typeface="Lexend Deca"/>
                    <a:cs typeface="Lexend Deca"/>
                    <a:sym typeface="Lexend Deca"/>
                  </a:rPr>
                  <a:t> </a:t>
                </a:r>
                <a:r>
                  <a:rPr lang="fr-FR" sz="2000" b="1" i="0" u="none" strike="noStrike" cap="none" dirty="0">
                    <a:solidFill>
                      <a:srgbClr val="000000"/>
                    </a:solidFill>
                    <a:latin typeface="Lexend Deca"/>
                    <a:ea typeface="Lexend Deca"/>
                    <a:cs typeface="Lexend Deca"/>
                    <a:sym typeface="Lexend Deca"/>
                  </a:rPr>
                  <a:t>lumière et son</a:t>
                </a:r>
                <a:endParaRPr sz="2000" b="1" i="0" u="none" strike="noStrike" cap="none" dirty="0">
                  <a:solidFill>
                    <a:srgbClr val="000000"/>
                  </a:solidFill>
                  <a:latin typeface="Lexend Deca"/>
                  <a:ea typeface="Lexend Deca"/>
                  <a:cs typeface="Lexend Deca"/>
                  <a:sym typeface="Lexend Deca"/>
                </a:endParaRPr>
              </a:p>
            </p:txBody>
          </p:sp>
          <p:sp>
            <p:nvSpPr>
              <p:cNvPr id="34" name="Google Shape;589;p49">
                <a:extLst>
                  <a:ext uri="{FF2B5EF4-FFF2-40B4-BE49-F238E27FC236}">
                    <a16:creationId xmlns:a16="http://schemas.microsoft.com/office/drawing/2014/main" id="{CBECDAEF-26E2-9346-B2CA-8E88C4CDDEEF}"/>
                  </a:ext>
                </a:extLst>
              </p:cNvPr>
              <p:cNvSpPr txBox="1"/>
              <p:nvPr/>
            </p:nvSpPr>
            <p:spPr>
              <a:xfrm>
                <a:off x="4036626" y="4150094"/>
                <a:ext cx="1362300" cy="465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1" dirty="0">
                  <a:latin typeface="Lexend Deca"/>
                  <a:ea typeface="Lexend Deca"/>
                  <a:cs typeface="Lexend Deca"/>
                  <a:sym typeface="Lexend Deca"/>
                </a:endParaRPr>
              </a:p>
            </p:txBody>
          </p:sp>
          <p:sp>
            <p:nvSpPr>
              <p:cNvPr id="35" name="Google Shape;593;p49">
                <a:extLst>
                  <a:ext uri="{FF2B5EF4-FFF2-40B4-BE49-F238E27FC236}">
                    <a16:creationId xmlns:a16="http://schemas.microsoft.com/office/drawing/2014/main" id="{23A102E2-BD7B-BD41-B497-D60753634586}"/>
                  </a:ext>
                </a:extLst>
              </p:cNvPr>
              <p:cNvSpPr/>
              <p:nvPr/>
            </p:nvSpPr>
            <p:spPr>
              <a:xfrm>
                <a:off x="2182991" y="3711769"/>
                <a:ext cx="198300" cy="358800"/>
              </a:xfrm>
              <a:prstGeom prst="upArrow">
                <a:avLst>
                  <a:gd name="adj1" fmla="val 50000"/>
                  <a:gd name="adj2" fmla="val 50000"/>
                </a:avLst>
              </a:prstGeom>
              <a:solidFill>
                <a:srgbClr val="FFFFFF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49803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594;p49">
                <a:extLst>
                  <a:ext uri="{FF2B5EF4-FFF2-40B4-BE49-F238E27FC236}">
                    <a16:creationId xmlns:a16="http://schemas.microsoft.com/office/drawing/2014/main" id="{191CB029-B65D-B243-A9C5-477D573FE557}"/>
                  </a:ext>
                </a:extLst>
              </p:cNvPr>
              <p:cNvSpPr/>
              <p:nvPr/>
            </p:nvSpPr>
            <p:spPr>
              <a:xfrm>
                <a:off x="3732958" y="3728876"/>
                <a:ext cx="198300" cy="358800"/>
              </a:xfrm>
              <a:prstGeom prst="upArrow">
                <a:avLst>
                  <a:gd name="adj1" fmla="val 50000"/>
                  <a:gd name="adj2" fmla="val 50000"/>
                </a:avLst>
              </a:prstGeom>
              <a:solidFill>
                <a:srgbClr val="FFFFFF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49803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596;p49">
                <a:extLst>
                  <a:ext uri="{FF2B5EF4-FFF2-40B4-BE49-F238E27FC236}">
                    <a16:creationId xmlns:a16="http://schemas.microsoft.com/office/drawing/2014/main" id="{1911FF27-0729-DD4E-8D5A-A8EF38298D90}"/>
                  </a:ext>
                </a:extLst>
              </p:cNvPr>
              <p:cNvSpPr/>
              <p:nvPr/>
            </p:nvSpPr>
            <p:spPr>
              <a:xfrm>
                <a:off x="6755847" y="3758089"/>
                <a:ext cx="198300" cy="358800"/>
              </a:xfrm>
              <a:prstGeom prst="upArrow">
                <a:avLst>
                  <a:gd name="adj1" fmla="val 50000"/>
                  <a:gd name="adj2" fmla="val 50000"/>
                </a:avLst>
              </a:prstGeom>
              <a:solidFill>
                <a:srgbClr val="FFFFFF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49803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53FDC474-E6B5-6E4C-871F-5DEC5AF61290}"/>
                </a:ext>
              </a:extLst>
            </p:cNvPr>
            <p:cNvSpPr txBox="1"/>
            <p:nvPr/>
          </p:nvSpPr>
          <p:spPr>
            <a:xfrm>
              <a:off x="1153828" y="3987746"/>
              <a:ext cx="1964856" cy="1646475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00000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Énergie électrique</a:t>
              </a:r>
            </a:p>
            <a:p>
              <a:pPr algn="ctr"/>
              <a:endParaRPr lang="fr-FR" dirty="0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E5B77F94-CE91-B140-A1EE-BF381A699CD6}"/>
                </a:ext>
              </a:extLst>
            </p:cNvPr>
            <p:cNvSpPr txBox="1"/>
            <p:nvPr/>
          </p:nvSpPr>
          <p:spPr>
            <a:xfrm>
              <a:off x="3366969" y="3987746"/>
              <a:ext cx="2658672" cy="923330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pPr lvl="0" algn="ctr">
                <a:buClr>
                  <a:srgbClr val="000000"/>
                </a:buClr>
                <a:buSzPts val="1200"/>
              </a:pPr>
              <a:endParaRPr lang="fr-FR" b="1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  <a:p>
              <a:pPr algn="ctr">
                <a:buClr>
                  <a:srgbClr val="000000"/>
                </a:buClr>
                <a:buSzPts val="1200"/>
              </a:pPr>
              <a:r>
                <a:rPr lang="fr-FR" b="1" dirty="0">
                  <a:latin typeface="Lexend Deca"/>
                  <a:ea typeface="Lexend Deca"/>
                  <a:cs typeface="Lexend Deca"/>
                  <a:sym typeface="Lexend Deca"/>
                </a:rPr>
                <a:t>Accumulateurs</a:t>
              </a:r>
            </a:p>
            <a:p>
              <a:pPr lvl="0" algn="ctr">
                <a:buClr>
                  <a:srgbClr val="000000"/>
                </a:buClr>
                <a:buSzPts val="1200"/>
              </a:pPr>
              <a:endParaRPr lang="fr-FR" b="1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162247F2-CD29-8046-A398-9404A1FC61D0}"/>
                </a:ext>
              </a:extLst>
            </p:cNvPr>
            <p:cNvSpPr txBox="1"/>
            <p:nvPr/>
          </p:nvSpPr>
          <p:spPr>
            <a:xfrm>
              <a:off x="7410740" y="3987746"/>
              <a:ext cx="1742057" cy="923330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pPr algn="ctr">
                <a:buClr>
                  <a:srgbClr val="000000"/>
                </a:buClr>
                <a:buSzPts val="1200"/>
              </a:pPr>
              <a:endParaRPr lang="fr-FR" b="1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  <a:p>
              <a:pPr algn="ctr">
                <a:buClr>
                  <a:srgbClr val="000000"/>
                </a:buClr>
                <a:buSzPts val="1200"/>
              </a:pPr>
              <a:r>
                <a:rPr lang="fr-FR" b="1" dirty="0">
                  <a:solidFill>
                    <a:srgbClr val="00000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LEDs</a:t>
              </a:r>
            </a:p>
            <a:p>
              <a:pPr algn="ctr">
                <a:buClr>
                  <a:srgbClr val="000000"/>
                </a:buClr>
                <a:buSzPts val="1200"/>
              </a:pPr>
              <a:endParaRPr lang="fr-FR" b="1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C90D92F4-0412-9C44-A7E6-8426310ABDEF}"/>
                </a:ext>
              </a:extLst>
            </p:cNvPr>
            <p:cNvSpPr txBox="1"/>
            <p:nvPr/>
          </p:nvSpPr>
          <p:spPr>
            <a:xfrm>
              <a:off x="7410740" y="5096800"/>
              <a:ext cx="1742057" cy="923329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pPr algn="ctr">
                <a:buClr>
                  <a:srgbClr val="000000"/>
                </a:buClr>
                <a:buSzPts val="1200"/>
              </a:pPr>
              <a:endParaRPr lang="fr-FR" b="1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  <a:p>
              <a:pPr algn="ctr">
                <a:buClr>
                  <a:srgbClr val="000000"/>
                </a:buClr>
                <a:buSzPts val="1200"/>
              </a:pPr>
              <a:r>
                <a:rPr lang="fr-FR" b="1" dirty="0">
                  <a:solidFill>
                    <a:srgbClr val="00000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Buzzer</a:t>
              </a:r>
            </a:p>
            <a:p>
              <a:pPr algn="ctr">
                <a:buClr>
                  <a:srgbClr val="000000"/>
                </a:buClr>
                <a:buSzPts val="1200"/>
              </a:pPr>
              <a:endParaRPr lang="fr-FR" b="1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2E2611D2-F55A-F742-A0AB-471FB2D0E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6445" y="4697752"/>
              <a:ext cx="2379785" cy="1189893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88D48D8F-D659-304F-BEB2-69C17433A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76128" y="3855783"/>
              <a:ext cx="833730" cy="1149973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A353189-A536-504B-92C2-0ADFD0438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391" r="27819" b="69546"/>
            <a:stretch/>
          </p:blipFill>
          <p:spPr>
            <a:xfrm>
              <a:off x="9370019" y="5084142"/>
              <a:ext cx="1711262" cy="1191704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0AC6E0ED-319A-9D4C-B9CB-C6757ED7E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51443" y="3888089"/>
              <a:ext cx="833730" cy="1149973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B25B5BC4-DDB0-1049-B7D6-08788864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47551" y="3888089"/>
              <a:ext cx="833730" cy="1149973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C79A35EE-3109-A740-A3B5-FB6941DFB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51715" y="3911129"/>
              <a:ext cx="833730" cy="1149973"/>
            </a:xfrm>
            <a:prstGeom prst="rect">
              <a:avLst/>
            </a:prstGeom>
          </p:spPr>
        </p:pic>
      </p:grpSp>
      <p:pic>
        <p:nvPicPr>
          <p:cNvPr id="38" name="Image 37">
            <a:extLst>
              <a:ext uri="{FF2B5EF4-FFF2-40B4-BE49-F238E27FC236}">
                <a16:creationId xmlns:a16="http://schemas.microsoft.com/office/drawing/2014/main" id="{D8B1D154-14FE-443E-A5A9-F59FA0FBA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182881" y="5563041"/>
            <a:ext cx="1555836" cy="7632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8C0A8B-2CEC-4F73-875A-EE56C0251DF7}"/>
              </a:ext>
            </a:extLst>
          </p:cNvPr>
          <p:cNvSpPr/>
          <p:nvPr/>
        </p:nvSpPr>
        <p:spPr>
          <a:xfrm>
            <a:off x="738076" y="996407"/>
            <a:ext cx="99966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400" dirty="0"/>
              <a:t>Un  objet technique pour fonctionner a besoin d’une </a:t>
            </a:r>
            <a:r>
              <a:rPr lang="fr-FR" sz="2400" b="1" dirty="0"/>
              <a:t>source d’énergie </a:t>
            </a:r>
            <a:r>
              <a:rPr lang="fr-FR" sz="2400" dirty="0"/>
              <a:t>qui sera transformée par les composants de l’objet pour réaliser l’action. Cette transformation est représentée par </a:t>
            </a:r>
            <a:r>
              <a:rPr lang="fr-FR" sz="2400" b="1" dirty="0"/>
              <a:t>la chaîne d’énergie.</a:t>
            </a:r>
          </a:p>
        </p:txBody>
      </p:sp>
    </p:spTree>
    <p:extLst>
      <p:ext uri="{BB962C8B-B14F-4D97-AF65-F5344CB8AC3E}">
        <p14:creationId xmlns:p14="http://schemas.microsoft.com/office/powerpoint/2010/main" val="285041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70+ Free Quiz &amp; Maze Images - Pixabay">
            <a:extLst>
              <a:ext uri="{FF2B5EF4-FFF2-40B4-BE49-F238E27FC236}">
                <a16:creationId xmlns:a16="http://schemas.microsoft.com/office/drawing/2014/main" id="{5E1BF552-961B-4AD6-9C35-9A390A60C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704" y="1435987"/>
            <a:ext cx="3986025" cy="39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numéro de diapositive 2">
            <a:extLst>
              <a:ext uri="{FF2B5EF4-FFF2-40B4-BE49-F238E27FC236}">
                <a16:creationId xmlns:a16="http://schemas.microsoft.com/office/drawing/2014/main" id="{AA22641C-385A-426C-BF86-F89AE44BBDF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37</a:t>
            </a:fld>
            <a:endParaRPr lang="fr-FR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7ADDC9-21C1-4A60-973D-90773624FEC6}"/>
              </a:ext>
            </a:extLst>
          </p:cNvPr>
          <p:cNvSpPr/>
          <p:nvPr/>
        </p:nvSpPr>
        <p:spPr>
          <a:xfrm>
            <a:off x="2128494" y="640191"/>
            <a:ext cx="7364471" cy="410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614313-D47C-42EC-B974-E886727527A3}"/>
              </a:ext>
            </a:extLst>
          </p:cNvPr>
          <p:cNvSpPr/>
          <p:nvPr/>
        </p:nvSpPr>
        <p:spPr>
          <a:xfrm>
            <a:off x="2128494" y="640191"/>
            <a:ext cx="7364471" cy="4103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CD71E7-A78A-4152-B69F-4501957A3D8B}"/>
              </a:ext>
            </a:extLst>
          </p:cNvPr>
          <p:cNvSpPr/>
          <p:nvPr/>
        </p:nvSpPr>
        <p:spPr>
          <a:xfrm>
            <a:off x="9507561" y="365125"/>
            <a:ext cx="2671739" cy="832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66E209F-0980-4A63-82B2-CA72956E9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76602">
            <a:off x="6940903" y="2005498"/>
            <a:ext cx="2372056" cy="3048425"/>
          </a:xfrm>
          <a:prstGeom prst="rect">
            <a:avLst/>
          </a:prstGeom>
        </p:spPr>
      </p:pic>
      <p:pic>
        <p:nvPicPr>
          <p:cNvPr id="1026" name="Picture 2" descr="Image vectorielle d">
            <a:extLst>
              <a:ext uri="{FF2B5EF4-FFF2-40B4-BE49-F238E27FC236}">
                <a16:creationId xmlns:a16="http://schemas.microsoft.com/office/drawing/2014/main" id="{E02EC061-6E1D-467A-B959-6ED7B1894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046" y="2194746"/>
            <a:ext cx="2720154" cy="193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D9878D1-4D91-D74E-9F25-3CE916DF864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6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85 1.85185E-6 L 0.60482 0.0011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2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70+ Free Quiz &amp; Maze Images - Pixabay">
            <a:extLst>
              <a:ext uri="{FF2B5EF4-FFF2-40B4-BE49-F238E27FC236}">
                <a16:creationId xmlns:a16="http://schemas.microsoft.com/office/drawing/2014/main" id="{420DD292-E29D-4491-BD12-7FD21D5BC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1430">
            <a:off x="408554" y="197622"/>
            <a:ext cx="1354919" cy="135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2">
            <a:extLst>
              <a:ext uri="{FF2B5EF4-FFF2-40B4-BE49-F238E27FC236}">
                <a16:creationId xmlns:a16="http://schemas.microsoft.com/office/drawing/2014/main" id="{A1974680-071D-48F0-A854-82D586F13D7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38</a:t>
            </a:fld>
            <a:endParaRPr lang="fr-FR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238839-1048-4E87-B2CE-0B623ED38BBB}"/>
              </a:ext>
            </a:extLst>
          </p:cNvPr>
          <p:cNvSpPr/>
          <p:nvPr/>
        </p:nvSpPr>
        <p:spPr>
          <a:xfrm>
            <a:off x="2128497" y="640192"/>
            <a:ext cx="7364471" cy="410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750323-0E6B-48B0-9011-95237BBEBD81}"/>
              </a:ext>
            </a:extLst>
          </p:cNvPr>
          <p:cNvSpPr/>
          <p:nvPr/>
        </p:nvSpPr>
        <p:spPr>
          <a:xfrm>
            <a:off x="2128495" y="640192"/>
            <a:ext cx="7364471" cy="4103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99BAF7-EFE5-44E9-8A4A-53867B7F82A4}"/>
              </a:ext>
            </a:extLst>
          </p:cNvPr>
          <p:cNvSpPr/>
          <p:nvPr/>
        </p:nvSpPr>
        <p:spPr>
          <a:xfrm>
            <a:off x="9520261" y="365126"/>
            <a:ext cx="2671739" cy="832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3DF13BF-D52F-4DCB-A1B8-7724AB854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249" y="365126"/>
            <a:ext cx="1139841" cy="1929343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411735D8-1340-4D30-AD75-DBBC929E861A}"/>
              </a:ext>
            </a:extLst>
          </p:cNvPr>
          <p:cNvSpPr/>
          <p:nvPr/>
        </p:nvSpPr>
        <p:spPr>
          <a:xfrm>
            <a:off x="871442" y="1717798"/>
            <a:ext cx="773887" cy="791737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092E7C9-A5A2-334E-90C1-443BCEDF9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2F2B55-80C5-5541-B0E4-AF02507F86D1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re 2">
            <a:extLst>
              <a:ext uri="{FF2B5EF4-FFF2-40B4-BE49-F238E27FC236}">
                <a16:creationId xmlns:a16="http://schemas.microsoft.com/office/drawing/2014/main" id="{6964B500-D6A3-4CFE-9BFB-62B9B651A740}"/>
              </a:ext>
            </a:extLst>
          </p:cNvPr>
          <p:cNvSpPr txBox="1">
            <a:spLocks/>
          </p:cNvSpPr>
          <p:nvPr/>
        </p:nvSpPr>
        <p:spPr>
          <a:xfrm>
            <a:off x="889904" y="2699823"/>
            <a:ext cx="11086096" cy="337079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dirty="0">
                <a:solidFill>
                  <a:schemeClr val="tx1"/>
                </a:solidFill>
              </a:rPr>
              <a:t>Les êtres humains créent des objets techniques pour répondre à leurs besoins  </a:t>
            </a:r>
            <a:r>
              <a:rPr lang="fr-FR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pPr>
              <a:lnSpc>
                <a:spcPct val="100000"/>
              </a:lnSpc>
            </a:pPr>
            <a:r>
              <a:rPr lang="fr-FR" dirty="0"/>
              <a:t/>
            </a:r>
            <a:br>
              <a:rPr lang="fr-FR" dirty="0"/>
            </a:br>
            <a:r>
              <a:rPr lang="fr-FR" dirty="0">
                <a:solidFill>
                  <a:schemeClr val="tx1"/>
                </a:solidFill>
              </a:rPr>
              <a:t>     A</a:t>
            </a:r>
            <a:r>
              <a:rPr lang="fr-FR" i="1" dirty="0">
                <a:solidFill>
                  <a:schemeClr val="tx1"/>
                </a:solidFill>
              </a:rPr>
              <a:t> </a:t>
            </a:r>
            <a:r>
              <a:rPr lang="fr-FR" dirty="0">
                <a:solidFill>
                  <a:schemeClr val="tx1"/>
                </a:solidFill>
              </a:rPr>
              <a:t>□  Vrai</a:t>
            </a:r>
          </a:p>
          <a:p>
            <a:pPr>
              <a:lnSpc>
                <a:spcPct val="150000"/>
              </a:lnSpc>
            </a:pPr>
            <a:r>
              <a:rPr lang="fr-FR" dirty="0">
                <a:solidFill>
                  <a:schemeClr val="tx1"/>
                </a:solidFill>
              </a:rPr>
              <a:t>     B □ Faux</a:t>
            </a:r>
            <a:br>
              <a:rPr lang="fr-FR" dirty="0">
                <a:solidFill>
                  <a:schemeClr val="tx1"/>
                </a:solidFill>
              </a:rPr>
            </a:b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95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85 1.85185E-6 L 0.60482 0.0011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2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2">
            <a:extLst>
              <a:ext uri="{FF2B5EF4-FFF2-40B4-BE49-F238E27FC236}">
                <a16:creationId xmlns:a16="http://schemas.microsoft.com/office/drawing/2014/main" id="{72514B99-BBF8-485E-A4AF-5E7309106B3E}"/>
              </a:ext>
            </a:extLst>
          </p:cNvPr>
          <p:cNvSpPr txBox="1">
            <a:spLocks/>
          </p:cNvSpPr>
          <p:nvPr/>
        </p:nvSpPr>
        <p:spPr>
          <a:xfrm>
            <a:off x="889904" y="2699823"/>
            <a:ext cx="11086096" cy="337079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dirty="0">
                <a:solidFill>
                  <a:schemeClr val="tx1"/>
                </a:solidFill>
              </a:rPr>
              <a:t>Les êtres humains créent des objets techniques pour répondre à leurs besoins  </a:t>
            </a:r>
            <a:r>
              <a:rPr lang="fr-FR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pPr>
              <a:lnSpc>
                <a:spcPct val="100000"/>
              </a:lnSpc>
            </a:pPr>
            <a:r>
              <a:rPr lang="fr-FR" dirty="0"/>
              <a:t/>
            </a:r>
            <a:br>
              <a:rPr lang="fr-FR" dirty="0"/>
            </a:br>
            <a:r>
              <a:rPr lang="fr-FR" dirty="0">
                <a:solidFill>
                  <a:schemeClr val="tx1"/>
                </a:solidFill>
              </a:rPr>
              <a:t>     A</a:t>
            </a:r>
            <a:r>
              <a:rPr lang="fr-FR" i="1" dirty="0">
                <a:solidFill>
                  <a:schemeClr val="tx1"/>
                </a:solidFill>
              </a:rPr>
              <a:t> </a:t>
            </a:r>
            <a:r>
              <a:rPr lang="fr-FR" dirty="0">
                <a:solidFill>
                  <a:schemeClr val="tx1"/>
                </a:solidFill>
              </a:rPr>
              <a:t>□  Vrai</a:t>
            </a:r>
          </a:p>
          <a:p>
            <a:pPr>
              <a:lnSpc>
                <a:spcPct val="150000"/>
              </a:lnSpc>
            </a:pPr>
            <a:r>
              <a:rPr lang="fr-FR" dirty="0">
                <a:solidFill>
                  <a:schemeClr val="tx1"/>
                </a:solidFill>
              </a:rPr>
              <a:t>     B □ Faux</a:t>
            </a:r>
            <a:br>
              <a:rPr lang="fr-FR" dirty="0">
                <a:solidFill>
                  <a:schemeClr val="tx1"/>
                </a:solidFill>
              </a:rPr>
            </a:b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1D14C24C-A887-4A0E-A126-05ED953B28A9}"/>
              </a:ext>
            </a:extLst>
          </p:cNvPr>
          <p:cNvSpPr/>
          <p:nvPr/>
        </p:nvSpPr>
        <p:spPr>
          <a:xfrm>
            <a:off x="871442" y="1717798"/>
            <a:ext cx="773887" cy="791737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pic>
        <p:nvPicPr>
          <p:cNvPr id="10" name="Picture 2" descr="70+ Free Quiz &amp; Maze Images - Pixabay">
            <a:extLst>
              <a:ext uri="{FF2B5EF4-FFF2-40B4-BE49-F238E27FC236}">
                <a16:creationId xmlns:a16="http://schemas.microsoft.com/office/drawing/2014/main" id="{420DD292-E29D-4491-BD12-7FD21D5BC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1430">
            <a:off x="408554" y="197622"/>
            <a:ext cx="1354919" cy="135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2">
            <a:extLst>
              <a:ext uri="{FF2B5EF4-FFF2-40B4-BE49-F238E27FC236}">
                <a16:creationId xmlns:a16="http://schemas.microsoft.com/office/drawing/2014/main" id="{A1974680-071D-48F0-A854-82D586F13D7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39</a:t>
            </a:fld>
            <a:endParaRPr lang="fr-FR" noProof="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E06C76B-76F8-41D2-A13A-10E9DCDB9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0" b="96386" l="1942" r="98058">
                        <a14:foregroundMark x1="9709" y1="71084" x2="27184" y2="83133"/>
                        <a14:foregroundMark x1="82524" y1="15663" x2="92233" y2="7229"/>
                        <a14:foregroundMark x1="96117" y1="6024" x2="99029" y2="3614"/>
                        <a14:foregroundMark x1="1942" y1="68675" x2="23301" y2="96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5256" y="4053303"/>
            <a:ext cx="496711" cy="50601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1E659A7-C827-7945-871C-BC6358E6B6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577" y="365125"/>
            <a:ext cx="1677867" cy="215944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EFC1DF9-5D0E-4944-9017-7620E83343CF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09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4</a:t>
            </a:fld>
            <a:endParaRPr lang="fr-FR" noProof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ABCEFB7E-6BE5-4594-A55C-4AD3FCC4115A}"/>
              </a:ext>
            </a:extLst>
          </p:cNvPr>
          <p:cNvSpPr txBox="1">
            <a:spLocks/>
          </p:cNvSpPr>
          <p:nvPr/>
        </p:nvSpPr>
        <p:spPr>
          <a:xfrm>
            <a:off x="527236" y="261257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4800" dirty="0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4C6C4FDA-F442-4EB5-9E38-D1BF49AF40AC}"/>
              </a:ext>
            </a:extLst>
          </p:cNvPr>
          <p:cNvSpPr/>
          <p:nvPr/>
        </p:nvSpPr>
        <p:spPr>
          <a:xfrm>
            <a:off x="2208179" y="2324911"/>
            <a:ext cx="1819072" cy="204280"/>
          </a:xfrm>
          <a:custGeom>
            <a:avLst/>
            <a:gdLst>
              <a:gd name="connsiteX0" fmla="*/ 0 w 1819072"/>
              <a:gd name="connsiteY0" fmla="*/ 0 h 204280"/>
              <a:gd name="connsiteX1" fmla="*/ 1060315 w 1819072"/>
              <a:gd name="connsiteY1" fmla="*/ 204280 h 204280"/>
              <a:gd name="connsiteX2" fmla="*/ 1819072 w 1819072"/>
              <a:gd name="connsiteY2" fmla="*/ 29183 h 20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9072" h="204280">
                <a:moveTo>
                  <a:pt x="0" y="0"/>
                </a:moveTo>
                <a:lnTo>
                  <a:pt x="1060315" y="204280"/>
                </a:lnTo>
                <a:lnTo>
                  <a:pt x="1819072" y="29183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Pensées 29">
            <a:extLst>
              <a:ext uri="{FF2B5EF4-FFF2-40B4-BE49-F238E27FC236}">
                <a16:creationId xmlns:a16="http://schemas.microsoft.com/office/drawing/2014/main" id="{96C29482-496D-2743-8C2A-F789E00785A5}"/>
              </a:ext>
            </a:extLst>
          </p:cNvPr>
          <p:cNvSpPr/>
          <p:nvPr/>
        </p:nvSpPr>
        <p:spPr>
          <a:xfrm>
            <a:off x="9161248" y="1621782"/>
            <a:ext cx="1962637" cy="1406257"/>
          </a:xfrm>
          <a:prstGeom prst="cloudCallout">
            <a:avLst>
              <a:gd name="adj1" fmla="val -19015"/>
              <a:gd name="adj2" fmla="val 7878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78F2A5-85C4-B14A-84ED-179B49C7DAC1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B41CC415-8A1F-4D48-ADB2-D8267254177D}"/>
              </a:ext>
            </a:extLst>
          </p:cNvPr>
          <p:cNvGrpSpPr/>
          <p:nvPr/>
        </p:nvGrpSpPr>
        <p:grpSpPr>
          <a:xfrm>
            <a:off x="4284340" y="394345"/>
            <a:ext cx="4201791" cy="2103876"/>
            <a:chOff x="6500567" y="1414757"/>
            <a:chExt cx="4201791" cy="2103876"/>
          </a:xfrm>
        </p:grpSpPr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B3D9A346-13AD-7646-9096-238080B28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85063" y="1414757"/>
              <a:ext cx="1754326" cy="1754326"/>
            </a:xfrm>
            <a:prstGeom prst="rect">
              <a:avLst/>
            </a:prstGeom>
          </p:spPr>
        </p:pic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F551FD09-AF43-6A40-805C-A12587FBCAC2}"/>
                </a:ext>
              </a:extLst>
            </p:cNvPr>
            <p:cNvSpPr txBox="1"/>
            <p:nvPr/>
          </p:nvSpPr>
          <p:spPr>
            <a:xfrm>
              <a:off x="6500567" y="3056968"/>
              <a:ext cx="42017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Avant et après chaque repas.</a:t>
              </a:r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C023BA63-1C4F-D64D-80BD-13CE76C82F07}"/>
              </a:ext>
            </a:extLst>
          </p:cNvPr>
          <p:cNvGrpSpPr/>
          <p:nvPr/>
        </p:nvGrpSpPr>
        <p:grpSpPr>
          <a:xfrm>
            <a:off x="8842196" y="358500"/>
            <a:ext cx="3218593" cy="1921191"/>
            <a:chOff x="7339367" y="4361944"/>
            <a:chExt cx="3218593" cy="1921191"/>
          </a:xfrm>
        </p:grpSpPr>
        <p:grpSp>
          <p:nvGrpSpPr>
            <p:cNvPr id="47" name="Groupe 46">
              <a:extLst>
                <a:ext uri="{FF2B5EF4-FFF2-40B4-BE49-F238E27FC236}">
                  <a16:creationId xmlns:a16="http://schemas.microsoft.com/office/drawing/2014/main" id="{86B894E3-BAE7-2B41-8BEC-8724CA0AD6DE}"/>
                </a:ext>
              </a:extLst>
            </p:cNvPr>
            <p:cNvGrpSpPr/>
            <p:nvPr/>
          </p:nvGrpSpPr>
          <p:grpSpPr>
            <a:xfrm>
              <a:off x="7829008" y="4361944"/>
              <a:ext cx="2728952" cy="1600320"/>
              <a:chOff x="7829008" y="4361944"/>
              <a:chExt cx="2728952" cy="1600320"/>
            </a:xfrm>
          </p:grpSpPr>
          <p:pic>
            <p:nvPicPr>
              <p:cNvPr id="44" name="Image 43">
                <a:extLst>
                  <a:ext uri="{FF2B5EF4-FFF2-40B4-BE49-F238E27FC236}">
                    <a16:creationId xmlns:a16="http://schemas.microsoft.com/office/drawing/2014/main" id="{7ED51425-2FA7-504B-9C2B-9D71B0CC65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97460" y="4361944"/>
                <a:ext cx="1460500" cy="1460500"/>
              </a:xfrm>
              <a:prstGeom prst="rect">
                <a:avLst/>
              </a:prstGeom>
            </p:spPr>
          </p:pic>
          <p:pic>
            <p:nvPicPr>
              <p:cNvPr id="46" name="Image 45">
                <a:extLst>
                  <a:ext uri="{FF2B5EF4-FFF2-40B4-BE49-F238E27FC236}">
                    <a16:creationId xmlns:a16="http://schemas.microsoft.com/office/drawing/2014/main" id="{94AC891D-1952-0545-A932-2103B78FF5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29008" y="4501764"/>
                <a:ext cx="1460500" cy="1460500"/>
              </a:xfrm>
              <a:prstGeom prst="rect">
                <a:avLst/>
              </a:prstGeom>
            </p:spPr>
          </p:pic>
        </p:grp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82D4EFCC-258E-0547-92BF-B1D2AE7CB373}"/>
                </a:ext>
              </a:extLst>
            </p:cNvPr>
            <p:cNvSpPr txBox="1"/>
            <p:nvPr/>
          </p:nvSpPr>
          <p:spPr>
            <a:xfrm>
              <a:off x="7339367" y="5821470"/>
              <a:ext cx="31630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Après les récréations.</a:t>
              </a:r>
            </a:p>
          </p:txBody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2023B7F3-A840-0E4B-AD7E-7A96C3A53583}"/>
              </a:ext>
            </a:extLst>
          </p:cNvPr>
          <p:cNvGrpSpPr/>
          <p:nvPr/>
        </p:nvGrpSpPr>
        <p:grpSpPr>
          <a:xfrm>
            <a:off x="3071633" y="2489588"/>
            <a:ext cx="6224097" cy="3497246"/>
            <a:chOff x="3653934" y="2088933"/>
            <a:chExt cx="6425883" cy="3232508"/>
          </a:xfrm>
        </p:grpSpPr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4329A29C-5E0B-484F-BE2E-BA05A4022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64159" y="2567637"/>
              <a:ext cx="731775" cy="770289"/>
            </a:xfrm>
            <a:prstGeom prst="rect">
              <a:avLst/>
            </a:prstGeom>
            <a:noFill/>
            <a:ln w="38100">
              <a:noFill/>
            </a:ln>
          </p:spPr>
        </p:pic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B6227E34-8088-7244-931F-74FCDE6BB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08413" y="2715244"/>
              <a:ext cx="710628" cy="710628"/>
            </a:xfrm>
            <a:prstGeom prst="rect">
              <a:avLst/>
            </a:prstGeom>
          </p:spPr>
        </p:pic>
        <p:pic>
          <p:nvPicPr>
            <p:cNvPr id="62" name="Picture 2" descr="thumb image">
              <a:extLst>
                <a:ext uri="{FF2B5EF4-FFF2-40B4-BE49-F238E27FC236}">
                  <a16:creationId xmlns:a16="http://schemas.microsoft.com/office/drawing/2014/main" id="{6D10F094-8508-5F47-A251-095E080408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757520" y="3425872"/>
              <a:ext cx="1342446" cy="1895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Bulle ronde 62">
              <a:extLst>
                <a:ext uri="{FF2B5EF4-FFF2-40B4-BE49-F238E27FC236}">
                  <a16:creationId xmlns:a16="http://schemas.microsoft.com/office/drawing/2014/main" id="{B9E3B774-87CB-0045-A079-6EF6E5145744}"/>
                </a:ext>
              </a:extLst>
            </p:cNvPr>
            <p:cNvSpPr/>
            <p:nvPr/>
          </p:nvSpPr>
          <p:spPr>
            <a:xfrm>
              <a:off x="6653134" y="2088933"/>
              <a:ext cx="3426683" cy="1346112"/>
            </a:xfrm>
            <a:prstGeom prst="wedgeEllipseCallout">
              <a:avLst>
                <a:gd name="adj1" fmla="val -52822"/>
                <a:gd name="adj2" fmla="val 54737"/>
              </a:avLst>
            </a:prstGeom>
            <a:noFill/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01E23353-47D8-6744-9127-E2F50377C59D}"/>
                </a:ext>
              </a:extLst>
            </p:cNvPr>
            <p:cNvSpPr txBox="1"/>
            <p:nvPr/>
          </p:nvSpPr>
          <p:spPr>
            <a:xfrm>
              <a:off x="7378211" y="2105972"/>
              <a:ext cx="17668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solidFill>
                    <a:srgbClr val="0070C0"/>
                  </a:solidFill>
                </a:rPr>
                <a:t>Atchoum… </a:t>
              </a:r>
            </a:p>
          </p:txBody>
        </p:sp>
        <p:sp>
          <p:nvSpPr>
            <p:cNvPr id="65" name="Bulle ronde 64">
              <a:extLst>
                <a:ext uri="{FF2B5EF4-FFF2-40B4-BE49-F238E27FC236}">
                  <a16:creationId xmlns:a16="http://schemas.microsoft.com/office/drawing/2014/main" id="{F9D51AFD-B5ED-864B-AD4D-79C07FFC9D0F}"/>
                </a:ext>
              </a:extLst>
            </p:cNvPr>
            <p:cNvSpPr/>
            <p:nvPr/>
          </p:nvSpPr>
          <p:spPr>
            <a:xfrm flipH="1">
              <a:off x="3653934" y="2577450"/>
              <a:ext cx="2105499" cy="1766282"/>
            </a:xfrm>
            <a:prstGeom prst="wedgeEllipseCallout">
              <a:avLst>
                <a:gd name="adj1" fmla="val -66680"/>
                <a:gd name="adj2" fmla="val 12078"/>
              </a:avLst>
            </a:prstGeom>
            <a:noFill/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EB46D275-0FEC-FD48-AAFE-AB976F78D059}"/>
                </a:ext>
              </a:extLst>
            </p:cNvPr>
            <p:cNvSpPr txBox="1"/>
            <p:nvPr/>
          </p:nvSpPr>
          <p:spPr>
            <a:xfrm>
              <a:off x="3816020" y="3370994"/>
              <a:ext cx="1719751" cy="861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Avant et après être allé </a:t>
              </a:r>
            </a:p>
            <a:p>
              <a:pPr algn="ctr"/>
              <a:r>
                <a:rPr lang="fr-FR" dirty="0"/>
                <a:t>aux toilettes.</a:t>
              </a:r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3568A66E-60EE-6F48-9F5C-6120D08EA20A}"/>
                </a:ext>
              </a:extLst>
            </p:cNvPr>
            <p:cNvSpPr txBox="1"/>
            <p:nvPr/>
          </p:nvSpPr>
          <p:spPr>
            <a:xfrm>
              <a:off x="7679170" y="2536227"/>
              <a:ext cx="2400646" cy="861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Après s’être mouché, avoir toussé, avoir éternué.</a:t>
              </a:r>
            </a:p>
          </p:txBody>
        </p:sp>
      </p:grpSp>
      <p:sp>
        <p:nvSpPr>
          <p:cNvPr id="73" name="ZoneTexte 72">
            <a:extLst>
              <a:ext uri="{FF2B5EF4-FFF2-40B4-BE49-F238E27FC236}">
                <a16:creationId xmlns:a16="http://schemas.microsoft.com/office/drawing/2014/main" id="{C29A5CBA-FBF2-5340-B0A8-D83CA3AE92D8}"/>
              </a:ext>
            </a:extLst>
          </p:cNvPr>
          <p:cNvSpPr txBox="1"/>
          <p:nvPr/>
        </p:nvSpPr>
        <p:spPr>
          <a:xfrm>
            <a:off x="2546046" y="2485407"/>
            <a:ext cx="8577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Quand faut-il se laver les mains ?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626CF11E-4263-314C-A7B8-6A9F29DFDAE6}"/>
              </a:ext>
            </a:extLst>
          </p:cNvPr>
          <p:cNvGrpSpPr/>
          <p:nvPr/>
        </p:nvGrpSpPr>
        <p:grpSpPr>
          <a:xfrm>
            <a:off x="239595" y="3064297"/>
            <a:ext cx="3353803" cy="3237546"/>
            <a:chOff x="239595" y="3064297"/>
            <a:chExt cx="3353803" cy="3237546"/>
          </a:xfrm>
        </p:grpSpPr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F739D4C0-6560-2144-B4C9-AA019F723308}"/>
                </a:ext>
              </a:extLst>
            </p:cNvPr>
            <p:cNvGrpSpPr/>
            <p:nvPr/>
          </p:nvGrpSpPr>
          <p:grpSpPr>
            <a:xfrm>
              <a:off x="239595" y="3064297"/>
              <a:ext cx="3353803" cy="3237546"/>
              <a:chOff x="1589288" y="2239000"/>
              <a:chExt cx="3585998" cy="3491769"/>
            </a:xfrm>
          </p:grpSpPr>
          <p:grpSp>
            <p:nvGrpSpPr>
              <p:cNvPr id="34" name="Groupe 33">
                <a:extLst>
                  <a:ext uri="{FF2B5EF4-FFF2-40B4-BE49-F238E27FC236}">
                    <a16:creationId xmlns:a16="http://schemas.microsoft.com/office/drawing/2014/main" id="{9487C491-A470-4F46-B0B7-5FF7A128A1DD}"/>
                  </a:ext>
                </a:extLst>
              </p:cNvPr>
              <p:cNvGrpSpPr/>
              <p:nvPr/>
            </p:nvGrpSpPr>
            <p:grpSpPr>
              <a:xfrm>
                <a:off x="1713010" y="2239000"/>
                <a:ext cx="2809410" cy="2818855"/>
                <a:chOff x="2719853" y="2324911"/>
                <a:chExt cx="3874396" cy="3665769"/>
              </a:xfrm>
            </p:grpSpPr>
            <p:grpSp>
              <p:nvGrpSpPr>
                <p:cNvPr id="5" name="Groupe 4">
                  <a:extLst>
                    <a:ext uri="{FF2B5EF4-FFF2-40B4-BE49-F238E27FC236}">
                      <a16:creationId xmlns:a16="http://schemas.microsoft.com/office/drawing/2014/main" id="{852F5036-C413-5746-BC5D-8AB250D30563}"/>
                    </a:ext>
                  </a:extLst>
                </p:cNvPr>
                <p:cNvGrpSpPr/>
                <p:nvPr/>
              </p:nvGrpSpPr>
              <p:grpSpPr>
                <a:xfrm>
                  <a:off x="2719853" y="2324911"/>
                  <a:ext cx="3874396" cy="3665769"/>
                  <a:chOff x="2719853" y="2324911"/>
                  <a:chExt cx="3874396" cy="3665769"/>
                </a:xfrm>
              </p:grpSpPr>
              <p:grpSp>
                <p:nvGrpSpPr>
                  <p:cNvPr id="10" name="Groupe 9">
                    <a:extLst>
                      <a:ext uri="{FF2B5EF4-FFF2-40B4-BE49-F238E27FC236}">
                        <a16:creationId xmlns:a16="http://schemas.microsoft.com/office/drawing/2014/main" id="{FBEFB484-F822-0640-AC21-E57B3AED6038}"/>
                      </a:ext>
                    </a:extLst>
                  </p:cNvPr>
                  <p:cNvGrpSpPr/>
                  <p:nvPr/>
                </p:nvGrpSpPr>
                <p:grpSpPr>
                  <a:xfrm>
                    <a:off x="3370915" y="3745464"/>
                    <a:ext cx="2587758" cy="400961"/>
                    <a:chOff x="24549" y="2108163"/>
                    <a:chExt cx="19041714" cy="3281483"/>
                  </a:xfrm>
                </p:grpSpPr>
                <p:pic>
                  <p:nvPicPr>
                    <p:cNvPr id="11" name="Image 10">
                      <a:extLst>
                        <a:ext uri="{FF2B5EF4-FFF2-40B4-BE49-F238E27FC236}">
                          <a16:creationId xmlns:a16="http://schemas.microsoft.com/office/drawing/2014/main" id="{C2A08BC4-E733-A246-8ECD-FE146698A77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3831621" y="2341646"/>
                      <a:ext cx="4216400" cy="3048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" name="Image 11">
                      <a:extLst>
                        <a:ext uri="{FF2B5EF4-FFF2-40B4-BE49-F238E27FC236}">
                          <a16:creationId xmlns:a16="http://schemas.microsoft.com/office/drawing/2014/main" id="{D3C50F3E-F2B8-CE48-AFCB-083DECB60E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7420352" y="2126534"/>
                      <a:ext cx="4203700" cy="3048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" name="Image 12">
                      <a:extLst>
                        <a:ext uri="{FF2B5EF4-FFF2-40B4-BE49-F238E27FC236}">
                          <a16:creationId xmlns:a16="http://schemas.microsoft.com/office/drawing/2014/main" id="{592326B2-A13B-AF4D-A836-547D0C94B42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11728623" y="2108163"/>
                      <a:ext cx="3606800" cy="3048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" name="Image 13">
                      <a:extLst>
                        <a:ext uri="{FF2B5EF4-FFF2-40B4-BE49-F238E27FC236}">
                          <a16:creationId xmlns:a16="http://schemas.microsoft.com/office/drawing/2014/main" id="{97CF81CB-381E-FC42-B423-46236C42606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24549" y="2288750"/>
                      <a:ext cx="3898900" cy="3048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5" name="Image 14">
                      <a:extLst>
                        <a:ext uri="{FF2B5EF4-FFF2-40B4-BE49-F238E27FC236}">
                          <a16:creationId xmlns:a16="http://schemas.microsoft.com/office/drawing/2014/main" id="{0A094C0F-0A79-3348-A52A-6A7998169A3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15167363" y="2234199"/>
                      <a:ext cx="3898900" cy="30480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7" name="Groupe 16">
                    <a:extLst>
                      <a:ext uri="{FF2B5EF4-FFF2-40B4-BE49-F238E27FC236}">
                        <a16:creationId xmlns:a16="http://schemas.microsoft.com/office/drawing/2014/main" id="{49461ECD-3820-CE49-BD40-F64442A82BF6}"/>
                      </a:ext>
                    </a:extLst>
                  </p:cNvPr>
                  <p:cNvGrpSpPr/>
                  <p:nvPr/>
                </p:nvGrpSpPr>
                <p:grpSpPr>
                  <a:xfrm>
                    <a:off x="2719853" y="2324911"/>
                    <a:ext cx="3874396" cy="3665769"/>
                    <a:chOff x="321929" y="1895206"/>
                    <a:chExt cx="3874396" cy="4057361"/>
                  </a:xfrm>
                </p:grpSpPr>
                <p:sp>
                  <p:nvSpPr>
                    <p:cNvPr id="18" name="Rectangle : avec coins rognés en haut 17">
                      <a:extLst>
                        <a:ext uri="{FF2B5EF4-FFF2-40B4-BE49-F238E27FC236}">
                          <a16:creationId xmlns:a16="http://schemas.microsoft.com/office/drawing/2014/main" id="{26161D2F-8C9E-7947-8861-17B4B0DF87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7255" y="3091693"/>
                      <a:ext cx="3005093" cy="2860874"/>
                    </a:xfrm>
                    <a:prstGeom prst="snip2SameRect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cxnSp>
                  <p:nvCxnSpPr>
                    <p:cNvPr id="20" name="Connecteur droit avec flèche 19">
                      <a:extLst>
                        <a:ext uri="{FF2B5EF4-FFF2-40B4-BE49-F238E27FC236}">
                          <a16:creationId xmlns:a16="http://schemas.microsoft.com/office/drawing/2014/main" id="{4D7400C7-370C-A745-BDD1-873131E1AB8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214007" y="1895206"/>
                      <a:ext cx="1982318" cy="2171115"/>
                    </a:xfrm>
                    <a:prstGeom prst="straightConnector1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" name="Connecteur droit avec flèche 20">
                      <a:extLst>
                        <a:ext uri="{FF2B5EF4-FFF2-40B4-BE49-F238E27FC236}">
                          <a16:creationId xmlns:a16="http://schemas.microsoft.com/office/drawing/2014/main" id="{0ED55367-3D3D-404B-9E7A-698DC87EDA4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321929" y="1895206"/>
                      <a:ext cx="1892078" cy="2140810"/>
                    </a:xfrm>
                    <a:prstGeom prst="straightConnector1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32" name="Rectangle : avec coins arrondis en haut 31">
                  <a:extLst>
                    <a:ext uri="{FF2B5EF4-FFF2-40B4-BE49-F238E27FC236}">
                      <a16:creationId xmlns:a16="http://schemas.microsoft.com/office/drawing/2014/main" id="{6924FEC7-0329-4248-9AC2-BDA5D1B76009}"/>
                    </a:ext>
                  </a:extLst>
                </p:cNvPr>
                <p:cNvSpPr/>
                <p:nvPr/>
              </p:nvSpPr>
              <p:spPr>
                <a:xfrm>
                  <a:off x="4114638" y="5074028"/>
                  <a:ext cx="914400" cy="914400"/>
                </a:xfrm>
                <a:prstGeom prst="round2SameRect">
                  <a:avLst/>
                </a:prstGeom>
                <a:solidFill>
                  <a:srgbClr val="0070C0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6F6A88E6-F0AA-B643-BD0F-3D897E73E386}"/>
                  </a:ext>
                </a:extLst>
              </p:cNvPr>
              <p:cNvSpPr txBox="1"/>
              <p:nvPr/>
            </p:nvSpPr>
            <p:spPr>
              <a:xfrm>
                <a:off x="1589288" y="5232852"/>
                <a:ext cx="3585998" cy="4979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À l’arrivée dans l’école.</a:t>
                </a:r>
              </a:p>
            </p:txBody>
          </p:sp>
        </p:grpSp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8B1DF417-59E6-B44E-8C7E-8F6ACB7251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52552" t="2969" b="53707"/>
            <a:stretch/>
          </p:blipFill>
          <p:spPr>
            <a:xfrm>
              <a:off x="1228078" y="3332323"/>
              <a:ext cx="827995" cy="497320"/>
            </a:xfrm>
            <a:prstGeom prst="rect">
              <a:avLst/>
            </a:prstGeom>
          </p:spPr>
        </p:pic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97EC8288-E1D8-A64D-A06D-184F62529A8F}"/>
              </a:ext>
            </a:extLst>
          </p:cNvPr>
          <p:cNvGrpSpPr/>
          <p:nvPr/>
        </p:nvGrpSpPr>
        <p:grpSpPr>
          <a:xfrm>
            <a:off x="229375" y="299010"/>
            <a:ext cx="3857979" cy="2090612"/>
            <a:chOff x="229375" y="299010"/>
            <a:chExt cx="3857979" cy="2090612"/>
          </a:xfrm>
        </p:grpSpPr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36B6F90C-E088-9447-8A44-6BB111009F40}"/>
                </a:ext>
              </a:extLst>
            </p:cNvPr>
            <p:cNvSpPr txBox="1"/>
            <p:nvPr/>
          </p:nvSpPr>
          <p:spPr>
            <a:xfrm>
              <a:off x="229375" y="1927957"/>
              <a:ext cx="38579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Avant de rentrer en classe.</a:t>
              </a:r>
            </a:p>
          </p:txBody>
        </p: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46579F63-A33F-724D-92CB-82A0C6C5055A}"/>
                </a:ext>
              </a:extLst>
            </p:cNvPr>
            <p:cNvGrpSpPr/>
            <p:nvPr/>
          </p:nvGrpSpPr>
          <p:grpSpPr>
            <a:xfrm>
              <a:off x="999776" y="299010"/>
              <a:ext cx="2640289" cy="1505544"/>
              <a:chOff x="999776" y="299010"/>
              <a:chExt cx="2640289" cy="1505544"/>
            </a:xfrm>
          </p:grpSpPr>
          <p:pic>
            <p:nvPicPr>
              <p:cNvPr id="1028" name="Picture 4" descr="Sacs À Dos, Garçon, Femmes, Jeune Fille">
                <a:extLst>
                  <a:ext uri="{FF2B5EF4-FFF2-40B4-BE49-F238E27FC236}">
                    <a16:creationId xmlns:a16="http://schemas.microsoft.com/office/drawing/2014/main" id="{487EE5C6-4EFE-4E4E-9580-86FD4169FB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9776" y="550640"/>
                <a:ext cx="1250226" cy="12539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" name="Image 2">
                <a:extLst>
                  <a:ext uri="{FF2B5EF4-FFF2-40B4-BE49-F238E27FC236}">
                    <a16:creationId xmlns:a16="http://schemas.microsoft.com/office/drawing/2014/main" id="{A364655D-02A3-0544-B549-25A087E3DC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670752" y="299010"/>
                <a:ext cx="969313" cy="1487977"/>
              </a:xfrm>
              <a:prstGeom prst="rect">
                <a:avLst/>
              </a:prstGeom>
            </p:spPr>
          </p:pic>
        </p:grp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886D140A-C420-4B76-BAD3-41407B2E6D5C}"/>
              </a:ext>
            </a:extLst>
          </p:cNvPr>
          <p:cNvGrpSpPr/>
          <p:nvPr/>
        </p:nvGrpSpPr>
        <p:grpSpPr>
          <a:xfrm>
            <a:off x="7068018" y="4017958"/>
            <a:ext cx="4937223" cy="2391825"/>
            <a:chOff x="7157591" y="4082829"/>
            <a:chExt cx="4937223" cy="2391825"/>
          </a:xfrm>
        </p:grpSpPr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6FB4FDFA-F4FD-47FF-A672-F9F9CB75FE79}"/>
                </a:ext>
              </a:extLst>
            </p:cNvPr>
            <p:cNvSpPr txBox="1"/>
            <p:nvPr/>
          </p:nvSpPr>
          <p:spPr>
            <a:xfrm>
              <a:off x="7157591" y="5643657"/>
              <a:ext cx="47732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Avant de quitter l’école, et dès l’arrivée au domicile.</a:t>
              </a:r>
            </a:p>
          </p:txBody>
        </p:sp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CA86D9A1-9717-4113-A131-67CC138DD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675208" y="4082829"/>
              <a:ext cx="3419606" cy="1709803"/>
            </a:xfrm>
            <a:prstGeom prst="rect">
              <a:avLst/>
            </a:prstGeom>
          </p:spPr>
        </p:pic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9F619764-D85C-4DA5-AC2C-CDB08372DB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33229" r="33103"/>
            <a:stretch/>
          </p:blipFill>
          <p:spPr>
            <a:xfrm>
              <a:off x="7946776" y="4509958"/>
              <a:ext cx="685800" cy="1145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22682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70+ Free Quiz &amp; Maze Images - Pixabay">
            <a:extLst>
              <a:ext uri="{FF2B5EF4-FFF2-40B4-BE49-F238E27FC236}">
                <a16:creationId xmlns:a16="http://schemas.microsoft.com/office/drawing/2014/main" id="{420DD292-E29D-4491-BD12-7FD21D5BC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1430">
            <a:off x="408554" y="197622"/>
            <a:ext cx="1354919" cy="135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2">
            <a:extLst>
              <a:ext uri="{FF2B5EF4-FFF2-40B4-BE49-F238E27FC236}">
                <a16:creationId xmlns:a16="http://schemas.microsoft.com/office/drawing/2014/main" id="{A1974680-071D-48F0-A854-82D586F13D7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40</a:t>
            </a:fld>
            <a:endParaRPr lang="fr-FR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238839-1048-4E87-B2CE-0B623ED38BBB}"/>
              </a:ext>
            </a:extLst>
          </p:cNvPr>
          <p:cNvSpPr/>
          <p:nvPr/>
        </p:nvSpPr>
        <p:spPr>
          <a:xfrm>
            <a:off x="2128497" y="640192"/>
            <a:ext cx="7364471" cy="410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750323-0E6B-48B0-9011-95237BBEBD81}"/>
              </a:ext>
            </a:extLst>
          </p:cNvPr>
          <p:cNvSpPr/>
          <p:nvPr/>
        </p:nvSpPr>
        <p:spPr>
          <a:xfrm>
            <a:off x="2128495" y="640192"/>
            <a:ext cx="7364471" cy="4103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99BAF7-EFE5-44E9-8A4A-53867B7F82A4}"/>
              </a:ext>
            </a:extLst>
          </p:cNvPr>
          <p:cNvSpPr/>
          <p:nvPr/>
        </p:nvSpPr>
        <p:spPr>
          <a:xfrm>
            <a:off x="9520261" y="365126"/>
            <a:ext cx="2671739" cy="832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3DF13BF-D52F-4DCB-A1B8-7724AB854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249" y="365126"/>
            <a:ext cx="1139841" cy="1929343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411735D8-1340-4D30-AD75-DBBC929E861A}"/>
              </a:ext>
            </a:extLst>
          </p:cNvPr>
          <p:cNvSpPr/>
          <p:nvPr/>
        </p:nvSpPr>
        <p:spPr>
          <a:xfrm>
            <a:off x="871442" y="1717798"/>
            <a:ext cx="773887" cy="791737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092E7C9-A5A2-334E-90C1-443BCEDF9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5" name="Titre 2">
            <a:extLst>
              <a:ext uri="{FF2B5EF4-FFF2-40B4-BE49-F238E27FC236}">
                <a16:creationId xmlns:a16="http://schemas.microsoft.com/office/drawing/2014/main" id="{3BD262FE-1809-FB42-85B6-CCCF415AE422}"/>
              </a:ext>
            </a:extLst>
          </p:cNvPr>
          <p:cNvSpPr txBox="1">
            <a:spLocks/>
          </p:cNvSpPr>
          <p:nvPr/>
        </p:nvSpPr>
        <p:spPr>
          <a:xfrm>
            <a:off x="889904" y="3182472"/>
            <a:ext cx="11086096" cy="32685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cahier des charges :</a:t>
            </a:r>
          </a:p>
          <a:p>
            <a:endParaRPr lang="fr-FR" sz="2000" b="0" i="1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A </a:t>
            </a:r>
            <a:r>
              <a:rPr lang="fr-FR" sz="4800" dirty="0">
                <a:solidFill>
                  <a:schemeClr val="tx1"/>
                </a:solidFill>
              </a:rPr>
              <a:t>□ </a:t>
            </a:r>
            <a:r>
              <a:rPr lang="fr-FR" dirty="0">
                <a:solidFill>
                  <a:schemeClr val="tx1"/>
                </a:solidFill>
              </a:rPr>
              <a:t>est un cahier dans lequel sont notées les charges de l’entreprise (dépenses en eau, électricité, etc…)</a:t>
            </a:r>
          </a:p>
          <a:p>
            <a:r>
              <a:rPr lang="fr-FR" dirty="0">
                <a:solidFill>
                  <a:schemeClr val="tx1"/>
                </a:solidFill>
              </a:rPr>
              <a:t>B </a:t>
            </a:r>
            <a:r>
              <a:rPr lang="fr-FR" sz="4800" dirty="0">
                <a:solidFill>
                  <a:schemeClr val="tx1"/>
                </a:solidFill>
              </a:rPr>
              <a:t>□</a:t>
            </a:r>
            <a:r>
              <a:rPr lang="fr-FR" sz="7200" dirty="0">
                <a:solidFill>
                  <a:schemeClr val="tx1"/>
                </a:solidFill>
              </a:rPr>
              <a:t> </a:t>
            </a:r>
            <a:r>
              <a:rPr lang="fr-FR" dirty="0">
                <a:solidFill>
                  <a:schemeClr val="tx1"/>
                </a:solidFill>
              </a:rPr>
              <a:t>fixe les fonctions à réaliser et les contraintes à respecter.</a:t>
            </a:r>
          </a:p>
          <a:p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3F4BBB-56E1-C04B-AA6B-BEFE17F2C363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70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85 1.85185E-6 L 0.60482 0.0011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2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2">
            <a:extLst>
              <a:ext uri="{FF2B5EF4-FFF2-40B4-BE49-F238E27FC236}">
                <a16:creationId xmlns:a16="http://schemas.microsoft.com/office/drawing/2014/main" id="{9FC1D64C-124C-4719-8D9A-5CD1C3CACA03}"/>
              </a:ext>
            </a:extLst>
          </p:cNvPr>
          <p:cNvSpPr txBox="1">
            <a:spLocks/>
          </p:cNvSpPr>
          <p:nvPr/>
        </p:nvSpPr>
        <p:spPr>
          <a:xfrm>
            <a:off x="889904" y="3182472"/>
            <a:ext cx="11086096" cy="32685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cahier des charges :</a:t>
            </a:r>
          </a:p>
          <a:p>
            <a:endParaRPr lang="fr-FR" sz="2000" b="0" i="1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A </a:t>
            </a:r>
            <a:r>
              <a:rPr lang="fr-FR" sz="4800" dirty="0">
                <a:solidFill>
                  <a:schemeClr val="tx1"/>
                </a:solidFill>
              </a:rPr>
              <a:t>□ </a:t>
            </a:r>
            <a:r>
              <a:rPr lang="fr-FR" dirty="0">
                <a:solidFill>
                  <a:schemeClr val="tx1"/>
                </a:solidFill>
              </a:rPr>
              <a:t>est un cahier dans lequel sont notées les charges de l’entreprise (dépenses en eau, électricité, etc…)</a:t>
            </a:r>
          </a:p>
          <a:p>
            <a:r>
              <a:rPr lang="fr-FR" dirty="0">
                <a:solidFill>
                  <a:schemeClr val="tx1"/>
                </a:solidFill>
              </a:rPr>
              <a:t>B </a:t>
            </a:r>
            <a:r>
              <a:rPr lang="fr-FR" sz="4800" dirty="0">
                <a:solidFill>
                  <a:schemeClr val="tx1"/>
                </a:solidFill>
              </a:rPr>
              <a:t>□</a:t>
            </a:r>
            <a:r>
              <a:rPr lang="fr-FR" sz="7200" dirty="0">
                <a:solidFill>
                  <a:schemeClr val="tx1"/>
                </a:solidFill>
              </a:rPr>
              <a:t> </a:t>
            </a:r>
            <a:r>
              <a:rPr lang="fr-FR" dirty="0">
                <a:solidFill>
                  <a:schemeClr val="tx1"/>
                </a:solidFill>
              </a:rPr>
              <a:t>fixe les fonctions à réaliser et les contraintes à respecter.</a:t>
            </a:r>
          </a:p>
          <a:p>
            <a:endParaRPr lang="fr-FR" dirty="0"/>
          </a:p>
        </p:txBody>
      </p:sp>
      <p:pic>
        <p:nvPicPr>
          <p:cNvPr id="10" name="Picture 2" descr="70+ Free Quiz &amp; Maze Images - Pixabay">
            <a:extLst>
              <a:ext uri="{FF2B5EF4-FFF2-40B4-BE49-F238E27FC236}">
                <a16:creationId xmlns:a16="http://schemas.microsoft.com/office/drawing/2014/main" id="{420DD292-E29D-4491-BD12-7FD21D5BC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1430">
            <a:off x="408554" y="197622"/>
            <a:ext cx="1354919" cy="135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2">
            <a:extLst>
              <a:ext uri="{FF2B5EF4-FFF2-40B4-BE49-F238E27FC236}">
                <a16:creationId xmlns:a16="http://schemas.microsoft.com/office/drawing/2014/main" id="{A1974680-071D-48F0-A854-82D586F13D7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41</a:t>
            </a:fld>
            <a:endParaRPr lang="fr-FR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99BAF7-EFE5-44E9-8A4A-53867B7F82A4}"/>
              </a:ext>
            </a:extLst>
          </p:cNvPr>
          <p:cNvSpPr/>
          <p:nvPr/>
        </p:nvSpPr>
        <p:spPr>
          <a:xfrm>
            <a:off x="9520261" y="365126"/>
            <a:ext cx="2671739" cy="832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411735D8-1340-4D30-AD75-DBBC929E861A}"/>
              </a:ext>
            </a:extLst>
          </p:cNvPr>
          <p:cNvSpPr/>
          <p:nvPr/>
        </p:nvSpPr>
        <p:spPr>
          <a:xfrm>
            <a:off x="871442" y="1717798"/>
            <a:ext cx="773887" cy="791737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AC0F3B4-2B63-BA4D-8F3A-882F511412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0" b="96386" l="1942" r="98058">
                        <a14:foregroundMark x1="9709" y1="71084" x2="27184" y2="83133"/>
                        <a14:foregroundMark x1="82524" y1="15663" x2="92233" y2="7229"/>
                        <a14:foregroundMark x1="96117" y1="6024" x2="99029" y2="3614"/>
                        <a14:foregroundMark x1="1942" y1="68675" x2="23301" y2="96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8385" y="5246516"/>
            <a:ext cx="496711" cy="50601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8EB23E1-70A1-5F46-99E5-B8524A5FE7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577" y="365125"/>
            <a:ext cx="1677867" cy="21594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233675B-1A07-A344-9AC5-B9A421156046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43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70+ Free Quiz &amp; Maze Images - Pixabay">
            <a:extLst>
              <a:ext uri="{FF2B5EF4-FFF2-40B4-BE49-F238E27FC236}">
                <a16:creationId xmlns:a16="http://schemas.microsoft.com/office/drawing/2014/main" id="{420DD292-E29D-4491-BD12-7FD21D5BC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1430">
            <a:off x="408554" y="197622"/>
            <a:ext cx="1354919" cy="135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2">
            <a:extLst>
              <a:ext uri="{FF2B5EF4-FFF2-40B4-BE49-F238E27FC236}">
                <a16:creationId xmlns:a16="http://schemas.microsoft.com/office/drawing/2014/main" id="{A1974680-071D-48F0-A854-82D586F13D7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42</a:t>
            </a:fld>
            <a:endParaRPr lang="fr-FR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238839-1048-4E87-B2CE-0B623ED38BBB}"/>
              </a:ext>
            </a:extLst>
          </p:cNvPr>
          <p:cNvSpPr/>
          <p:nvPr/>
        </p:nvSpPr>
        <p:spPr>
          <a:xfrm>
            <a:off x="2128497" y="640192"/>
            <a:ext cx="7364471" cy="410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750323-0E6B-48B0-9011-95237BBEBD81}"/>
              </a:ext>
            </a:extLst>
          </p:cNvPr>
          <p:cNvSpPr/>
          <p:nvPr/>
        </p:nvSpPr>
        <p:spPr>
          <a:xfrm>
            <a:off x="2128495" y="640192"/>
            <a:ext cx="7364471" cy="4103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99BAF7-EFE5-44E9-8A4A-53867B7F82A4}"/>
              </a:ext>
            </a:extLst>
          </p:cNvPr>
          <p:cNvSpPr/>
          <p:nvPr/>
        </p:nvSpPr>
        <p:spPr>
          <a:xfrm>
            <a:off x="9520261" y="365126"/>
            <a:ext cx="2671739" cy="832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3DF13BF-D52F-4DCB-A1B8-7724AB854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249" y="365126"/>
            <a:ext cx="1139841" cy="1929343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E092E7C9-A5A2-334E-90C1-443BCEDF9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Titre 2">
            <a:extLst>
              <a:ext uri="{FF2B5EF4-FFF2-40B4-BE49-F238E27FC236}">
                <a16:creationId xmlns:a16="http://schemas.microsoft.com/office/drawing/2014/main" id="{BEF5B69D-C69C-47EB-ADB3-D103E1902C33}"/>
              </a:ext>
            </a:extLst>
          </p:cNvPr>
          <p:cNvSpPr txBox="1">
            <a:spLocks/>
          </p:cNvSpPr>
          <p:nvPr/>
        </p:nvSpPr>
        <p:spPr>
          <a:xfrm>
            <a:off x="871442" y="2933976"/>
            <a:ext cx="10605211" cy="361945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Un capteur de présence est le composant délivrant un signal électrique qui dépend de la présence ou l’absence de la main.</a:t>
            </a:r>
            <a:endParaRPr lang="fr-FR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fr-FR" sz="4000" dirty="0">
                <a:solidFill>
                  <a:schemeClr val="tx1"/>
                </a:solidFill>
              </a:rPr>
              <a:t>A  □ Vrai</a:t>
            </a:r>
          </a:p>
          <a:p>
            <a:pPr>
              <a:lnSpc>
                <a:spcPct val="150000"/>
              </a:lnSpc>
            </a:pPr>
            <a:r>
              <a:rPr lang="fr-FR" sz="4000" dirty="0">
                <a:solidFill>
                  <a:schemeClr val="tx1"/>
                </a:solidFill>
              </a:rPr>
              <a:t>B  □ Faux</a:t>
            </a:r>
          </a:p>
          <a:p>
            <a:endParaRPr lang="fr-FR" dirty="0">
              <a:solidFill>
                <a:schemeClr val="tx1"/>
              </a:solidFill>
            </a:endParaRPr>
          </a:p>
          <a:p>
            <a:endParaRPr lang="fr-FR" dirty="0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0E70F078-20E8-42AA-B6C2-0512F5D89A60}"/>
              </a:ext>
            </a:extLst>
          </p:cNvPr>
          <p:cNvSpPr/>
          <p:nvPr/>
        </p:nvSpPr>
        <p:spPr>
          <a:xfrm>
            <a:off x="871442" y="1717798"/>
            <a:ext cx="773887" cy="791737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0F4D93-E62E-B447-B6EF-B68FEAE42C5A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94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85 1.85185E-6 L 0.60482 0.0011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2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2">
            <a:extLst>
              <a:ext uri="{FF2B5EF4-FFF2-40B4-BE49-F238E27FC236}">
                <a16:creationId xmlns:a16="http://schemas.microsoft.com/office/drawing/2014/main" id="{948439B7-81BF-4735-A4E6-7D7E5EC130EE}"/>
              </a:ext>
            </a:extLst>
          </p:cNvPr>
          <p:cNvSpPr txBox="1">
            <a:spLocks/>
          </p:cNvSpPr>
          <p:nvPr/>
        </p:nvSpPr>
        <p:spPr>
          <a:xfrm>
            <a:off x="871442" y="2933976"/>
            <a:ext cx="10605211" cy="361945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Un capteur de présence est le composant délivrant un signal électrique qui dépend de la présence ou l’absence de la main.</a:t>
            </a:r>
            <a:endParaRPr lang="fr-FR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fr-FR" sz="4000" dirty="0">
                <a:solidFill>
                  <a:schemeClr val="tx1"/>
                </a:solidFill>
              </a:rPr>
              <a:t>A  □ Vrai</a:t>
            </a:r>
          </a:p>
          <a:p>
            <a:pPr>
              <a:lnSpc>
                <a:spcPct val="150000"/>
              </a:lnSpc>
            </a:pPr>
            <a:r>
              <a:rPr lang="fr-FR" sz="4000" dirty="0">
                <a:solidFill>
                  <a:schemeClr val="tx1"/>
                </a:solidFill>
              </a:rPr>
              <a:t>B  □ Faux</a:t>
            </a:r>
          </a:p>
          <a:p>
            <a:endParaRPr lang="fr-FR" dirty="0">
              <a:solidFill>
                <a:schemeClr val="tx1"/>
              </a:solidFill>
            </a:endParaRPr>
          </a:p>
          <a:p>
            <a:endParaRPr lang="fr-FR" dirty="0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4BB8BDC2-03A7-4404-BEF0-708E695BE8D6}"/>
              </a:ext>
            </a:extLst>
          </p:cNvPr>
          <p:cNvSpPr/>
          <p:nvPr/>
        </p:nvSpPr>
        <p:spPr>
          <a:xfrm>
            <a:off x="871442" y="1717798"/>
            <a:ext cx="773887" cy="791737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pic>
        <p:nvPicPr>
          <p:cNvPr id="10" name="Picture 2" descr="70+ Free Quiz &amp; Maze Images - Pixabay">
            <a:extLst>
              <a:ext uri="{FF2B5EF4-FFF2-40B4-BE49-F238E27FC236}">
                <a16:creationId xmlns:a16="http://schemas.microsoft.com/office/drawing/2014/main" id="{420DD292-E29D-4491-BD12-7FD21D5BC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1430">
            <a:off x="408554" y="197622"/>
            <a:ext cx="1354919" cy="135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2">
            <a:extLst>
              <a:ext uri="{FF2B5EF4-FFF2-40B4-BE49-F238E27FC236}">
                <a16:creationId xmlns:a16="http://schemas.microsoft.com/office/drawing/2014/main" id="{A1974680-071D-48F0-A854-82D586F13D7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43</a:t>
            </a:fld>
            <a:endParaRPr lang="fr-FR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99BAF7-EFE5-44E9-8A4A-53867B7F82A4}"/>
              </a:ext>
            </a:extLst>
          </p:cNvPr>
          <p:cNvSpPr/>
          <p:nvPr/>
        </p:nvSpPr>
        <p:spPr>
          <a:xfrm>
            <a:off x="9520261" y="365126"/>
            <a:ext cx="2671739" cy="832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F1EC404-B7B4-4FD2-A7B6-7E6D13D6C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577" y="365125"/>
            <a:ext cx="1677867" cy="215944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1B65EB1-85F8-440B-92D2-2027591F2D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0" b="96386" l="1942" r="98058">
                        <a14:foregroundMark x1="9709" y1="71084" x2="27184" y2="83133"/>
                        <a14:foregroundMark x1="82524" y1="15663" x2="92233" y2="7229"/>
                        <a14:foregroundMark x1="96117" y1="6024" x2="99029" y2="3614"/>
                        <a14:foregroundMark x1="1942" y1="68675" x2="23301" y2="96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6973" y="3992866"/>
            <a:ext cx="496711" cy="50601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97B3351-47D2-BA4F-B870-69090AEDB238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41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70+ Free Quiz &amp; Maze Images - Pixabay">
            <a:extLst>
              <a:ext uri="{FF2B5EF4-FFF2-40B4-BE49-F238E27FC236}">
                <a16:creationId xmlns:a16="http://schemas.microsoft.com/office/drawing/2014/main" id="{420DD292-E29D-4491-BD12-7FD21D5BC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1430">
            <a:off x="408554" y="197622"/>
            <a:ext cx="1354919" cy="135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2">
            <a:extLst>
              <a:ext uri="{FF2B5EF4-FFF2-40B4-BE49-F238E27FC236}">
                <a16:creationId xmlns:a16="http://schemas.microsoft.com/office/drawing/2014/main" id="{A1974680-071D-48F0-A854-82D586F13D7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44</a:t>
            </a:fld>
            <a:endParaRPr lang="fr-FR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99BAF7-EFE5-44E9-8A4A-53867B7F82A4}"/>
              </a:ext>
            </a:extLst>
          </p:cNvPr>
          <p:cNvSpPr/>
          <p:nvPr/>
        </p:nvSpPr>
        <p:spPr>
          <a:xfrm>
            <a:off x="9520261" y="365126"/>
            <a:ext cx="2671739" cy="832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411735D8-1340-4D30-AD75-DBBC929E861A}"/>
              </a:ext>
            </a:extLst>
          </p:cNvPr>
          <p:cNvSpPr/>
          <p:nvPr/>
        </p:nvSpPr>
        <p:spPr>
          <a:xfrm>
            <a:off x="871442" y="1717798"/>
            <a:ext cx="773887" cy="791737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092E7C9-A5A2-334E-90C1-443BCEDF9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68F18E-8492-224D-A39E-A01AD27CF333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re 2">
            <a:extLst>
              <a:ext uri="{FF2B5EF4-FFF2-40B4-BE49-F238E27FC236}">
                <a16:creationId xmlns:a16="http://schemas.microsoft.com/office/drawing/2014/main" id="{8B23B16C-86F3-DE4A-B4C0-43123E0CBBAA}"/>
              </a:ext>
            </a:extLst>
          </p:cNvPr>
          <p:cNvSpPr txBox="1">
            <a:spLocks/>
          </p:cNvSpPr>
          <p:nvPr/>
        </p:nvSpPr>
        <p:spPr>
          <a:xfrm>
            <a:off x="871442" y="3155575"/>
            <a:ext cx="10726509" cy="317625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Un signal logique est :</a:t>
            </a:r>
            <a:endParaRPr lang="fr-FR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fr-FR" sz="4000" dirty="0">
                <a:solidFill>
                  <a:schemeClr val="tx1"/>
                </a:solidFill>
              </a:rPr>
              <a:t>A  □ </a:t>
            </a:r>
            <a:r>
              <a:rPr lang="fr-FR" dirty="0">
                <a:solidFill>
                  <a:schemeClr val="tx1"/>
                </a:solidFill>
              </a:rPr>
              <a:t>un signal qui ne peut prendre que 2 valeurs.</a:t>
            </a:r>
          </a:p>
          <a:p>
            <a:pPr>
              <a:lnSpc>
                <a:spcPct val="150000"/>
              </a:lnSpc>
            </a:pPr>
            <a:r>
              <a:rPr lang="fr-FR" sz="4000" dirty="0">
                <a:solidFill>
                  <a:schemeClr val="tx1"/>
                </a:solidFill>
              </a:rPr>
              <a:t>B  □ </a:t>
            </a:r>
            <a:r>
              <a:rPr lang="fr-FR" dirty="0">
                <a:solidFill>
                  <a:schemeClr val="tx1"/>
                </a:solidFill>
              </a:rPr>
              <a:t>un signal qui peut prendre une infinité de valeurs.</a:t>
            </a:r>
          </a:p>
          <a:p>
            <a:endParaRPr lang="fr-FR" dirty="0">
              <a:solidFill>
                <a:schemeClr val="tx1"/>
              </a:solidFill>
            </a:endParaRPr>
          </a:p>
          <a:p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2E45634-362C-4CE7-A19B-915ED588C36D}"/>
              </a:ext>
            </a:extLst>
          </p:cNvPr>
          <p:cNvSpPr/>
          <p:nvPr/>
        </p:nvSpPr>
        <p:spPr>
          <a:xfrm>
            <a:off x="2280897" y="792592"/>
            <a:ext cx="7364471" cy="410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49D5B2-9292-4B16-9FAC-CEE57E5882D2}"/>
              </a:ext>
            </a:extLst>
          </p:cNvPr>
          <p:cNvSpPr/>
          <p:nvPr/>
        </p:nvSpPr>
        <p:spPr>
          <a:xfrm>
            <a:off x="2280895" y="792592"/>
            <a:ext cx="7364471" cy="4103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EEFC42F-5B3D-4508-A04E-6873E119593E}"/>
              </a:ext>
            </a:extLst>
          </p:cNvPr>
          <p:cNvSpPr/>
          <p:nvPr/>
        </p:nvSpPr>
        <p:spPr>
          <a:xfrm>
            <a:off x="9672661" y="517526"/>
            <a:ext cx="2671739" cy="832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3DF13BF-D52F-4DCB-A1B8-7724AB854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249" y="365126"/>
            <a:ext cx="1139841" cy="192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92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85 1.85185E-6 L 0.60482 0.0011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2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2">
            <a:extLst>
              <a:ext uri="{FF2B5EF4-FFF2-40B4-BE49-F238E27FC236}">
                <a16:creationId xmlns:a16="http://schemas.microsoft.com/office/drawing/2014/main" id="{D06DDB68-9DFD-4A30-9BD1-54350D64162D}"/>
              </a:ext>
            </a:extLst>
          </p:cNvPr>
          <p:cNvSpPr txBox="1">
            <a:spLocks/>
          </p:cNvSpPr>
          <p:nvPr/>
        </p:nvSpPr>
        <p:spPr>
          <a:xfrm>
            <a:off x="871442" y="3155575"/>
            <a:ext cx="10726509" cy="317625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Un signal logique est :</a:t>
            </a:r>
            <a:endParaRPr lang="fr-FR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fr-FR" sz="4000" dirty="0">
                <a:solidFill>
                  <a:schemeClr val="tx1"/>
                </a:solidFill>
              </a:rPr>
              <a:t>A  □ </a:t>
            </a:r>
            <a:r>
              <a:rPr lang="fr-FR" dirty="0">
                <a:solidFill>
                  <a:schemeClr val="tx1"/>
                </a:solidFill>
              </a:rPr>
              <a:t>un signal qui ne peut prendre que 2 valeurs.</a:t>
            </a:r>
          </a:p>
          <a:p>
            <a:pPr>
              <a:lnSpc>
                <a:spcPct val="150000"/>
              </a:lnSpc>
            </a:pPr>
            <a:r>
              <a:rPr lang="fr-FR" sz="4000" dirty="0">
                <a:solidFill>
                  <a:schemeClr val="tx1"/>
                </a:solidFill>
              </a:rPr>
              <a:t>B  □ </a:t>
            </a:r>
            <a:r>
              <a:rPr lang="fr-FR" dirty="0">
                <a:solidFill>
                  <a:schemeClr val="tx1"/>
                </a:solidFill>
              </a:rPr>
              <a:t>un signal qui peut prendre une infinité de valeurs.</a:t>
            </a:r>
          </a:p>
          <a:p>
            <a:endParaRPr lang="fr-FR" dirty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10" name="Picture 2" descr="70+ Free Quiz &amp; Maze Images - Pixabay">
            <a:extLst>
              <a:ext uri="{FF2B5EF4-FFF2-40B4-BE49-F238E27FC236}">
                <a16:creationId xmlns:a16="http://schemas.microsoft.com/office/drawing/2014/main" id="{420DD292-E29D-4491-BD12-7FD21D5BC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1430">
            <a:off x="408554" y="197622"/>
            <a:ext cx="1354919" cy="135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2">
            <a:extLst>
              <a:ext uri="{FF2B5EF4-FFF2-40B4-BE49-F238E27FC236}">
                <a16:creationId xmlns:a16="http://schemas.microsoft.com/office/drawing/2014/main" id="{A1974680-071D-48F0-A854-82D586F13D7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45</a:t>
            </a:fld>
            <a:endParaRPr lang="fr-FR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99BAF7-EFE5-44E9-8A4A-53867B7F82A4}"/>
              </a:ext>
            </a:extLst>
          </p:cNvPr>
          <p:cNvSpPr/>
          <p:nvPr/>
        </p:nvSpPr>
        <p:spPr>
          <a:xfrm>
            <a:off x="9520261" y="365126"/>
            <a:ext cx="2671739" cy="832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411735D8-1340-4D30-AD75-DBBC929E861A}"/>
              </a:ext>
            </a:extLst>
          </p:cNvPr>
          <p:cNvSpPr/>
          <p:nvPr/>
        </p:nvSpPr>
        <p:spPr>
          <a:xfrm>
            <a:off x="871442" y="1717798"/>
            <a:ext cx="773887" cy="791737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2A605BA-2559-8D43-980B-E6014071F5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0" b="96386" l="1942" r="98058">
                        <a14:foregroundMark x1="9709" y1="71084" x2="27184" y2="83133"/>
                        <a14:foregroundMark x1="82524" y1="15663" x2="92233" y2="7229"/>
                        <a14:foregroundMark x1="96117" y1="6024" x2="99029" y2="3614"/>
                        <a14:foregroundMark x1="1942" y1="68675" x2="23301" y2="96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6973" y="3795588"/>
            <a:ext cx="496711" cy="50601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1A56601-8C21-FF46-B80C-721F494650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577" y="365125"/>
            <a:ext cx="1677867" cy="21594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069AB4E-6278-8E4E-864A-E39954F16A9B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69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70+ Free Quiz &amp; Maze Images - Pixabay">
            <a:extLst>
              <a:ext uri="{FF2B5EF4-FFF2-40B4-BE49-F238E27FC236}">
                <a16:creationId xmlns:a16="http://schemas.microsoft.com/office/drawing/2014/main" id="{420DD292-E29D-4491-BD12-7FD21D5BC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1430">
            <a:off x="408554" y="197622"/>
            <a:ext cx="1354919" cy="135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2">
            <a:extLst>
              <a:ext uri="{FF2B5EF4-FFF2-40B4-BE49-F238E27FC236}">
                <a16:creationId xmlns:a16="http://schemas.microsoft.com/office/drawing/2014/main" id="{A1974680-071D-48F0-A854-82D586F13D7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46</a:t>
            </a:fld>
            <a:endParaRPr lang="fr-FR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238839-1048-4E87-B2CE-0B623ED38BBB}"/>
              </a:ext>
            </a:extLst>
          </p:cNvPr>
          <p:cNvSpPr/>
          <p:nvPr/>
        </p:nvSpPr>
        <p:spPr>
          <a:xfrm>
            <a:off x="2128497" y="640192"/>
            <a:ext cx="7364471" cy="410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750323-0E6B-48B0-9011-95237BBEBD81}"/>
              </a:ext>
            </a:extLst>
          </p:cNvPr>
          <p:cNvSpPr/>
          <p:nvPr/>
        </p:nvSpPr>
        <p:spPr>
          <a:xfrm>
            <a:off x="2128495" y="640192"/>
            <a:ext cx="7364471" cy="4103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99BAF7-EFE5-44E9-8A4A-53867B7F82A4}"/>
              </a:ext>
            </a:extLst>
          </p:cNvPr>
          <p:cNvSpPr/>
          <p:nvPr/>
        </p:nvSpPr>
        <p:spPr>
          <a:xfrm>
            <a:off x="9520261" y="365126"/>
            <a:ext cx="2671739" cy="832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3DF13BF-D52F-4DCB-A1B8-7724AB854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249" y="365126"/>
            <a:ext cx="1139841" cy="1929343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E092E7C9-A5A2-334E-90C1-443BCEDF9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3B58580C-4508-4F40-AC43-86F8C7233250}"/>
              </a:ext>
            </a:extLst>
          </p:cNvPr>
          <p:cNvSpPr/>
          <p:nvPr/>
        </p:nvSpPr>
        <p:spPr>
          <a:xfrm>
            <a:off x="871442" y="1717798"/>
            <a:ext cx="773887" cy="791737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13" name="Titre 2">
            <a:extLst>
              <a:ext uri="{FF2B5EF4-FFF2-40B4-BE49-F238E27FC236}">
                <a16:creationId xmlns:a16="http://schemas.microsoft.com/office/drawing/2014/main" id="{493EAACD-6242-1048-BA6F-B1DFEEB0BEC5}"/>
              </a:ext>
            </a:extLst>
          </p:cNvPr>
          <p:cNvSpPr txBox="1">
            <a:spLocks/>
          </p:cNvSpPr>
          <p:nvPr/>
        </p:nvSpPr>
        <p:spPr>
          <a:xfrm>
            <a:off x="963518" y="2686131"/>
            <a:ext cx="11086096" cy="317625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chemeClr val="tx1"/>
                </a:solidFill>
                <a:latin typeface="+mn-lt"/>
              </a:rPr>
              <a:t>Un algorithme est une suite d’instructions réalisée en vue d’obtenir un résultat.</a:t>
            </a:r>
          </a:p>
          <a:p>
            <a:pPr>
              <a:lnSpc>
                <a:spcPct val="150000"/>
              </a:lnSpc>
            </a:pPr>
            <a:r>
              <a:rPr lang="fr-FR" dirty="0">
                <a:solidFill>
                  <a:schemeClr val="tx1"/>
                </a:solidFill>
              </a:rPr>
              <a:t>A </a:t>
            </a:r>
            <a:r>
              <a:rPr lang="fr-FR" sz="4000" dirty="0">
                <a:solidFill>
                  <a:schemeClr val="tx1"/>
                </a:solidFill>
              </a:rPr>
              <a:t>□</a:t>
            </a:r>
            <a:r>
              <a:rPr lang="fr-FR" dirty="0">
                <a:solidFill>
                  <a:schemeClr val="tx1"/>
                </a:solidFill>
              </a:rPr>
              <a:t> Vrai</a:t>
            </a:r>
          </a:p>
          <a:p>
            <a:pPr>
              <a:lnSpc>
                <a:spcPct val="150000"/>
              </a:lnSpc>
            </a:pPr>
            <a:r>
              <a:rPr lang="fr-FR" dirty="0">
                <a:solidFill>
                  <a:schemeClr val="tx1"/>
                </a:solidFill>
              </a:rPr>
              <a:t>B </a:t>
            </a:r>
            <a:r>
              <a:rPr lang="fr-FR" sz="4000" dirty="0">
                <a:solidFill>
                  <a:schemeClr val="tx1"/>
                </a:solidFill>
              </a:rPr>
              <a:t>□</a:t>
            </a:r>
            <a:r>
              <a:rPr lang="fr-FR" dirty="0">
                <a:solidFill>
                  <a:schemeClr val="tx1"/>
                </a:solidFill>
              </a:rPr>
              <a:t> Faux</a:t>
            </a:r>
          </a:p>
          <a:p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BDFB3A-A4D7-4F41-A487-DF925592173C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49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85 1.85185E-6 L 0.60482 0.0011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2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2">
            <a:extLst>
              <a:ext uri="{FF2B5EF4-FFF2-40B4-BE49-F238E27FC236}">
                <a16:creationId xmlns:a16="http://schemas.microsoft.com/office/drawing/2014/main" id="{F503328F-215E-4CC5-A7B7-3DCAC45E98B1}"/>
              </a:ext>
            </a:extLst>
          </p:cNvPr>
          <p:cNvSpPr txBox="1">
            <a:spLocks/>
          </p:cNvSpPr>
          <p:nvPr/>
        </p:nvSpPr>
        <p:spPr>
          <a:xfrm>
            <a:off x="963518" y="2686131"/>
            <a:ext cx="11086096" cy="317625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chemeClr val="tx1"/>
                </a:solidFill>
                <a:latin typeface="+mn-lt"/>
              </a:rPr>
              <a:t>Un algorithme est une suite d’instructions réalisée en vue d’obtenir un résultat.</a:t>
            </a:r>
          </a:p>
          <a:p>
            <a:pPr>
              <a:lnSpc>
                <a:spcPct val="150000"/>
              </a:lnSpc>
            </a:pPr>
            <a:r>
              <a:rPr lang="fr-FR" dirty="0">
                <a:solidFill>
                  <a:schemeClr val="tx1"/>
                </a:solidFill>
              </a:rPr>
              <a:t>A </a:t>
            </a:r>
            <a:r>
              <a:rPr lang="fr-FR" sz="4000" dirty="0">
                <a:solidFill>
                  <a:schemeClr val="tx1"/>
                </a:solidFill>
              </a:rPr>
              <a:t>□</a:t>
            </a:r>
            <a:r>
              <a:rPr lang="fr-FR" dirty="0">
                <a:solidFill>
                  <a:schemeClr val="tx1"/>
                </a:solidFill>
              </a:rPr>
              <a:t> Vrai</a:t>
            </a:r>
          </a:p>
          <a:p>
            <a:pPr>
              <a:lnSpc>
                <a:spcPct val="150000"/>
              </a:lnSpc>
            </a:pPr>
            <a:r>
              <a:rPr lang="fr-FR" dirty="0">
                <a:solidFill>
                  <a:schemeClr val="tx1"/>
                </a:solidFill>
              </a:rPr>
              <a:t>B </a:t>
            </a:r>
            <a:r>
              <a:rPr lang="fr-FR" sz="4000" dirty="0">
                <a:solidFill>
                  <a:schemeClr val="tx1"/>
                </a:solidFill>
              </a:rPr>
              <a:t>□</a:t>
            </a:r>
            <a:r>
              <a:rPr lang="fr-FR" dirty="0">
                <a:solidFill>
                  <a:schemeClr val="tx1"/>
                </a:solidFill>
              </a:rPr>
              <a:t> Faux</a:t>
            </a:r>
          </a:p>
          <a:p>
            <a:endParaRPr lang="fr-FR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9EBC787B-3A4C-432A-99A7-AABFB7F42A6F}"/>
              </a:ext>
            </a:extLst>
          </p:cNvPr>
          <p:cNvSpPr/>
          <p:nvPr/>
        </p:nvSpPr>
        <p:spPr>
          <a:xfrm>
            <a:off x="871442" y="1717798"/>
            <a:ext cx="773887" cy="791737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pic>
        <p:nvPicPr>
          <p:cNvPr id="10" name="Picture 2" descr="70+ Free Quiz &amp; Maze Images - Pixabay">
            <a:extLst>
              <a:ext uri="{FF2B5EF4-FFF2-40B4-BE49-F238E27FC236}">
                <a16:creationId xmlns:a16="http://schemas.microsoft.com/office/drawing/2014/main" id="{420DD292-E29D-4491-BD12-7FD21D5BC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1430">
            <a:off x="408554" y="197622"/>
            <a:ext cx="1354919" cy="135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2">
            <a:extLst>
              <a:ext uri="{FF2B5EF4-FFF2-40B4-BE49-F238E27FC236}">
                <a16:creationId xmlns:a16="http://schemas.microsoft.com/office/drawing/2014/main" id="{A1974680-071D-48F0-A854-82D586F13D7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47</a:t>
            </a:fld>
            <a:endParaRPr lang="fr-FR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99BAF7-EFE5-44E9-8A4A-53867B7F82A4}"/>
              </a:ext>
            </a:extLst>
          </p:cNvPr>
          <p:cNvSpPr/>
          <p:nvPr/>
        </p:nvSpPr>
        <p:spPr>
          <a:xfrm>
            <a:off x="9520261" y="365126"/>
            <a:ext cx="2671739" cy="832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2A605BA-2559-8D43-980B-E6014071F5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0" b="96386" l="1942" r="98058">
                        <a14:foregroundMark x1="9709" y1="71084" x2="27184" y2="83133"/>
                        <a14:foregroundMark x1="82524" y1="15663" x2="92233" y2="7229"/>
                        <a14:foregroundMark x1="96117" y1="6024" x2="99029" y2="3614"/>
                        <a14:foregroundMark x1="1942" y1="68675" x2="23301" y2="96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9348" y="3745021"/>
            <a:ext cx="496711" cy="50601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DA3CB54-2D6D-744D-8DC9-B278E509EB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577" y="365125"/>
            <a:ext cx="1677867" cy="21594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B60CBB2-98D9-EA4D-8B14-6A5E3E31A8DA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14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FC397EC-A613-4F04-B046-3631D670C7D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48</a:t>
            </a:fld>
            <a:endParaRPr lang="fr-FR" noProof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6FEDD309-6683-4082-82F6-056B3FB12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13" y="145110"/>
            <a:ext cx="10515600" cy="946065"/>
          </a:xfrm>
        </p:spPr>
        <p:txBody>
          <a:bodyPr/>
          <a:lstStyle/>
          <a:p>
            <a:r>
              <a:rPr lang="fr-FR" sz="4400" dirty="0"/>
              <a:t>Conclusion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B03B448-984F-49A1-BC0B-0859584B0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82" y="2909094"/>
            <a:ext cx="1977642" cy="333076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36ACFDB-FD50-F948-8BB1-E1097473D8E4}"/>
              </a:ext>
            </a:extLst>
          </p:cNvPr>
          <p:cNvSpPr txBox="1"/>
          <p:nvPr/>
        </p:nvSpPr>
        <p:spPr>
          <a:xfrm>
            <a:off x="1879572" y="1091175"/>
            <a:ext cx="96084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Une nouvelle fois nous avons vu un projet en sciences et technologie qui est au service des personnes. Aujourd’hui notre besoin était de nous aider à mieux nous laver les mains. On espère que tu pourras réaliser cette affiche dans ton collège avec ton professeur.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D02E2A-0733-8B4A-B96C-B385B8A67EE8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20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2E64E47-F7FE-4C66-A3CD-B1EC6800F07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49</a:t>
            </a:fld>
            <a:endParaRPr lang="fr-FR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E52EE0-9D46-4D78-B980-3D3B51719BF3}"/>
              </a:ext>
            </a:extLst>
          </p:cNvPr>
          <p:cNvSpPr/>
          <p:nvPr/>
        </p:nvSpPr>
        <p:spPr>
          <a:xfrm>
            <a:off x="681621" y="1799771"/>
            <a:ext cx="10272787" cy="42254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400" b="1" spc="-151" dirty="0">
                <a:latin typeface="+mj-lt"/>
                <a:ea typeface="+mj-ea"/>
                <a:cs typeface="+mj-cs"/>
              </a:rPr>
              <a:t>Annabel PONGE</a:t>
            </a:r>
            <a:r>
              <a:rPr lang="fr-FR" sz="2400" b="1" spc="-151" dirty="0"/>
              <a:t>,</a:t>
            </a:r>
            <a:r>
              <a:rPr lang="fr-FR" sz="2400" b="1" spc="-15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Professeure </a:t>
            </a:r>
            <a:r>
              <a:rPr lang="fr-FR" sz="2400" b="1" spc="-15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de Technologie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400" b="1" spc="-151" dirty="0">
                <a:latin typeface="+mj-lt"/>
                <a:ea typeface="+mj-ea"/>
                <a:cs typeface="+mj-cs"/>
              </a:rPr>
              <a:t>Lahcène LAHMIANI</a:t>
            </a:r>
            <a:r>
              <a:rPr lang="fr-FR" sz="2400" b="1" spc="-151" dirty="0"/>
              <a:t>,</a:t>
            </a:r>
            <a:r>
              <a:rPr lang="fr-FR" sz="2400" b="1" spc="-151" dirty="0">
                <a:latin typeface="+mj-lt"/>
                <a:ea typeface="+mj-ea"/>
                <a:cs typeface="+mj-cs"/>
              </a:rPr>
              <a:t> </a:t>
            </a:r>
            <a:r>
              <a:rPr lang="fr-FR" sz="2400" b="1" spc="-15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Professeur de Technologie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400" b="1" spc="-151" dirty="0">
                <a:latin typeface="+mj-lt"/>
                <a:ea typeface="+mj-ea"/>
                <a:cs typeface="+mj-cs"/>
              </a:rPr>
              <a:t>Olivier  INNOCENTI</a:t>
            </a:r>
            <a:r>
              <a:rPr lang="fr-FR" sz="2400" b="1" spc="-151" dirty="0"/>
              <a:t>, </a:t>
            </a:r>
            <a:r>
              <a:rPr lang="fr-FR" sz="2400" b="1" spc="-15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Professeur de Technologie</a:t>
            </a:r>
            <a:endParaRPr lang="fr-FR" sz="2400" b="1" spc="-15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fr-FR" sz="2400" b="1" spc="-15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400" b="1" spc="-151" dirty="0">
                <a:latin typeface="+mj-lt"/>
                <a:ea typeface="+mj-ea"/>
                <a:cs typeface="+mj-cs"/>
              </a:rPr>
              <a:t>Fabrice MADIGOU</a:t>
            </a:r>
            <a:r>
              <a:rPr lang="fr-FR" sz="2400" dirty="0"/>
              <a:t/>
            </a:r>
            <a:br>
              <a:rPr lang="fr-FR" sz="2400" dirty="0"/>
            </a:br>
            <a:r>
              <a:rPr lang="fr-FR" sz="2400" b="1" spc="-15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Inspecteur d'Académie - Inspecteur Pédagogique Régional</a:t>
            </a:r>
            <a:br>
              <a:rPr lang="fr-FR" sz="2400" b="1" spc="-15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fr-FR" sz="2400" b="1" spc="-15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Sciences  et Techniques Industrielles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fr-FR" sz="2400" b="1" spc="-15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400" b="1" spc="-151" dirty="0">
                <a:latin typeface="+mj-lt"/>
                <a:ea typeface="+mj-ea"/>
                <a:cs typeface="+mj-cs"/>
              </a:rPr>
              <a:t>Samuel  VIOLLIN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400" b="1" spc="-15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Inspecteur Général de l’</a:t>
            </a:r>
            <a:r>
              <a:rPr lang="fr-FR" sz="2400" b="1" cap="all" spc="-15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é</a:t>
            </a:r>
            <a:r>
              <a:rPr lang="fr-FR" sz="2400" b="1" spc="-15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ducation, du sport et de la recherche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400" b="1" spc="-15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Doyen du groupe Sciences et Techniques Industrielles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400" b="1" spc="-15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/>
            </a:r>
            <a:br>
              <a:rPr lang="fr-FR" sz="2400" b="1" spc="-15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endParaRPr lang="fr-FR" sz="2400" b="1" spc="-15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Titre 3">
            <a:extLst>
              <a:ext uri="{FF2B5EF4-FFF2-40B4-BE49-F238E27FC236}">
                <a16:creationId xmlns:a16="http://schemas.microsoft.com/office/drawing/2014/main" id="{68C5656F-8FE6-4DAC-9410-976E2338B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8467"/>
          </a:xfrm>
        </p:spPr>
        <p:txBody>
          <a:bodyPr/>
          <a:lstStyle/>
          <a:p>
            <a:pPr algn="ctr"/>
            <a:r>
              <a:rPr lang="fr-FR" sz="4400" dirty="0"/>
              <a:t>Présentation </a:t>
            </a:r>
            <a:r>
              <a:rPr lang="fr-FR" sz="4400"/>
              <a:t>de l’équipe </a:t>
            </a:r>
            <a:r>
              <a:rPr lang="fr-FR" sz="4400" dirty="0"/>
              <a:t>d’auteurs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FAD552-BB25-1F46-815F-AC7F3DE04F7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10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23E8BC66-DD2C-415E-8276-0795D5FE6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128" y="3244857"/>
            <a:ext cx="3127393" cy="3127393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5</a:t>
            </a:fld>
            <a:endParaRPr lang="fr-FR" noProof="0"/>
          </a:p>
        </p:txBody>
      </p:sp>
      <p:sp>
        <p:nvSpPr>
          <p:cNvPr id="30" name="Pensées 29">
            <a:extLst>
              <a:ext uri="{FF2B5EF4-FFF2-40B4-BE49-F238E27FC236}">
                <a16:creationId xmlns:a16="http://schemas.microsoft.com/office/drawing/2014/main" id="{96C29482-496D-2743-8C2A-F789E00785A5}"/>
              </a:ext>
            </a:extLst>
          </p:cNvPr>
          <p:cNvSpPr/>
          <p:nvPr/>
        </p:nvSpPr>
        <p:spPr>
          <a:xfrm>
            <a:off x="9161248" y="1621782"/>
            <a:ext cx="1962637" cy="1406257"/>
          </a:xfrm>
          <a:prstGeom prst="cloudCallout">
            <a:avLst>
              <a:gd name="adj1" fmla="val -19015"/>
              <a:gd name="adj2" fmla="val 7878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78F2A5-85C4-B14A-84ED-179B49C7DAC1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ulle narrative : rectangle à coins arrondis 12">
            <a:extLst>
              <a:ext uri="{FF2B5EF4-FFF2-40B4-BE49-F238E27FC236}">
                <a16:creationId xmlns:a16="http://schemas.microsoft.com/office/drawing/2014/main" id="{D3E97920-69F2-114D-8D6E-854CC0B84049}"/>
              </a:ext>
            </a:extLst>
          </p:cNvPr>
          <p:cNvSpPr/>
          <p:nvPr/>
        </p:nvSpPr>
        <p:spPr>
          <a:xfrm>
            <a:off x="922663" y="1642701"/>
            <a:ext cx="2975249" cy="1602156"/>
          </a:xfrm>
          <a:prstGeom prst="wedgeRoundRectCallout">
            <a:avLst>
              <a:gd name="adj1" fmla="val 8336"/>
              <a:gd name="adj2" fmla="val 61100"/>
              <a:gd name="adj3" fmla="val 16667"/>
            </a:avLst>
          </a:prstGeom>
          <a:ln w="3810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faut respecter le  protocole pour se laver les mains ! C’est-à-dire ?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3228634-3E77-3F48-B2C7-75AF8186F190}"/>
              </a:ext>
            </a:extLst>
          </p:cNvPr>
          <p:cNvGrpSpPr/>
          <p:nvPr/>
        </p:nvGrpSpPr>
        <p:grpSpPr>
          <a:xfrm>
            <a:off x="6891437" y="1261343"/>
            <a:ext cx="4957601" cy="1949943"/>
            <a:chOff x="6386636" y="567631"/>
            <a:chExt cx="4957601" cy="1949943"/>
          </a:xfrm>
        </p:grpSpPr>
        <p:sp>
          <p:nvSpPr>
            <p:cNvPr id="10" name="Bulle narrative : rectangle à coins arrondis 12">
              <a:extLst>
                <a:ext uri="{FF2B5EF4-FFF2-40B4-BE49-F238E27FC236}">
                  <a16:creationId xmlns:a16="http://schemas.microsoft.com/office/drawing/2014/main" id="{5099D0CE-C0D9-7141-8394-834F78599E5D}"/>
                </a:ext>
              </a:extLst>
            </p:cNvPr>
            <p:cNvSpPr/>
            <p:nvPr/>
          </p:nvSpPr>
          <p:spPr>
            <a:xfrm flipH="1">
              <a:off x="6386636" y="567631"/>
              <a:ext cx="4898193" cy="1938993"/>
            </a:xfrm>
            <a:prstGeom prst="wedgeRoundRectCallout">
              <a:avLst>
                <a:gd name="adj1" fmla="val 61453"/>
                <a:gd name="adj2" fmla="val 28394"/>
                <a:gd name="adj3" fmla="val 16667"/>
              </a:avLst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fr-FR" sz="2400" dirty="0">
                <a:solidFill>
                  <a:schemeClr val="tx1"/>
                </a:solidFill>
              </a:endParaRPr>
            </a:p>
            <a:p>
              <a:endParaRPr lang="fr-FR" sz="240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C8F4FDC-6C3A-E745-A0F1-BB10C729F020}"/>
                </a:ext>
              </a:extLst>
            </p:cNvPr>
            <p:cNvSpPr/>
            <p:nvPr/>
          </p:nvSpPr>
          <p:spPr>
            <a:xfrm>
              <a:off x="6446045" y="578582"/>
              <a:ext cx="4898192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Le protocole définit, selon une organisation temporelle et/ou logique, la liste des tâches expérimentales à exécuter pour obtenir un résultat. </a:t>
              </a: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D89221E1-B814-954E-8E67-4D0104B3EF47}"/>
              </a:ext>
            </a:extLst>
          </p:cNvPr>
          <p:cNvSpPr txBox="1"/>
          <p:nvPr/>
        </p:nvSpPr>
        <p:spPr>
          <a:xfrm>
            <a:off x="342962" y="-632"/>
            <a:ext cx="119252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Pour bien se laver les mains, il faut respecter un protocole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80C0957-C61A-40D0-B3FD-2802BC32DD6E}"/>
              </a:ext>
            </a:extLst>
          </p:cNvPr>
          <p:cNvGrpSpPr/>
          <p:nvPr/>
        </p:nvGrpSpPr>
        <p:grpSpPr>
          <a:xfrm>
            <a:off x="6901826" y="3491614"/>
            <a:ext cx="4705456" cy="1345119"/>
            <a:chOff x="6901826" y="3491614"/>
            <a:chExt cx="4705456" cy="134511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14A7732-B7E5-463B-A503-35BBDEC3FDE5}"/>
                </a:ext>
              </a:extLst>
            </p:cNvPr>
            <p:cNvSpPr/>
            <p:nvPr/>
          </p:nvSpPr>
          <p:spPr>
            <a:xfrm>
              <a:off x="6998196" y="3578644"/>
              <a:ext cx="451271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C’est ce que tu fais en sciences et technologie lorsque tu suis un protocole expérimental.</a:t>
              </a:r>
            </a:p>
          </p:txBody>
        </p:sp>
        <p:sp>
          <p:nvSpPr>
            <p:cNvPr id="15" name="Bulle narrative : rectangle à coins arrondis 12">
              <a:extLst>
                <a:ext uri="{FF2B5EF4-FFF2-40B4-BE49-F238E27FC236}">
                  <a16:creationId xmlns:a16="http://schemas.microsoft.com/office/drawing/2014/main" id="{86B7B612-02C3-4DE4-9A4F-37E6DC538D19}"/>
                </a:ext>
              </a:extLst>
            </p:cNvPr>
            <p:cNvSpPr/>
            <p:nvPr/>
          </p:nvSpPr>
          <p:spPr>
            <a:xfrm flipH="1">
              <a:off x="6901826" y="3491614"/>
              <a:ext cx="4705456" cy="1345119"/>
            </a:xfrm>
            <a:prstGeom prst="wedgeRoundRectCallout">
              <a:avLst>
                <a:gd name="adj1" fmla="val 61896"/>
                <a:gd name="adj2" fmla="val -49262"/>
                <a:gd name="adj3" fmla="val 16667"/>
              </a:avLst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fr-FR" sz="2400" dirty="0">
                <a:solidFill>
                  <a:schemeClr val="tx1"/>
                </a:solidFill>
              </a:endParaRPr>
            </a:p>
            <a:p>
              <a:endParaRPr lang="fr-FR" sz="2400" dirty="0"/>
            </a:p>
          </p:txBody>
        </p:sp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AB116CD1-D25B-44F5-BF7C-B4961203BE2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1953" y="2386845"/>
            <a:ext cx="3305929" cy="40401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55331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E5ABFF8-4589-D34A-BF85-516513C787C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6</a:t>
            </a:fld>
            <a:endParaRPr lang="fr-FR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D42A9F-C009-C94D-AF23-7B35D3A9B513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1E834F3-C32E-A545-92D5-58024A0029A1}"/>
              </a:ext>
            </a:extLst>
          </p:cNvPr>
          <p:cNvSpPr txBox="1"/>
          <p:nvPr/>
        </p:nvSpPr>
        <p:spPr>
          <a:xfrm>
            <a:off x="195059" y="136123"/>
            <a:ext cx="11636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Un protocole est en d’autres termes, un mode opératoire…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79E1B95-DECD-EB46-B227-4C4C2EA73581}"/>
              </a:ext>
            </a:extLst>
          </p:cNvPr>
          <p:cNvGrpSpPr/>
          <p:nvPr/>
        </p:nvGrpSpPr>
        <p:grpSpPr>
          <a:xfrm>
            <a:off x="1496287" y="1557783"/>
            <a:ext cx="6317755" cy="828000"/>
            <a:chOff x="4840683" y="2528708"/>
            <a:chExt cx="6317755" cy="828000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C8F4A562-56DE-304D-9C66-73CECAB99F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954" b="94118" l="5422" r="92771">
                          <a14:foregroundMark x1="19578" y1="17647" x2="44578" y2="65325"/>
                          <a14:foregroundMark x1="44578" y1="65325" x2="62048" y2="93498"/>
                          <a14:foregroundMark x1="62048" y1="93498" x2="62048" y2="94427"/>
                          <a14:foregroundMark x1="52410" y1="6811" x2="36747" y2="5573"/>
                          <a14:foregroundMark x1="36747" y1="5573" x2="36747" y2="5573"/>
                          <a14:foregroundMark x1="51807" y1="5263" x2="65964" y2="11765"/>
                          <a14:foregroundMark x1="65964" y1="11765" x2="77711" y2="22291"/>
                          <a14:foregroundMark x1="77711" y1="22291" x2="74699" y2="38700"/>
                          <a14:foregroundMark x1="74699" y1="38700" x2="59639" y2="42105"/>
                          <a14:foregroundMark x1="59639" y1="42105" x2="59337" y2="41176"/>
                          <a14:foregroundMark x1="92470" y1="42415" x2="87952" y2="70898"/>
                          <a14:foregroundMark x1="93072" y1="53251" x2="90361" y2="62539"/>
                          <a14:foregroundMark x1="8735" y1="34675" x2="5422" y2="50464"/>
                          <a14:foregroundMark x1="5422" y1="50464" x2="9036" y2="70588"/>
                          <a14:foregroundMark x1="22892" y1="44272" x2="23795" y2="58514"/>
                          <a14:foregroundMark x1="60241" y1="37152" x2="53614" y2="54799"/>
                        </a14:backgroundRemoval>
                      </a14:imgEffect>
                    </a14:imgLayer>
                  </a14:imgProps>
                </a:ext>
              </a:extLst>
            </a:blip>
            <a:srcRect l="3301" t="2786" r="4781" b="1548"/>
            <a:stretch/>
          </p:blipFill>
          <p:spPr>
            <a:xfrm>
              <a:off x="4912680" y="2528708"/>
              <a:ext cx="877588" cy="828000"/>
            </a:xfrm>
            <a:prstGeom prst="rect">
              <a:avLst/>
            </a:prstGeom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4A33D852-F097-3843-BBA9-C3F2216E806F}"/>
                </a:ext>
              </a:extLst>
            </p:cNvPr>
            <p:cNvSpPr txBox="1"/>
            <p:nvPr/>
          </p:nvSpPr>
          <p:spPr>
            <a:xfrm>
              <a:off x="4840683" y="2638180"/>
              <a:ext cx="63177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>
                  <a:latin typeface="Arial" panose="020B0604020202020204" pitchFamily="34" charset="0"/>
                  <a:cs typeface="Arial" panose="020B0604020202020204" pitchFamily="34" charset="0"/>
                </a:rPr>
                <a:t>	Frottez-vous les mains, paume contre paume.</a:t>
              </a:r>
            </a:p>
          </p:txBody>
        </p: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1CD10682-9A81-1348-B58A-62E3832DF2F3}"/>
              </a:ext>
            </a:extLst>
          </p:cNvPr>
          <p:cNvGrpSpPr/>
          <p:nvPr/>
        </p:nvGrpSpPr>
        <p:grpSpPr>
          <a:xfrm>
            <a:off x="318002" y="1029790"/>
            <a:ext cx="11374657" cy="805318"/>
            <a:chOff x="-1118912" y="1036153"/>
            <a:chExt cx="11374657" cy="805318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DA9311A-7190-A546-976B-018FCA038C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9067" t="53340" r="41807" b="19870"/>
            <a:stretch/>
          </p:blipFill>
          <p:spPr>
            <a:xfrm>
              <a:off x="8585554" y="1036153"/>
              <a:ext cx="1670191" cy="785973"/>
            </a:xfrm>
            <a:prstGeom prst="rect">
              <a:avLst/>
            </a:prstGeom>
          </p:spPr>
        </p:pic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1ED4B51E-18CF-F349-83DE-1700B26014CE}"/>
                </a:ext>
              </a:extLst>
            </p:cNvPr>
            <p:cNvSpPr txBox="1"/>
            <p:nvPr/>
          </p:nvSpPr>
          <p:spPr>
            <a:xfrm>
              <a:off x="-1118912" y="1133585"/>
              <a:ext cx="90108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Il consiste à se laver les mains à l’eau et au savon pendant 30 secondes.</a:t>
              </a:r>
            </a:p>
            <a:p>
              <a:endParaRPr lang="fr-FR" sz="2000" dirty="0"/>
            </a:p>
          </p:txBody>
        </p:sp>
      </p:grpSp>
      <p:sp>
        <p:nvSpPr>
          <p:cNvPr id="44" name="ZoneTexte 43">
            <a:extLst>
              <a:ext uri="{FF2B5EF4-FFF2-40B4-BE49-F238E27FC236}">
                <a16:creationId xmlns:a16="http://schemas.microsoft.com/office/drawing/2014/main" id="{0289E8EF-3314-6A40-A736-9011C29D3D1C}"/>
              </a:ext>
            </a:extLst>
          </p:cNvPr>
          <p:cNvSpPr txBox="1"/>
          <p:nvPr/>
        </p:nvSpPr>
        <p:spPr>
          <a:xfrm>
            <a:off x="248589" y="684113"/>
            <a:ext cx="52806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lavage des mains est essentiel. </a:t>
            </a:r>
          </a:p>
          <a:p>
            <a:endParaRPr lang="fr-FR" dirty="0"/>
          </a:p>
        </p:txBody>
      </p: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46B931F8-36DC-1945-8BF0-CD9947B9A31F}"/>
              </a:ext>
            </a:extLst>
          </p:cNvPr>
          <p:cNvGrpSpPr/>
          <p:nvPr/>
        </p:nvGrpSpPr>
        <p:grpSpPr>
          <a:xfrm>
            <a:off x="2395268" y="2099641"/>
            <a:ext cx="3762536" cy="828000"/>
            <a:chOff x="759743" y="2372939"/>
            <a:chExt cx="3762536" cy="828000"/>
          </a:xfrm>
        </p:grpSpPr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D2A0510A-D380-CC49-8CDD-96B2F542B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548" b="95223" l="9632" r="95467">
                          <a14:foregroundMark x1="32578" y1="9554" x2="62606" y2="4777"/>
                          <a14:foregroundMark x1="62606" y1="4777" x2="75921" y2="15605"/>
                          <a14:foregroundMark x1="75921" y1="15605" x2="90652" y2="46178"/>
                          <a14:foregroundMark x1="90652" y1="46178" x2="92918" y2="62739"/>
                          <a14:foregroundMark x1="92918" y1="62739" x2="72805" y2="87261"/>
                          <a14:foregroundMark x1="72805" y1="87261" x2="51558" y2="95223"/>
                          <a14:foregroundMark x1="54391" y1="2866" x2="50992" y2="8917"/>
                          <a14:foregroundMark x1="32011" y1="16879" x2="38527" y2="70382"/>
                          <a14:foregroundMark x1="38527" y1="70382" x2="38527" y2="70701"/>
                          <a14:foregroundMark x1="67139" y1="22293" x2="63173" y2="71019"/>
                          <a14:foregroundMark x1="63173" y1="71019" x2="49292" y2="83439"/>
                          <a14:foregroundMark x1="49292" y1="83439" x2="37394" y2="63376"/>
                          <a14:foregroundMark x1="37394" y1="63376" x2="40793" y2="46497"/>
                          <a14:foregroundMark x1="40793" y1="46497" x2="67422" y2="37580"/>
                          <a14:foregroundMark x1="67422" y1="37580" x2="82720" y2="37261"/>
                          <a14:foregroundMark x1="82720" y1="37261" x2="82720" y2="37261"/>
                          <a14:foregroundMark x1="93199" y1="50340" x2="92635" y2="55732"/>
                          <a14:foregroundMark x1="94334" y1="39490" x2="93301" y2="49363"/>
                          <a14:foregroundMark x1="92635" y1="55732" x2="92635" y2="56369"/>
                          <a14:foregroundMark x1="20963" y1="22930" x2="15581" y2="38854"/>
                          <a14:foregroundMark x1="15581" y1="38854" x2="14448" y2="55096"/>
                          <a14:foregroundMark x1="14448" y1="55096" x2="14448" y2="55096"/>
                          <a14:foregroundMark x1="16147" y1="64013" x2="22096" y2="79299"/>
                          <a14:foregroundMark x1="22096" y1="79299" x2="32011" y2="88535"/>
                          <a14:foregroundMark x1="67705" y1="92038" x2="80087" y2="87487"/>
                          <a14:foregroundMark x1="83735" y1="84087" x2="95296" y2="61515"/>
                          <a14:foregroundMark x1="96984" y1="49363" x2="94051" y2="38854"/>
                          <a14:foregroundMark x1="94051" y1="38854" x2="84986" y2="24522"/>
                          <a14:foregroundMark x1="84986" y1="24522" x2="56941" y2="7006"/>
                          <a14:foregroundMark x1="56941" y1="7006" x2="41360" y2="4777"/>
                          <a14:foregroundMark x1="47025" y1="93312" x2="38527" y2="91720"/>
                          <a14:foregroundMark x1="67705" y1="4140" x2="80453" y2="14650"/>
                          <a14:foregroundMark x1="84419" y1="17516" x2="89518" y2="27389"/>
                          <a14:foregroundMark x1="46459" y1="21975" x2="54391" y2="28662"/>
                          <a14:foregroundMark x1="36827" y1="64968" x2="33994" y2="72611"/>
                          <a14:foregroundMark x1="50142" y1="39490" x2="56374" y2="35669"/>
                          <a14:backgroundMark x1="99150" y1="54777" x2="97734" y2="62102"/>
                          <a14:backgroundMark x1="98300" y1="52866" x2="97734" y2="55732"/>
                          <a14:backgroundMark x1="83286" y1="86943" x2="82153" y2="88854"/>
                          <a14:backgroundMark x1="98017" y1="49363" x2="98017" y2="54459"/>
                          <a14:backgroundMark x1="84703" y1="85032" x2="81020" y2="88535"/>
                        </a14:backgroundRemoval>
                      </a14:imgEffect>
                    </a14:imgLayer>
                  </a14:imgProps>
                </a:ext>
              </a:extLst>
            </a:blip>
            <a:srcRect l="11787" t="956" r="1764" b="637"/>
            <a:stretch/>
          </p:blipFill>
          <p:spPr>
            <a:xfrm>
              <a:off x="759743" y="2372939"/>
              <a:ext cx="877586" cy="828000"/>
            </a:xfrm>
            <a:prstGeom prst="rect">
              <a:avLst/>
            </a:prstGeom>
          </p:spPr>
        </p:pic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8C002DA4-5A3F-F94B-826F-34652522020E}"/>
                </a:ext>
              </a:extLst>
            </p:cNvPr>
            <p:cNvSpPr txBox="1"/>
            <p:nvPr/>
          </p:nvSpPr>
          <p:spPr>
            <a:xfrm>
              <a:off x="1588463" y="2555885"/>
              <a:ext cx="29338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>
                  <a:latin typeface="Arial" panose="020B0604020202020204" pitchFamily="34" charset="0"/>
                  <a:cs typeface="Arial" panose="020B0604020202020204" pitchFamily="34" charset="0"/>
                </a:rPr>
                <a:t>Lavez le dos des mains.</a:t>
              </a:r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2570DBA8-6314-C547-8210-061ECB93771F}"/>
              </a:ext>
            </a:extLst>
          </p:cNvPr>
          <p:cNvGrpSpPr/>
          <p:nvPr/>
        </p:nvGrpSpPr>
        <p:grpSpPr>
          <a:xfrm>
            <a:off x="1568284" y="2712447"/>
            <a:ext cx="3625456" cy="856941"/>
            <a:chOff x="-1471708" y="2718695"/>
            <a:chExt cx="3625456" cy="856941"/>
          </a:xfrm>
        </p:grpSpPr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D0331077-AD06-A741-B9E2-6B0BFC81DC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145" b="96785" l="9296" r="95775">
                          <a14:foregroundMark x1="24789" y1="16720" x2="15211" y2="29582"/>
                          <a14:foregroundMark x1="15211" y1="29582" x2="12676" y2="62379"/>
                          <a14:foregroundMark x1="12676" y1="62379" x2="18873" y2="77170"/>
                          <a14:foregroundMark x1="18873" y1="77170" x2="30423" y2="89068"/>
                          <a14:foregroundMark x1="30423" y1="89068" x2="44507" y2="94855"/>
                          <a14:foregroundMark x1="44507" y1="94855" x2="58873" y2="94855"/>
                          <a14:foregroundMark x1="58873" y1="94855" x2="73239" y2="89389"/>
                          <a14:foregroundMark x1="73239" y1="89389" x2="85634" y2="78778"/>
                          <a14:foregroundMark x1="85634" y1="78778" x2="94648" y2="46624"/>
                          <a14:foregroundMark x1="94648" y1="46624" x2="89296" y2="31190"/>
                          <a14:foregroundMark x1="89296" y1="31190" x2="79437" y2="17042"/>
                          <a14:foregroundMark x1="79437" y1="17042" x2="65915" y2="8360"/>
                          <a14:foregroundMark x1="65915" y1="8360" x2="50141" y2="5466"/>
                          <a14:foregroundMark x1="50141" y1="5466" x2="23099" y2="17363"/>
                          <a14:foregroundMark x1="32394" y1="11576" x2="60845" y2="5145"/>
                          <a14:foregroundMark x1="71831" y1="8682" x2="89859" y2="36656"/>
                          <a14:foregroundMark x1="89859" y1="36656" x2="92394" y2="50804"/>
                          <a14:foregroundMark x1="62817" y1="93248" x2="42535" y2="96785"/>
                          <a14:foregroundMark x1="56338" y1="97106" x2="82817" y2="83923"/>
                          <a14:foregroundMark x1="82817" y1="83923" x2="83099" y2="83601"/>
                          <a14:foregroundMark x1="90704" y1="70096" x2="95775" y2="49518"/>
                        </a14:backgroundRemoval>
                      </a14:imgEffect>
                    </a14:imgLayer>
                  </a14:imgProps>
                </a:ext>
              </a:extLst>
            </a:blip>
            <a:srcRect l="10743" t="643" r="3295"/>
            <a:stretch/>
          </p:blipFill>
          <p:spPr>
            <a:xfrm>
              <a:off x="-1471708" y="2718695"/>
              <a:ext cx="908261" cy="856941"/>
            </a:xfrm>
            <a:prstGeom prst="rect">
              <a:avLst/>
            </a:prstGeom>
          </p:spPr>
        </p:pic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4529EFC9-F880-8E42-8F2C-9F603D338676}"/>
                </a:ext>
              </a:extLst>
            </p:cNvPr>
            <p:cNvSpPr txBox="1"/>
            <p:nvPr/>
          </p:nvSpPr>
          <p:spPr>
            <a:xfrm>
              <a:off x="-594120" y="2919810"/>
              <a:ext cx="27478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>
                  <a:latin typeface="Arial" panose="020B0604020202020204" pitchFamily="34" charset="0"/>
                  <a:cs typeface="Arial" panose="020B0604020202020204" pitchFamily="34" charset="0"/>
                </a:rPr>
                <a:t>Lavez entre les doigts.</a:t>
              </a: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0744A7D5-4DCC-B040-B0A5-904179591AD2}"/>
              </a:ext>
            </a:extLst>
          </p:cNvPr>
          <p:cNvGrpSpPr/>
          <p:nvPr/>
        </p:nvGrpSpPr>
        <p:grpSpPr>
          <a:xfrm>
            <a:off x="2395268" y="3290387"/>
            <a:ext cx="4289062" cy="828000"/>
            <a:chOff x="-535565" y="3253024"/>
            <a:chExt cx="4289062" cy="828000"/>
          </a:xfrm>
        </p:grpSpPr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D4F2ECC6-67BE-0B4B-AA29-AE0E2463AA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145" b="94340" l="9920" r="96247">
                          <a14:foregroundMark x1="40214" y1="9748" x2="63271" y2="3145"/>
                          <a14:foregroundMark x1="65684" y1="5031" x2="78820" y2="12264"/>
                          <a14:foregroundMark x1="78820" y1="12264" x2="94906" y2="34906"/>
                          <a14:foregroundMark x1="97855" y1="45283" x2="95174" y2="62579"/>
                          <a14:foregroundMark x1="95174" y1="62579" x2="87131" y2="77044"/>
                          <a14:foregroundMark x1="87131" y1="77044" x2="78552" y2="84906"/>
                          <a14:foregroundMark x1="34584" y1="13208" x2="23592" y2="24214"/>
                          <a14:foregroundMark x1="23592" y1="24214" x2="20107" y2="39937"/>
                          <a14:foregroundMark x1="20107" y1="39937" x2="20912" y2="56289"/>
                          <a14:foregroundMark x1="20912" y1="56289" x2="25469" y2="72013"/>
                          <a14:foregroundMark x1="25469" y1="72013" x2="33244" y2="85535"/>
                          <a14:foregroundMark x1="33244" y1="85535" x2="57373" y2="93711"/>
                          <a14:foregroundMark x1="43700" y1="90252" x2="58177" y2="94654"/>
                          <a14:foregroundMark x1="58177" y1="94654" x2="73727" y2="89623"/>
                          <a14:foregroundMark x1="78552" y1="87736" x2="92493" y2="71384"/>
                          <a14:foregroundMark x1="96247" y1="40252" x2="89008" y2="22642"/>
                          <a14:foregroundMark x1="88204" y1="21069" x2="86059" y2="18868"/>
                          <a14:foregroundMark x1="61662" y1="15723" x2="47989" y2="20126"/>
                          <a14:foregroundMark x1="47989" y1="20126" x2="44772" y2="23585"/>
                          <a14:foregroundMark x1="66488" y1="18868" x2="77212" y2="29874"/>
                          <a14:foregroundMark x1="77212" y1="29874" x2="80161" y2="37421"/>
                          <a14:foregroundMark x1="78552" y1="21384" x2="74799" y2="27044"/>
                          <a14:foregroundMark x1="59786" y1="38994" x2="52547" y2="52830"/>
                          <a14:foregroundMark x1="52547" y1="52830" x2="51206" y2="66981"/>
                          <a14:foregroundMark x1="49598" y1="59748" x2="51206" y2="64465"/>
                          <a14:foregroundMark x1="57373" y1="21069" x2="61126" y2="30189"/>
                        </a14:backgroundRemoval>
                      </a14:imgEffect>
                    </a14:imgLayer>
                  </a14:imgProps>
                </a:ext>
              </a:extLst>
            </a:blip>
            <a:srcRect l="16452" b="1572"/>
            <a:stretch/>
          </p:blipFill>
          <p:spPr>
            <a:xfrm>
              <a:off x="-535565" y="3253024"/>
              <a:ext cx="884738" cy="828000"/>
            </a:xfrm>
            <a:prstGeom prst="rect">
              <a:avLst/>
            </a:prstGeom>
          </p:spPr>
        </p:pic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0A5FBE5E-AE66-AD4E-B090-60FBC7FA6871}"/>
                </a:ext>
              </a:extLst>
            </p:cNvPr>
            <p:cNvSpPr txBox="1"/>
            <p:nvPr/>
          </p:nvSpPr>
          <p:spPr>
            <a:xfrm>
              <a:off x="308323" y="3454139"/>
              <a:ext cx="34451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>
                  <a:latin typeface="Arial" panose="020B0604020202020204" pitchFamily="34" charset="0"/>
                  <a:cs typeface="Arial" panose="020B0604020202020204" pitchFamily="34" charset="0"/>
                </a:rPr>
                <a:t>Frottez le dessus des doigts.</a:t>
              </a:r>
            </a:p>
          </p:txBody>
        </p:sp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079FCD34-BDD0-654E-8B3B-D12529792590}"/>
              </a:ext>
            </a:extLst>
          </p:cNvPr>
          <p:cNvGrpSpPr/>
          <p:nvPr/>
        </p:nvGrpSpPr>
        <p:grpSpPr>
          <a:xfrm>
            <a:off x="1568284" y="3923819"/>
            <a:ext cx="3221366" cy="829165"/>
            <a:chOff x="238200" y="3642074"/>
            <a:chExt cx="3221366" cy="829165"/>
          </a:xfrm>
        </p:grpSpPr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CD915AEB-27DD-1C4E-813E-C984F8B91235}"/>
                </a:ext>
              </a:extLst>
            </p:cNvPr>
            <p:cNvSpPr txBox="1"/>
            <p:nvPr/>
          </p:nvSpPr>
          <p:spPr>
            <a:xfrm>
              <a:off x="1223056" y="3913084"/>
              <a:ext cx="2236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>
                  <a:latin typeface="Arial" panose="020B0604020202020204" pitchFamily="34" charset="0"/>
                  <a:cs typeface="Arial" panose="020B0604020202020204" pitchFamily="34" charset="0"/>
                </a:rPr>
                <a:t>Lavez les pouces.</a:t>
              </a:r>
            </a:p>
          </p:txBody>
        </p:sp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273B0007-C724-094B-AA40-B0446D2485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932" b="94463" l="8864" r="98338">
                          <a14:foregroundMark x1="35734" y1="10423" x2="65651" y2="3909"/>
                          <a14:foregroundMark x1="65651" y1="3909" x2="78670" y2="11401"/>
                          <a14:foregroundMark x1="78670" y1="11401" x2="88920" y2="23127"/>
                          <a14:foregroundMark x1="88920" y1="23127" x2="94460" y2="38111"/>
                          <a14:foregroundMark x1="95568" y1="42997" x2="95568" y2="60261"/>
                          <a14:foregroundMark x1="95568" y1="60261" x2="88643" y2="75896"/>
                          <a14:foregroundMark x1="88643" y1="75896" x2="81717" y2="82736"/>
                          <a14:foregroundMark x1="32410" y1="87948" x2="60388" y2="99349"/>
                          <a14:foregroundMark x1="60388" y1="99349" x2="75069" y2="94788"/>
                          <a14:foregroundMark x1="75069" y1="94788" x2="80332" y2="88274"/>
                          <a14:foregroundMark x1="72576" y1="22476" x2="41551" y2="68404"/>
                          <a14:foregroundMark x1="41551" y1="68404" x2="26039" y2="72638"/>
                          <a14:foregroundMark x1="46260" y1="67427" x2="76454" y2="77850"/>
                          <a14:foregroundMark x1="76454" y1="77850" x2="78116" y2="77850"/>
                          <a14:foregroundMark x1="47368" y1="2932" x2="64543" y2="4235"/>
                          <a14:foregroundMark x1="82548" y1="14007" x2="89751" y2="28664"/>
                          <a14:foregroundMark x1="89751" y1="28664" x2="89751" y2="28664"/>
                          <a14:foregroundMark x1="92521" y1="25081" x2="98338" y2="47231"/>
                          <a14:foregroundMark x1="94737" y1="63844" x2="89751" y2="76873"/>
                          <a14:foregroundMark x1="55125" y1="22801" x2="33795" y2="48208"/>
                          <a14:foregroundMark x1="35457" y1="9121" x2="25208" y2="20521"/>
                          <a14:foregroundMark x1="25208" y1="20521" x2="18560" y2="36482"/>
                          <a14:foregroundMark x1="18560" y1="36482" x2="16620" y2="53094"/>
                          <a14:foregroundMark x1="16620" y1="53094" x2="20222" y2="69381"/>
                          <a14:foregroundMark x1="20222" y1="69381" x2="29363" y2="82085"/>
                          <a14:foregroundMark x1="29363" y1="82085" x2="34903" y2="86319"/>
                          <a14:foregroundMark x1="73684" y1="42020" x2="74238" y2="71336"/>
                          <a14:foregroundMark x1="84211" y1="33550" x2="81994" y2="49837"/>
                          <a14:foregroundMark x1="81994" y1="49837" x2="81994" y2="49837"/>
                          <a14:foregroundMark x1="63158" y1="26710" x2="47091" y2="40065"/>
                        </a14:backgroundRemoval>
                      </a14:imgEffect>
                    </a14:imgLayer>
                  </a14:imgProps>
                </a:ext>
              </a:extLst>
            </a:blip>
            <a:srcRect l="15467"/>
            <a:stretch/>
          </p:blipFill>
          <p:spPr>
            <a:xfrm>
              <a:off x="238200" y="3642074"/>
              <a:ext cx="881572" cy="829165"/>
            </a:xfrm>
            <a:prstGeom prst="rect">
              <a:avLst/>
            </a:prstGeom>
          </p:spPr>
        </p:pic>
      </p:grp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3900E75A-A32B-B247-ABF7-39FB4827BE60}"/>
              </a:ext>
            </a:extLst>
          </p:cNvPr>
          <p:cNvGrpSpPr/>
          <p:nvPr/>
        </p:nvGrpSpPr>
        <p:grpSpPr>
          <a:xfrm>
            <a:off x="2395268" y="4681454"/>
            <a:ext cx="6033917" cy="828000"/>
            <a:chOff x="-109764" y="4486526"/>
            <a:chExt cx="6033917" cy="828000"/>
          </a:xfrm>
        </p:grpSpPr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B9F54A65-6E8C-A84D-BCAC-61C4D1660865}"/>
                </a:ext>
              </a:extLst>
            </p:cNvPr>
            <p:cNvSpPr txBox="1"/>
            <p:nvPr/>
          </p:nvSpPr>
          <p:spPr>
            <a:xfrm>
              <a:off x="725294" y="4700471"/>
              <a:ext cx="51988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>
                  <a:latin typeface="Arial" panose="020B0604020202020204" pitchFamily="34" charset="0"/>
                  <a:cs typeface="Arial" panose="020B0604020202020204" pitchFamily="34" charset="0"/>
                </a:rPr>
                <a:t>Lavez aussi le bout des doigts et les ongles.</a:t>
              </a:r>
            </a:p>
          </p:txBody>
        </p:sp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F435E309-017B-3B4B-BA58-2E2CFC6C4D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762" b="95556" l="9922" r="96606">
                          <a14:foregroundMark x1="52219" y1="2222" x2="39164" y2="7937"/>
                          <a14:foregroundMark x1="39164" y1="7937" x2="22977" y2="34286"/>
                          <a14:foregroundMark x1="22977" y1="34286" x2="20366" y2="50794"/>
                          <a14:foregroundMark x1="20366" y1="50794" x2="23760" y2="67619"/>
                          <a14:foregroundMark x1="23760" y1="67619" x2="31070" y2="81587"/>
                          <a14:foregroundMark x1="31070" y1="81587" x2="42820" y2="91429"/>
                          <a14:foregroundMark x1="42820" y1="91429" x2="55875" y2="95556"/>
                          <a14:foregroundMark x1="55875" y1="95556" x2="82507" y2="86032"/>
                          <a14:foregroundMark x1="82507" y1="86032" x2="91906" y2="71746"/>
                          <a14:foregroundMark x1="91906" y1="71746" x2="96606" y2="53333"/>
                          <a14:foregroundMark x1="96606" y1="53333" x2="95039" y2="36508"/>
                          <a14:foregroundMark x1="95039" y1="36508" x2="88512" y2="21587"/>
                          <a14:foregroundMark x1="88512" y1="21587" x2="77546" y2="11746"/>
                          <a14:foregroundMark x1="77546" y1="11746" x2="64230" y2="5079"/>
                          <a14:foregroundMark x1="64230" y1="5079" x2="52219" y2="4762"/>
                          <a14:foregroundMark x1="65535" y1="25397" x2="53525" y2="51429"/>
                          <a14:foregroundMark x1="79896" y1="28889" x2="89295" y2="60000"/>
                          <a14:foregroundMark x1="89295" y1="60000" x2="87990" y2="65079"/>
                          <a14:foregroundMark x1="90601" y1="31111" x2="93211" y2="53016"/>
                          <a14:foregroundMark x1="92167" y1="28571" x2="96606" y2="52698"/>
                          <a14:foregroundMark x1="65013" y1="58095" x2="53264" y2="60000"/>
                          <a14:foregroundMark x1="49086" y1="95238" x2="62402" y2="95556"/>
                          <a14:foregroundMark x1="62402" y1="95556" x2="71018" y2="91429"/>
                        </a14:backgroundRemoval>
                      </a14:imgEffect>
                    </a14:imgLayer>
                  </a14:imgProps>
                </a:ext>
              </a:extLst>
            </a:blip>
            <a:srcRect l="18633" t="-395" b="2300"/>
            <a:stretch/>
          </p:blipFill>
          <p:spPr>
            <a:xfrm>
              <a:off x="-109764" y="4486526"/>
              <a:ext cx="835058" cy="828000"/>
            </a:xfrm>
            <a:prstGeom prst="rect">
              <a:avLst/>
            </a:prstGeom>
          </p:spPr>
        </p:pic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5DD3975F-A1A9-CB48-965D-F8D6B2276010}"/>
              </a:ext>
            </a:extLst>
          </p:cNvPr>
          <p:cNvGrpSpPr/>
          <p:nvPr/>
        </p:nvGrpSpPr>
        <p:grpSpPr>
          <a:xfrm>
            <a:off x="1568284" y="5381860"/>
            <a:ext cx="10407722" cy="828000"/>
            <a:chOff x="294371" y="5332774"/>
            <a:chExt cx="10407722" cy="886725"/>
          </a:xfrm>
        </p:grpSpPr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FFA54D51-9E54-E448-A3C9-27A748BE635C}"/>
                </a:ext>
              </a:extLst>
            </p:cNvPr>
            <p:cNvSpPr txBox="1"/>
            <p:nvPr/>
          </p:nvSpPr>
          <p:spPr>
            <a:xfrm>
              <a:off x="1343441" y="5662179"/>
              <a:ext cx="9358652" cy="4284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>
                  <a:latin typeface="Arial" panose="020B0604020202020204" pitchFamily="34" charset="0"/>
                  <a:cs typeface="Arial" panose="020B0604020202020204" pitchFamily="34" charset="0"/>
                </a:rPr>
                <a:t>Séchez-vous les mains avec une serviette propre (à usage unique) ou à l’air libre.</a:t>
              </a:r>
            </a:p>
          </p:txBody>
        </p:sp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53127FBA-28F7-C04B-971E-722C31BB12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4140" b="95223" l="9296" r="94085">
                          <a14:foregroundMark x1="40000" y1="6051" x2="27324" y2="14650"/>
                          <a14:foregroundMark x1="27324" y1="14650" x2="12113" y2="42357"/>
                          <a14:foregroundMark x1="12113" y1="42357" x2="12676" y2="58917"/>
                          <a14:foregroundMark x1="12676" y1="58917" x2="18028" y2="71975"/>
                          <a14:foregroundMark x1="20845" y1="75796" x2="46479" y2="93949"/>
                          <a14:foregroundMark x1="46479" y1="93949" x2="65915" y2="91083"/>
                          <a14:foregroundMark x1="56620" y1="95223" x2="49859" y2="95223"/>
                          <a14:foregroundMark x1="92676" y1="34076" x2="89577" y2="64650"/>
                          <a14:foregroundMark x1="94085" y1="47771" x2="93239" y2="53503"/>
                          <a14:foregroundMark x1="55211" y1="4140" x2="45352" y2="5732"/>
                        </a14:backgroundRemoval>
                      </a14:imgEffect>
                    </a14:imgLayer>
                  </a14:imgProps>
                </a:ext>
              </a:extLst>
            </a:blip>
            <a:srcRect l="10460" r="3578" b="1592"/>
            <a:stretch/>
          </p:blipFill>
          <p:spPr>
            <a:xfrm>
              <a:off x="294371" y="5332774"/>
              <a:ext cx="875719" cy="8867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242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7</a:t>
            </a:fld>
            <a:endParaRPr lang="fr-FR" noProof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ABCEFB7E-6BE5-4594-A55C-4AD3FCC4115A}"/>
              </a:ext>
            </a:extLst>
          </p:cNvPr>
          <p:cNvSpPr txBox="1">
            <a:spLocks/>
          </p:cNvSpPr>
          <p:nvPr/>
        </p:nvSpPr>
        <p:spPr>
          <a:xfrm>
            <a:off x="527236" y="261257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4800" dirty="0"/>
          </a:p>
        </p:txBody>
      </p:sp>
      <p:sp>
        <p:nvSpPr>
          <p:cNvPr id="30" name="Pensées 29">
            <a:extLst>
              <a:ext uri="{FF2B5EF4-FFF2-40B4-BE49-F238E27FC236}">
                <a16:creationId xmlns:a16="http://schemas.microsoft.com/office/drawing/2014/main" id="{96C29482-496D-2743-8C2A-F789E00785A5}"/>
              </a:ext>
            </a:extLst>
          </p:cNvPr>
          <p:cNvSpPr/>
          <p:nvPr/>
        </p:nvSpPr>
        <p:spPr>
          <a:xfrm>
            <a:off x="9161248" y="1621782"/>
            <a:ext cx="1962637" cy="1406257"/>
          </a:xfrm>
          <a:prstGeom prst="cloudCallout">
            <a:avLst>
              <a:gd name="adj1" fmla="val -19015"/>
              <a:gd name="adj2" fmla="val 7878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78F2A5-85C4-B14A-84ED-179B49C7DAC1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0EB0E704-D315-6546-BD7C-516FC9601D4A}"/>
              </a:ext>
            </a:extLst>
          </p:cNvPr>
          <p:cNvGrpSpPr/>
          <p:nvPr/>
        </p:nvGrpSpPr>
        <p:grpSpPr>
          <a:xfrm>
            <a:off x="246847" y="300164"/>
            <a:ext cx="8679743" cy="6090435"/>
            <a:chOff x="352285" y="54116"/>
            <a:chExt cx="8679743" cy="6090435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09B23D6-A78B-F34E-85E8-E3E2DFBC8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268237" y="2729627"/>
              <a:ext cx="2802247" cy="3270151"/>
            </a:xfrm>
            <a:prstGeom prst="rect">
              <a:avLst/>
            </a:prstGeom>
            <a:scene3d>
              <a:camera prst="orthographicFront">
                <a:rot lat="0" lon="1500000" rev="0"/>
              </a:camera>
              <a:lightRig rig="threePt" dir="t"/>
            </a:scene3d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9C89F1D0-596E-B641-AAF3-D676B1BEB4F3}"/>
                </a:ext>
              </a:extLst>
            </p:cNvPr>
            <p:cNvSpPr txBox="1"/>
            <p:nvPr/>
          </p:nvSpPr>
          <p:spPr>
            <a:xfrm>
              <a:off x="352285" y="54116"/>
              <a:ext cx="222689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400" b="1" spc="-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rPr>
                <a:t>Anecdote</a:t>
              </a:r>
            </a:p>
          </p:txBody>
        </p:sp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DC22637-C07C-4FFC-BED4-2084E5D3D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6980119" y="2126634"/>
              <a:ext cx="1790752" cy="1962524"/>
            </a:xfrm>
            <a:prstGeom prst="rect">
              <a:avLst/>
            </a:prstGeom>
            <a:scene3d>
              <a:camera prst="orthographicFront">
                <a:rot lat="0" lon="600000" rev="0"/>
              </a:camera>
              <a:lightRig rig="threePt" dir="t"/>
            </a:scene3d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2DC10D70-EE63-468F-B95C-EE2C5430F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241276" y="4089158"/>
              <a:ext cx="1790752" cy="1962524"/>
            </a:xfrm>
            <a:prstGeom prst="rect">
              <a:avLst/>
            </a:prstGeom>
            <a:scene3d>
              <a:camera prst="orthographicFront">
                <a:rot lat="0" lon="600000" rev="0"/>
              </a:camera>
              <a:lightRig rig="threePt" dir="t"/>
            </a:scene3d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8C77CFC8-7B97-5D42-917B-0A1C05FEB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5208192" y="2598796"/>
              <a:ext cx="1790752" cy="1962524"/>
            </a:xfrm>
            <a:prstGeom prst="rect">
              <a:avLst/>
            </a:prstGeom>
            <a:scene3d>
              <a:camera prst="orthographicFront">
                <a:rot lat="0" lon="600000" rev="0"/>
              </a:camera>
              <a:lightRig rig="threePt" dir="t"/>
            </a:scene3d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058BF729-6ACC-43FE-AD73-AEDCD558A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5074313" y="4182027"/>
              <a:ext cx="1790752" cy="1962524"/>
            </a:xfrm>
            <a:prstGeom prst="rect">
              <a:avLst/>
            </a:prstGeom>
            <a:scene3d>
              <a:camera prst="orthographicFront">
                <a:rot lat="0" lon="600000" rev="0"/>
              </a:camera>
              <a:lightRig rig="threePt" dir="t"/>
            </a:scene3d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67484DF3-2106-7545-9C4F-118101A27A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0984" y="3482219"/>
            <a:ext cx="1022475" cy="1423175"/>
          </a:xfrm>
          <a:prstGeom prst="rect">
            <a:avLst/>
          </a:prstGeom>
          <a:scene3d>
            <a:camera prst="orthographicFront">
              <a:rot lat="0" lon="1499985" rev="0"/>
            </a:camera>
            <a:lightRig rig="threePt" dir="t"/>
          </a:scene3d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2BFB671E-4595-3345-BB3C-06400AA32052}"/>
              </a:ext>
            </a:extLst>
          </p:cNvPr>
          <p:cNvGrpSpPr/>
          <p:nvPr/>
        </p:nvGrpSpPr>
        <p:grpSpPr>
          <a:xfrm>
            <a:off x="279885" y="1222520"/>
            <a:ext cx="5481988" cy="1821620"/>
            <a:chOff x="334032" y="1142570"/>
            <a:chExt cx="5481988" cy="1821620"/>
          </a:xfrm>
        </p:grpSpPr>
        <p:sp>
          <p:nvSpPr>
            <p:cNvPr id="22" name="Bulle rectangulaire à coins arrondis 21">
              <a:extLst>
                <a:ext uri="{FF2B5EF4-FFF2-40B4-BE49-F238E27FC236}">
                  <a16:creationId xmlns:a16="http://schemas.microsoft.com/office/drawing/2014/main" id="{333678A1-9E95-744A-B653-3727DC604838}"/>
                </a:ext>
              </a:extLst>
            </p:cNvPr>
            <p:cNvSpPr/>
            <p:nvPr/>
          </p:nvSpPr>
          <p:spPr>
            <a:xfrm>
              <a:off x="352285" y="1142570"/>
              <a:ext cx="5307038" cy="1821620"/>
            </a:xfrm>
            <a:prstGeom prst="wedgeRoundRectCallout">
              <a:avLst>
                <a:gd name="adj1" fmla="val 17350"/>
                <a:gd name="adj2" fmla="val 70511"/>
                <a:gd name="adj3" fmla="val 16667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 dirty="0">
                <a:solidFill>
                  <a:srgbClr val="202122"/>
                </a:solidFill>
              </a:endParaRPr>
            </a:p>
            <a:p>
              <a:pPr algn="ctr"/>
              <a:endParaRPr lang="fr-FR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EAE9D2-9DC0-4E46-B979-D8582BB6ABFF}"/>
                </a:ext>
              </a:extLst>
            </p:cNvPr>
            <p:cNvSpPr/>
            <p:nvPr/>
          </p:nvSpPr>
          <p:spPr>
            <a:xfrm>
              <a:off x="334032" y="1244161"/>
              <a:ext cx="5481988" cy="15294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Voici l’affiche qui sera affichée à plusieurs endroits de l’établissement :</a:t>
              </a:r>
            </a:p>
            <a:p>
              <a:r>
                <a:rPr lang="fr-FR" sz="2400" dirty="0">
                  <a:solidFill>
                    <a:srgbClr val="2021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Il faut respecter consciencieusement ce  protocole pour se laver les mains ! 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1368C8F4-3897-E84E-9B10-00F65044C6F8}"/>
              </a:ext>
            </a:extLst>
          </p:cNvPr>
          <p:cNvGrpSpPr/>
          <p:nvPr/>
        </p:nvGrpSpPr>
        <p:grpSpPr>
          <a:xfrm>
            <a:off x="780012" y="1269482"/>
            <a:ext cx="4629531" cy="1789418"/>
            <a:chOff x="5471631" y="140654"/>
            <a:chExt cx="4299262" cy="1789418"/>
          </a:xfrm>
        </p:grpSpPr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93BE2D87-91EB-BE42-B1E1-B550DBEEF770}"/>
                </a:ext>
              </a:extLst>
            </p:cNvPr>
            <p:cNvSpPr txBox="1"/>
            <p:nvPr/>
          </p:nvSpPr>
          <p:spPr>
            <a:xfrm>
              <a:off x="5730898" y="188904"/>
              <a:ext cx="403999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Savez-vous qu’il y a toujours des zones « mal lavées » si on ne se lave pas les mains avec méthode ?</a:t>
              </a:r>
            </a:p>
          </p:txBody>
        </p:sp>
        <p:sp>
          <p:nvSpPr>
            <p:cNvPr id="33" name="Bulle rectangulaire à coins arrondis 32">
              <a:extLst>
                <a:ext uri="{FF2B5EF4-FFF2-40B4-BE49-F238E27FC236}">
                  <a16:creationId xmlns:a16="http://schemas.microsoft.com/office/drawing/2014/main" id="{56A63E52-AB03-7742-ABDB-FA4DF39DC1F6}"/>
                </a:ext>
              </a:extLst>
            </p:cNvPr>
            <p:cNvSpPr/>
            <p:nvPr/>
          </p:nvSpPr>
          <p:spPr>
            <a:xfrm>
              <a:off x="5471631" y="140654"/>
              <a:ext cx="4223901" cy="1789418"/>
            </a:xfrm>
            <a:prstGeom prst="wedgeRoundRectCallout">
              <a:avLst>
                <a:gd name="adj1" fmla="val 17350"/>
                <a:gd name="adj2" fmla="val 70511"/>
                <a:gd name="adj3" fmla="val 16667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 dirty="0">
                <a:solidFill>
                  <a:srgbClr val="202122"/>
                </a:solidFill>
              </a:endParaRPr>
            </a:p>
            <a:p>
              <a:pPr algn="ctr"/>
              <a:endParaRPr lang="fr-FR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6C02FF80-4EF6-1743-8769-0A785DCDD5B7}"/>
              </a:ext>
            </a:extLst>
          </p:cNvPr>
          <p:cNvGrpSpPr/>
          <p:nvPr/>
        </p:nvGrpSpPr>
        <p:grpSpPr>
          <a:xfrm>
            <a:off x="1009959" y="1293285"/>
            <a:ext cx="4299262" cy="1789418"/>
            <a:chOff x="5471631" y="140654"/>
            <a:chExt cx="4299262" cy="1789418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59ED3CF1-88D9-BE4F-BFC5-F465DAC67939}"/>
                </a:ext>
              </a:extLst>
            </p:cNvPr>
            <p:cNvSpPr txBox="1"/>
            <p:nvPr/>
          </p:nvSpPr>
          <p:spPr>
            <a:xfrm>
              <a:off x="5730898" y="188904"/>
              <a:ext cx="403999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Bonjour, </a:t>
              </a:r>
            </a:p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Est-ce que tout le monde s’est bien lavé les mains  avant de rentrer en classe ?</a:t>
              </a:r>
            </a:p>
          </p:txBody>
        </p:sp>
        <p:sp>
          <p:nvSpPr>
            <p:cNvPr id="13" name="Bulle rectangulaire à coins arrondis 12">
              <a:extLst>
                <a:ext uri="{FF2B5EF4-FFF2-40B4-BE49-F238E27FC236}">
                  <a16:creationId xmlns:a16="http://schemas.microsoft.com/office/drawing/2014/main" id="{CCFC57B1-F51F-6B4C-BCD1-E2008121DD07}"/>
                </a:ext>
              </a:extLst>
            </p:cNvPr>
            <p:cNvSpPr/>
            <p:nvPr/>
          </p:nvSpPr>
          <p:spPr>
            <a:xfrm>
              <a:off x="5471631" y="140654"/>
              <a:ext cx="4223901" cy="1789418"/>
            </a:xfrm>
            <a:prstGeom prst="wedgeRoundRectCallout">
              <a:avLst>
                <a:gd name="adj1" fmla="val 17350"/>
                <a:gd name="adj2" fmla="val 70511"/>
                <a:gd name="adj3" fmla="val 16667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 dirty="0">
                <a:solidFill>
                  <a:srgbClr val="202122"/>
                </a:solidFill>
              </a:endParaRPr>
            </a:p>
            <a:p>
              <a:pPr algn="ctr"/>
              <a:endParaRPr lang="fr-FR" dirty="0"/>
            </a:p>
          </p:txBody>
        </p:sp>
      </p:grpSp>
      <p:sp>
        <p:nvSpPr>
          <p:cNvPr id="11" name="Bulle rectangulaire à coins arrondis 14">
            <a:extLst>
              <a:ext uri="{FF2B5EF4-FFF2-40B4-BE49-F238E27FC236}">
                <a16:creationId xmlns:a16="http://schemas.microsoft.com/office/drawing/2014/main" id="{507BF0A2-4CAE-1E43-8103-95A73B8C953B}"/>
              </a:ext>
            </a:extLst>
          </p:cNvPr>
          <p:cNvSpPr/>
          <p:nvPr/>
        </p:nvSpPr>
        <p:spPr>
          <a:xfrm>
            <a:off x="8069631" y="803022"/>
            <a:ext cx="3126561" cy="1569660"/>
          </a:xfrm>
          <a:prstGeom prst="wedgeRoundRectCallout">
            <a:avLst>
              <a:gd name="adj1" fmla="val -47763"/>
              <a:gd name="adj2" fmla="val 64943"/>
              <a:gd name="adj3" fmla="val 16667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 bien tu vois, moi je ne sais jamais où j’en suis dans le protocole !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ulle rectangulaire à coins arrondis 14">
            <a:extLst>
              <a:ext uri="{FF2B5EF4-FFF2-40B4-BE49-F238E27FC236}">
                <a16:creationId xmlns:a16="http://schemas.microsoft.com/office/drawing/2014/main" id="{71C990C2-8656-3C4F-80AD-6AE9E3379C9E}"/>
              </a:ext>
            </a:extLst>
          </p:cNvPr>
          <p:cNvSpPr/>
          <p:nvPr/>
        </p:nvSpPr>
        <p:spPr>
          <a:xfrm>
            <a:off x="9075092" y="3345927"/>
            <a:ext cx="2112701" cy="1292854"/>
          </a:xfrm>
          <a:prstGeom prst="wedgeRoundRectCallout">
            <a:avLst>
              <a:gd name="adj1" fmla="val -82050"/>
              <a:gd name="adj2" fmla="val 35187"/>
              <a:gd name="adj3" fmla="val 16667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Moi, je n’ai pas de montre !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58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8</a:t>
            </a:fld>
            <a:endParaRPr lang="fr-FR" noProof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ABCEFB7E-6BE5-4594-A55C-4AD3FCC4115A}"/>
              </a:ext>
            </a:extLst>
          </p:cNvPr>
          <p:cNvSpPr txBox="1">
            <a:spLocks/>
          </p:cNvSpPr>
          <p:nvPr/>
        </p:nvSpPr>
        <p:spPr>
          <a:xfrm>
            <a:off x="527236" y="261257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4800" dirty="0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4C6C4FDA-F442-4EB5-9E38-D1BF49AF40AC}"/>
              </a:ext>
            </a:extLst>
          </p:cNvPr>
          <p:cNvSpPr/>
          <p:nvPr/>
        </p:nvSpPr>
        <p:spPr>
          <a:xfrm>
            <a:off x="2208179" y="2324911"/>
            <a:ext cx="1819072" cy="204280"/>
          </a:xfrm>
          <a:custGeom>
            <a:avLst/>
            <a:gdLst>
              <a:gd name="connsiteX0" fmla="*/ 0 w 1819072"/>
              <a:gd name="connsiteY0" fmla="*/ 0 h 204280"/>
              <a:gd name="connsiteX1" fmla="*/ 1060315 w 1819072"/>
              <a:gd name="connsiteY1" fmla="*/ 204280 h 204280"/>
              <a:gd name="connsiteX2" fmla="*/ 1819072 w 1819072"/>
              <a:gd name="connsiteY2" fmla="*/ 29183 h 20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9072" h="204280">
                <a:moveTo>
                  <a:pt x="0" y="0"/>
                </a:moveTo>
                <a:lnTo>
                  <a:pt x="1060315" y="204280"/>
                </a:lnTo>
                <a:lnTo>
                  <a:pt x="1819072" y="29183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Pensées 29">
            <a:extLst>
              <a:ext uri="{FF2B5EF4-FFF2-40B4-BE49-F238E27FC236}">
                <a16:creationId xmlns:a16="http://schemas.microsoft.com/office/drawing/2014/main" id="{96C29482-496D-2743-8C2A-F789E00785A5}"/>
              </a:ext>
            </a:extLst>
          </p:cNvPr>
          <p:cNvSpPr/>
          <p:nvPr/>
        </p:nvSpPr>
        <p:spPr>
          <a:xfrm>
            <a:off x="9161248" y="1621782"/>
            <a:ext cx="1962637" cy="1406257"/>
          </a:xfrm>
          <a:prstGeom prst="cloudCallout">
            <a:avLst>
              <a:gd name="adj1" fmla="val -19015"/>
              <a:gd name="adj2" fmla="val 7878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32C0C4F6-9766-7149-A341-3DE0ECB7F71B}"/>
              </a:ext>
            </a:extLst>
          </p:cNvPr>
          <p:cNvGrpSpPr/>
          <p:nvPr/>
        </p:nvGrpSpPr>
        <p:grpSpPr>
          <a:xfrm>
            <a:off x="5362804" y="1370715"/>
            <a:ext cx="5635064" cy="5296400"/>
            <a:chOff x="5722784" y="902319"/>
            <a:chExt cx="5635064" cy="5296400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D2CEC688-88D1-2448-9A93-4482D361C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74023" y1="71875" x2="86523" y2="79883"/>
                          <a14:foregroundMark x1="86523" y1="79883" x2="86523" y2="841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97699" y="2812269"/>
              <a:ext cx="3386450" cy="3386450"/>
            </a:xfrm>
            <a:prstGeom prst="rect">
              <a:avLst/>
            </a:prstGeom>
          </p:spPr>
        </p:pic>
        <p:sp>
          <p:nvSpPr>
            <p:cNvPr id="21" name="Bulle rectangulaire à coins arrondis 14">
              <a:extLst>
                <a:ext uri="{FF2B5EF4-FFF2-40B4-BE49-F238E27FC236}">
                  <a16:creationId xmlns:a16="http://schemas.microsoft.com/office/drawing/2014/main" id="{47A40431-78D5-DA48-BA67-FC06B984CE46}"/>
                </a:ext>
              </a:extLst>
            </p:cNvPr>
            <p:cNvSpPr/>
            <p:nvPr/>
          </p:nvSpPr>
          <p:spPr>
            <a:xfrm>
              <a:off x="5722784" y="902319"/>
              <a:ext cx="5635064" cy="1926056"/>
            </a:xfrm>
            <a:prstGeom prst="wedgeRoundRectCallout">
              <a:avLst>
                <a:gd name="adj1" fmla="val -20849"/>
                <a:gd name="adj2" fmla="val 72743"/>
                <a:gd name="adj3" fmla="val 16667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FR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Comment proposer à tous les élèves une aide simple et efficace qui permettra de respecter le protocole pour se laver les mains dans les établissements scolaires ?</a:t>
              </a:r>
              <a:endParaRPr lang="fr-F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EECB7AEB-253E-FD45-8467-7059332EC40F}"/>
              </a:ext>
            </a:extLst>
          </p:cNvPr>
          <p:cNvSpPr/>
          <p:nvPr/>
        </p:nvSpPr>
        <p:spPr>
          <a:xfrm>
            <a:off x="7781923" y="3237234"/>
            <a:ext cx="3215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Expression du besoin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DBBCDBC-CFC4-B749-88BA-471551BF10B6}"/>
              </a:ext>
            </a:extLst>
          </p:cNvPr>
          <p:cNvSpPr txBox="1"/>
          <p:nvPr/>
        </p:nvSpPr>
        <p:spPr>
          <a:xfrm>
            <a:off x="152400" y="137590"/>
            <a:ext cx="11887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Comment faire pour bien se laver les mains 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4BF89-55A1-E94B-B371-BBF096636EF0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9687D506-BDD8-FA42-BB4C-1FE91E4516CC}"/>
              </a:ext>
            </a:extLst>
          </p:cNvPr>
          <p:cNvGrpSpPr/>
          <p:nvPr/>
        </p:nvGrpSpPr>
        <p:grpSpPr>
          <a:xfrm>
            <a:off x="468031" y="1370715"/>
            <a:ext cx="4470466" cy="4789081"/>
            <a:chOff x="468031" y="1370715"/>
            <a:chExt cx="4470466" cy="4789081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97E9A505-387A-1444-B87C-AF618FC76F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806"/>
            <a:stretch/>
          </p:blipFill>
          <p:spPr>
            <a:xfrm>
              <a:off x="468031" y="3419869"/>
              <a:ext cx="1245331" cy="2739927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</p:pic>
        <p:sp>
          <p:nvSpPr>
            <p:cNvPr id="11" name="Bulle rectangulaire à coins arrondis 10">
              <a:extLst>
                <a:ext uri="{FF2B5EF4-FFF2-40B4-BE49-F238E27FC236}">
                  <a16:creationId xmlns:a16="http://schemas.microsoft.com/office/drawing/2014/main" id="{CCB13FA5-B9BF-D140-9BCC-CC71F7115C05}"/>
                </a:ext>
              </a:extLst>
            </p:cNvPr>
            <p:cNvSpPr/>
            <p:nvPr/>
          </p:nvSpPr>
          <p:spPr>
            <a:xfrm>
              <a:off x="1341574" y="1370715"/>
              <a:ext cx="3596923" cy="2073799"/>
            </a:xfrm>
            <a:prstGeom prst="wedgeRoundRectCallout">
              <a:avLst>
                <a:gd name="adj1" fmla="val -32646"/>
                <a:gd name="adj2" fmla="val 71087"/>
                <a:gd name="adj3" fmla="val 16667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 dirty="0">
                <a:solidFill>
                  <a:srgbClr val="202122"/>
                </a:solidFill>
              </a:endParaRPr>
            </a:p>
            <a:p>
              <a:pPr algn="ctr"/>
              <a:r>
                <a:rPr lang="fr-FR" sz="2400" dirty="0">
                  <a:solidFill>
                    <a:srgbClr val="2021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va s’appuyer sur les cours de sciences et technologie pour vous aider à bien vous laver les mains.</a:t>
              </a:r>
            </a:p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505927162"/>
      </p:ext>
    </p:extLst>
  </p:cSld>
  <p:clrMapOvr>
    <a:masterClrMapping/>
  </p:clrMapOvr>
  <p:transition spd="slow" advClick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9</a:t>
            </a:fld>
            <a:endParaRPr lang="fr-FR" noProof="0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4C6C4FDA-F442-4EB5-9E38-D1BF49AF40AC}"/>
              </a:ext>
            </a:extLst>
          </p:cNvPr>
          <p:cNvSpPr/>
          <p:nvPr/>
        </p:nvSpPr>
        <p:spPr>
          <a:xfrm>
            <a:off x="2208179" y="2324911"/>
            <a:ext cx="1819072" cy="204280"/>
          </a:xfrm>
          <a:custGeom>
            <a:avLst/>
            <a:gdLst>
              <a:gd name="connsiteX0" fmla="*/ 0 w 1819072"/>
              <a:gd name="connsiteY0" fmla="*/ 0 h 204280"/>
              <a:gd name="connsiteX1" fmla="*/ 1060315 w 1819072"/>
              <a:gd name="connsiteY1" fmla="*/ 204280 h 204280"/>
              <a:gd name="connsiteX2" fmla="*/ 1819072 w 1819072"/>
              <a:gd name="connsiteY2" fmla="*/ 29183 h 20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9072" h="204280">
                <a:moveTo>
                  <a:pt x="0" y="0"/>
                </a:moveTo>
                <a:lnTo>
                  <a:pt x="1060315" y="204280"/>
                </a:lnTo>
                <a:lnTo>
                  <a:pt x="1819072" y="29183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Pensées 29">
            <a:extLst>
              <a:ext uri="{FF2B5EF4-FFF2-40B4-BE49-F238E27FC236}">
                <a16:creationId xmlns:a16="http://schemas.microsoft.com/office/drawing/2014/main" id="{96C29482-496D-2743-8C2A-F789E00785A5}"/>
              </a:ext>
            </a:extLst>
          </p:cNvPr>
          <p:cNvSpPr/>
          <p:nvPr/>
        </p:nvSpPr>
        <p:spPr>
          <a:xfrm>
            <a:off x="9161248" y="1621782"/>
            <a:ext cx="1962637" cy="1406257"/>
          </a:xfrm>
          <a:prstGeom prst="cloudCallout">
            <a:avLst>
              <a:gd name="adj1" fmla="val -19015"/>
              <a:gd name="adj2" fmla="val 7878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915A5364-E2D2-1A47-AE4C-1A81555E7221}"/>
              </a:ext>
            </a:extLst>
          </p:cNvPr>
          <p:cNvGrpSpPr/>
          <p:nvPr/>
        </p:nvGrpSpPr>
        <p:grpSpPr>
          <a:xfrm>
            <a:off x="6096000" y="827347"/>
            <a:ext cx="5438522" cy="5203305"/>
            <a:chOff x="5940676" y="788814"/>
            <a:chExt cx="5438522" cy="5300653"/>
          </a:xfrm>
          <a:noFill/>
        </p:grpSpPr>
        <p:pic>
          <p:nvPicPr>
            <p:cNvPr id="13" name="Picture 2" descr="thumb image">
              <a:extLst>
                <a:ext uri="{FF2B5EF4-FFF2-40B4-BE49-F238E27FC236}">
                  <a16:creationId xmlns:a16="http://schemas.microsoft.com/office/drawing/2014/main" id="{CED8564B-FDD1-444A-8CED-97C0BD9B32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81138" y="3028039"/>
              <a:ext cx="3061428" cy="3061428"/>
            </a:xfrm>
            <a:prstGeom prst="rect">
              <a:avLst/>
            </a:prstGeom>
            <a:grpFill/>
            <a:ln w="38100">
              <a:noFill/>
            </a:ln>
          </p:spPr>
        </p:pic>
        <p:sp>
          <p:nvSpPr>
            <p:cNvPr id="10" name="Bulle narrative : rectangle à coins arrondis 12">
              <a:extLst>
                <a:ext uri="{FF2B5EF4-FFF2-40B4-BE49-F238E27FC236}">
                  <a16:creationId xmlns:a16="http://schemas.microsoft.com/office/drawing/2014/main" id="{7CB05D42-1126-414A-834D-9B1E601768B7}"/>
                </a:ext>
              </a:extLst>
            </p:cNvPr>
            <p:cNvSpPr/>
            <p:nvPr/>
          </p:nvSpPr>
          <p:spPr>
            <a:xfrm flipH="1">
              <a:off x="5940676" y="788814"/>
              <a:ext cx="5438522" cy="1975804"/>
            </a:xfrm>
            <a:prstGeom prst="wedgeRoundRectCallout">
              <a:avLst>
                <a:gd name="adj1" fmla="val 2015"/>
                <a:gd name="adj2" fmla="val 63213"/>
                <a:gd name="adj3" fmla="val 16667"/>
              </a:avLst>
            </a:prstGeom>
            <a:grpFill/>
            <a:ln w="38100">
              <a:solidFill>
                <a:srgbClr val="0070C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Je te propose de réaliser un projet qui permettra de créer une </a:t>
              </a:r>
              <a:r>
                <a:rPr lang="fr-FR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affiche interactive</a:t>
              </a:r>
              <a:r>
                <a:rPr lang="fr-FR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conçue comme une aide à respecter le bon protocole pour se laver les mains.</a:t>
              </a:r>
              <a:endParaRPr lang="fr-F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EC171BC4-F5B2-A34C-8FAD-1D87DC236386}"/>
              </a:ext>
            </a:extLst>
          </p:cNvPr>
          <p:cNvGrpSpPr/>
          <p:nvPr/>
        </p:nvGrpSpPr>
        <p:grpSpPr>
          <a:xfrm>
            <a:off x="1282143" y="634788"/>
            <a:ext cx="3449087" cy="5588425"/>
            <a:chOff x="1282143" y="634788"/>
            <a:chExt cx="3449087" cy="5588425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0B441667-BE28-8D46-BC6F-689F7EAD0B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806"/>
            <a:stretch/>
          </p:blipFill>
          <p:spPr>
            <a:xfrm>
              <a:off x="1304350" y="2435762"/>
              <a:ext cx="1721444" cy="3787451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</p:pic>
        <p:sp>
          <p:nvSpPr>
            <p:cNvPr id="12" name="Bulle narrative : rectangle à coins arrondis 12">
              <a:extLst>
                <a:ext uri="{FF2B5EF4-FFF2-40B4-BE49-F238E27FC236}">
                  <a16:creationId xmlns:a16="http://schemas.microsoft.com/office/drawing/2014/main" id="{5FDD329C-47A3-3C4C-A358-64C04FCC0093}"/>
                </a:ext>
              </a:extLst>
            </p:cNvPr>
            <p:cNvSpPr/>
            <p:nvPr/>
          </p:nvSpPr>
          <p:spPr>
            <a:xfrm flipH="1">
              <a:off x="1282143" y="634788"/>
              <a:ext cx="3449087" cy="1671186"/>
            </a:xfrm>
            <a:prstGeom prst="wedgeRoundRectCallout">
              <a:avLst>
                <a:gd name="adj1" fmla="val -6963"/>
                <a:gd name="adj2" fmla="val 69275"/>
                <a:gd name="adj3" fmla="val 16667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Les programmes de sciences et de technologie vont pouvoir nous aider.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E245AF14-F2D5-F348-96C9-98D6441A623B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3 : 6eme / </a:t>
            </a:r>
            <a:r>
              <a:rPr lang="fr-FR" sz="1200" dirty="0"/>
              <a:t>Affiche interactive pour bien se laver les mains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2553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19715838_TF16411250.potx" id="{C47F33A4-2C66-428E-B1F4-6919DFF55AE7}" vid="{0C76DC9B-55F5-4846-BECF-7B5783C0B8F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B2218FC-8412-44B9-9E82-D51F1F531141}">
  <ds:schemaRefs>
    <ds:schemaRef ds:uri="http://purl.org/dc/terms/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fb0879af-3eba-417a-a55a-ffe6dcd6ca77"/>
    <ds:schemaRef ds:uri="6dc4bcd6-49db-4c07-9060-8acfc67cef9f"/>
    <ds:schemaRef ds:uri="http://schemas.microsoft.com/sharepoint/v3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64A4C9D-F801-4923-BC6D-E0006F5123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3122</Words>
  <Application>Microsoft Office PowerPoint</Application>
  <PresentationFormat>Grand écran</PresentationFormat>
  <Paragraphs>545</Paragraphs>
  <Slides>49</Slides>
  <Notes>48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58" baseType="lpstr">
      <vt:lpstr>Arial</vt:lpstr>
      <vt:lpstr>Calibri</vt:lpstr>
      <vt:lpstr>Candara</vt:lpstr>
      <vt:lpstr>Corbel</vt:lpstr>
      <vt:lpstr>DS ISO 1</vt:lpstr>
      <vt:lpstr>Lexend Deca</vt:lpstr>
      <vt:lpstr>Times New Roman</vt:lpstr>
      <vt:lpstr>Wingdings</vt:lpstr>
      <vt:lpstr>Thème Office</vt:lpstr>
      <vt:lpstr>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Lien avec le programme de Technologie du Cycle 3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</vt:lpstr>
      <vt:lpstr>Présentation de l’équipe d’auteurs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2020-01-02T21:15:14Z</dcterms:created>
  <dcterms:modified xsi:type="dcterms:W3CDTF">2020-07-05T09:18:03Z</dcterms:modified>
</cp:coreProperties>
</file>