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4" r:id="rId3"/>
    <p:sldId id="259" r:id="rId4"/>
    <p:sldId id="258" r:id="rId5"/>
    <p:sldId id="276" r:id="rId6"/>
    <p:sldId id="260" r:id="rId7"/>
    <p:sldId id="261" r:id="rId8"/>
    <p:sldId id="262" r:id="rId9"/>
    <p:sldId id="257" r:id="rId10"/>
    <p:sldId id="263" r:id="rId11"/>
    <p:sldId id="275" r:id="rId12"/>
    <p:sldId id="266" r:id="rId13"/>
    <p:sldId id="265" r:id="rId14"/>
    <p:sldId id="264" r:id="rId15"/>
    <p:sldId id="268" r:id="rId16"/>
    <p:sldId id="281" r:id="rId17"/>
    <p:sldId id="277" r:id="rId18"/>
    <p:sldId id="282" r:id="rId19"/>
    <p:sldId id="278" r:id="rId20"/>
    <p:sldId id="290" r:id="rId21"/>
    <p:sldId id="283" r:id="rId22"/>
    <p:sldId id="284" r:id="rId23"/>
    <p:sldId id="285" r:id="rId24"/>
    <p:sldId id="288" r:id="rId25"/>
    <p:sldId id="289" r:id="rId26"/>
    <p:sldId id="287" r:id="rId27"/>
    <p:sldId id="286" r:id="rId2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23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A0D89-C793-B243-AB2D-EDB2A4B75458}" type="datetimeFigureOut">
              <a:rPr lang="fr-FR" smtClean="0"/>
              <a:t>10/06/2020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23BB-864D-8E4D-95FC-3BDE1AD8AB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1987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A0D89-C793-B243-AB2D-EDB2A4B75458}" type="datetimeFigureOut">
              <a:rPr lang="fr-FR" smtClean="0"/>
              <a:t>10/06/2020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23BB-864D-8E4D-95FC-3BDE1AD8AB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6423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A0D89-C793-B243-AB2D-EDB2A4B75458}" type="datetimeFigureOut">
              <a:rPr lang="fr-FR" smtClean="0"/>
              <a:t>10/06/2020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23BB-864D-8E4D-95FC-3BDE1AD8AB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8035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A0D89-C793-B243-AB2D-EDB2A4B75458}" type="datetimeFigureOut">
              <a:rPr lang="fr-FR" smtClean="0"/>
              <a:t>10/06/2020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23BB-864D-8E4D-95FC-3BDE1AD8AB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4189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A0D89-C793-B243-AB2D-EDB2A4B75458}" type="datetimeFigureOut">
              <a:rPr lang="fr-FR" smtClean="0"/>
              <a:t>10/06/2020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23BB-864D-8E4D-95FC-3BDE1AD8AB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7207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A0D89-C793-B243-AB2D-EDB2A4B75458}" type="datetimeFigureOut">
              <a:rPr lang="fr-FR" smtClean="0"/>
              <a:t>10/06/2020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23BB-864D-8E4D-95FC-3BDE1AD8AB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1695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A0D89-C793-B243-AB2D-EDB2A4B75458}" type="datetimeFigureOut">
              <a:rPr lang="fr-FR" smtClean="0"/>
              <a:t>10/06/2020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23BB-864D-8E4D-95FC-3BDE1AD8AB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3149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A0D89-C793-B243-AB2D-EDB2A4B75458}" type="datetimeFigureOut">
              <a:rPr lang="fr-FR" smtClean="0"/>
              <a:t>10/06/2020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23BB-864D-8E4D-95FC-3BDE1AD8AB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683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A0D89-C793-B243-AB2D-EDB2A4B75458}" type="datetimeFigureOut">
              <a:rPr lang="fr-FR" smtClean="0"/>
              <a:t>10/06/2020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23BB-864D-8E4D-95FC-3BDE1AD8AB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7404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A0D89-C793-B243-AB2D-EDB2A4B75458}" type="datetimeFigureOut">
              <a:rPr lang="fr-FR" smtClean="0"/>
              <a:t>10/06/2020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23BB-864D-8E4D-95FC-3BDE1AD8AB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7477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A0D89-C793-B243-AB2D-EDB2A4B75458}" type="datetimeFigureOut">
              <a:rPr lang="fr-FR" smtClean="0"/>
              <a:t>10/06/2020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23BB-864D-8E4D-95FC-3BDE1AD8AB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6827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A0D89-C793-B243-AB2D-EDB2A4B75458}" type="datetimeFigureOut">
              <a:rPr lang="fr-FR" smtClean="0"/>
              <a:t>10/06/2020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523BB-864D-8E4D-95FC-3BDE1AD8AB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52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5434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491067"/>
            <a:ext cx="7772400" cy="4739202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Démocraties fragilisées et expériences totalitaires </a:t>
            </a:r>
            <a:r>
              <a:rPr lang="fr-FR" b="1" dirty="0" smtClean="0">
                <a:solidFill>
                  <a:srgbClr val="FF0000"/>
                </a:solidFill>
              </a:rPr>
              <a:t/>
            </a:r>
            <a:br>
              <a:rPr lang="fr-FR" b="1" dirty="0" smtClean="0">
                <a:solidFill>
                  <a:srgbClr val="FF0000"/>
                </a:solidFill>
              </a:rPr>
            </a:br>
            <a:r>
              <a:rPr lang="fr-FR" b="1" dirty="0" smtClean="0">
                <a:solidFill>
                  <a:srgbClr val="FF0000"/>
                </a:solidFill>
              </a:rPr>
              <a:t>dans l’Europe </a:t>
            </a:r>
            <a:br>
              <a:rPr lang="fr-FR" b="1" dirty="0" smtClean="0">
                <a:solidFill>
                  <a:srgbClr val="FF0000"/>
                </a:solidFill>
              </a:rPr>
            </a:br>
            <a:r>
              <a:rPr lang="fr-FR" b="1" dirty="0" smtClean="0">
                <a:solidFill>
                  <a:srgbClr val="FF0000"/>
                </a:solidFill>
              </a:rPr>
              <a:t>de l’entre-deux-guerres.</a:t>
            </a:r>
            <a:r>
              <a:rPr lang="fr-FR" dirty="0" smtClean="0">
                <a:solidFill>
                  <a:srgbClr val="FF0000"/>
                </a:solidFill>
              </a:rPr>
              <a:t/>
            </a:r>
            <a:br>
              <a:rPr lang="fr-FR" dirty="0" smtClean="0">
                <a:solidFill>
                  <a:srgbClr val="FF0000"/>
                </a:solidFill>
              </a:rPr>
            </a:br>
            <a:r>
              <a:rPr lang="fr-FR" dirty="0">
                <a:solidFill>
                  <a:srgbClr val="FF0000"/>
                </a:solidFill>
              </a:rPr>
              <a:t/>
            </a:r>
            <a:br>
              <a:rPr lang="fr-FR" dirty="0">
                <a:solidFill>
                  <a:srgbClr val="FF0000"/>
                </a:solidFill>
              </a:rPr>
            </a:b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b="1" dirty="0"/>
              <a:t> 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9703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b="19975"/>
          <a:stretch/>
        </p:blipFill>
        <p:spPr>
          <a:xfrm>
            <a:off x="0" y="51076"/>
            <a:ext cx="7620000" cy="398395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b="16751"/>
          <a:stretch/>
        </p:blipFill>
        <p:spPr>
          <a:xfrm>
            <a:off x="6223000" y="3231590"/>
            <a:ext cx="2794000" cy="362641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306138" y="4614128"/>
            <a:ext cx="2664931" cy="13849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fr-FR" sz="2400" dirty="0" smtClean="0"/>
          </a:p>
          <a:p>
            <a:r>
              <a:rPr lang="fr-FR" dirty="0" smtClean="0"/>
              <a:t>Révolution de 1917 et guerre civile en Russie.</a:t>
            </a:r>
          </a:p>
          <a:p>
            <a:endParaRPr lang="fr-FR" sz="24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62030"/>
            <a:ext cx="3129444" cy="399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9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 fontScale="90000"/>
          </a:bodyPr>
          <a:lstStyle/>
          <a:p>
            <a:r>
              <a:rPr lang="fr-FR" dirty="0"/>
              <a:t/>
            </a:r>
            <a:br>
              <a:rPr lang="fr-FR" dirty="0"/>
            </a:br>
            <a:r>
              <a:rPr lang="fr-FR" b="1" dirty="0" smtClean="0"/>
              <a:t>II. Une courte embellie 1924-1931</a:t>
            </a:r>
            <a:r>
              <a:rPr lang="fr-FR" b="1" dirty="0"/>
              <a:t> 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UcPeriod"/>
            </a:pPr>
            <a:r>
              <a:rPr lang="fr-FR" dirty="0" smtClean="0"/>
              <a:t>Retrouver le chemin de la croissance, de la paix sociale, de la conviction politique</a:t>
            </a:r>
          </a:p>
          <a:p>
            <a:pPr marL="514350" indent="-514350">
              <a:buFont typeface="Arial"/>
              <a:buAutoNum type="alphaUcPeriod"/>
            </a:pPr>
            <a:r>
              <a:rPr lang="fr-FR" dirty="0"/>
              <a:t>A</a:t>
            </a:r>
            <a:r>
              <a:rPr lang="fr-FR" dirty="0" smtClean="0"/>
              <a:t>paiser </a:t>
            </a:r>
            <a:r>
              <a:rPr lang="fr-FR" dirty="0"/>
              <a:t>les relations franco-allemandes</a:t>
            </a:r>
          </a:p>
          <a:p>
            <a:pPr marL="0" indent="0">
              <a:buNone/>
            </a:pPr>
            <a:r>
              <a:rPr lang="fr-FR" dirty="0"/>
              <a:t>C. </a:t>
            </a:r>
            <a:r>
              <a:rPr lang="fr-FR" dirty="0" smtClean="0"/>
              <a:t> Affronter </a:t>
            </a:r>
            <a:r>
              <a:rPr lang="fr-FR" dirty="0"/>
              <a:t>de nouvelles menaces</a:t>
            </a:r>
          </a:p>
        </p:txBody>
      </p:sp>
    </p:spTree>
    <p:extLst>
      <p:ext uri="{BB962C8B-B14F-4D97-AF65-F5344CB8AC3E}">
        <p14:creationId xmlns:p14="http://schemas.microsoft.com/office/powerpoint/2010/main" val="5797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197" y="1328757"/>
            <a:ext cx="7355553" cy="5400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39750" y="215900"/>
            <a:ext cx="7886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cs typeface="Avenir Book"/>
              </a:rPr>
              <a:t>L</a:t>
            </a:r>
            <a:r>
              <a:rPr lang="fr-FR" sz="2800" dirty="0" smtClean="0">
                <a:cs typeface="Avenir Book"/>
              </a:rPr>
              <a:t>e chemin de la croissance, de la paix sociale :</a:t>
            </a:r>
          </a:p>
          <a:p>
            <a:r>
              <a:rPr lang="fr-FR" sz="2800" dirty="0" smtClean="0">
                <a:cs typeface="Avenir Book"/>
              </a:rPr>
              <a:t> </a:t>
            </a:r>
            <a:r>
              <a:rPr lang="fr-FR" sz="2800" i="1" dirty="0" err="1" smtClean="0">
                <a:cs typeface="Avenir Book"/>
              </a:rPr>
              <a:t>Prosperity</a:t>
            </a:r>
            <a:r>
              <a:rPr lang="fr-FR" sz="2800" dirty="0" smtClean="0">
                <a:cs typeface="Avenir Book"/>
              </a:rPr>
              <a:t>, Fordisme et Taylorisme</a:t>
            </a:r>
            <a:endParaRPr lang="fr-FR" sz="2800" dirty="0"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53978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" y="0"/>
            <a:ext cx="3982868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064125" y="1155700"/>
            <a:ext cx="33051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cs typeface="Avenir Book"/>
              </a:rPr>
              <a:t>Apaiser les relations franco-allemandes :</a:t>
            </a:r>
          </a:p>
          <a:p>
            <a:endParaRPr lang="fr-FR" dirty="0" smtClean="0">
              <a:cs typeface="Avenir Book"/>
            </a:endParaRPr>
          </a:p>
          <a:p>
            <a:r>
              <a:rPr lang="fr-FR" dirty="0" smtClean="0">
                <a:cs typeface="Avenir Book"/>
              </a:rPr>
              <a:t>Aristide Briand et </a:t>
            </a:r>
          </a:p>
          <a:p>
            <a:endParaRPr lang="fr-FR" dirty="0" smtClean="0">
              <a:cs typeface="Avenir Book"/>
            </a:endParaRPr>
          </a:p>
          <a:p>
            <a:r>
              <a:rPr lang="fr-FR" dirty="0" smtClean="0">
                <a:cs typeface="Avenir Book"/>
              </a:rPr>
              <a:t>Gustav Stresemann</a:t>
            </a:r>
          </a:p>
          <a:p>
            <a:endParaRPr lang="fr-FR" dirty="0" smtClean="0">
              <a:cs typeface="Avenir Book"/>
            </a:endParaRPr>
          </a:p>
          <a:p>
            <a:endParaRPr lang="fr-FR" dirty="0">
              <a:cs typeface="Avenir Book"/>
            </a:endParaRPr>
          </a:p>
          <a:p>
            <a:r>
              <a:rPr lang="fr-FR" dirty="0" smtClean="0">
                <a:cs typeface="Avenir Book"/>
              </a:rPr>
              <a:t>Accords de Locarno, 1925</a:t>
            </a:r>
          </a:p>
          <a:p>
            <a:endParaRPr lang="fr-FR" dirty="0" smtClean="0">
              <a:cs typeface="Avenir Book"/>
            </a:endParaRPr>
          </a:p>
          <a:p>
            <a:r>
              <a:rPr lang="fr-FR" dirty="0" smtClean="0">
                <a:cs typeface="Avenir Book"/>
              </a:rPr>
              <a:t>Prix Nobel de la paix, 1926</a:t>
            </a:r>
            <a:endParaRPr lang="fr-FR" dirty="0"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82959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337407"/>
              </p:ext>
            </p:extLst>
          </p:nvPr>
        </p:nvGraphicFramePr>
        <p:xfrm>
          <a:off x="406401" y="330200"/>
          <a:ext cx="8508999" cy="63220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294077"/>
                <a:gridCol w="7214922"/>
              </a:tblGrid>
              <a:tr h="744240">
                <a:tc gridSpan="2">
                  <a:txBody>
                    <a:bodyPr/>
                    <a:lstStyle/>
                    <a:p>
                      <a:r>
                        <a:rPr lang="fr-FR" sz="3200" dirty="0" smtClean="0"/>
                        <a:t>Le problème des réparations allemandes</a:t>
                      </a:r>
                      <a:endParaRPr lang="fr-FR" sz="3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1529060">
                <a:tc>
                  <a:txBody>
                    <a:bodyPr/>
                    <a:lstStyle/>
                    <a:p>
                      <a:endParaRPr lang="fr-FR" dirty="0" smtClean="0"/>
                    </a:p>
                    <a:p>
                      <a:r>
                        <a:rPr lang="fr-FR" dirty="0" smtClean="0"/>
                        <a:t>1919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fr-FR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L'article 231 du traité de Versailles</a:t>
                      </a: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déclare l'Allemagne « responsable, pour les avoir causés, de tous les dommages subis par les gouvernements alliés, par suite de la guerre qui leur avait été imposée par son agression »</a:t>
                      </a: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endParaRPr lang="fr-FR" dirty="0"/>
                    </a:p>
                  </a:txBody>
                  <a:tcPr/>
                </a:tc>
              </a:tr>
              <a:tr h="744240">
                <a:tc>
                  <a:txBody>
                    <a:bodyPr/>
                    <a:lstStyle/>
                    <a:p>
                      <a:r>
                        <a:rPr lang="fr-FR" dirty="0" smtClean="0"/>
                        <a:t>1929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fr-FR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 plan Young réduit le montant des réparations à 38 milliards de </a:t>
                      </a:r>
                      <a:r>
                        <a:rPr lang="fr-FR" sz="18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Reichmarks</a:t>
                      </a:r>
                      <a:r>
                        <a:rPr lang="fr-FR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payables en 59 annuités jusqu'en 1988</a:t>
                      </a: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endParaRPr lang="fr-FR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dirty="0"/>
                    </a:p>
                  </a:txBody>
                  <a:tcPr/>
                </a:tc>
              </a:tr>
              <a:tr h="744240">
                <a:tc>
                  <a:txBody>
                    <a:bodyPr/>
                    <a:lstStyle/>
                    <a:p>
                      <a:r>
                        <a:rPr lang="fr-FR" dirty="0" smtClean="0"/>
                        <a:t>1931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Moratoire Hoover : le paiement des réparations est suspendu.</a:t>
                      </a:r>
                    </a:p>
                    <a:p>
                      <a:endParaRPr lang="fr-FR" dirty="0" smtClean="0"/>
                    </a:p>
                    <a:p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  </a:t>
                      </a:r>
                      <a:endParaRPr lang="fr-FR" dirty="0"/>
                    </a:p>
                  </a:txBody>
                  <a:tcPr/>
                </a:tc>
              </a:tr>
              <a:tr h="7442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fr-FR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Parvenu au pouvoir, Hitler met fin définitivement au paiement des réparations.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Au total, l'Allemagne n'a versé que 22,8 milliards de Marks au lieu des 132 prévus initialement.</a:t>
                      </a:r>
                      <a:endParaRPr lang="fr-FR" b="1" dirty="0" smtClean="0"/>
                    </a:p>
                    <a:p>
                      <a:endParaRPr lang="fr-FR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370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r="68542"/>
          <a:stretch/>
        </p:blipFill>
        <p:spPr>
          <a:xfrm>
            <a:off x="762000" y="1524000"/>
            <a:ext cx="2397125" cy="38100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50875" y="555625"/>
            <a:ext cx="4286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cs typeface="Avenir Book"/>
              </a:rPr>
              <a:t>De nouvelles </a:t>
            </a:r>
            <a:r>
              <a:rPr lang="fr-FR" dirty="0">
                <a:cs typeface="Avenir Book"/>
              </a:rPr>
              <a:t>menaces</a:t>
            </a:r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31667" r="32500"/>
          <a:stretch/>
        </p:blipFill>
        <p:spPr>
          <a:xfrm>
            <a:off x="4365625" y="1524000"/>
            <a:ext cx="2730500" cy="3810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62000" y="5635625"/>
            <a:ext cx="2397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  <a:latin typeface="Avenir Book"/>
                <a:cs typeface="Avenir Book"/>
              </a:rPr>
              <a:t>Mussolini, 1925</a:t>
            </a:r>
            <a:endParaRPr lang="fr-FR" sz="2400" dirty="0">
              <a:solidFill>
                <a:schemeClr val="bg1">
                  <a:lumMod val="50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508500" y="5635625"/>
            <a:ext cx="2762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7F7F7F"/>
                </a:solidFill>
                <a:latin typeface="Avenir Book"/>
                <a:cs typeface="Avenir Book"/>
              </a:rPr>
              <a:t>Staline, 1928</a:t>
            </a:r>
            <a:endParaRPr lang="fr-FR" sz="2400" dirty="0">
              <a:solidFill>
                <a:srgbClr val="7F7F7F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58835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-3490" r="22208" b="3490"/>
          <a:stretch/>
        </p:blipFill>
        <p:spPr>
          <a:xfrm>
            <a:off x="4251325" y="1604155"/>
            <a:ext cx="3892550" cy="50038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50" y="1351955"/>
            <a:ext cx="3682550" cy="5256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38124" y="151627"/>
            <a:ext cx="89058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cs typeface="Avenir Book"/>
              </a:rPr>
              <a:t>Le Krach de 1929 :</a:t>
            </a:r>
          </a:p>
          <a:p>
            <a:endParaRPr lang="fr-FR" sz="2000" dirty="0" smtClean="0">
              <a:cs typeface="Avenir Book"/>
            </a:endParaRPr>
          </a:p>
          <a:p>
            <a:r>
              <a:rPr lang="fr-FR" sz="2000" dirty="0" smtClean="0">
                <a:cs typeface="Avenir Book"/>
              </a:rPr>
              <a:t>Panique </a:t>
            </a:r>
            <a:r>
              <a:rPr lang="fr-FR" sz="2000" dirty="0" smtClean="0">
                <a:cs typeface="Avenir Book"/>
              </a:rPr>
              <a:t>boursière et chômage </a:t>
            </a:r>
            <a:r>
              <a:rPr lang="fr-FR" sz="2000" dirty="0">
                <a:cs typeface="Avenir Book"/>
              </a:rPr>
              <a:t>aux Etats-Unis</a:t>
            </a:r>
          </a:p>
          <a:p>
            <a:endParaRPr lang="fr-FR" sz="24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90127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t="11343"/>
          <a:stretch/>
        </p:blipFill>
        <p:spPr>
          <a:xfrm>
            <a:off x="0" y="222249"/>
            <a:ext cx="9144000" cy="608012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889625" y="634999"/>
            <a:ext cx="2412999" cy="12003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dirty="0"/>
              <a:t>La diffusion de la crise de 1929 dans le monde</a:t>
            </a:r>
          </a:p>
        </p:txBody>
      </p:sp>
    </p:spTree>
    <p:extLst>
      <p:ext uri="{BB962C8B-B14F-4D97-AF65-F5344CB8AC3E}">
        <p14:creationId xmlns:p14="http://schemas.microsoft.com/office/powerpoint/2010/main" val="64682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/>
              <a:t/>
            </a:r>
            <a:br>
              <a:rPr lang="fr-FR" b="1" dirty="0"/>
            </a:br>
            <a:r>
              <a:rPr lang="fr-FR" b="1" dirty="0" smtClean="0"/>
              <a:t>III</a:t>
            </a:r>
            <a:r>
              <a:rPr lang="fr-FR" b="1" dirty="0"/>
              <a:t>. Les totalitarismes mènent le jeu</a:t>
            </a:r>
            <a:r>
              <a:rPr lang="fr-FR" dirty="0"/>
              <a:t/>
            </a:r>
            <a:br>
              <a:rPr lang="fr-FR" dirty="0"/>
            </a:br>
            <a:r>
              <a:rPr lang="fr-FR" b="1" dirty="0"/>
              <a:t> 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99733"/>
            <a:ext cx="8229600" cy="4026430"/>
          </a:xfrm>
        </p:spPr>
        <p:txBody>
          <a:bodyPr>
            <a:normAutofit/>
          </a:bodyPr>
          <a:lstStyle/>
          <a:p>
            <a:pPr marL="514350" indent="-514350">
              <a:buAutoNum type="alphaUcPeriod"/>
            </a:pPr>
            <a:r>
              <a:rPr lang="fr-FR" dirty="0" smtClean="0"/>
              <a:t>L’URSS</a:t>
            </a:r>
            <a:r>
              <a:rPr lang="fr-FR" dirty="0"/>
              <a:t>, une dictature totalitaire mais </a:t>
            </a:r>
            <a:r>
              <a:rPr lang="fr-FR" dirty="0" smtClean="0"/>
              <a:t>isolée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smtClean="0"/>
              <a:t>B</a:t>
            </a:r>
            <a:r>
              <a:rPr lang="fr-FR" dirty="0"/>
              <a:t>. L’Allemagne nazie : un régime totalitaire </a:t>
            </a:r>
            <a:r>
              <a:rPr lang="fr-FR" dirty="0" smtClean="0"/>
              <a:t>agressif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smtClean="0"/>
              <a:t>C. </a:t>
            </a:r>
            <a:r>
              <a:rPr lang="fr-FR" dirty="0"/>
              <a:t>La marche à la </a:t>
            </a:r>
            <a:r>
              <a:rPr lang="fr-FR" dirty="0" smtClean="0"/>
              <a:t>guerre</a:t>
            </a:r>
          </a:p>
          <a:p>
            <a:pPr marL="0" indent="0">
              <a:buNone/>
            </a:pPr>
            <a:endParaRPr lang="fr-FR" dirty="0"/>
          </a:p>
          <a:p>
            <a:endParaRPr lang="fr-FR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36987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576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79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876500"/>
          </a:xfrm>
        </p:spPr>
        <p:txBody>
          <a:bodyPr>
            <a:normAutofit/>
          </a:bodyPr>
          <a:lstStyle/>
          <a:p>
            <a:r>
              <a:rPr lang="fr-FR" b="1" dirty="0"/>
              <a:t>I. 1918, une victoire fragile des démocraties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 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5398" y="2442743"/>
            <a:ext cx="8491402" cy="3683420"/>
          </a:xfrm>
        </p:spPr>
        <p:txBody>
          <a:bodyPr/>
          <a:lstStyle/>
          <a:p>
            <a:pPr marL="514350" indent="-514350">
              <a:buAutoNum type="alphaUcPeriod"/>
            </a:pPr>
            <a:r>
              <a:rPr lang="fr-FR" dirty="0" smtClean="0"/>
              <a:t>Des démocraties affaiblies et déstabilisées</a:t>
            </a:r>
          </a:p>
          <a:p>
            <a:pPr marL="514350" indent="-514350">
              <a:buFont typeface="Arial"/>
              <a:buAutoNum type="alphaUcPeriod"/>
            </a:pPr>
            <a:r>
              <a:rPr lang="fr-FR" dirty="0" smtClean="0"/>
              <a:t> </a:t>
            </a:r>
            <a:r>
              <a:rPr lang="fr-FR" dirty="0"/>
              <a:t>Une paix illusoire</a:t>
            </a:r>
          </a:p>
          <a:p>
            <a:pPr marL="514350" indent="-514350">
              <a:buAutoNum type="alphaUcPeriod"/>
            </a:pPr>
            <a:r>
              <a:rPr lang="fr-FR" dirty="0"/>
              <a:t>Des démocraties désunies</a:t>
            </a:r>
            <a:r>
              <a:rPr lang="fr-FR" dirty="0" smtClean="0">
                <a:effectLst/>
              </a:rPr>
              <a:t> 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1945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120" y="0"/>
            <a:ext cx="7261880" cy="3384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30012"/>
            <a:ext cx="7177639" cy="352798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6200" y="800100"/>
            <a:ext cx="4315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Tintin au pays </a:t>
            </a:r>
          </a:p>
          <a:p>
            <a:r>
              <a:rPr lang="fr-FR" dirty="0" smtClean="0"/>
              <a:t>des Soviets </a:t>
            </a:r>
          </a:p>
          <a:p>
            <a:r>
              <a:rPr lang="fr-FR" dirty="0" smtClean="0"/>
              <a:t>(Hergé, 1925)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577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1792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84200" y="6251555"/>
            <a:ext cx="6134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La remilitarisation de l’Allemagne Usine de chars d’assaut (1935)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761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81" y="872062"/>
            <a:ext cx="8603999" cy="620563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86281" y="372533"/>
            <a:ext cx="6553186" cy="58477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3200" dirty="0" smtClean="0">
                <a:latin typeface="Avenir Book"/>
                <a:cs typeface="Avenir Book"/>
              </a:rPr>
              <a:t>Une parade aérienne en 1937</a:t>
            </a:r>
            <a:endParaRPr lang="fr-FR" sz="32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65272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389" y="1016002"/>
            <a:ext cx="5764917" cy="554599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24933" y="321733"/>
            <a:ext cx="6925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Avenir Book"/>
                <a:cs typeface="Avenir Book"/>
              </a:rPr>
              <a:t>C</a:t>
            </a:r>
            <a:r>
              <a:rPr lang="fr-FR" sz="2800" dirty="0" smtClean="0">
                <a:latin typeface="Avenir Book"/>
                <a:cs typeface="Avenir Book"/>
              </a:rPr>
              <a:t>arte </a:t>
            </a:r>
            <a:r>
              <a:rPr lang="fr-FR" sz="2800" dirty="0">
                <a:latin typeface="Avenir Book"/>
                <a:cs typeface="Avenir Book"/>
              </a:rPr>
              <a:t>postale de propagande </a:t>
            </a:r>
            <a:r>
              <a:rPr lang="fr-FR" sz="2800" dirty="0" smtClean="0">
                <a:latin typeface="Avenir Book"/>
                <a:cs typeface="Avenir Book"/>
              </a:rPr>
              <a:t>nazie</a:t>
            </a:r>
            <a:endParaRPr lang="fr-FR" sz="28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40388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925" y="-31750"/>
            <a:ext cx="9723438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834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000" y="406400"/>
            <a:ext cx="9018000" cy="60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1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00" y="0"/>
            <a:ext cx="6823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1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04800"/>
            <a:ext cx="8509000" cy="575894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71500" y="6257330"/>
            <a:ext cx="5040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</a:t>
            </a:r>
            <a:r>
              <a:rPr lang="fr-FR" baseline="30000" dirty="0" smtClean="0"/>
              <a:t>er</a:t>
            </a:r>
            <a:r>
              <a:rPr lang="fr-FR" dirty="0" smtClean="0"/>
              <a:t> septembre 1939 : l’Allemagne envahit la Pologne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473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53479" y="473522"/>
            <a:ext cx="4219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La nécropole militaire du Bois Robert</a:t>
            </a:r>
          </a:p>
          <a:p>
            <a:r>
              <a:rPr lang="fr-FR" dirty="0" smtClean="0"/>
              <a:t>(Aisne)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141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92100"/>
            <a:ext cx="9144000" cy="626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1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1600" y="274638"/>
            <a:ext cx="8674100" cy="1143000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274638"/>
            <a:ext cx="9144000" cy="585216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63600" y="6311900"/>
            <a:ext cx="37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14 juillet 1919 : le défilé de la Victoire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140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29509" y="214193"/>
            <a:ext cx="25592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latin typeface="Avenir Book"/>
                <a:cs typeface="Avenir Book"/>
              </a:rPr>
              <a:t>B. Une </a:t>
            </a:r>
            <a:r>
              <a:rPr lang="fr-FR" sz="2800" b="1" dirty="0">
                <a:latin typeface="Avenir Book"/>
                <a:cs typeface="Avenir Book"/>
              </a:rPr>
              <a:t>paix illusoire</a:t>
            </a:r>
            <a:r>
              <a:rPr lang="fr-FR" sz="2800" b="1" dirty="0" smtClean="0">
                <a:effectLst/>
                <a:latin typeface="Avenir Book"/>
                <a:cs typeface="Avenir Book"/>
              </a:rPr>
              <a:t> </a:t>
            </a:r>
          </a:p>
          <a:p>
            <a:endParaRPr lang="fr-FR" sz="2800" dirty="0">
              <a:latin typeface="Avenir Book"/>
              <a:cs typeface="Avenir Book"/>
            </a:endParaRPr>
          </a:p>
          <a:p>
            <a:endParaRPr lang="fr-FR" sz="2800" dirty="0" smtClean="0">
              <a:latin typeface="Avenir Book"/>
              <a:cs typeface="Avenir Book"/>
            </a:endParaRPr>
          </a:p>
          <a:p>
            <a:endParaRPr lang="fr-FR" sz="2800" dirty="0">
              <a:latin typeface="Avenir Book"/>
              <a:cs typeface="Avenir Book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746" y="0"/>
            <a:ext cx="603504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9509" y="527427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Signature du traité </a:t>
            </a:r>
            <a:endParaRPr lang="fr-FR" dirty="0" smtClean="0"/>
          </a:p>
          <a:p>
            <a:r>
              <a:rPr lang="fr-FR" dirty="0" smtClean="0"/>
              <a:t>de </a:t>
            </a:r>
            <a:r>
              <a:rPr lang="fr-FR" dirty="0"/>
              <a:t>Versailles, dans</a:t>
            </a:r>
          </a:p>
          <a:p>
            <a:r>
              <a:rPr lang="fr-FR" dirty="0"/>
              <a:t>la galerie des Glaces,</a:t>
            </a:r>
          </a:p>
          <a:p>
            <a:r>
              <a:rPr lang="fr-FR" dirty="0"/>
              <a:t>le 28 juin 1919</a:t>
            </a:r>
          </a:p>
        </p:txBody>
      </p:sp>
    </p:spTree>
    <p:extLst>
      <p:ext uri="{BB962C8B-B14F-4D97-AF65-F5344CB8AC3E}">
        <p14:creationId xmlns:p14="http://schemas.microsoft.com/office/powerpoint/2010/main" val="4733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" y="-12700"/>
            <a:ext cx="3734687" cy="385139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444" y="2009896"/>
            <a:ext cx="6350000" cy="46736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734700" y="290690"/>
            <a:ext cx="3425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L’Europe en 1914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418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78" y="171450"/>
            <a:ext cx="8559781" cy="6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9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279" y="830803"/>
            <a:ext cx="8678528" cy="43227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8928" y="5153503"/>
            <a:ext cx="8229600" cy="1537450"/>
          </a:xfrm>
        </p:spPr>
        <p:txBody>
          <a:bodyPr>
            <a:normAutofit/>
          </a:bodyPr>
          <a:lstStyle/>
          <a:p>
            <a:pPr algn="l"/>
            <a:r>
              <a:rPr lang="fr-FR" sz="1800" dirty="0" smtClean="0"/>
              <a:t>Députés attendant, le 8 décembre 1919, </a:t>
            </a: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>l’arrivée </a:t>
            </a:r>
            <a:r>
              <a:rPr lang="fr-FR" sz="1800" dirty="0" smtClean="0"/>
              <a:t>des députés d’Alsace-Moselle à qui des bancs ont été réservés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61680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268</Words>
  <Application>Microsoft Office PowerPoint</Application>
  <PresentationFormat>Affichage à l'écran (4:3)</PresentationFormat>
  <Paragraphs>69</Paragraphs>
  <Slides>27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28" baseType="lpstr">
      <vt:lpstr>Thème Office</vt:lpstr>
      <vt:lpstr>Démocraties fragilisées et expériences totalitaires  dans l’Europe  de l’entre-deux-guerres.  </vt:lpstr>
      <vt:lpstr>I. 1918, une victoire fragile des démocraties  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Députés attendant, le 8 décembre 1919,  l’arrivée des députés d’Alsace-Moselle à qui des bancs ont été réservés</vt:lpstr>
      <vt:lpstr>Présentation PowerPoint</vt:lpstr>
      <vt:lpstr> II. Une courte embellie 1924-1931 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III. Les totalitarismes mènent le jeu  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Démocraties fragilisées et expériences totalitaires  dans l’Europe de l’entre-deux-guerres.</dc:title>
  <dc:creator>Marianne Adjiman</dc:creator>
  <cp:lastModifiedBy>Administration centrale</cp:lastModifiedBy>
  <cp:revision>43</cp:revision>
  <dcterms:created xsi:type="dcterms:W3CDTF">2020-06-08T13:00:11Z</dcterms:created>
  <dcterms:modified xsi:type="dcterms:W3CDTF">2020-06-10T13:48:06Z</dcterms:modified>
</cp:coreProperties>
</file>