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8" r:id="rId46"/>
  </p:sldIdLst>
  <p:sldSz cx="9144000" cy="5143500" type="screen16x9"/>
  <p:notesSz cx="6858000" cy="9144000"/>
  <p:embeddedFontLst>
    <p:embeddedFont>
      <p:font typeface="Lexend Deca" panose="020B0604020202020204" charset="0"/>
      <p:regular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4B97B55-D11D-4E5A-8979-ACCF45658752}">
  <a:tblStyle styleId="{44B97B55-D11D-4E5A-8979-ACCF45658752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-210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80752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77eeaf7bd4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g77eeaf7bd4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77eeaf7bd4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g77eeaf7bd4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77eeaf7bd4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Google Shape;305;g77eeaf7bd4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" name="Google Shape;34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3" name="Google Shape;41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77e898f1b4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g77e898f1b4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77e898f1b4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5" name="Google Shape;435;g77e898f1b4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3" name="Google Shape;44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77e898f1b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5" name="Google Shape;475;g77e898f1b4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1" name="Google Shape;50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2" name="Google Shape;51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0" name="Google Shape;520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0" name="Google Shape;530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0" name="Google Shape;540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3" name="Google Shape;553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6" name="Google Shape;566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77eeaf7bd4_6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3" name="Google Shape;583;g77eeaf7bd4_6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7" name="Google Shape;597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2" name="Google Shape;612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2" name="Google Shape;622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1" name="Google Shape;641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8" name="Google Shape;658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6" name="Google Shape;676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4" name="Google Shape;694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3aaa2d3876901aa6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3aaa2d3876901aa6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747acfb9ad_1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747acfb9ad_1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16" name="Google Shape;1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4881025"/>
            <a:ext cx="9144000" cy="2743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/>
          <p:nvPr/>
        </p:nvSpPr>
        <p:spPr>
          <a:xfrm>
            <a:off x="-19750" y="4809550"/>
            <a:ext cx="8492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rPr>
              <a:t> Cycle	      6ème					TECHNOLOGIE</a:t>
            </a:r>
            <a:endParaRPr sz="1400" b="0" i="0" u="none" strike="noStrike" cap="none">
              <a:solidFill>
                <a:srgbClr val="FFFFFF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frama.link/dronelumni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gif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rama.link/dronelumni" TargetMode="External"/><Relationship Id="rId5" Type="http://schemas.openxmlformats.org/officeDocument/2006/relationships/image" Target="../media/image75.png"/><Relationship Id="rId4" Type="http://schemas.openxmlformats.org/officeDocument/2006/relationships/hyperlink" Target="https://www.onshape.com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8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gif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jpg"/><Relationship Id="rId5" Type="http://schemas.openxmlformats.org/officeDocument/2006/relationships/image" Target="../media/image84.png"/><Relationship Id="rId4" Type="http://schemas.openxmlformats.org/officeDocument/2006/relationships/image" Target="../media/image8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png"/><Relationship Id="rId4" Type="http://schemas.openxmlformats.org/officeDocument/2006/relationships/hyperlink" Target="https://frama.link/bb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png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g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Relationship Id="rId9" Type="http://schemas.openxmlformats.org/officeDocument/2006/relationships/image" Target="../media/image2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 amt="18000"/>
          </a:blip>
          <a:srcRect b="16797"/>
          <a:stretch/>
        </p:blipFill>
        <p:spPr>
          <a:xfrm>
            <a:off x="714400" y="2"/>
            <a:ext cx="7715201" cy="4279426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>
            <a:spLocks noGrp="1"/>
          </p:cNvSpPr>
          <p:nvPr>
            <p:ph type="ctrTitle" idx="4294967295"/>
          </p:nvPr>
        </p:nvSpPr>
        <p:spPr>
          <a:xfrm>
            <a:off x="0" y="98625"/>
            <a:ext cx="85206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fr-FR"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Sciences et  technologie</a:t>
            </a:r>
            <a:endParaRPr sz="30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4294967295"/>
          </p:nvPr>
        </p:nvSpPr>
        <p:spPr>
          <a:xfrm>
            <a:off x="311700" y="3776625"/>
            <a:ext cx="85206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fr-FR" sz="1800" b="0" i="0" u="none" strike="noStrike" cap="none">
                <a:solidFill>
                  <a:srgbClr val="434343"/>
                </a:solidFill>
                <a:latin typeface="Lexend Deca"/>
                <a:ea typeface="Lexend Deca"/>
                <a:cs typeface="Lexend Deca"/>
                <a:sym typeface="Lexend Deca"/>
              </a:rPr>
              <a:t>niveau sixième</a:t>
            </a:r>
            <a:endParaRPr sz="1800" b="0" i="0" u="none" strike="noStrike" cap="none">
              <a:solidFill>
                <a:srgbClr val="434343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 l="53209" t="9183" r="1808" b="52097"/>
          <a:stretch/>
        </p:blipFill>
        <p:spPr>
          <a:xfrm>
            <a:off x="6232450" y="4362592"/>
            <a:ext cx="2599850" cy="5028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</p:pic>
      <p:sp>
        <p:nvSpPr>
          <p:cNvPr id="60" name="Google Shape;60;p13"/>
          <p:cNvSpPr txBox="1"/>
          <p:nvPr/>
        </p:nvSpPr>
        <p:spPr>
          <a:xfrm>
            <a:off x="616050" y="1074100"/>
            <a:ext cx="79119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-FR" sz="3200" b="1" i="1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“Comment utiliser au mieux les matériaux pour construire des objets solides et légers ?”</a:t>
            </a:r>
            <a:endParaRPr sz="3200" b="1" i="1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400" b="1" i="1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Matière à réfléchir pour l’environnement.</a:t>
            </a:r>
            <a:endParaRPr sz="2400" b="1" i="1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61" name="Google Shape;61;p13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10</a:t>
            </a:fld>
            <a:endParaRPr/>
          </a:p>
        </p:txBody>
      </p:sp>
      <p:sp>
        <p:nvSpPr>
          <p:cNvPr id="178" name="Google Shape;178;p22"/>
          <p:cNvSpPr txBox="1"/>
          <p:nvPr/>
        </p:nvSpPr>
        <p:spPr>
          <a:xfrm>
            <a:off x="0" y="0"/>
            <a:ext cx="9144000" cy="73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Option 1 : </a:t>
            </a:r>
            <a:r>
              <a:rPr lang="fr-FR" sz="30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c</a:t>
            </a:r>
            <a:r>
              <a:rPr lang="fr-FR" sz="30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omment choisir un matériau, pour quel usage 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2"/>
          <p:cNvSpPr/>
          <p:nvPr/>
        </p:nvSpPr>
        <p:spPr>
          <a:xfrm>
            <a:off x="6760275" y="3440813"/>
            <a:ext cx="1921800" cy="841800"/>
          </a:xfrm>
          <a:prstGeom prst="cloudCallout">
            <a:avLst>
              <a:gd name="adj1" fmla="val -113653"/>
              <a:gd name="adj2" fmla="val 24425"/>
            </a:avLst>
          </a:prstGeom>
          <a:solidFill>
            <a:srgbClr val="CFE2F3"/>
          </a:solidFill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Fibre de carbone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2"/>
          <p:cNvSpPr/>
          <p:nvPr/>
        </p:nvSpPr>
        <p:spPr>
          <a:xfrm>
            <a:off x="2447325" y="1215550"/>
            <a:ext cx="2010600" cy="841800"/>
          </a:xfrm>
          <a:prstGeom prst="cloudCallout">
            <a:avLst>
              <a:gd name="adj1" fmla="val 26783"/>
              <a:gd name="adj2" fmla="val 141156"/>
            </a:avLst>
          </a:prstGeom>
          <a:solidFill>
            <a:srgbClr val="CFE2F3"/>
          </a:solidFill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Aluminium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2"/>
          <p:cNvSpPr/>
          <p:nvPr/>
        </p:nvSpPr>
        <p:spPr>
          <a:xfrm>
            <a:off x="606725" y="3496550"/>
            <a:ext cx="1921800" cy="796800"/>
          </a:xfrm>
          <a:prstGeom prst="cloudCallout">
            <a:avLst>
              <a:gd name="adj1" fmla="val 91006"/>
              <a:gd name="adj2" fmla="val -2039"/>
            </a:avLst>
          </a:prstGeom>
          <a:solidFill>
            <a:srgbClr val="CFE2F3"/>
          </a:solidFill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PVC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2"/>
          <p:cNvSpPr txBox="1"/>
          <p:nvPr/>
        </p:nvSpPr>
        <p:spPr>
          <a:xfrm>
            <a:off x="0" y="4377200"/>
            <a:ext cx="9144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8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Quel matériau choisir ?</a:t>
            </a:r>
            <a:endParaRPr sz="18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183" name="Google Shape;18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7559" y="3174000"/>
            <a:ext cx="1288875" cy="128887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2"/>
          <p:cNvSpPr/>
          <p:nvPr/>
        </p:nvSpPr>
        <p:spPr>
          <a:xfrm>
            <a:off x="606725" y="2615888"/>
            <a:ext cx="1921800" cy="796800"/>
          </a:xfrm>
          <a:prstGeom prst="cloudCallout">
            <a:avLst>
              <a:gd name="adj1" fmla="val 80037"/>
              <a:gd name="adj2" fmla="val 48521"/>
            </a:avLst>
          </a:prstGeom>
          <a:solidFill>
            <a:srgbClr val="FF00FF"/>
          </a:solidFill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>Construire un bateau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2"/>
          <p:cNvSpPr/>
          <p:nvPr/>
        </p:nvSpPr>
        <p:spPr>
          <a:xfrm>
            <a:off x="408425" y="1215552"/>
            <a:ext cx="1921800" cy="918300"/>
          </a:xfrm>
          <a:prstGeom prst="cloudCallout">
            <a:avLst>
              <a:gd name="adj1" fmla="val 87430"/>
              <a:gd name="adj2" fmla="val 111459"/>
            </a:avLst>
          </a:prstGeom>
          <a:solidFill>
            <a:srgbClr val="FF00FF"/>
          </a:solidFill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>Construire des bâtons de ski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2"/>
          <p:cNvSpPr/>
          <p:nvPr/>
        </p:nvSpPr>
        <p:spPr>
          <a:xfrm>
            <a:off x="6615450" y="2566488"/>
            <a:ext cx="1921800" cy="796800"/>
          </a:xfrm>
          <a:prstGeom prst="cloudCallout">
            <a:avLst>
              <a:gd name="adj1" fmla="val -114161"/>
              <a:gd name="adj2" fmla="val 70593"/>
            </a:avLst>
          </a:prstGeom>
          <a:solidFill>
            <a:srgbClr val="FF00FF"/>
          </a:solidFill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>Construire un avion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2"/>
          <p:cNvSpPr/>
          <p:nvPr/>
        </p:nvSpPr>
        <p:spPr>
          <a:xfrm>
            <a:off x="7099250" y="1229100"/>
            <a:ext cx="1921800" cy="841800"/>
          </a:xfrm>
          <a:prstGeom prst="cloudCallout">
            <a:avLst>
              <a:gd name="adj1" fmla="val -103503"/>
              <a:gd name="adj2" fmla="val 133574"/>
            </a:avLst>
          </a:prstGeom>
          <a:solidFill>
            <a:srgbClr val="CFE2F3"/>
          </a:solidFill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>Béton, bois ...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2"/>
          <p:cNvSpPr/>
          <p:nvPr/>
        </p:nvSpPr>
        <p:spPr>
          <a:xfrm>
            <a:off x="5076975" y="1238050"/>
            <a:ext cx="1921800" cy="796800"/>
          </a:xfrm>
          <a:prstGeom prst="cloudCallout">
            <a:avLst>
              <a:gd name="adj1" fmla="val -54582"/>
              <a:gd name="adj2" fmla="val 166767"/>
            </a:avLst>
          </a:prstGeom>
          <a:solidFill>
            <a:srgbClr val="FF00FF"/>
          </a:solidFill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>Construire une maison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3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11</a:t>
            </a:fld>
            <a:endParaRPr/>
          </a:p>
        </p:txBody>
      </p:sp>
      <p:sp>
        <p:nvSpPr>
          <p:cNvPr id="194" name="Google Shape;194;p23"/>
          <p:cNvSpPr txBox="1"/>
          <p:nvPr/>
        </p:nvSpPr>
        <p:spPr>
          <a:xfrm>
            <a:off x="0" y="0"/>
            <a:ext cx="9144000" cy="73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Les familles de matériaux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008608">
            <a:off x="-34496" y="1016793"/>
            <a:ext cx="1365516" cy="1322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14549" y="2205000"/>
            <a:ext cx="1422472" cy="7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48725" y="2355953"/>
            <a:ext cx="946155" cy="63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3300" y="2180702"/>
            <a:ext cx="761425" cy="1085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813120">
            <a:off x="249802" y="2044792"/>
            <a:ext cx="2172293" cy="1086167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3"/>
          <p:cNvSpPr txBox="1"/>
          <p:nvPr/>
        </p:nvSpPr>
        <p:spPr>
          <a:xfrm>
            <a:off x="30825" y="3036950"/>
            <a:ext cx="25170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Les organiques</a:t>
            </a:r>
            <a:endParaRPr sz="2000" b="0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Lexend Deca"/>
              <a:buChar char="-"/>
            </a:pPr>
            <a:r>
              <a:rPr lang="fr-FR" sz="1400" b="0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naturel (animal ou végétal)</a:t>
            </a:r>
            <a:endParaRPr sz="1400" b="0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Lexend Deca"/>
              <a:buChar char="-"/>
            </a:pPr>
            <a:r>
              <a:rPr lang="fr-FR" sz="1400" b="0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synthétique (plastique) </a:t>
            </a:r>
            <a:endParaRPr sz="1400" b="0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201" name="Google Shape;201;p23"/>
          <p:cNvSpPr txBox="1"/>
          <p:nvPr/>
        </p:nvSpPr>
        <p:spPr>
          <a:xfrm>
            <a:off x="6421701" y="3036925"/>
            <a:ext cx="22272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Les céramiques</a:t>
            </a:r>
            <a:endParaRPr sz="2000" b="0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Lexend Deca"/>
              <a:buChar char="-"/>
            </a:pPr>
            <a:r>
              <a:rPr lang="fr-FR" sz="1400" b="0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roche</a:t>
            </a:r>
            <a:endParaRPr sz="1400" b="0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Lexend Deca"/>
              <a:buChar char="-"/>
            </a:pPr>
            <a:r>
              <a:rPr lang="fr-FR" sz="1400" b="0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terre argileuse</a:t>
            </a:r>
            <a:endParaRPr sz="1400" b="0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Lexend Deca"/>
              <a:buChar char="-"/>
            </a:pPr>
            <a:r>
              <a:rPr lang="fr-FR" sz="1400" b="0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verre (sable)</a:t>
            </a:r>
            <a:endParaRPr sz="1400" b="0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202" name="Google Shape;202;p23"/>
          <p:cNvSpPr txBox="1"/>
          <p:nvPr/>
        </p:nvSpPr>
        <p:spPr>
          <a:xfrm>
            <a:off x="2585025" y="3036950"/>
            <a:ext cx="31749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Les métalliques</a:t>
            </a:r>
            <a:endParaRPr sz="2000" b="0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marR="0" lvl="0" indent="-3175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Lexend Deca"/>
              <a:buChar char="-"/>
            </a:pPr>
            <a:r>
              <a:rPr lang="fr-FR" sz="1400" b="0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Métaux (aluminium, cuivre)</a:t>
            </a:r>
            <a:endParaRPr sz="1400" b="0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Lexend Deca"/>
              <a:buChar char="-"/>
            </a:pPr>
            <a:r>
              <a:rPr lang="fr-FR" sz="1400" b="0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Alliages (mélange de plusieurs métaux : acier)</a:t>
            </a:r>
            <a:endParaRPr sz="1400" b="0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203" name="Google Shape;203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823801" y="1540885"/>
            <a:ext cx="946150" cy="138569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04" name="Google Shape;204;p23"/>
          <p:cNvSpPr txBox="1"/>
          <p:nvPr/>
        </p:nvSpPr>
        <p:spPr>
          <a:xfrm>
            <a:off x="-41962" y="449513"/>
            <a:ext cx="3000000" cy="10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Usage : </a:t>
            </a:r>
            <a:endParaRPr sz="1800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Faire des boîtiers</a:t>
            </a:r>
            <a:endParaRPr sz="1200"/>
          </a:p>
        </p:txBody>
      </p:sp>
      <p:sp>
        <p:nvSpPr>
          <p:cNvPr id="205" name="Google Shape;205;p23"/>
          <p:cNvSpPr txBox="1"/>
          <p:nvPr/>
        </p:nvSpPr>
        <p:spPr>
          <a:xfrm>
            <a:off x="2492426" y="449525"/>
            <a:ext cx="3174900" cy="10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Usage : Résister à la chaleur</a:t>
            </a:r>
            <a:endParaRPr sz="1200"/>
          </a:p>
        </p:txBody>
      </p:sp>
      <p:sp>
        <p:nvSpPr>
          <p:cNvPr id="206" name="Google Shape;206;p23"/>
          <p:cNvSpPr txBox="1"/>
          <p:nvPr/>
        </p:nvSpPr>
        <p:spPr>
          <a:xfrm>
            <a:off x="5667325" y="412925"/>
            <a:ext cx="3707700" cy="10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Usage : Contenir des aliments et être lavable facilement</a:t>
            </a:r>
            <a:endParaRPr sz="1800"/>
          </a:p>
        </p:txBody>
      </p:sp>
      <p:pic>
        <p:nvPicPr>
          <p:cNvPr id="207" name="Google Shape;207;p23"/>
          <p:cNvPicPr preferRelativeResize="0"/>
          <p:nvPr/>
        </p:nvPicPr>
        <p:blipFill rotWithShape="1">
          <a:blip r:embed="rId9">
            <a:alphaModFix/>
          </a:blip>
          <a:srcRect l="6371" t="8740" r="48473" b="58039"/>
          <a:stretch/>
        </p:blipFill>
        <p:spPr>
          <a:xfrm>
            <a:off x="3610875" y="1347150"/>
            <a:ext cx="1133010" cy="833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4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12</a:t>
            </a:fld>
            <a:endParaRPr/>
          </a:p>
        </p:txBody>
      </p:sp>
      <p:sp>
        <p:nvSpPr>
          <p:cNvPr id="213" name="Google Shape;213;p24"/>
          <p:cNvSpPr txBox="1"/>
          <p:nvPr/>
        </p:nvSpPr>
        <p:spPr>
          <a:xfrm>
            <a:off x="0" y="0"/>
            <a:ext cx="9144000" cy="73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Les objets et familles de matériaux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4"/>
          <p:cNvSpPr txBox="1"/>
          <p:nvPr/>
        </p:nvSpPr>
        <p:spPr>
          <a:xfrm>
            <a:off x="30375" y="535100"/>
            <a:ext cx="2412600" cy="10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>
                <a:latin typeface="Lexend Deca"/>
                <a:ea typeface="Lexend Deca"/>
                <a:cs typeface="Lexend Deca"/>
                <a:sym typeface="Lexend Deca"/>
              </a:rPr>
              <a:t>Usage : contenir des liquides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24"/>
          <p:cNvSpPr txBox="1"/>
          <p:nvPr/>
        </p:nvSpPr>
        <p:spPr>
          <a:xfrm>
            <a:off x="3085775" y="620275"/>
            <a:ext cx="29025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Matériau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24"/>
          <p:cNvSpPr txBox="1"/>
          <p:nvPr/>
        </p:nvSpPr>
        <p:spPr>
          <a:xfrm>
            <a:off x="7148575" y="620275"/>
            <a:ext cx="19191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Famille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050" y="1414625"/>
            <a:ext cx="891226" cy="8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4"/>
          <p:cNvPicPr preferRelativeResize="0"/>
          <p:nvPr/>
        </p:nvPicPr>
        <p:blipFill rotWithShape="1">
          <a:blip r:embed="rId4">
            <a:alphaModFix/>
          </a:blip>
          <a:srcRect r="67093"/>
          <a:stretch/>
        </p:blipFill>
        <p:spPr>
          <a:xfrm>
            <a:off x="946463" y="2504025"/>
            <a:ext cx="580402" cy="999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4863" y="3794422"/>
            <a:ext cx="891225" cy="10968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0" name="Google Shape;220;p24"/>
          <p:cNvGrpSpPr/>
          <p:nvPr/>
        </p:nvGrpSpPr>
        <p:grpSpPr>
          <a:xfrm>
            <a:off x="2179975" y="1391125"/>
            <a:ext cx="3845700" cy="565500"/>
            <a:chOff x="2179975" y="1391125"/>
            <a:chExt cx="3845700" cy="565500"/>
          </a:xfrm>
        </p:grpSpPr>
        <p:sp>
          <p:nvSpPr>
            <p:cNvPr id="221" name="Google Shape;221;p24"/>
            <p:cNvSpPr/>
            <p:nvPr/>
          </p:nvSpPr>
          <p:spPr>
            <a:xfrm>
              <a:off x="2179975" y="1773600"/>
              <a:ext cx="1095600" cy="152100"/>
            </a:xfrm>
            <a:prstGeom prst="chevron">
              <a:avLst>
                <a:gd name="adj" fmla="val 50000"/>
              </a:avLst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4"/>
            <p:cNvSpPr txBox="1"/>
            <p:nvPr/>
          </p:nvSpPr>
          <p:spPr>
            <a:xfrm>
              <a:off x="3123175" y="1391125"/>
              <a:ext cx="2902500" cy="56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fr-FR" sz="2000" b="1" i="0" u="none" strike="noStrike" cap="none">
                  <a:solidFill>
                    <a:srgbClr val="1F497D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Porcelaine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223;p24"/>
          <p:cNvGrpSpPr/>
          <p:nvPr/>
        </p:nvGrpSpPr>
        <p:grpSpPr>
          <a:xfrm>
            <a:off x="2179975" y="2568413"/>
            <a:ext cx="3845700" cy="565500"/>
            <a:chOff x="2179975" y="2568413"/>
            <a:chExt cx="3845700" cy="565500"/>
          </a:xfrm>
        </p:grpSpPr>
        <p:sp>
          <p:nvSpPr>
            <p:cNvPr id="224" name="Google Shape;224;p24"/>
            <p:cNvSpPr/>
            <p:nvPr/>
          </p:nvSpPr>
          <p:spPr>
            <a:xfrm>
              <a:off x="2179975" y="2921000"/>
              <a:ext cx="1095600" cy="152100"/>
            </a:xfrm>
            <a:prstGeom prst="chevron">
              <a:avLst>
                <a:gd name="adj" fmla="val 50000"/>
              </a:avLst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4"/>
            <p:cNvSpPr txBox="1"/>
            <p:nvPr/>
          </p:nvSpPr>
          <p:spPr>
            <a:xfrm>
              <a:off x="3123175" y="2568413"/>
              <a:ext cx="2902500" cy="56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fr-FR" sz="2000" b="1" i="0" u="none" strike="noStrike" cap="none">
                  <a:solidFill>
                    <a:srgbClr val="1F497D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Aluminium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" name="Google Shape;226;p24"/>
          <p:cNvGrpSpPr/>
          <p:nvPr/>
        </p:nvGrpSpPr>
        <p:grpSpPr>
          <a:xfrm>
            <a:off x="2142475" y="3849025"/>
            <a:ext cx="3845800" cy="565500"/>
            <a:chOff x="2142475" y="3849025"/>
            <a:chExt cx="3845800" cy="565500"/>
          </a:xfrm>
        </p:grpSpPr>
        <p:sp>
          <p:nvSpPr>
            <p:cNvPr id="227" name="Google Shape;227;p24"/>
            <p:cNvSpPr/>
            <p:nvPr/>
          </p:nvSpPr>
          <p:spPr>
            <a:xfrm>
              <a:off x="2142475" y="4204250"/>
              <a:ext cx="1095600" cy="152100"/>
            </a:xfrm>
            <a:prstGeom prst="chevron">
              <a:avLst>
                <a:gd name="adj" fmla="val 50000"/>
              </a:avLst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4"/>
            <p:cNvSpPr txBox="1"/>
            <p:nvPr/>
          </p:nvSpPr>
          <p:spPr>
            <a:xfrm>
              <a:off x="3085775" y="3849025"/>
              <a:ext cx="2902500" cy="56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fr-FR" sz="2000" b="1" i="0" u="none" strike="noStrike" cap="none">
                  <a:solidFill>
                    <a:srgbClr val="1F497D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Plastique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" name="Google Shape;229;p24"/>
          <p:cNvGrpSpPr/>
          <p:nvPr/>
        </p:nvGrpSpPr>
        <p:grpSpPr>
          <a:xfrm>
            <a:off x="5797175" y="1414625"/>
            <a:ext cx="3360275" cy="565500"/>
            <a:chOff x="5797175" y="1414625"/>
            <a:chExt cx="3360275" cy="565500"/>
          </a:xfrm>
        </p:grpSpPr>
        <p:sp>
          <p:nvSpPr>
            <p:cNvPr id="230" name="Google Shape;230;p24"/>
            <p:cNvSpPr/>
            <p:nvPr/>
          </p:nvSpPr>
          <p:spPr>
            <a:xfrm>
              <a:off x="5797175" y="1773600"/>
              <a:ext cx="1095600" cy="152100"/>
            </a:xfrm>
            <a:prstGeom prst="chevron">
              <a:avLst>
                <a:gd name="adj" fmla="val 50000"/>
              </a:avLst>
            </a:pr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4"/>
            <p:cNvSpPr txBox="1"/>
            <p:nvPr/>
          </p:nvSpPr>
          <p:spPr>
            <a:xfrm>
              <a:off x="6981850" y="1414625"/>
              <a:ext cx="2175600" cy="56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fr-FR" sz="2000" b="1" i="0" u="none" strike="noStrike" cap="none">
                  <a:solidFill>
                    <a:srgbClr val="1F497D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Les céramiques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2" name="Google Shape;232;p24"/>
          <p:cNvGrpSpPr/>
          <p:nvPr/>
        </p:nvGrpSpPr>
        <p:grpSpPr>
          <a:xfrm>
            <a:off x="5797175" y="2568425"/>
            <a:ext cx="3347000" cy="565500"/>
            <a:chOff x="5797175" y="2568425"/>
            <a:chExt cx="3347000" cy="565500"/>
          </a:xfrm>
        </p:grpSpPr>
        <p:sp>
          <p:nvSpPr>
            <p:cNvPr id="233" name="Google Shape;233;p24"/>
            <p:cNvSpPr/>
            <p:nvPr/>
          </p:nvSpPr>
          <p:spPr>
            <a:xfrm>
              <a:off x="5797175" y="2921000"/>
              <a:ext cx="1095600" cy="152100"/>
            </a:xfrm>
            <a:prstGeom prst="chevron">
              <a:avLst>
                <a:gd name="adj" fmla="val 50000"/>
              </a:avLst>
            </a:pr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4"/>
            <p:cNvSpPr txBox="1"/>
            <p:nvPr/>
          </p:nvSpPr>
          <p:spPr>
            <a:xfrm>
              <a:off x="7005775" y="2568425"/>
              <a:ext cx="2138400" cy="56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fr-FR" sz="2000" b="1" i="0" u="none" strike="noStrike" cap="none">
                  <a:solidFill>
                    <a:srgbClr val="1F497D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Les métalliques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5" name="Google Shape;235;p24"/>
          <p:cNvGrpSpPr/>
          <p:nvPr/>
        </p:nvGrpSpPr>
        <p:grpSpPr>
          <a:xfrm>
            <a:off x="5835875" y="3849025"/>
            <a:ext cx="3321650" cy="565500"/>
            <a:chOff x="5835875" y="3849025"/>
            <a:chExt cx="3321650" cy="565500"/>
          </a:xfrm>
        </p:grpSpPr>
        <p:sp>
          <p:nvSpPr>
            <p:cNvPr id="236" name="Google Shape;236;p24"/>
            <p:cNvSpPr/>
            <p:nvPr/>
          </p:nvSpPr>
          <p:spPr>
            <a:xfrm>
              <a:off x="5835875" y="4204250"/>
              <a:ext cx="1095600" cy="152100"/>
            </a:xfrm>
            <a:prstGeom prst="chevron">
              <a:avLst>
                <a:gd name="adj" fmla="val 50000"/>
              </a:avLst>
            </a:prstGeom>
            <a:solidFill>
              <a:schemeClr val="accent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4"/>
            <p:cNvSpPr txBox="1"/>
            <p:nvPr/>
          </p:nvSpPr>
          <p:spPr>
            <a:xfrm>
              <a:off x="7058725" y="3849025"/>
              <a:ext cx="2098800" cy="56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fr-FR" sz="2000" b="1" i="0" u="none" strike="noStrike" cap="none">
                  <a:solidFill>
                    <a:srgbClr val="1F497D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Les organiques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5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13</a:t>
            </a:fld>
            <a:endParaRPr/>
          </a:p>
        </p:txBody>
      </p:sp>
      <p:sp>
        <p:nvSpPr>
          <p:cNvPr id="243" name="Google Shape;243;p25"/>
          <p:cNvSpPr txBox="1"/>
          <p:nvPr/>
        </p:nvSpPr>
        <p:spPr>
          <a:xfrm>
            <a:off x="0" y="0"/>
            <a:ext cx="9144000" cy="73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Les matériaux composites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25"/>
          <p:cNvSpPr txBox="1"/>
          <p:nvPr/>
        </p:nvSpPr>
        <p:spPr>
          <a:xfrm>
            <a:off x="0" y="3341775"/>
            <a:ext cx="91440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0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Un matériau composite est un assemblage d’au moins deux matériaux. Le nouveau matériau possède donc de </a:t>
            </a:r>
            <a:r>
              <a:rPr lang="fr-FR" sz="1600" b="1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nouvelles propriétés</a:t>
            </a:r>
            <a:r>
              <a:rPr lang="fr-FR" sz="1600" b="0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 que, seuls, les matériaux initiaux ne possèdent pas.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5" name="Google Shape;245;p25"/>
          <p:cNvGrpSpPr/>
          <p:nvPr/>
        </p:nvGrpSpPr>
        <p:grpSpPr>
          <a:xfrm>
            <a:off x="152400" y="969976"/>
            <a:ext cx="3000000" cy="2182274"/>
            <a:chOff x="152400" y="969976"/>
            <a:chExt cx="3000000" cy="2182274"/>
          </a:xfrm>
        </p:grpSpPr>
        <p:pic>
          <p:nvPicPr>
            <p:cNvPr id="246" name="Google Shape;246;p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70800" y="969976"/>
              <a:ext cx="1403000" cy="14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7" name="Google Shape;247;p25"/>
            <p:cNvSpPr txBox="1"/>
            <p:nvPr/>
          </p:nvSpPr>
          <p:spPr>
            <a:xfrm>
              <a:off x="152400" y="2571750"/>
              <a:ext cx="3000000" cy="58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fr-FR" sz="1600" b="0" i="0" u="none" strike="noStrike" cap="none">
                  <a:solidFill>
                    <a:srgbClr val="1F497D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Fibre de carbone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8" name="Google Shape;248;p25"/>
          <p:cNvGrpSpPr/>
          <p:nvPr/>
        </p:nvGrpSpPr>
        <p:grpSpPr>
          <a:xfrm>
            <a:off x="5858550" y="800889"/>
            <a:ext cx="3000000" cy="2351361"/>
            <a:chOff x="5858550" y="800889"/>
            <a:chExt cx="3000000" cy="2351361"/>
          </a:xfrm>
        </p:grpSpPr>
        <p:pic>
          <p:nvPicPr>
            <p:cNvPr id="249" name="Google Shape;249;p2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874650" y="800889"/>
              <a:ext cx="2753050" cy="1600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0" name="Google Shape;250;p25"/>
            <p:cNvSpPr txBox="1"/>
            <p:nvPr/>
          </p:nvSpPr>
          <p:spPr>
            <a:xfrm>
              <a:off x="5858550" y="2571750"/>
              <a:ext cx="3000000" cy="58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fr-FR" sz="1600" b="0" i="0" u="none" strike="noStrike" cap="none">
                  <a:solidFill>
                    <a:srgbClr val="1F497D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Fibre de verre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1" name="Google Shape;251;p25"/>
          <p:cNvGrpSpPr/>
          <p:nvPr/>
        </p:nvGrpSpPr>
        <p:grpSpPr>
          <a:xfrm>
            <a:off x="3035375" y="772023"/>
            <a:ext cx="3000000" cy="2380227"/>
            <a:chOff x="3035375" y="772023"/>
            <a:chExt cx="3000000" cy="2380227"/>
          </a:xfrm>
        </p:grpSpPr>
        <p:pic>
          <p:nvPicPr>
            <p:cNvPr id="252" name="Google Shape;252;p2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819924" y="772023"/>
              <a:ext cx="1222756" cy="1657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3" name="Google Shape;253;p25"/>
            <p:cNvSpPr txBox="1"/>
            <p:nvPr/>
          </p:nvSpPr>
          <p:spPr>
            <a:xfrm>
              <a:off x="3035375" y="2571750"/>
              <a:ext cx="3000000" cy="58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fr-FR" sz="1600" b="0" i="0" u="none" strike="noStrike" cap="none">
                  <a:solidFill>
                    <a:srgbClr val="1F497D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Caoutchouc et fibres textiles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6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14</a:t>
            </a:fld>
            <a:endParaRPr/>
          </a:p>
        </p:txBody>
      </p:sp>
      <p:sp>
        <p:nvSpPr>
          <p:cNvPr id="259" name="Google Shape;259;p26"/>
          <p:cNvSpPr txBox="1"/>
          <p:nvPr/>
        </p:nvSpPr>
        <p:spPr>
          <a:xfrm>
            <a:off x="0" y="0"/>
            <a:ext cx="9144000" cy="73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Option 1 : Comment choisir un matériau 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26"/>
          <p:cNvSpPr/>
          <p:nvPr/>
        </p:nvSpPr>
        <p:spPr>
          <a:xfrm>
            <a:off x="3687150" y="733500"/>
            <a:ext cx="2465400" cy="1005900"/>
          </a:xfrm>
          <a:prstGeom prst="cloudCallout">
            <a:avLst>
              <a:gd name="adj1" fmla="val -11027"/>
              <a:gd name="adj2" fmla="val 197405"/>
            </a:avLst>
          </a:prstGeom>
          <a:solidFill>
            <a:schemeClr val="accent1"/>
          </a:solidFill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Caractéristiques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26"/>
          <p:cNvSpPr txBox="1"/>
          <p:nvPr/>
        </p:nvSpPr>
        <p:spPr>
          <a:xfrm>
            <a:off x="-125" y="4377200"/>
            <a:ext cx="9144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8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Sur quels critères choisir le matériau ?</a:t>
            </a:r>
            <a:endParaRPr sz="18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262" name="Google Shape;262;p26"/>
          <p:cNvSpPr/>
          <p:nvPr/>
        </p:nvSpPr>
        <p:spPr>
          <a:xfrm>
            <a:off x="748550" y="1650750"/>
            <a:ext cx="2465400" cy="1005900"/>
          </a:xfrm>
          <a:prstGeom prst="cloudCallout">
            <a:avLst>
              <a:gd name="adj1" fmla="val 94282"/>
              <a:gd name="adj2" fmla="val 121926"/>
            </a:avLst>
          </a:prstGeom>
          <a:solidFill>
            <a:srgbClr val="6D9EEB"/>
          </a:solidFill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Aptitude au façonnage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26"/>
          <p:cNvSpPr/>
          <p:nvPr/>
        </p:nvSpPr>
        <p:spPr>
          <a:xfrm>
            <a:off x="5758850" y="1967900"/>
            <a:ext cx="1913400" cy="1005900"/>
          </a:xfrm>
          <a:prstGeom prst="cloudCallout">
            <a:avLst>
              <a:gd name="adj1" fmla="val -87414"/>
              <a:gd name="adj2" fmla="val 85163"/>
            </a:avLst>
          </a:prstGeom>
          <a:solidFill>
            <a:srgbClr val="D5A6BD"/>
          </a:solidFill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Valorisation</a:t>
            </a:r>
            <a:endParaRPr sz="14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264" name="Google Shape;26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0450" y="3102725"/>
            <a:ext cx="1546800" cy="154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7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15</a:t>
            </a:fld>
            <a:endParaRPr/>
          </a:p>
        </p:txBody>
      </p:sp>
      <p:sp>
        <p:nvSpPr>
          <p:cNvPr id="270" name="Google Shape;270;p27"/>
          <p:cNvSpPr txBox="1"/>
          <p:nvPr/>
        </p:nvSpPr>
        <p:spPr>
          <a:xfrm>
            <a:off x="3122075" y="110475"/>
            <a:ext cx="6021900" cy="73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Option 1 : Comment choisir un matériau ?</a:t>
            </a:r>
            <a:endParaRPr sz="3000" b="0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271" name="Google Shape;271;p27"/>
          <p:cNvSpPr txBox="1"/>
          <p:nvPr/>
        </p:nvSpPr>
        <p:spPr>
          <a:xfrm>
            <a:off x="0" y="1116375"/>
            <a:ext cx="91440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15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 Comparatif </a:t>
            </a:r>
            <a:r>
              <a:rPr lang="fr-FR" sz="1500">
                <a:latin typeface="Lexend Deca"/>
                <a:ea typeface="Lexend Deca"/>
                <a:cs typeface="Lexend Deca"/>
                <a:sym typeface="Lexend Deca"/>
              </a:rPr>
              <a:t>de trois cadres de vélo : même géométrie, même volume et matériaux différents</a:t>
            </a:r>
            <a:endParaRPr sz="15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272" name="Google Shape;27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2775" y="1486275"/>
            <a:ext cx="2768725" cy="161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2075" y="1486267"/>
            <a:ext cx="2768725" cy="1619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11375" y="1486289"/>
            <a:ext cx="2768725" cy="16195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5" name="Google Shape;275;p27"/>
          <p:cNvGrpSpPr/>
          <p:nvPr/>
        </p:nvGrpSpPr>
        <p:grpSpPr>
          <a:xfrm>
            <a:off x="559788" y="3103027"/>
            <a:ext cx="2114700" cy="1707023"/>
            <a:chOff x="559788" y="2950627"/>
            <a:chExt cx="2114700" cy="1707023"/>
          </a:xfrm>
        </p:grpSpPr>
        <p:sp>
          <p:nvSpPr>
            <p:cNvPr id="276" name="Google Shape;276;p27"/>
            <p:cNvSpPr txBox="1"/>
            <p:nvPr/>
          </p:nvSpPr>
          <p:spPr>
            <a:xfrm>
              <a:off x="559788" y="2950627"/>
              <a:ext cx="2114700" cy="49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fr-FR" sz="2400" b="0" i="0" u="none" strike="noStrike" cap="none" dirty="0">
                  <a:solidFill>
                    <a:srgbClr val="00000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 </a:t>
              </a:r>
              <a:r>
                <a:rPr lang="fr-FR" sz="2000" b="0" i="0" u="none" strike="noStrike" cap="none" dirty="0">
                  <a:solidFill>
                    <a:srgbClr val="00000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Acier</a:t>
              </a:r>
              <a:endParaRPr sz="2000" b="0" i="0" u="none" strike="noStrike" cap="none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</p:txBody>
        </p:sp>
        <p:pic>
          <p:nvPicPr>
            <p:cNvPr id="277" name="Google Shape;277;p2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89460" y="3601150"/>
              <a:ext cx="1655348" cy="10565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8" name="Google Shape;278;p27"/>
          <p:cNvGrpSpPr/>
          <p:nvPr/>
        </p:nvGrpSpPr>
        <p:grpSpPr>
          <a:xfrm>
            <a:off x="2844925" y="3138225"/>
            <a:ext cx="3071400" cy="1700719"/>
            <a:chOff x="2844925" y="2985825"/>
            <a:chExt cx="3071400" cy="1700719"/>
          </a:xfrm>
        </p:grpSpPr>
        <p:sp>
          <p:nvSpPr>
            <p:cNvPr id="279" name="Google Shape;279;p27"/>
            <p:cNvSpPr txBox="1"/>
            <p:nvPr/>
          </p:nvSpPr>
          <p:spPr>
            <a:xfrm>
              <a:off x="2844925" y="2985825"/>
              <a:ext cx="3071400" cy="49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fr-FR" sz="2000" b="0" i="0" u="none" strike="noStrike" cap="none">
                  <a:solidFill>
                    <a:srgbClr val="00000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Aluminium</a:t>
              </a:r>
              <a:endParaRPr sz="20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</p:txBody>
        </p:sp>
        <p:pic>
          <p:nvPicPr>
            <p:cNvPr id="280" name="Google Shape;280;p2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744322" y="3630037"/>
              <a:ext cx="1655350" cy="105650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27"/>
          <p:cNvGrpSpPr/>
          <p:nvPr/>
        </p:nvGrpSpPr>
        <p:grpSpPr>
          <a:xfrm>
            <a:off x="5860025" y="3138225"/>
            <a:ext cx="3071400" cy="1671825"/>
            <a:chOff x="5860025" y="2985825"/>
            <a:chExt cx="3071400" cy="1671825"/>
          </a:xfrm>
        </p:grpSpPr>
        <p:sp>
          <p:nvSpPr>
            <p:cNvPr id="282" name="Google Shape;282;p27"/>
            <p:cNvSpPr txBox="1"/>
            <p:nvPr/>
          </p:nvSpPr>
          <p:spPr>
            <a:xfrm>
              <a:off x="5860025" y="2985825"/>
              <a:ext cx="3071400" cy="49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fr-FR" sz="2000" b="0" i="0" u="none" strike="noStrike" cap="none">
                  <a:solidFill>
                    <a:srgbClr val="00000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Fibre de carbone</a:t>
              </a:r>
              <a:endParaRPr sz="20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</p:txBody>
        </p:sp>
        <p:pic>
          <p:nvPicPr>
            <p:cNvPr id="283" name="Google Shape;283;p2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568062" y="3601152"/>
              <a:ext cx="1655350" cy="10564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5" name="Google Shape;285;p27"/>
          <p:cNvSpPr/>
          <p:nvPr/>
        </p:nvSpPr>
        <p:spPr>
          <a:xfrm>
            <a:off x="79650" y="110475"/>
            <a:ext cx="2465400" cy="1005900"/>
          </a:xfrm>
          <a:prstGeom prst="cloudCallout">
            <a:avLst>
              <a:gd name="adj1" fmla="val 60381"/>
              <a:gd name="adj2" fmla="val 36813"/>
            </a:avLst>
          </a:prstGeom>
          <a:solidFill>
            <a:schemeClr val="accent1"/>
          </a:solidFill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Caractéristiques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8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16</a:t>
            </a:fld>
            <a:endParaRPr/>
          </a:p>
        </p:txBody>
      </p:sp>
      <p:sp>
        <p:nvSpPr>
          <p:cNvPr id="291" name="Google Shape;291;p28"/>
          <p:cNvSpPr txBox="1"/>
          <p:nvPr/>
        </p:nvSpPr>
        <p:spPr>
          <a:xfrm>
            <a:off x="150" y="0"/>
            <a:ext cx="9144000" cy="579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Option 1 : Comment choisir un matériau ?</a:t>
            </a:r>
            <a:endParaRPr sz="3000" b="0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grpSp>
        <p:nvGrpSpPr>
          <p:cNvPr id="292" name="Google Shape;292;p28"/>
          <p:cNvGrpSpPr/>
          <p:nvPr/>
        </p:nvGrpSpPr>
        <p:grpSpPr>
          <a:xfrm>
            <a:off x="154575" y="1093763"/>
            <a:ext cx="4245676" cy="3675487"/>
            <a:chOff x="154575" y="1093763"/>
            <a:chExt cx="4245676" cy="3675487"/>
          </a:xfrm>
        </p:grpSpPr>
        <p:pic>
          <p:nvPicPr>
            <p:cNvPr id="293" name="Google Shape;293;p2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88025" y="1093763"/>
              <a:ext cx="3192278" cy="26511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28"/>
            <p:cNvSpPr txBox="1"/>
            <p:nvPr/>
          </p:nvSpPr>
          <p:spPr>
            <a:xfrm>
              <a:off x="2678551" y="3869850"/>
              <a:ext cx="1721700" cy="8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fr-FR" sz="1600" b="0" i="0" u="none" strike="noStrike" cap="none">
                  <a:solidFill>
                    <a:srgbClr val="323233"/>
                  </a:solidFill>
                  <a:highlight>
                    <a:srgbClr val="FFFFFF"/>
                  </a:highlight>
                  <a:latin typeface="Lexend Deca"/>
                  <a:ea typeface="Lexend Deca"/>
                  <a:cs typeface="Lexend Deca"/>
                  <a:sym typeface="Lexend Deca"/>
                </a:rPr>
                <a:t>Cadre en aluminium</a:t>
              </a:r>
              <a:endParaRPr sz="1600" b="0" i="0" u="none" strike="noStrike" cap="none">
                <a:solidFill>
                  <a:srgbClr val="323233"/>
                </a:solidFill>
                <a:highlight>
                  <a:srgbClr val="FFFFFF"/>
                </a:highlight>
                <a:latin typeface="Lexend Deca"/>
                <a:ea typeface="Lexend Deca"/>
                <a:cs typeface="Lexend Deca"/>
                <a:sym typeface="Lexend Deca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fr-FR" sz="1600" b="1" i="0" u="none" strike="noStrike" cap="none">
                  <a:solidFill>
                    <a:srgbClr val="323233"/>
                  </a:solidFill>
                  <a:highlight>
                    <a:srgbClr val="FFFFFF"/>
                  </a:highlight>
                  <a:latin typeface="Lexend Deca"/>
                  <a:ea typeface="Lexend Deca"/>
                  <a:cs typeface="Lexend Deca"/>
                  <a:sym typeface="Lexend Deca"/>
                </a:rPr>
                <a:t>1800 grammes</a:t>
              </a:r>
              <a:endParaRPr sz="16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</p:txBody>
        </p:sp>
        <p:sp>
          <p:nvSpPr>
            <p:cNvPr id="295" name="Google Shape;295;p28"/>
            <p:cNvSpPr/>
            <p:nvPr/>
          </p:nvSpPr>
          <p:spPr>
            <a:xfrm>
              <a:off x="1885938" y="3987375"/>
              <a:ext cx="596450" cy="664350"/>
            </a:xfrm>
            <a:custGeom>
              <a:avLst/>
              <a:gdLst/>
              <a:ahLst/>
              <a:cxnLst/>
              <a:rect l="l" t="t" r="r" b="b"/>
              <a:pathLst>
                <a:path w="23858" h="26574" extrusionOk="0">
                  <a:moveTo>
                    <a:pt x="0" y="0"/>
                  </a:moveTo>
                  <a:lnTo>
                    <a:pt x="23858" y="13774"/>
                  </a:lnTo>
                  <a:lnTo>
                    <a:pt x="1688" y="26574"/>
                  </a:lnTo>
                </a:path>
              </a:pathLst>
            </a:custGeom>
            <a:noFill/>
            <a:ln w="114300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3"/>
                </a:srgbClr>
              </a:outerShdw>
            </a:effectLst>
          </p:spPr>
        </p:sp>
        <p:sp>
          <p:nvSpPr>
            <p:cNvPr id="296" name="Google Shape;296;p28"/>
            <p:cNvSpPr txBox="1"/>
            <p:nvPr/>
          </p:nvSpPr>
          <p:spPr>
            <a:xfrm>
              <a:off x="154575" y="3869850"/>
              <a:ext cx="1832700" cy="8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fr-FR" sz="1600" b="0" i="0" u="none" strike="noStrike" cap="none">
                  <a:solidFill>
                    <a:srgbClr val="323233"/>
                  </a:solidFill>
                  <a:highlight>
                    <a:srgbClr val="FFFFFF"/>
                  </a:highlight>
                  <a:latin typeface="Lexend Deca"/>
                  <a:ea typeface="Lexend Deca"/>
                  <a:cs typeface="Lexend Deca"/>
                  <a:sym typeface="Lexend Deca"/>
                </a:rPr>
                <a:t>Cadre en</a:t>
              </a:r>
              <a:endParaRPr sz="1600" b="0" i="0" u="none" strike="noStrike" cap="none">
                <a:solidFill>
                  <a:srgbClr val="323233"/>
                </a:solidFill>
                <a:highlight>
                  <a:srgbClr val="FFFFFF"/>
                </a:highlight>
                <a:latin typeface="Lexend Deca"/>
                <a:ea typeface="Lexend Deca"/>
                <a:cs typeface="Lexend Deca"/>
                <a:sym typeface="Lexend Deca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fr-FR" sz="1600" b="0" i="0" u="none" strike="noStrike" cap="none">
                  <a:solidFill>
                    <a:srgbClr val="323233"/>
                  </a:solidFill>
                  <a:highlight>
                    <a:srgbClr val="FFFFFF"/>
                  </a:highlight>
                  <a:latin typeface="Lexend Deca"/>
                  <a:ea typeface="Lexend Deca"/>
                  <a:cs typeface="Lexend Deca"/>
                  <a:sym typeface="Lexend Deca"/>
                </a:rPr>
                <a:t>acier</a:t>
              </a:r>
              <a:endParaRPr sz="1600" b="0" i="0" u="none" strike="noStrike" cap="none">
                <a:solidFill>
                  <a:srgbClr val="323233"/>
                </a:solidFill>
                <a:highlight>
                  <a:srgbClr val="FFFFFF"/>
                </a:highlight>
                <a:latin typeface="Lexend Deca"/>
                <a:ea typeface="Lexend Deca"/>
                <a:cs typeface="Lexend Deca"/>
                <a:sym typeface="Lexend Deca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fr-FR" sz="1600" b="1" i="0" u="none" strike="noStrike" cap="none">
                  <a:solidFill>
                    <a:srgbClr val="323233"/>
                  </a:solidFill>
                  <a:highlight>
                    <a:srgbClr val="FFFFFF"/>
                  </a:highlight>
                  <a:latin typeface="Lexend Deca"/>
                  <a:ea typeface="Lexend Deca"/>
                  <a:cs typeface="Lexend Deca"/>
                  <a:sym typeface="Lexend Deca"/>
                </a:rPr>
                <a:t>2550 grammes</a:t>
              </a:r>
              <a:endParaRPr sz="16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</p:txBody>
        </p:sp>
      </p:grpSp>
      <p:grpSp>
        <p:nvGrpSpPr>
          <p:cNvPr id="297" name="Google Shape;297;p28"/>
          <p:cNvGrpSpPr/>
          <p:nvPr/>
        </p:nvGrpSpPr>
        <p:grpSpPr>
          <a:xfrm>
            <a:off x="4608825" y="1093775"/>
            <a:ext cx="4275225" cy="3675475"/>
            <a:chOff x="4608825" y="1093775"/>
            <a:chExt cx="4275225" cy="3675475"/>
          </a:xfrm>
        </p:grpSpPr>
        <p:pic>
          <p:nvPicPr>
            <p:cNvPr id="298" name="Google Shape;298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124899" y="1093775"/>
              <a:ext cx="3192278" cy="26511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28"/>
            <p:cNvSpPr txBox="1"/>
            <p:nvPr/>
          </p:nvSpPr>
          <p:spPr>
            <a:xfrm>
              <a:off x="7253850" y="3869850"/>
              <a:ext cx="1630200" cy="8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fr-FR" sz="1600" b="0" i="0" u="none" strike="noStrike" cap="none">
                  <a:solidFill>
                    <a:srgbClr val="323233"/>
                  </a:solidFill>
                  <a:highlight>
                    <a:srgbClr val="FFFFFF"/>
                  </a:highlight>
                  <a:latin typeface="Lexend Deca"/>
                  <a:ea typeface="Lexend Deca"/>
                  <a:cs typeface="Lexend Deca"/>
                  <a:sym typeface="Lexend Deca"/>
                </a:rPr>
                <a:t>Cadre en fibre de carbone</a:t>
              </a:r>
              <a:endParaRPr sz="1600" b="0" i="0" u="none" strike="noStrike" cap="none">
                <a:solidFill>
                  <a:srgbClr val="323233"/>
                </a:solidFill>
                <a:highlight>
                  <a:srgbClr val="FFFFFF"/>
                </a:highlight>
                <a:latin typeface="Lexend Deca"/>
                <a:ea typeface="Lexend Deca"/>
                <a:cs typeface="Lexend Deca"/>
                <a:sym typeface="Lexend Deca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fr-FR" sz="1600" b="1" i="0" u="none" strike="noStrike" cap="none">
                  <a:solidFill>
                    <a:srgbClr val="323233"/>
                  </a:solidFill>
                  <a:highlight>
                    <a:srgbClr val="FFFFFF"/>
                  </a:highlight>
                  <a:latin typeface="Lexend Deca"/>
                  <a:ea typeface="Lexend Deca"/>
                  <a:cs typeface="Lexend Deca"/>
                  <a:sym typeface="Lexend Deca"/>
                </a:rPr>
                <a:t>850 grammes</a:t>
              </a:r>
              <a:endParaRPr sz="16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</p:txBody>
        </p:sp>
        <p:sp>
          <p:nvSpPr>
            <p:cNvPr id="300" name="Google Shape;300;p28"/>
            <p:cNvSpPr/>
            <p:nvPr/>
          </p:nvSpPr>
          <p:spPr>
            <a:xfrm>
              <a:off x="6385313" y="3987375"/>
              <a:ext cx="596450" cy="664350"/>
            </a:xfrm>
            <a:custGeom>
              <a:avLst/>
              <a:gdLst/>
              <a:ahLst/>
              <a:cxnLst/>
              <a:rect l="l" t="t" r="r" b="b"/>
              <a:pathLst>
                <a:path w="23858" h="26574" extrusionOk="0">
                  <a:moveTo>
                    <a:pt x="0" y="0"/>
                  </a:moveTo>
                  <a:lnTo>
                    <a:pt x="23858" y="13774"/>
                  </a:lnTo>
                  <a:lnTo>
                    <a:pt x="1688" y="26574"/>
                  </a:lnTo>
                </a:path>
              </a:pathLst>
            </a:custGeom>
            <a:noFill/>
            <a:ln w="114300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3"/>
                </a:srgbClr>
              </a:outerShdw>
            </a:effectLst>
          </p:spPr>
        </p:sp>
        <p:sp>
          <p:nvSpPr>
            <p:cNvPr id="301" name="Google Shape;301;p28"/>
            <p:cNvSpPr txBox="1"/>
            <p:nvPr/>
          </p:nvSpPr>
          <p:spPr>
            <a:xfrm>
              <a:off x="4608825" y="3869850"/>
              <a:ext cx="1922700" cy="8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fr-FR" sz="1600" b="0" i="0" u="none" strike="noStrike" cap="none">
                  <a:solidFill>
                    <a:srgbClr val="323233"/>
                  </a:solidFill>
                  <a:highlight>
                    <a:srgbClr val="FFFFFF"/>
                  </a:highlight>
                  <a:latin typeface="Lexend Deca"/>
                  <a:ea typeface="Lexend Deca"/>
                  <a:cs typeface="Lexend Deca"/>
                  <a:sym typeface="Lexend Deca"/>
                </a:rPr>
                <a:t>Cadre en</a:t>
              </a:r>
              <a:endParaRPr sz="1600" b="0" i="0" u="none" strike="noStrike" cap="none">
                <a:solidFill>
                  <a:srgbClr val="323233"/>
                </a:solidFill>
                <a:highlight>
                  <a:srgbClr val="FFFFFF"/>
                </a:highlight>
                <a:latin typeface="Lexend Deca"/>
                <a:ea typeface="Lexend Deca"/>
                <a:cs typeface="Lexend Deca"/>
                <a:sym typeface="Lexend Deca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fr-FR" sz="1600" b="0" i="0" u="none" strike="noStrike" cap="none">
                  <a:solidFill>
                    <a:srgbClr val="323233"/>
                  </a:solidFill>
                  <a:highlight>
                    <a:srgbClr val="FFFFFF"/>
                  </a:highlight>
                  <a:latin typeface="Lexend Deca"/>
                  <a:ea typeface="Lexend Deca"/>
                  <a:cs typeface="Lexend Deca"/>
                  <a:sym typeface="Lexend Deca"/>
                </a:rPr>
                <a:t>aluminium</a:t>
              </a:r>
              <a:endParaRPr sz="1600" b="0" i="0" u="none" strike="noStrike" cap="none">
                <a:solidFill>
                  <a:srgbClr val="323233"/>
                </a:solidFill>
                <a:highlight>
                  <a:srgbClr val="FFFFFF"/>
                </a:highlight>
                <a:latin typeface="Lexend Deca"/>
                <a:ea typeface="Lexend Deca"/>
                <a:cs typeface="Lexend Deca"/>
                <a:sym typeface="Lexend Deca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fr-FR" sz="1600" b="1" i="0" u="none" strike="noStrike" cap="none">
                  <a:solidFill>
                    <a:srgbClr val="323233"/>
                  </a:solidFill>
                  <a:highlight>
                    <a:srgbClr val="FFFFFF"/>
                  </a:highlight>
                  <a:latin typeface="Lexend Deca"/>
                  <a:ea typeface="Lexend Deca"/>
                  <a:cs typeface="Lexend Deca"/>
                  <a:sym typeface="Lexend Deca"/>
                </a:rPr>
                <a:t>1800 grammes</a:t>
              </a:r>
              <a:endParaRPr sz="16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</p:txBody>
        </p:sp>
      </p:grpSp>
      <p:sp>
        <p:nvSpPr>
          <p:cNvPr id="302" name="Google Shape;302;p28"/>
          <p:cNvSpPr txBox="1"/>
          <p:nvPr/>
        </p:nvSpPr>
        <p:spPr>
          <a:xfrm>
            <a:off x="25" y="621075"/>
            <a:ext cx="91440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fr-FR" sz="2600" b="1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La masse des différents cadres</a:t>
            </a:r>
            <a:endParaRPr sz="2600" b="1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4300" y="1808625"/>
            <a:ext cx="3000925" cy="300092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9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17</a:t>
            </a:fld>
            <a:endParaRPr/>
          </a:p>
        </p:txBody>
      </p:sp>
      <p:sp>
        <p:nvSpPr>
          <p:cNvPr id="309" name="Google Shape;309;p29"/>
          <p:cNvSpPr txBox="1"/>
          <p:nvPr/>
        </p:nvSpPr>
        <p:spPr>
          <a:xfrm>
            <a:off x="150" y="0"/>
            <a:ext cx="9144000" cy="579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Option 1 : Comment choisir un matériau ?</a:t>
            </a:r>
            <a:endParaRPr sz="3000" b="0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310" name="Google Shape;310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19447" y="2366483"/>
            <a:ext cx="687100" cy="4199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29"/>
          <p:cNvSpPr/>
          <p:nvPr/>
        </p:nvSpPr>
        <p:spPr>
          <a:xfrm>
            <a:off x="817325" y="1731400"/>
            <a:ext cx="2076600" cy="1006200"/>
          </a:xfrm>
          <a:prstGeom prst="cloudCallout">
            <a:avLst>
              <a:gd name="adj1" fmla="val 97295"/>
              <a:gd name="adj2" fmla="val 28399"/>
            </a:avLst>
          </a:prstGeom>
          <a:solidFill>
            <a:srgbClr val="FF0000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latin typeface="Lexend Deca"/>
                <a:ea typeface="Lexend Deca"/>
                <a:cs typeface="Lexend Deca"/>
                <a:sym typeface="Lexend Deca"/>
              </a:rPr>
              <a:t>Coût</a:t>
            </a:r>
            <a:endParaRPr sz="1800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312" name="Google Shape;312;p29"/>
          <p:cNvSpPr/>
          <p:nvPr/>
        </p:nvSpPr>
        <p:spPr>
          <a:xfrm>
            <a:off x="511450" y="3240725"/>
            <a:ext cx="2575200" cy="1006200"/>
          </a:xfrm>
          <a:prstGeom prst="cloudCallout">
            <a:avLst>
              <a:gd name="adj1" fmla="val 89783"/>
              <a:gd name="adj2" fmla="val -78864"/>
            </a:avLst>
          </a:pr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latin typeface="Lexend Deca"/>
                <a:ea typeface="Lexend Deca"/>
                <a:cs typeface="Lexend Deca"/>
                <a:sym typeface="Lexend Deca"/>
              </a:rPr>
              <a:t>Rigidité</a:t>
            </a:r>
            <a:endParaRPr sz="1800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313" name="Google Shape;313;p29"/>
          <p:cNvSpPr/>
          <p:nvPr/>
        </p:nvSpPr>
        <p:spPr>
          <a:xfrm>
            <a:off x="2659550" y="652100"/>
            <a:ext cx="2737800" cy="1006200"/>
          </a:xfrm>
          <a:prstGeom prst="cloudCallout">
            <a:avLst>
              <a:gd name="adj1" fmla="val 6488"/>
              <a:gd name="adj2" fmla="val 83666"/>
            </a:avLst>
          </a:pr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latin typeface="Lexend Deca"/>
                <a:ea typeface="Lexend Deca"/>
                <a:cs typeface="Lexend Deca"/>
                <a:sym typeface="Lexend Deca"/>
              </a:rPr>
              <a:t>Conductibilité électrique</a:t>
            </a:r>
            <a:endParaRPr sz="1800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314" name="Google Shape;314;p29"/>
          <p:cNvSpPr/>
          <p:nvPr/>
        </p:nvSpPr>
        <p:spPr>
          <a:xfrm>
            <a:off x="6184600" y="997300"/>
            <a:ext cx="2658000" cy="1006200"/>
          </a:xfrm>
          <a:prstGeom prst="cloudCallout">
            <a:avLst>
              <a:gd name="adj1" fmla="val -95353"/>
              <a:gd name="adj2" fmla="val 73010"/>
            </a:avLst>
          </a:pr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latin typeface="Lexend Deca"/>
                <a:ea typeface="Lexend Deca"/>
                <a:cs typeface="Lexend Deca"/>
                <a:sym typeface="Lexend Deca"/>
              </a:rPr>
              <a:t>Conductibilité thermique</a:t>
            </a:r>
            <a:endParaRPr sz="1800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315" name="Google Shape;315;p29"/>
          <p:cNvSpPr/>
          <p:nvPr/>
        </p:nvSpPr>
        <p:spPr>
          <a:xfrm>
            <a:off x="6642875" y="2477825"/>
            <a:ext cx="2076600" cy="1006200"/>
          </a:xfrm>
          <a:prstGeom prst="cloudCallout">
            <a:avLst>
              <a:gd name="adj1" fmla="val -118119"/>
              <a:gd name="adj2" fmla="val -43384"/>
            </a:avLst>
          </a:pr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latin typeface="Lexend Deca"/>
                <a:ea typeface="Lexend Deca"/>
                <a:cs typeface="Lexend Deca"/>
                <a:sym typeface="Lexend Deca"/>
              </a:rPr>
              <a:t>Dureté</a:t>
            </a:r>
            <a:endParaRPr sz="1800"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0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18</a:t>
            </a:fld>
            <a:endParaRPr/>
          </a:p>
        </p:txBody>
      </p:sp>
      <p:sp>
        <p:nvSpPr>
          <p:cNvPr id="321" name="Google Shape;321;p30"/>
          <p:cNvSpPr txBox="1"/>
          <p:nvPr/>
        </p:nvSpPr>
        <p:spPr>
          <a:xfrm>
            <a:off x="2627525" y="76200"/>
            <a:ext cx="6516600" cy="73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Comment mettre en forme un matériau 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30"/>
          <p:cNvSpPr txBox="1"/>
          <p:nvPr/>
        </p:nvSpPr>
        <p:spPr>
          <a:xfrm>
            <a:off x="168650" y="947100"/>
            <a:ext cx="17262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Forme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30"/>
          <p:cNvSpPr txBox="1"/>
          <p:nvPr/>
        </p:nvSpPr>
        <p:spPr>
          <a:xfrm>
            <a:off x="2713125" y="809700"/>
            <a:ext cx="186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Mise en forme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4" name="Google Shape;324;p30"/>
          <p:cNvGrpSpPr/>
          <p:nvPr/>
        </p:nvGrpSpPr>
        <p:grpSpPr>
          <a:xfrm>
            <a:off x="257098" y="1680600"/>
            <a:ext cx="4316627" cy="1383224"/>
            <a:chOff x="257098" y="1680600"/>
            <a:chExt cx="4316627" cy="1383224"/>
          </a:xfrm>
        </p:grpSpPr>
        <p:pic>
          <p:nvPicPr>
            <p:cNvPr id="325" name="Google Shape;325;p3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57098" y="1680600"/>
              <a:ext cx="1549200" cy="13832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6" name="Google Shape;326;p30"/>
            <p:cNvSpPr/>
            <p:nvPr/>
          </p:nvSpPr>
          <p:spPr>
            <a:xfrm>
              <a:off x="1994313" y="2278525"/>
              <a:ext cx="753600" cy="152100"/>
            </a:xfrm>
            <a:prstGeom prst="chevron">
              <a:avLst>
                <a:gd name="adj" fmla="val 50000"/>
              </a:avLst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0"/>
            <p:cNvSpPr txBox="1"/>
            <p:nvPr/>
          </p:nvSpPr>
          <p:spPr>
            <a:xfrm>
              <a:off x="2713125" y="1770925"/>
              <a:ext cx="1860600" cy="116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fr-FR" sz="2000" b="1" i="0" u="none" strike="noStrike" cap="none">
                  <a:solidFill>
                    <a:srgbClr val="1F497D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Enlèvement de matière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328;p30"/>
          <p:cNvGrpSpPr/>
          <p:nvPr/>
        </p:nvGrpSpPr>
        <p:grpSpPr>
          <a:xfrm>
            <a:off x="71813" y="3352613"/>
            <a:ext cx="4501912" cy="1376762"/>
            <a:chOff x="71813" y="3352613"/>
            <a:chExt cx="4501912" cy="1376762"/>
          </a:xfrm>
        </p:grpSpPr>
        <p:pic>
          <p:nvPicPr>
            <p:cNvPr id="329" name="Google Shape;329;p3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1813" y="3352613"/>
              <a:ext cx="1919775" cy="13767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0" name="Google Shape;330;p30"/>
            <p:cNvSpPr/>
            <p:nvPr/>
          </p:nvSpPr>
          <p:spPr>
            <a:xfrm>
              <a:off x="1994313" y="3975650"/>
              <a:ext cx="753600" cy="152100"/>
            </a:xfrm>
            <a:prstGeom prst="chevron">
              <a:avLst>
                <a:gd name="adj" fmla="val 50000"/>
              </a:avLst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0"/>
            <p:cNvSpPr txBox="1"/>
            <p:nvPr/>
          </p:nvSpPr>
          <p:spPr>
            <a:xfrm>
              <a:off x="2713125" y="3457350"/>
              <a:ext cx="1860600" cy="116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fr-FR" sz="2000" b="1" i="0" u="none" strike="noStrike" cap="none">
                  <a:solidFill>
                    <a:srgbClr val="1F497D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Enlèvement de matière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2" name="Google Shape;332;p30"/>
          <p:cNvSpPr txBox="1"/>
          <p:nvPr/>
        </p:nvSpPr>
        <p:spPr>
          <a:xfrm>
            <a:off x="4991475" y="947100"/>
            <a:ext cx="13767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Forme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30"/>
          <p:cNvSpPr txBox="1"/>
          <p:nvPr/>
        </p:nvSpPr>
        <p:spPr>
          <a:xfrm>
            <a:off x="7596275" y="809700"/>
            <a:ext cx="13533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Mise en forme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4" name="Google Shape;334;p30"/>
          <p:cNvGrpSpPr/>
          <p:nvPr/>
        </p:nvGrpSpPr>
        <p:grpSpPr>
          <a:xfrm>
            <a:off x="4867925" y="1721082"/>
            <a:ext cx="4201600" cy="1380986"/>
            <a:chOff x="4867925" y="1721082"/>
            <a:chExt cx="4201600" cy="1380986"/>
          </a:xfrm>
        </p:grpSpPr>
        <p:pic>
          <p:nvPicPr>
            <p:cNvPr id="335" name="Google Shape;335;p3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867925" y="1721082"/>
              <a:ext cx="1726200" cy="13809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6" name="Google Shape;336;p30"/>
            <p:cNvSpPr/>
            <p:nvPr/>
          </p:nvSpPr>
          <p:spPr>
            <a:xfrm>
              <a:off x="6551938" y="2278525"/>
              <a:ext cx="753600" cy="152100"/>
            </a:xfrm>
            <a:prstGeom prst="chevron">
              <a:avLst>
                <a:gd name="adj" fmla="val 50000"/>
              </a:avLst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0"/>
            <p:cNvSpPr txBox="1"/>
            <p:nvPr/>
          </p:nvSpPr>
          <p:spPr>
            <a:xfrm>
              <a:off x="7208925" y="1770925"/>
              <a:ext cx="1860600" cy="116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fr-FR" sz="2000" b="1" i="0" u="none" strike="noStrike" cap="none">
                  <a:solidFill>
                    <a:srgbClr val="1F497D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Déformation de matière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8" name="Google Shape;338;p30"/>
          <p:cNvGrpSpPr/>
          <p:nvPr/>
        </p:nvGrpSpPr>
        <p:grpSpPr>
          <a:xfrm>
            <a:off x="4699749" y="3345312"/>
            <a:ext cx="4369776" cy="1391375"/>
            <a:chOff x="4699749" y="3345312"/>
            <a:chExt cx="4369776" cy="1391375"/>
          </a:xfrm>
        </p:grpSpPr>
        <p:sp>
          <p:nvSpPr>
            <p:cNvPr id="339" name="Google Shape;339;p30"/>
            <p:cNvSpPr/>
            <p:nvPr/>
          </p:nvSpPr>
          <p:spPr>
            <a:xfrm>
              <a:off x="6551938" y="3975650"/>
              <a:ext cx="753600" cy="152100"/>
            </a:xfrm>
            <a:prstGeom prst="chevron">
              <a:avLst>
                <a:gd name="adj" fmla="val 50000"/>
              </a:avLst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30"/>
            <p:cNvSpPr txBox="1"/>
            <p:nvPr/>
          </p:nvSpPr>
          <p:spPr>
            <a:xfrm>
              <a:off x="7208925" y="3457350"/>
              <a:ext cx="1860600" cy="116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fr-FR" sz="2000" b="1" i="0" u="none" strike="noStrike" cap="none">
                  <a:solidFill>
                    <a:srgbClr val="1F497D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Ajout de matière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1" name="Google Shape;341;p30"/>
            <p:cNvPicPr preferRelativeResize="0"/>
            <p:nvPr/>
          </p:nvPicPr>
          <p:blipFill rotWithShape="1">
            <a:blip r:embed="rId6">
              <a:alphaModFix/>
            </a:blip>
            <a:srcRect l="9944" r="10056"/>
            <a:stretch/>
          </p:blipFill>
          <p:spPr>
            <a:xfrm>
              <a:off x="4699749" y="3345312"/>
              <a:ext cx="1726200" cy="1391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2" name="Google Shape;342;p30"/>
          <p:cNvSpPr/>
          <p:nvPr/>
        </p:nvSpPr>
        <p:spPr>
          <a:xfrm>
            <a:off x="168650" y="76200"/>
            <a:ext cx="1995600" cy="935700"/>
          </a:xfrm>
          <a:prstGeom prst="cloudCallout">
            <a:avLst>
              <a:gd name="adj1" fmla="val 64619"/>
              <a:gd name="adj2" fmla="val 32369"/>
            </a:avLst>
          </a:prstGeom>
          <a:solidFill>
            <a:srgbClr val="6D9EEB"/>
          </a:solidFill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Aptitude au façonnage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1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19</a:t>
            </a:fld>
            <a:endParaRPr/>
          </a:p>
        </p:txBody>
      </p:sp>
      <p:sp>
        <p:nvSpPr>
          <p:cNvPr id="348" name="Google Shape;348;p31"/>
          <p:cNvSpPr txBox="1"/>
          <p:nvPr/>
        </p:nvSpPr>
        <p:spPr>
          <a:xfrm>
            <a:off x="2763850" y="0"/>
            <a:ext cx="6380100" cy="73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Comment valoriser un matériau 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9" name="Google Shape;349;p31"/>
          <p:cNvPicPr preferRelativeResize="0"/>
          <p:nvPr/>
        </p:nvPicPr>
        <p:blipFill rotWithShape="1">
          <a:blip r:embed="rId3">
            <a:alphaModFix/>
          </a:blip>
          <a:srcRect t="8650"/>
          <a:stretch/>
        </p:blipFill>
        <p:spPr>
          <a:xfrm>
            <a:off x="1441275" y="907150"/>
            <a:ext cx="6261450" cy="3902399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1"/>
          <p:cNvSpPr txBox="1"/>
          <p:nvPr/>
        </p:nvSpPr>
        <p:spPr>
          <a:xfrm>
            <a:off x="2295750" y="446100"/>
            <a:ext cx="45525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Cycle de vie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31"/>
          <p:cNvSpPr/>
          <p:nvPr/>
        </p:nvSpPr>
        <p:spPr>
          <a:xfrm>
            <a:off x="136150" y="128700"/>
            <a:ext cx="1913400" cy="1005900"/>
          </a:xfrm>
          <a:prstGeom prst="cloudCallout">
            <a:avLst>
              <a:gd name="adj1" fmla="val 70682"/>
              <a:gd name="adj2" fmla="val 33604"/>
            </a:avLst>
          </a:prstGeom>
          <a:solidFill>
            <a:srgbClr val="D5A6BD"/>
          </a:solidFill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Valorisation</a:t>
            </a:r>
            <a:endParaRPr sz="14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4"/>
          <p:cNvPicPr preferRelativeResize="0"/>
          <p:nvPr/>
        </p:nvPicPr>
        <p:blipFill rotWithShape="1">
          <a:blip r:embed="rId3">
            <a:alphaModFix/>
          </a:blip>
          <a:srcRect l="6286" r="4155"/>
          <a:stretch/>
        </p:blipFill>
        <p:spPr>
          <a:xfrm>
            <a:off x="6987600" y="2382175"/>
            <a:ext cx="2178050" cy="243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3113" y="904025"/>
            <a:ext cx="4857751" cy="323850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>
            <a:spLocks noGrp="1"/>
          </p:cNvSpPr>
          <p:nvPr>
            <p:ph type="ctrTitle"/>
          </p:nvPr>
        </p:nvSpPr>
        <p:spPr>
          <a:xfrm>
            <a:off x="0" y="28300"/>
            <a:ext cx="91440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fr-FR" sz="2800" dirty="0" smtClean="0">
                <a:latin typeface="Lexend Deca"/>
                <a:ea typeface="Lexend Deca"/>
                <a:cs typeface="Lexend Deca"/>
                <a:sym typeface="Lexend Deca"/>
              </a:rPr>
              <a:t>Nous retrouvons le collège et </a:t>
            </a:r>
            <a:r>
              <a:rPr lang="fr-FR" sz="2800" smtClean="0">
                <a:latin typeface="Lexend Deca"/>
                <a:ea typeface="Lexend Deca"/>
                <a:cs typeface="Lexend Deca"/>
                <a:sym typeface="Lexend Deca"/>
              </a:rPr>
              <a:t>les promenades</a:t>
            </a:r>
            <a:r>
              <a:rPr lang="fr-FR" sz="4400" smtClean="0">
                <a:latin typeface="Lexend Deca"/>
                <a:ea typeface="Lexend Deca"/>
                <a:cs typeface="Lexend Deca"/>
                <a:sym typeface="Lexend Deca"/>
              </a:rPr>
              <a:t>...</a:t>
            </a:r>
            <a:endParaRPr sz="4400" dirty="0"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69" name="Google Shape;69;p14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2</a:t>
            </a:fld>
            <a:endParaRPr/>
          </a:p>
        </p:txBody>
      </p:sp>
      <p:pic>
        <p:nvPicPr>
          <p:cNvPr id="70" name="Google Shape;70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44400" y="2305975"/>
            <a:ext cx="2279100" cy="18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" y="2941009"/>
            <a:ext cx="2178050" cy="191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2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20</a:t>
            </a:fld>
            <a:endParaRPr/>
          </a:p>
        </p:txBody>
      </p:sp>
      <p:sp>
        <p:nvSpPr>
          <p:cNvPr id="357" name="Google Shape;357;p32"/>
          <p:cNvSpPr txBox="1"/>
          <p:nvPr/>
        </p:nvSpPr>
        <p:spPr>
          <a:xfrm>
            <a:off x="2515525" y="0"/>
            <a:ext cx="6628500" cy="73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Comment valoriser un matériau 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8" name="Google Shape;358;p32"/>
          <p:cNvGrpSpPr/>
          <p:nvPr/>
        </p:nvGrpSpPr>
        <p:grpSpPr>
          <a:xfrm>
            <a:off x="4692100" y="1693800"/>
            <a:ext cx="1484121" cy="2742047"/>
            <a:chOff x="4692100" y="1693800"/>
            <a:chExt cx="1484121" cy="2742047"/>
          </a:xfrm>
        </p:grpSpPr>
        <p:sp>
          <p:nvSpPr>
            <p:cNvPr id="359" name="Google Shape;359;p32"/>
            <p:cNvSpPr txBox="1"/>
            <p:nvPr/>
          </p:nvSpPr>
          <p:spPr>
            <a:xfrm>
              <a:off x="4757513" y="1693800"/>
              <a:ext cx="1353300" cy="68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fr-FR" sz="1600" b="1" i="0" u="none" strike="noStrike" cap="none">
                  <a:solidFill>
                    <a:srgbClr val="1F497D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Recyclage</a:t>
              </a:r>
              <a:endPara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0" name="Google Shape;360;p3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92100" y="2862599"/>
              <a:ext cx="1484121" cy="157324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1" name="Google Shape;361;p32"/>
          <p:cNvGrpSpPr/>
          <p:nvPr/>
        </p:nvGrpSpPr>
        <p:grpSpPr>
          <a:xfrm>
            <a:off x="62375" y="1715250"/>
            <a:ext cx="4495256" cy="3094300"/>
            <a:chOff x="62375" y="1715250"/>
            <a:chExt cx="4495256" cy="3094300"/>
          </a:xfrm>
        </p:grpSpPr>
        <p:sp>
          <p:nvSpPr>
            <p:cNvPr id="362" name="Google Shape;362;p32"/>
            <p:cNvSpPr txBox="1"/>
            <p:nvPr/>
          </p:nvSpPr>
          <p:spPr>
            <a:xfrm>
              <a:off x="802188" y="1715250"/>
              <a:ext cx="2851800" cy="64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fr-FR" sz="1600" b="1" i="0" u="none" strike="noStrike" cap="none">
                  <a:solidFill>
                    <a:srgbClr val="1F497D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Valorisation énergétique</a:t>
              </a:r>
              <a:endPara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3" name="Google Shape;363;p32"/>
            <p:cNvPicPr preferRelativeResize="0"/>
            <p:nvPr/>
          </p:nvPicPr>
          <p:blipFill rotWithShape="1">
            <a:blip r:embed="rId4">
              <a:alphaModFix/>
            </a:blip>
            <a:srcRect l="7005" t="10770" r="3747"/>
            <a:stretch/>
          </p:blipFill>
          <p:spPr>
            <a:xfrm>
              <a:off x="62375" y="2337350"/>
              <a:ext cx="4495256" cy="2472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4" name="Google Shape;364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82963" y="733501"/>
            <a:ext cx="3978070" cy="87005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32"/>
          <p:cNvSpPr/>
          <p:nvPr/>
        </p:nvSpPr>
        <p:spPr>
          <a:xfrm>
            <a:off x="136150" y="128700"/>
            <a:ext cx="1913400" cy="1005900"/>
          </a:xfrm>
          <a:prstGeom prst="cloudCallout">
            <a:avLst>
              <a:gd name="adj1" fmla="val 70682"/>
              <a:gd name="adj2" fmla="val 33604"/>
            </a:avLst>
          </a:prstGeom>
          <a:solidFill>
            <a:srgbClr val="D5A6BD"/>
          </a:solidFill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Valorisation</a:t>
            </a:r>
            <a:endParaRPr sz="14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grpSp>
        <p:nvGrpSpPr>
          <p:cNvPr id="366" name="Google Shape;366;p32"/>
          <p:cNvGrpSpPr/>
          <p:nvPr/>
        </p:nvGrpSpPr>
        <p:grpSpPr>
          <a:xfrm>
            <a:off x="6910925" y="1715250"/>
            <a:ext cx="1706700" cy="2643200"/>
            <a:chOff x="6910925" y="1715250"/>
            <a:chExt cx="1706700" cy="2643200"/>
          </a:xfrm>
        </p:grpSpPr>
        <p:sp>
          <p:nvSpPr>
            <p:cNvPr id="367" name="Google Shape;367;p32"/>
            <p:cNvSpPr txBox="1"/>
            <p:nvPr/>
          </p:nvSpPr>
          <p:spPr>
            <a:xfrm>
              <a:off x="6910925" y="1715250"/>
              <a:ext cx="1706700" cy="68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fr-FR" sz="1600" b="1" i="0" u="none" strike="noStrike" cap="none">
                  <a:solidFill>
                    <a:srgbClr val="1F497D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Réutilisation</a:t>
              </a:r>
              <a:endPara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8" name="Google Shape;368;p3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371275" y="2458850"/>
              <a:ext cx="949800" cy="1899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3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21</a:t>
            </a:fld>
            <a:endParaRPr/>
          </a:p>
        </p:txBody>
      </p:sp>
      <p:sp>
        <p:nvSpPr>
          <p:cNvPr id="374" name="Google Shape;374;p33"/>
          <p:cNvSpPr txBox="1"/>
          <p:nvPr/>
        </p:nvSpPr>
        <p:spPr>
          <a:xfrm>
            <a:off x="0" y="0"/>
            <a:ext cx="9144000" cy="590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fr-FR" sz="27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Option 1 : Comment choisir un matériau ?</a:t>
            </a:r>
            <a:endParaRPr sz="2700" b="0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375" name="Google Shape;375;p33"/>
          <p:cNvSpPr txBox="1"/>
          <p:nvPr/>
        </p:nvSpPr>
        <p:spPr>
          <a:xfrm>
            <a:off x="1165763" y="3967925"/>
            <a:ext cx="4555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Lien du modèle 3D sous Onshape : </a:t>
            </a:r>
            <a:r>
              <a:rPr lang="fr-FR" sz="2000" b="1" i="0" u="sng" strike="noStrike" cap="none">
                <a:solidFill>
                  <a:schemeClr val="hlink"/>
                </a:solidFill>
                <a:latin typeface="Lexend Deca"/>
                <a:ea typeface="Lexend Deca"/>
                <a:cs typeface="Lexend Deca"/>
                <a:sym typeface="Lexend Deca"/>
                <a:hlinkClick r:id="rId3"/>
              </a:rPr>
              <a:t>https://frama.link/dronelumni</a:t>
            </a:r>
            <a:endParaRPr sz="2000" b="1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376" name="Google Shape;376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19025" y="1344625"/>
            <a:ext cx="1830900" cy="183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23125" y="3199850"/>
            <a:ext cx="2422688" cy="160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7975" y="1133825"/>
            <a:ext cx="5531400" cy="26623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379" name="Google Shape;379;p33"/>
          <p:cNvSpPr txBox="1"/>
          <p:nvPr/>
        </p:nvSpPr>
        <p:spPr>
          <a:xfrm>
            <a:off x="5185650" y="2239525"/>
            <a:ext cx="15456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Fonction permettant de mesurer la masse </a:t>
            </a:r>
            <a:endParaRPr sz="1400" b="0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cxnSp>
        <p:nvCxnSpPr>
          <p:cNvPr id="380" name="Google Shape;380;p33"/>
          <p:cNvCxnSpPr>
            <a:endCxn id="381" idx="0"/>
          </p:cNvCxnSpPr>
          <p:nvPr/>
        </p:nvCxnSpPr>
        <p:spPr>
          <a:xfrm flipH="1">
            <a:off x="5070200" y="3049675"/>
            <a:ext cx="438900" cy="206400"/>
          </a:xfrm>
          <a:prstGeom prst="straightConnector1">
            <a:avLst/>
          </a:prstGeom>
          <a:noFill/>
          <a:ln w="2857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1" name="Google Shape;381;p33"/>
          <p:cNvSpPr/>
          <p:nvPr/>
        </p:nvSpPr>
        <p:spPr>
          <a:xfrm>
            <a:off x="4850750" y="3256075"/>
            <a:ext cx="438900" cy="393600"/>
          </a:xfrm>
          <a:prstGeom prst="ellipse">
            <a:avLst/>
          </a:prstGeom>
          <a:noFill/>
          <a:ln w="2857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33"/>
          <p:cNvSpPr txBox="1"/>
          <p:nvPr/>
        </p:nvSpPr>
        <p:spPr>
          <a:xfrm>
            <a:off x="25" y="621075"/>
            <a:ext cx="91440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fr-FR" sz="2600" b="1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Masse du drone</a:t>
            </a:r>
            <a:endParaRPr sz="2600" b="1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4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22</a:t>
            </a:fld>
            <a:endParaRPr/>
          </a:p>
        </p:txBody>
      </p:sp>
      <p:sp>
        <p:nvSpPr>
          <p:cNvPr id="388" name="Google Shape;388;p34"/>
          <p:cNvSpPr txBox="1"/>
          <p:nvPr/>
        </p:nvSpPr>
        <p:spPr>
          <a:xfrm>
            <a:off x="0" y="772675"/>
            <a:ext cx="24126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Support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34"/>
          <p:cNvSpPr txBox="1"/>
          <p:nvPr/>
        </p:nvSpPr>
        <p:spPr>
          <a:xfrm>
            <a:off x="3161975" y="772675"/>
            <a:ext cx="29025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Matériau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34"/>
          <p:cNvSpPr txBox="1"/>
          <p:nvPr/>
        </p:nvSpPr>
        <p:spPr>
          <a:xfrm>
            <a:off x="7148575" y="772675"/>
            <a:ext cx="19191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Masse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34"/>
          <p:cNvSpPr/>
          <p:nvPr/>
        </p:nvSpPr>
        <p:spPr>
          <a:xfrm>
            <a:off x="2256175" y="1926000"/>
            <a:ext cx="1095600" cy="152100"/>
          </a:xfrm>
          <a:prstGeom prst="chevron">
            <a:avLst>
              <a:gd name="adj" fmla="val 50000"/>
            </a:avLst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34"/>
          <p:cNvSpPr txBox="1"/>
          <p:nvPr/>
        </p:nvSpPr>
        <p:spPr>
          <a:xfrm>
            <a:off x="3199375" y="1543525"/>
            <a:ext cx="29025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Aluminium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34"/>
          <p:cNvSpPr/>
          <p:nvPr/>
        </p:nvSpPr>
        <p:spPr>
          <a:xfrm>
            <a:off x="2256175" y="3073400"/>
            <a:ext cx="1095600" cy="152100"/>
          </a:xfrm>
          <a:prstGeom prst="chevron">
            <a:avLst>
              <a:gd name="adj" fmla="val 50000"/>
            </a:avLst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34"/>
          <p:cNvSpPr txBox="1"/>
          <p:nvPr/>
        </p:nvSpPr>
        <p:spPr>
          <a:xfrm>
            <a:off x="3199375" y="2720830"/>
            <a:ext cx="2902500" cy="7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PVC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34"/>
          <p:cNvSpPr/>
          <p:nvPr/>
        </p:nvSpPr>
        <p:spPr>
          <a:xfrm>
            <a:off x="2218675" y="4356650"/>
            <a:ext cx="1095600" cy="152100"/>
          </a:xfrm>
          <a:prstGeom prst="chevron">
            <a:avLst>
              <a:gd name="adj" fmla="val 50000"/>
            </a:avLst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34"/>
          <p:cNvSpPr txBox="1"/>
          <p:nvPr/>
        </p:nvSpPr>
        <p:spPr>
          <a:xfrm>
            <a:off x="3161975" y="4001425"/>
            <a:ext cx="29025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Fibre de carbone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34"/>
          <p:cNvSpPr/>
          <p:nvPr/>
        </p:nvSpPr>
        <p:spPr>
          <a:xfrm>
            <a:off x="5797175" y="1926000"/>
            <a:ext cx="1095600" cy="152100"/>
          </a:xfrm>
          <a:prstGeom prst="chevron">
            <a:avLst>
              <a:gd name="adj" fmla="val 50000"/>
            </a:avLst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34"/>
          <p:cNvSpPr txBox="1"/>
          <p:nvPr/>
        </p:nvSpPr>
        <p:spPr>
          <a:xfrm>
            <a:off x="7058725" y="1567025"/>
            <a:ext cx="20988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1516 g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34"/>
          <p:cNvSpPr/>
          <p:nvPr/>
        </p:nvSpPr>
        <p:spPr>
          <a:xfrm>
            <a:off x="5797175" y="3073400"/>
            <a:ext cx="1095600" cy="152100"/>
          </a:xfrm>
          <a:prstGeom prst="chevron">
            <a:avLst>
              <a:gd name="adj" fmla="val 50000"/>
            </a:avLst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34"/>
          <p:cNvSpPr txBox="1"/>
          <p:nvPr/>
        </p:nvSpPr>
        <p:spPr>
          <a:xfrm>
            <a:off x="7005775" y="2720825"/>
            <a:ext cx="21384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824 g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34"/>
          <p:cNvSpPr/>
          <p:nvPr/>
        </p:nvSpPr>
        <p:spPr>
          <a:xfrm>
            <a:off x="5835875" y="4356650"/>
            <a:ext cx="1095600" cy="152100"/>
          </a:xfrm>
          <a:prstGeom prst="chevron">
            <a:avLst>
              <a:gd name="adj" fmla="val 50000"/>
            </a:avLst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34"/>
          <p:cNvSpPr txBox="1"/>
          <p:nvPr/>
        </p:nvSpPr>
        <p:spPr>
          <a:xfrm>
            <a:off x="7058725" y="4001425"/>
            <a:ext cx="20988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 898 g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3" name="Google Shape;40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749" y="1448037"/>
            <a:ext cx="1919100" cy="110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6750" y="3737678"/>
            <a:ext cx="1919100" cy="1092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6742" y="2645123"/>
            <a:ext cx="1919100" cy="10796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6" name="Google Shape;406;p34"/>
          <p:cNvGrpSpPr/>
          <p:nvPr/>
        </p:nvGrpSpPr>
        <p:grpSpPr>
          <a:xfrm>
            <a:off x="3903013" y="2700225"/>
            <a:ext cx="4883900" cy="799925"/>
            <a:chOff x="3903013" y="2700225"/>
            <a:chExt cx="4883900" cy="799925"/>
          </a:xfrm>
        </p:grpSpPr>
        <p:sp>
          <p:nvSpPr>
            <p:cNvPr id="407" name="Google Shape;407;p34"/>
            <p:cNvSpPr/>
            <p:nvPr/>
          </p:nvSpPr>
          <p:spPr>
            <a:xfrm>
              <a:off x="3903013" y="2766650"/>
              <a:ext cx="1495200" cy="733500"/>
            </a:xfrm>
            <a:prstGeom prst="ellipse">
              <a:avLst/>
            </a:prstGeom>
            <a:noFill/>
            <a:ln w="28575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34"/>
            <p:cNvSpPr/>
            <p:nvPr/>
          </p:nvSpPr>
          <p:spPr>
            <a:xfrm>
              <a:off x="7291713" y="2700225"/>
              <a:ext cx="1495200" cy="733500"/>
            </a:xfrm>
            <a:prstGeom prst="ellipse">
              <a:avLst/>
            </a:prstGeom>
            <a:noFill/>
            <a:ln w="28575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9" name="Google Shape;409;p34"/>
          <p:cNvSpPr txBox="1"/>
          <p:nvPr/>
        </p:nvSpPr>
        <p:spPr>
          <a:xfrm>
            <a:off x="0" y="0"/>
            <a:ext cx="9144000" cy="590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fr-FR" sz="27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Option 1 : Comment choisir un matériau ?</a:t>
            </a:r>
            <a:endParaRPr sz="2700" b="0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410" name="Google Shape;410;p34"/>
          <p:cNvSpPr txBox="1"/>
          <p:nvPr/>
        </p:nvSpPr>
        <p:spPr>
          <a:xfrm>
            <a:off x="25" y="544875"/>
            <a:ext cx="91440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fr-FR" sz="2600" b="1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Comparatif de la masse</a:t>
            </a:r>
            <a:endParaRPr sz="2600" b="1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5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23</a:t>
            </a:fld>
            <a:endParaRPr/>
          </a:p>
        </p:txBody>
      </p:sp>
      <p:sp>
        <p:nvSpPr>
          <p:cNvPr id="416" name="Google Shape;416;p35"/>
          <p:cNvSpPr txBox="1"/>
          <p:nvPr/>
        </p:nvSpPr>
        <p:spPr>
          <a:xfrm>
            <a:off x="0" y="0"/>
            <a:ext cx="9144000" cy="73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0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Option 2 : Comment choisir sa structure ?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35"/>
          <p:cNvSpPr txBox="1"/>
          <p:nvPr/>
        </p:nvSpPr>
        <p:spPr>
          <a:xfrm>
            <a:off x="4981625" y="2902950"/>
            <a:ext cx="3560700" cy="18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-FR" sz="20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Choisir la forme du châssis</a:t>
            </a:r>
            <a:endParaRPr sz="20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0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 sz="20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Enlever de la matière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35"/>
          <p:cNvSpPr txBox="1"/>
          <p:nvPr/>
        </p:nvSpPr>
        <p:spPr>
          <a:xfrm>
            <a:off x="277550" y="3023850"/>
            <a:ext cx="3874500" cy="8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-FR" sz="2000" b="1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Châssis en PVC</a:t>
            </a:r>
            <a:endParaRPr sz="2000" b="1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 sz="2000" b="1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 (polychlorure de vinyle)</a:t>
            </a:r>
            <a:endParaRPr sz="2000" b="1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419" name="Google Shape;419;p35"/>
          <p:cNvSpPr txBox="1"/>
          <p:nvPr/>
        </p:nvSpPr>
        <p:spPr>
          <a:xfrm>
            <a:off x="178387" y="3831300"/>
            <a:ext cx="40728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 sz="1600" b="0" i="0" u="none" strike="noStrike" cap="none" dirty="0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Masse la plus faible (824 g) </a:t>
            </a:r>
            <a:endParaRPr sz="1600" b="0" i="0" u="none" strike="noStrike" cap="none" dirty="0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420" name="Google Shape;420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3587" y="805825"/>
            <a:ext cx="3942425" cy="221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69797" y="722660"/>
            <a:ext cx="2384350" cy="238435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35"/>
          <p:cNvSpPr/>
          <p:nvPr/>
        </p:nvSpPr>
        <p:spPr>
          <a:xfrm rot="5400000">
            <a:off x="6443225" y="3793075"/>
            <a:ext cx="637500" cy="152100"/>
          </a:xfrm>
          <a:prstGeom prst="chevron">
            <a:avLst>
              <a:gd name="adj" fmla="val 50000"/>
            </a:avLst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6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24</a:t>
            </a:fld>
            <a:endParaRPr/>
          </a:p>
        </p:txBody>
      </p:sp>
      <p:sp>
        <p:nvSpPr>
          <p:cNvPr id="428" name="Google Shape;428;p36"/>
          <p:cNvSpPr txBox="1"/>
          <p:nvPr/>
        </p:nvSpPr>
        <p:spPr>
          <a:xfrm>
            <a:off x="0" y="0"/>
            <a:ext cx="9144000" cy="73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Petite expérience sur les structures?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36"/>
          <p:cNvSpPr txBox="1"/>
          <p:nvPr/>
        </p:nvSpPr>
        <p:spPr>
          <a:xfrm>
            <a:off x="16350" y="3964600"/>
            <a:ext cx="9111300" cy="6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La rigidité d’un objet ne dépend pas que du matériau choisi mais aussi de sa structure.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0" name="Google Shape;43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3869" y="916887"/>
            <a:ext cx="2476729" cy="292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7223" y="854912"/>
            <a:ext cx="2027560" cy="292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7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25</a:t>
            </a:fld>
            <a:endParaRPr/>
          </a:p>
        </p:txBody>
      </p:sp>
      <p:sp>
        <p:nvSpPr>
          <p:cNvPr id="438" name="Google Shape;438;p37"/>
          <p:cNvSpPr txBox="1"/>
          <p:nvPr/>
        </p:nvSpPr>
        <p:spPr>
          <a:xfrm>
            <a:off x="0" y="0"/>
            <a:ext cx="9144000" cy="73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0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Petite expérience sur les structures?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37"/>
          <p:cNvSpPr txBox="1"/>
          <p:nvPr/>
        </p:nvSpPr>
        <p:spPr>
          <a:xfrm>
            <a:off x="464924" y="1221400"/>
            <a:ext cx="5055900" cy="6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La rigidité d’un objet ne dépend pas que du matériau choisi mais aussi de sa structure.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En formant des triangles sur les faces du cube, celui-ci ne se déforme plus sous les poids comme le précédent 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0" name="Google Shape;44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5825" y="733506"/>
            <a:ext cx="2423325" cy="3863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8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26</a:t>
            </a:fld>
            <a:endParaRPr/>
          </a:p>
        </p:txBody>
      </p:sp>
      <p:sp>
        <p:nvSpPr>
          <p:cNvPr id="446" name="Google Shape;446;p38"/>
          <p:cNvSpPr txBox="1"/>
          <p:nvPr/>
        </p:nvSpPr>
        <p:spPr>
          <a:xfrm>
            <a:off x="0" y="0"/>
            <a:ext cx="9144000" cy="73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Comment modifier la forme du châssis ?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7" name="Google Shape;447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3825" y="956150"/>
            <a:ext cx="1295100" cy="129510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38"/>
          <p:cNvSpPr txBox="1"/>
          <p:nvPr/>
        </p:nvSpPr>
        <p:spPr>
          <a:xfrm>
            <a:off x="65625" y="2251246"/>
            <a:ext cx="3271500" cy="6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Onshape</a:t>
            </a:r>
            <a:endParaRPr sz="2000" b="1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449" name="Google Shape;449;p38"/>
          <p:cNvSpPr txBox="1"/>
          <p:nvPr/>
        </p:nvSpPr>
        <p:spPr>
          <a:xfrm>
            <a:off x="248325" y="2852750"/>
            <a:ext cx="2906100" cy="15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0" i="0" u="sng" strike="noStrike" cap="none">
                <a:solidFill>
                  <a:schemeClr val="hlink"/>
                </a:solidFill>
                <a:latin typeface="Lexend Deca"/>
                <a:ea typeface="Lexend Deca"/>
                <a:cs typeface="Lexend Deca"/>
                <a:sym typeface="Lexend Deca"/>
                <a:hlinkClick r:id="rId4"/>
              </a:rPr>
              <a:t>https://www.onshape.com</a:t>
            </a:r>
            <a:endParaRPr sz="1600" b="0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0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Outils numérique en ligne permettant de modéliser des formes en 3D</a:t>
            </a:r>
            <a:endParaRPr sz="1600" b="0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450" name="Google Shape;450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49475" y="809700"/>
            <a:ext cx="5408274" cy="26051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451" name="Google Shape;451;p38"/>
          <p:cNvSpPr txBox="1"/>
          <p:nvPr/>
        </p:nvSpPr>
        <p:spPr>
          <a:xfrm>
            <a:off x="3337125" y="3716375"/>
            <a:ext cx="41142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Lien du modèle 3D </a:t>
            </a:r>
            <a:r>
              <a:rPr lang="fr-FR" sz="2000" b="1" i="0" u="sng" strike="noStrike" cap="none">
                <a:solidFill>
                  <a:schemeClr val="hlink"/>
                </a:solidFill>
                <a:latin typeface="Lexend Deca"/>
                <a:ea typeface="Lexend Deca"/>
                <a:cs typeface="Lexend Deca"/>
                <a:sym typeface="Lexend Deca"/>
                <a:hlinkClick r:id="rId6"/>
              </a:rPr>
              <a:t>https://frama.link/dronelumni</a:t>
            </a:r>
            <a:endParaRPr sz="2000" b="1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452" name="Google Shape;452;p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95075" y="3456388"/>
            <a:ext cx="1362675" cy="136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9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27</a:t>
            </a:fld>
            <a:endParaRPr/>
          </a:p>
        </p:txBody>
      </p:sp>
      <p:sp>
        <p:nvSpPr>
          <p:cNvPr id="458" name="Google Shape;458;p39"/>
          <p:cNvSpPr txBox="1"/>
          <p:nvPr/>
        </p:nvSpPr>
        <p:spPr>
          <a:xfrm>
            <a:off x="0" y="1229875"/>
            <a:ext cx="24126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Châssis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39"/>
          <p:cNvSpPr txBox="1"/>
          <p:nvPr/>
        </p:nvSpPr>
        <p:spPr>
          <a:xfrm>
            <a:off x="3085775" y="1229875"/>
            <a:ext cx="29025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Matériau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39"/>
          <p:cNvSpPr txBox="1"/>
          <p:nvPr/>
        </p:nvSpPr>
        <p:spPr>
          <a:xfrm>
            <a:off x="7148575" y="1229875"/>
            <a:ext cx="19191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Masse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39"/>
          <p:cNvSpPr/>
          <p:nvPr/>
        </p:nvSpPr>
        <p:spPr>
          <a:xfrm>
            <a:off x="2179975" y="2383200"/>
            <a:ext cx="1095600" cy="152100"/>
          </a:xfrm>
          <a:prstGeom prst="chevron">
            <a:avLst>
              <a:gd name="adj" fmla="val 50000"/>
            </a:avLst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39"/>
          <p:cNvSpPr txBox="1"/>
          <p:nvPr/>
        </p:nvSpPr>
        <p:spPr>
          <a:xfrm>
            <a:off x="3123175" y="2000725"/>
            <a:ext cx="29025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PVC plein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39"/>
          <p:cNvSpPr/>
          <p:nvPr/>
        </p:nvSpPr>
        <p:spPr>
          <a:xfrm>
            <a:off x="2142475" y="3899450"/>
            <a:ext cx="1095600" cy="152100"/>
          </a:xfrm>
          <a:prstGeom prst="chevron">
            <a:avLst>
              <a:gd name="adj" fmla="val 50000"/>
            </a:avLst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39"/>
          <p:cNvSpPr txBox="1"/>
          <p:nvPr/>
        </p:nvSpPr>
        <p:spPr>
          <a:xfrm>
            <a:off x="3085775" y="3544225"/>
            <a:ext cx="29025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PVC ajouré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39"/>
          <p:cNvSpPr/>
          <p:nvPr/>
        </p:nvSpPr>
        <p:spPr>
          <a:xfrm>
            <a:off x="6025775" y="2383200"/>
            <a:ext cx="1095600" cy="152100"/>
          </a:xfrm>
          <a:prstGeom prst="chevron">
            <a:avLst>
              <a:gd name="adj" fmla="val 50000"/>
            </a:avLst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39"/>
          <p:cNvSpPr txBox="1"/>
          <p:nvPr/>
        </p:nvSpPr>
        <p:spPr>
          <a:xfrm>
            <a:off x="7058725" y="2024225"/>
            <a:ext cx="20988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824 g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39"/>
          <p:cNvSpPr/>
          <p:nvPr/>
        </p:nvSpPr>
        <p:spPr>
          <a:xfrm>
            <a:off x="6064475" y="3899450"/>
            <a:ext cx="1095600" cy="152100"/>
          </a:xfrm>
          <a:prstGeom prst="chevron">
            <a:avLst>
              <a:gd name="adj" fmla="val 50000"/>
            </a:avLst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39"/>
          <p:cNvSpPr txBox="1"/>
          <p:nvPr/>
        </p:nvSpPr>
        <p:spPr>
          <a:xfrm>
            <a:off x="7058725" y="3544225"/>
            <a:ext cx="20988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341 g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9" name="Google Shape;469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017" y="1919398"/>
            <a:ext cx="1919100" cy="1079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1016" y="3451013"/>
            <a:ext cx="1919101" cy="1048966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39"/>
          <p:cNvSpPr txBox="1"/>
          <p:nvPr/>
        </p:nvSpPr>
        <p:spPr>
          <a:xfrm>
            <a:off x="0" y="0"/>
            <a:ext cx="9144000" cy="590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fr-FR" sz="27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Option 2 : Comment choisir la forme du châssis ?</a:t>
            </a:r>
            <a:endParaRPr sz="2700" b="0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472" name="Google Shape;472;p39"/>
          <p:cNvSpPr txBox="1"/>
          <p:nvPr/>
        </p:nvSpPr>
        <p:spPr>
          <a:xfrm>
            <a:off x="25" y="544875"/>
            <a:ext cx="91440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fr-FR" sz="2600" b="1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Comparatif de la masse</a:t>
            </a:r>
            <a:endParaRPr sz="2600" b="1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8032" y="2416325"/>
            <a:ext cx="4171836" cy="71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050" y="2441187"/>
            <a:ext cx="4044599" cy="71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749" y="932498"/>
            <a:ext cx="1630174" cy="891025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40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28</a:t>
            </a:fld>
            <a:endParaRPr/>
          </a:p>
        </p:txBody>
      </p:sp>
      <p:cxnSp>
        <p:nvCxnSpPr>
          <p:cNvPr id="482" name="Google Shape;482;p40"/>
          <p:cNvCxnSpPr/>
          <p:nvPr/>
        </p:nvCxnSpPr>
        <p:spPr>
          <a:xfrm>
            <a:off x="8209312" y="2056050"/>
            <a:ext cx="0" cy="427800"/>
          </a:xfrm>
          <a:prstGeom prst="straightConnector1">
            <a:avLst/>
          </a:prstGeom>
          <a:noFill/>
          <a:ln w="38100" cap="flat" cmpd="sng">
            <a:solidFill>
              <a:srgbClr val="1F497D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3" name="Google Shape;483;p40"/>
          <p:cNvCxnSpPr/>
          <p:nvPr/>
        </p:nvCxnSpPr>
        <p:spPr>
          <a:xfrm>
            <a:off x="7689813" y="2056050"/>
            <a:ext cx="0" cy="427800"/>
          </a:xfrm>
          <a:prstGeom prst="straightConnector1">
            <a:avLst/>
          </a:prstGeom>
          <a:noFill/>
          <a:ln w="38100" cap="flat" cmpd="sng">
            <a:solidFill>
              <a:srgbClr val="1F497D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4" name="Google Shape;484;p40"/>
          <p:cNvCxnSpPr/>
          <p:nvPr/>
        </p:nvCxnSpPr>
        <p:spPr>
          <a:xfrm>
            <a:off x="7043952" y="2056050"/>
            <a:ext cx="0" cy="427800"/>
          </a:xfrm>
          <a:prstGeom prst="straightConnector1">
            <a:avLst/>
          </a:prstGeom>
          <a:noFill/>
          <a:ln w="38100" cap="flat" cmpd="sng">
            <a:solidFill>
              <a:srgbClr val="1F497D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5" name="Google Shape;485;p40"/>
          <p:cNvCxnSpPr/>
          <p:nvPr/>
        </p:nvCxnSpPr>
        <p:spPr>
          <a:xfrm>
            <a:off x="6398091" y="2056050"/>
            <a:ext cx="0" cy="427800"/>
          </a:xfrm>
          <a:prstGeom prst="straightConnector1">
            <a:avLst/>
          </a:prstGeom>
          <a:noFill/>
          <a:ln w="38100" cap="flat" cmpd="sng">
            <a:solidFill>
              <a:srgbClr val="1F497D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6" name="Google Shape;486;p40"/>
          <p:cNvCxnSpPr/>
          <p:nvPr/>
        </p:nvCxnSpPr>
        <p:spPr>
          <a:xfrm>
            <a:off x="5944371" y="2056050"/>
            <a:ext cx="0" cy="427800"/>
          </a:xfrm>
          <a:prstGeom prst="straightConnector1">
            <a:avLst/>
          </a:prstGeom>
          <a:noFill/>
          <a:ln w="38100" cap="flat" cmpd="sng">
            <a:solidFill>
              <a:srgbClr val="1F497D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87" name="Google Shape;487;p40"/>
          <p:cNvSpPr txBox="1"/>
          <p:nvPr/>
        </p:nvSpPr>
        <p:spPr>
          <a:xfrm>
            <a:off x="660500" y="3859225"/>
            <a:ext cx="78231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200" b="0" i="0" u="none" strike="noStrike" cap="none" dirty="0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Test de la résistance en appliquant une force verticale au dessus du châssis</a:t>
            </a:r>
            <a:endParaRPr sz="2200" b="1" i="0" u="none" strike="noStrike" cap="none" dirty="0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488" name="Google Shape;488;p40"/>
          <p:cNvSpPr txBox="1"/>
          <p:nvPr/>
        </p:nvSpPr>
        <p:spPr>
          <a:xfrm>
            <a:off x="0" y="0"/>
            <a:ext cx="9144000" cy="590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fr-FR" sz="27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Option 2 : Comment choisir la forme du châssis ?</a:t>
            </a:r>
            <a:endParaRPr sz="2700" b="0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489" name="Google Shape;489;p40"/>
          <p:cNvSpPr txBox="1"/>
          <p:nvPr/>
        </p:nvSpPr>
        <p:spPr>
          <a:xfrm>
            <a:off x="25" y="544875"/>
            <a:ext cx="91440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fr-FR" sz="2000" b="1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Test de la rigidité </a:t>
            </a:r>
            <a:r>
              <a:rPr lang="fr-FR" sz="2000" b="1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avec les mêmes forces appliquées</a:t>
            </a:r>
            <a:endParaRPr sz="2000" b="1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cxnSp>
        <p:nvCxnSpPr>
          <p:cNvPr id="490" name="Google Shape;490;p40"/>
          <p:cNvCxnSpPr/>
          <p:nvPr/>
        </p:nvCxnSpPr>
        <p:spPr>
          <a:xfrm>
            <a:off x="3625555" y="2041663"/>
            <a:ext cx="0" cy="430200"/>
          </a:xfrm>
          <a:prstGeom prst="straightConnector1">
            <a:avLst/>
          </a:prstGeom>
          <a:noFill/>
          <a:ln w="38100" cap="flat" cmpd="sng">
            <a:solidFill>
              <a:srgbClr val="1F497D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1" name="Google Shape;491;p40"/>
          <p:cNvCxnSpPr/>
          <p:nvPr/>
        </p:nvCxnSpPr>
        <p:spPr>
          <a:xfrm>
            <a:off x="3103000" y="2041663"/>
            <a:ext cx="0" cy="430200"/>
          </a:xfrm>
          <a:prstGeom prst="straightConnector1">
            <a:avLst/>
          </a:prstGeom>
          <a:noFill/>
          <a:ln w="38100" cap="flat" cmpd="sng">
            <a:solidFill>
              <a:srgbClr val="1F497D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2" name="Google Shape;492;p40"/>
          <p:cNvCxnSpPr/>
          <p:nvPr/>
        </p:nvCxnSpPr>
        <p:spPr>
          <a:xfrm>
            <a:off x="2453338" y="2041663"/>
            <a:ext cx="0" cy="430200"/>
          </a:xfrm>
          <a:prstGeom prst="straightConnector1">
            <a:avLst/>
          </a:prstGeom>
          <a:noFill/>
          <a:ln w="38100" cap="flat" cmpd="sng">
            <a:solidFill>
              <a:srgbClr val="1F497D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3" name="Google Shape;493;p40"/>
          <p:cNvCxnSpPr/>
          <p:nvPr/>
        </p:nvCxnSpPr>
        <p:spPr>
          <a:xfrm>
            <a:off x="1803676" y="2041663"/>
            <a:ext cx="0" cy="430200"/>
          </a:xfrm>
          <a:prstGeom prst="straightConnector1">
            <a:avLst/>
          </a:prstGeom>
          <a:noFill/>
          <a:ln w="38100" cap="flat" cmpd="sng">
            <a:solidFill>
              <a:srgbClr val="1F497D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4" name="Google Shape;494;p40"/>
          <p:cNvCxnSpPr/>
          <p:nvPr/>
        </p:nvCxnSpPr>
        <p:spPr>
          <a:xfrm>
            <a:off x="1347286" y="2041663"/>
            <a:ext cx="0" cy="430200"/>
          </a:xfrm>
          <a:prstGeom prst="straightConnector1">
            <a:avLst/>
          </a:prstGeom>
          <a:noFill/>
          <a:ln w="38100" cap="flat" cmpd="sng">
            <a:solidFill>
              <a:srgbClr val="1F497D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95" name="Google Shape;495;p40"/>
          <p:cNvSpPr txBox="1"/>
          <p:nvPr/>
        </p:nvSpPr>
        <p:spPr>
          <a:xfrm>
            <a:off x="829138" y="1399950"/>
            <a:ext cx="32484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fr-FR" sz="2400" b="1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PVC plein</a:t>
            </a:r>
            <a:endParaRPr sz="2400" b="1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496" name="Google Shape;496;p40"/>
          <p:cNvSpPr txBox="1"/>
          <p:nvPr/>
        </p:nvSpPr>
        <p:spPr>
          <a:xfrm>
            <a:off x="5419750" y="1102625"/>
            <a:ext cx="32484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fr-FR" sz="2400" b="1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PVC ajouré</a:t>
            </a:r>
            <a:endParaRPr sz="2400" b="1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fr-FR" sz="2400" b="1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Structure treillis</a:t>
            </a:r>
            <a:endParaRPr sz="2400" b="1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497" name="Google Shape;497;p40"/>
          <p:cNvSpPr txBox="1"/>
          <p:nvPr/>
        </p:nvSpPr>
        <p:spPr>
          <a:xfrm>
            <a:off x="5419750" y="3180950"/>
            <a:ext cx="32484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fr-FR" sz="2000" b="1" dirty="0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Déformation acceptable</a:t>
            </a:r>
            <a:endParaRPr sz="2000" b="1" i="0" u="none" strike="noStrike" cap="none" dirty="0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498" name="Google Shape;498;p40"/>
          <p:cNvSpPr txBox="1"/>
          <p:nvPr/>
        </p:nvSpPr>
        <p:spPr>
          <a:xfrm>
            <a:off x="948600" y="3180950"/>
            <a:ext cx="32484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000" b="1" dirty="0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Déformation acceptable</a:t>
            </a:r>
            <a:endParaRPr sz="2000" b="1" dirty="0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91500" y="572975"/>
            <a:ext cx="4460450" cy="250095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41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r-FR"/>
              <a:t>29</a:t>
            </a:fld>
            <a:endParaRPr/>
          </a:p>
        </p:txBody>
      </p:sp>
      <p:sp>
        <p:nvSpPr>
          <p:cNvPr id="505" name="Google Shape;505;p41"/>
          <p:cNvSpPr txBox="1"/>
          <p:nvPr/>
        </p:nvSpPr>
        <p:spPr>
          <a:xfrm>
            <a:off x="277550" y="2871450"/>
            <a:ext cx="3874500" cy="8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PVC  ajouré</a:t>
            </a:r>
            <a:endParaRPr sz="2000" b="1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(polychlorure de vinyle)</a:t>
            </a:r>
            <a:endParaRPr sz="2000" b="1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06" name="Google Shape;506;p41"/>
          <p:cNvSpPr txBox="1"/>
          <p:nvPr/>
        </p:nvSpPr>
        <p:spPr>
          <a:xfrm>
            <a:off x="79250" y="3826625"/>
            <a:ext cx="40728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700" b="0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Forme avec une structure en treillis</a:t>
            </a:r>
            <a:endParaRPr sz="1700" b="0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700" b="0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Masse encore plus faible (341 g) </a:t>
            </a:r>
            <a:endParaRPr sz="1700" b="0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07" name="Google Shape;507;p41"/>
          <p:cNvSpPr txBox="1">
            <a:spLocks noGrp="1"/>
          </p:cNvSpPr>
          <p:nvPr>
            <p:ph type="subTitle" idx="4294967295"/>
          </p:nvPr>
        </p:nvSpPr>
        <p:spPr>
          <a:xfrm>
            <a:off x="4460150" y="2903100"/>
            <a:ext cx="4560900" cy="2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fr-FR" sz="1700" b="0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Nous avons réussi à gagner </a:t>
            </a:r>
            <a:r>
              <a:rPr lang="fr-FR" sz="1700" b="1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483 g </a:t>
            </a:r>
            <a:r>
              <a:rPr lang="fr-FR" sz="1700" b="0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sur le châssis. </a:t>
            </a:r>
            <a:endParaRPr sz="1700" b="0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fr-FR" sz="1700" b="0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La structure en treillis permet </a:t>
            </a:r>
            <a:r>
              <a:rPr lang="fr-FR" sz="1700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d'ôter de la matière tout en gardant une bonne rigidité. </a:t>
            </a:r>
            <a:endParaRPr sz="1700" b="0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508" name="Google Shape;508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9701" y="705512"/>
            <a:ext cx="3874500" cy="2117737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41"/>
          <p:cNvSpPr txBox="1"/>
          <p:nvPr/>
        </p:nvSpPr>
        <p:spPr>
          <a:xfrm>
            <a:off x="0" y="0"/>
            <a:ext cx="9144000" cy="590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fr-FR" sz="27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Option 2 : Comment choisir la forme du châssis ?</a:t>
            </a:r>
            <a:endParaRPr sz="2700" b="0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3776" y="1450"/>
            <a:ext cx="7506222" cy="409617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3</a:t>
            </a:fld>
            <a:endParaRPr/>
          </a:p>
        </p:txBody>
      </p:sp>
      <p:pic>
        <p:nvPicPr>
          <p:cNvPr id="78" name="Google Shape;7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57350" y="632551"/>
            <a:ext cx="1939200" cy="193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199625" y="3035125"/>
            <a:ext cx="1454650" cy="145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16096" y="2913676"/>
            <a:ext cx="1939198" cy="903987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/>
          <p:nvPr/>
        </p:nvSpPr>
        <p:spPr>
          <a:xfrm>
            <a:off x="0" y="0"/>
            <a:ext cx="9144000" cy="1048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Un besoin fondamental </a:t>
            </a:r>
            <a:endParaRPr sz="30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1" i="1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Se déplacer et transporter des charges</a:t>
            </a:r>
            <a:endParaRPr sz="3000" b="1" i="1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82" name="Google Shape;82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855025"/>
            <a:ext cx="2352150" cy="155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3348" y="2986300"/>
            <a:ext cx="1225753" cy="111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3401500" y="3116050"/>
            <a:ext cx="1485750" cy="7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695750" y="4215975"/>
            <a:ext cx="10511375" cy="63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2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30</a:t>
            </a:fld>
            <a:endParaRPr/>
          </a:p>
        </p:txBody>
      </p:sp>
      <p:sp>
        <p:nvSpPr>
          <p:cNvPr id="515" name="Google Shape;515;p42"/>
          <p:cNvSpPr txBox="1"/>
          <p:nvPr/>
        </p:nvSpPr>
        <p:spPr>
          <a:xfrm>
            <a:off x="0" y="0"/>
            <a:ext cx="9144000" cy="1048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La structure en treillis est souvent utilisée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 pour les ouvrages com</a:t>
            </a:r>
            <a:r>
              <a:rPr lang="fr-FR"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me les ponts.</a:t>
            </a:r>
            <a:endParaRPr sz="30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516" name="Google Shape;516;p42"/>
          <p:cNvPicPr preferRelativeResize="0"/>
          <p:nvPr/>
        </p:nvPicPr>
        <p:blipFill rotWithShape="1">
          <a:blip r:embed="rId3">
            <a:alphaModFix/>
          </a:blip>
          <a:srcRect l="2646"/>
          <a:stretch/>
        </p:blipFill>
        <p:spPr>
          <a:xfrm>
            <a:off x="5457251" y="1410650"/>
            <a:ext cx="3512525" cy="20801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517" name="Google Shape;517;p42"/>
          <p:cNvPicPr preferRelativeResize="0"/>
          <p:nvPr/>
        </p:nvPicPr>
        <p:blipFill rotWithShape="1">
          <a:blip r:embed="rId4">
            <a:alphaModFix/>
          </a:blip>
          <a:srcRect l="40716" t="19297" r="8119" b="23469"/>
          <a:stretch/>
        </p:blipFill>
        <p:spPr>
          <a:xfrm>
            <a:off x="333925" y="2470025"/>
            <a:ext cx="5038661" cy="2192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3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31</a:t>
            </a:fld>
            <a:endParaRPr/>
          </a:p>
        </p:txBody>
      </p:sp>
      <p:pic>
        <p:nvPicPr>
          <p:cNvPr id="523" name="Google Shape;523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625" y="23550"/>
            <a:ext cx="2986386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43"/>
          <p:cNvPicPr preferRelativeResize="0"/>
          <p:nvPr/>
        </p:nvPicPr>
        <p:blipFill rotWithShape="1">
          <a:blip r:embed="rId4">
            <a:alphaModFix/>
          </a:blip>
          <a:srcRect t="7065" b="10966"/>
          <a:stretch/>
        </p:blipFill>
        <p:spPr>
          <a:xfrm>
            <a:off x="2245623" y="640500"/>
            <a:ext cx="4221325" cy="2286925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43"/>
          <p:cNvSpPr txBox="1"/>
          <p:nvPr/>
        </p:nvSpPr>
        <p:spPr>
          <a:xfrm>
            <a:off x="0" y="0"/>
            <a:ext cx="9144000" cy="640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D</a:t>
            </a:r>
            <a:r>
              <a:rPr lang="fr-FR" sz="30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es structures en treillis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6" name="Google Shape;526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56225" y="926476"/>
            <a:ext cx="2164824" cy="333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27507" y="3120618"/>
            <a:ext cx="1306170" cy="1741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4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32</a:t>
            </a:fld>
            <a:endParaRPr/>
          </a:p>
        </p:txBody>
      </p:sp>
      <p:sp>
        <p:nvSpPr>
          <p:cNvPr id="533" name="Google Shape;533;p44"/>
          <p:cNvSpPr txBox="1"/>
          <p:nvPr/>
        </p:nvSpPr>
        <p:spPr>
          <a:xfrm>
            <a:off x="0" y="0"/>
            <a:ext cx="9144000" cy="73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Simulation simplifiée  d’une structure en treillis 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44"/>
          <p:cNvSpPr txBox="1"/>
          <p:nvPr/>
        </p:nvSpPr>
        <p:spPr>
          <a:xfrm>
            <a:off x="-50" y="745100"/>
            <a:ext cx="91440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Bridge Building Game</a:t>
            </a:r>
            <a:endParaRPr sz="24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535" name="Google Shape;535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350" y="1308625"/>
            <a:ext cx="4077185" cy="31618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536" name="Google Shape;536;p44"/>
          <p:cNvSpPr txBox="1"/>
          <p:nvPr/>
        </p:nvSpPr>
        <p:spPr>
          <a:xfrm>
            <a:off x="5074300" y="3977075"/>
            <a:ext cx="3946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sng" strike="noStrike" cap="none">
                <a:solidFill>
                  <a:schemeClr val="hlink"/>
                </a:solidFill>
                <a:latin typeface="Lexend Deca"/>
                <a:ea typeface="Lexend Deca"/>
                <a:cs typeface="Lexend Deca"/>
                <a:sym typeface="Lexend Deca"/>
                <a:hlinkClick r:id="rId4"/>
              </a:rPr>
              <a:t>https://frama.link/bbg</a:t>
            </a:r>
            <a:endParaRPr sz="24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537" name="Google Shape;537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97772" y="1524800"/>
            <a:ext cx="2299875" cy="229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45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33</a:t>
            </a:fld>
            <a:endParaRPr/>
          </a:p>
        </p:txBody>
      </p:sp>
      <p:sp>
        <p:nvSpPr>
          <p:cNvPr id="543" name="Google Shape;543;p45"/>
          <p:cNvSpPr/>
          <p:nvPr/>
        </p:nvSpPr>
        <p:spPr>
          <a:xfrm>
            <a:off x="5193200" y="2886425"/>
            <a:ext cx="1965600" cy="1179900"/>
          </a:xfrm>
          <a:prstGeom prst="ellipse">
            <a:avLst/>
          </a:prstGeom>
          <a:solidFill>
            <a:srgbClr val="E06666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Les composites</a:t>
            </a:r>
            <a:endParaRPr sz="16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544" name="Google Shape;544;p45"/>
          <p:cNvPicPr preferRelativeResize="0"/>
          <p:nvPr/>
        </p:nvPicPr>
        <p:blipFill rotWithShape="1">
          <a:blip r:embed="rId3">
            <a:alphaModFix/>
          </a:blip>
          <a:srcRect l="18314" r="22415"/>
          <a:stretch/>
        </p:blipFill>
        <p:spPr>
          <a:xfrm>
            <a:off x="148675" y="0"/>
            <a:ext cx="3447075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45"/>
          <p:cNvSpPr txBox="1"/>
          <p:nvPr/>
        </p:nvSpPr>
        <p:spPr>
          <a:xfrm>
            <a:off x="0" y="0"/>
            <a:ext cx="9144000" cy="71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Synthèse</a:t>
            </a:r>
            <a:endParaRPr sz="3000" b="0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46" name="Google Shape;546;p45"/>
          <p:cNvSpPr txBox="1"/>
          <p:nvPr/>
        </p:nvSpPr>
        <p:spPr>
          <a:xfrm rot="-280708">
            <a:off x="715461" y="1399216"/>
            <a:ext cx="2379729" cy="62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exend Deca"/>
              <a:buChar char="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Famille de matériaux</a:t>
            </a:r>
            <a:endParaRPr sz="1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47" name="Google Shape;547;p45"/>
          <p:cNvSpPr txBox="1"/>
          <p:nvPr/>
        </p:nvSpPr>
        <p:spPr>
          <a:xfrm>
            <a:off x="3321600" y="718200"/>
            <a:ext cx="5699400" cy="11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La fabrication d’un objet se fait à partir de </a:t>
            </a: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matière</a:t>
            </a: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 que l’on appelle </a:t>
            </a: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matériau</a:t>
            </a: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Il existe </a:t>
            </a: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trois familles de matériau</a:t>
            </a: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Les matériaux </a:t>
            </a: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composites</a:t>
            </a: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 sont l’</a:t>
            </a: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association</a:t>
            </a: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 de plusieurs matériaux de familles différentes.</a:t>
            </a:r>
            <a:endParaRPr sz="14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48" name="Google Shape;548;p45"/>
          <p:cNvSpPr/>
          <p:nvPr/>
        </p:nvSpPr>
        <p:spPr>
          <a:xfrm>
            <a:off x="3818825" y="2505000"/>
            <a:ext cx="1965600" cy="895500"/>
          </a:xfrm>
          <a:prstGeom prst="ellipse">
            <a:avLst/>
          </a:prstGeom>
          <a:solidFill>
            <a:srgbClr val="F1C232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Les organiques</a:t>
            </a:r>
            <a:endParaRPr sz="16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49" name="Google Shape;549;p45"/>
          <p:cNvSpPr/>
          <p:nvPr/>
        </p:nvSpPr>
        <p:spPr>
          <a:xfrm>
            <a:off x="6623575" y="2505000"/>
            <a:ext cx="1965600" cy="895500"/>
          </a:xfrm>
          <a:prstGeom prst="ellipse">
            <a:avLst/>
          </a:prstGeom>
          <a:solidFill>
            <a:srgbClr val="A4C2F4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Les céramiques</a:t>
            </a:r>
            <a:endParaRPr sz="16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50" name="Google Shape;550;p45"/>
          <p:cNvSpPr/>
          <p:nvPr/>
        </p:nvSpPr>
        <p:spPr>
          <a:xfrm>
            <a:off x="5193200" y="3929925"/>
            <a:ext cx="1965600" cy="895500"/>
          </a:xfrm>
          <a:prstGeom prst="ellipse">
            <a:avLst/>
          </a:prstGeom>
          <a:solidFill>
            <a:srgbClr val="B7B7B7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Les métalliques</a:t>
            </a:r>
            <a:endParaRPr sz="16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46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34</a:t>
            </a:fld>
            <a:endParaRPr/>
          </a:p>
        </p:txBody>
      </p:sp>
      <p:pic>
        <p:nvPicPr>
          <p:cNvPr id="556" name="Google Shape;556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3182" y="2055875"/>
            <a:ext cx="3800542" cy="147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46"/>
          <p:cNvPicPr preferRelativeResize="0"/>
          <p:nvPr/>
        </p:nvPicPr>
        <p:blipFill rotWithShape="1">
          <a:blip r:embed="rId4">
            <a:alphaModFix/>
          </a:blip>
          <a:srcRect l="18314" r="22415"/>
          <a:stretch/>
        </p:blipFill>
        <p:spPr>
          <a:xfrm>
            <a:off x="148675" y="0"/>
            <a:ext cx="3447075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46"/>
          <p:cNvSpPr txBox="1"/>
          <p:nvPr/>
        </p:nvSpPr>
        <p:spPr>
          <a:xfrm>
            <a:off x="0" y="0"/>
            <a:ext cx="9144000" cy="71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Synthèse</a:t>
            </a:r>
            <a:endParaRPr sz="3000" b="0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59" name="Google Shape;559;p46"/>
          <p:cNvSpPr txBox="1"/>
          <p:nvPr/>
        </p:nvSpPr>
        <p:spPr>
          <a:xfrm rot="-280708">
            <a:off x="715461" y="1399216"/>
            <a:ext cx="2379729" cy="62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exend Deca"/>
              <a:buChar char="➢"/>
            </a:pPr>
            <a:r>
              <a:rPr lang="fr-FR" sz="16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Famille de matériaux</a:t>
            </a:r>
            <a:endParaRPr sz="1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60" name="Google Shape;560;p46"/>
          <p:cNvSpPr txBox="1"/>
          <p:nvPr/>
        </p:nvSpPr>
        <p:spPr>
          <a:xfrm>
            <a:off x="3321600" y="718200"/>
            <a:ext cx="5552400" cy="11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Le </a:t>
            </a: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choix d’un matériau</a:t>
            </a: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 dans la fabrication d’un objet doit prendre en compte : </a:t>
            </a:r>
            <a:endParaRPr sz="14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exend Deca"/>
              <a:buChar char="●"/>
            </a:pPr>
            <a:r>
              <a:rPr lang="fr-FR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la </a:t>
            </a:r>
            <a:r>
              <a:rPr lang="fr-FR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fonction</a:t>
            </a:r>
            <a:r>
              <a:rPr lang="fr-FR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 et l’</a:t>
            </a:r>
            <a:r>
              <a:rPr lang="fr-FR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usage</a:t>
            </a:r>
            <a:r>
              <a:rPr lang="fr-FR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 de l’objet ;</a:t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marR="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exend Deca"/>
              <a:buChar char="●"/>
            </a:pP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la </a:t>
            </a: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forme</a:t>
            </a: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 de l’objet ;</a:t>
            </a:r>
            <a:endParaRPr sz="14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marR="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exend Deca"/>
              <a:buChar char="●"/>
            </a:pP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les </a:t>
            </a: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procédés</a:t>
            </a: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 de mise en forme.</a:t>
            </a:r>
            <a:endParaRPr sz="14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61" name="Google Shape;561;p46"/>
          <p:cNvSpPr txBox="1"/>
          <p:nvPr/>
        </p:nvSpPr>
        <p:spPr>
          <a:xfrm rot="-280708">
            <a:off x="793511" y="1994116"/>
            <a:ext cx="2379729" cy="62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exend Deca"/>
              <a:buChar char="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Choix de matériaux</a:t>
            </a:r>
            <a:endParaRPr sz="1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62" name="Google Shape;562;p46"/>
          <p:cNvSpPr txBox="1"/>
          <p:nvPr/>
        </p:nvSpPr>
        <p:spPr>
          <a:xfrm>
            <a:off x="3656275" y="3531625"/>
            <a:ext cx="5279700" cy="12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Radôme en fibre de verre (nez de l</a:t>
            </a:r>
            <a:r>
              <a:rPr lang="fr-FR" b="1">
                <a:latin typeface="Lexend Deca"/>
                <a:ea typeface="Lexend Deca"/>
                <a:cs typeface="Lexend Deca"/>
                <a:sym typeface="Lexend Deca"/>
              </a:rPr>
              <a:t>’avion)</a:t>
            </a:r>
            <a:endParaRPr sz="14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marR="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exend Deca"/>
              <a:buChar char="●"/>
            </a:pP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forme</a:t>
            </a: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 : aérodynamique,</a:t>
            </a:r>
            <a:endParaRPr sz="14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marR="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exend Deca"/>
              <a:buChar char="●"/>
            </a:pP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fonction</a:t>
            </a: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 : passage des ondes des différents radars,</a:t>
            </a:r>
            <a:endParaRPr sz="14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marR="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exend Deca"/>
              <a:buChar char="●"/>
            </a:pP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procédé de fabrication</a:t>
            </a: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 : fusion.</a:t>
            </a:r>
            <a:endParaRPr sz="14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cxnSp>
        <p:nvCxnSpPr>
          <p:cNvPr id="563" name="Google Shape;563;p46"/>
          <p:cNvCxnSpPr/>
          <p:nvPr/>
        </p:nvCxnSpPr>
        <p:spPr>
          <a:xfrm rot="10800000" flipH="1">
            <a:off x="4959600" y="2875150"/>
            <a:ext cx="1039200" cy="6576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47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35</a:t>
            </a:fld>
            <a:endParaRPr/>
          </a:p>
        </p:txBody>
      </p:sp>
      <p:pic>
        <p:nvPicPr>
          <p:cNvPr id="569" name="Google Shape;569;p47"/>
          <p:cNvPicPr preferRelativeResize="0"/>
          <p:nvPr/>
        </p:nvPicPr>
        <p:blipFill rotWithShape="1">
          <a:blip r:embed="rId3">
            <a:alphaModFix/>
          </a:blip>
          <a:srcRect l="18314" r="22415"/>
          <a:stretch/>
        </p:blipFill>
        <p:spPr>
          <a:xfrm>
            <a:off x="148675" y="0"/>
            <a:ext cx="3447075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47"/>
          <p:cNvSpPr txBox="1"/>
          <p:nvPr/>
        </p:nvSpPr>
        <p:spPr>
          <a:xfrm>
            <a:off x="0" y="0"/>
            <a:ext cx="9144000" cy="71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Synthèse</a:t>
            </a:r>
            <a:endParaRPr sz="3000" b="0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71" name="Google Shape;571;p47"/>
          <p:cNvSpPr txBox="1"/>
          <p:nvPr/>
        </p:nvSpPr>
        <p:spPr>
          <a:xfrm rot="-280708">
            <a:off x="715461" y="1399216"/>
            <a:ext cx="2379729" cy="62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exend Deca"/>
              <a:buChar char="➢"/>
            </a:pPr>
            <a:r>
              <a:rPr lang="fr-FR" sz="16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Famille de matériaux</a:t>
            </a:r>
            <a:endParaRPr sz="1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72" name="Google Shape;572;p47"/>
          <p:cNvSpPr txBox="1"/>
          <p:nvPr/>
        </p:nvSpPr>
        <p:spPr>
          <a:xfrm rot="-280708">
            <a:off x="793511" y="1994116"/>
            <a:ext cx="2379729" cy="62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exend Deca"/>
              <a:buChar char="➢"/>
            </a:pPr>
            <a:r>
              <a:rPr lang="fr-FR" sz="16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Choix de matériaux</a:t>
            </a:r>
            <a:endParaRPr sz="1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73" name="Google Shape;573;p47"/>
          <p:cNvSpPr txBox="1"/>
          <p:nvPr/>
        </p:nvSpPr>
        <p:spPr>
          <a:xfrm rot="-280708">
            <a:off x="859186" y="2580991"/>
            <a:ext cx="2379729" cy="62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exend Deca"/>
              <a:buChar char="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Propriétés et caractéristiques</a:t>
            </a:r>
            <a:endParaRPr sz="16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74" name="Google Shape;574;p47"/>
          <p:cNvSpPr txBox="1"/>
          <p:nvPr/>
        </p:nvSpPr>
        <p:spPr>
          <a:xfrm>
            <a:off x="3321600" y="718200"/>
            <a:ext cx="5552400" cy="10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On choisit un matériau en fonction de ses différentes caractéristiques et propriétés.</a:t>
            </a:r>
            <a:endParaRPr sz="14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75" name="Google Shape;575;p47"/>
          <p:cNvSpPr/>
          <p:nvPr/>
        </p:nvSpPr>
        <p:spPr>
          <a:xfrm>
            <a:off x="3537450" y="1603950"/>
            <a:ext cx="2068200" cy="586800"/>
          </a:xfrm>
          <a:prstGeom prst="ellipse">
            <a:avLst/>
          </a:prstGeom>
          <a:solidFill>
            <a:srgbClr val="351C75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rPr>
              <a:t>Caractéristiques</a:t>
            </a:r>
            <a:endParaRPr sz="1200" b="1" i="0" u="none" strike="noStrike" cap="none">
              <a:solidFill>
                <a:srgbClr val="FFFFFF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76" name="Google Shape;576;p47"/>
          <p:cNvSpPr/>
          <p:nvPr/>
        </p:nvSpPr>
        <p:spPr>
          <a:xfrm>
            <a:off x="3537450" y="2783725"/>
            <a:ext cx="2068200" cy="586800"/>
          </a:xfrm>
          <a:prstGeom prst="ellipse">
            <a:avLst/>
          </a:prstGeom>
          <a:solidFill>
            <a:srgbClr val="351C75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rPr>
              <a:t>Aptitude au façonnage</a:t>
            </a:r>
            <a:endParaRPr sz="1200" b="1" i="0" u="none" strike="noStrike" cap="none">
              <a:solidFill>
                <a:srgbClr val="FFFFFF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77" name="Google Shape;577;p47"/>
          <p:cNvSpPr/>
          <p:nvPr/>
        </p:nvSpPr>
        <p:spPr>
          <a:xfrm>
            <a:off x="3537450" y="3963500"/>
            <a:ext cx="2068200" cy="586800"/>
          </a:xfrm>
          <a:prstGeom prst="ellipse">
            <a:avLst/>
          </a:prstGeom>
          <a:solidFill>
            <a:srgbClr val="351C75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1" i="0" u="none" strike="noStrike" cap="none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rPr>
              <a:t>Valorisation</a:t>
            </a:r>
            <a:endParaRPr sz="1200" b="1" i="0" u="none" strike="noStrike" cap="none">
              <a:solidFill>
                <a:srgbClr val="FFFFFF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78" name="Google Shape;578;p47"/>
          <p:cNvSpPr txBox="1"/>
          <p:nvPr/>
        </p:nvSpPr>
        <p:spPr>
          <a:xfrm>
            <a:off x="5721725" y="1548600"/>
            <a:ext cx="32238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Masse volumique, conductibilité, densité, dureté...</a:t>
            </a:r>
            <a:endParaRPr sz="14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79" name="Google Shape;579;p47"/>
          <p:cNvSpPr txBox="1"/>
          <p:nvPr/>
        </p:nvSpPr>
        <p:spPr>
          <a:xfrm>
            <a:off x="5766350" y="2537400"/>
            <a:ext cx="3377700" cy="1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Mise en forme par enlèvement de matière ou ajout de matière : </a:t>
            </a:r>
            <a:endParaRPr sz="14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découpage, thermopliage, perçage, sciage, moulage...</a:t>
            </a:r>
            <a:endParaRPr sz="14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80" name="Google Shape;580;p47"/>
          <p:cNvSpPr txBox="1"/>
          <p:nvPr/>
        </p:nvSpPr>
        <p:spPr>
          <a:xfrm>
            <a:off x="5721725" y="3908150"/>
            <a:ext cx="32685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Réutilisation, valorisation énergétique, recyclage...</a:t>
            </a:r>
            <a:endParaRPr sz="14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8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36</a:t>
            </a:fld>
            <a:endParaRPr/>
          </a:p>
        </p:txBody>
      </p:sp>
      <p:pic>
        <p:nvPicPr>
          <p:cNvPr id="586" name="Google Shape;586;p48"/>
          <p:cNvPicPr preferRelativeResize="0"/>
          <p:nvPr/>
        </p:nvPicPr>
        <p:blipFill rotWithShape="1">
          <a:blip r:embed="rId3">
            <a:alphaModFix/>
          </a:blip>
          <a:srcRect l="18314" r="22415"/>
          <a:stretch/>
        </p:blipFill>
        <p:spPr>
          <a:xfrm>
            <a:off x="148675" y="0"/>
            <a:ext cx="3447075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48"/>
          <p:cNvSpPr txBox="1"/>
          <p:nvPr/>
        </p:nvSpPr>
        <p:spPr>
          <a:xfrm>
            <a:off x="0" y="0"/>
            <a:ext cx="9144000" cy="71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Synthèse</a:t>
            </a:r>
            <a:endParaRPr sz="3000" b="0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88" name="Google Shape;588;p48"/>
          <p:cNvSpPr txBox="1"/>
          <p:nvPr/>
        </p:nvSpPr>
        <p:spPr>
          <a:xfrm rot="-280708">
            <a:off x="715511" y="1399212"/>
            <a:ext cx="2379729" cy="62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exend Deca"/>
              <a:buChar char="➢"/>
            </a:pPr>
            <a:r>
              <a:rPr lang="fr-FR" sz="16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Famille de matériaux</a:t>
            </a:r>
            <a:endParaRPr sz="1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89" name="Google Shape;589;p48"/>
          <p:cNvSpPr txBox="1"/>
          <p:nvPr/>
        </p:nvSpPr>
        <p:spPr>
          <a:xfrm rot="-280708">
            <a:off x="793561" y="1994112"/>
            <a:ext cx="2379729" cy="62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exend Deca"/>
              <a:buChar char="➢"/>
            </a:pPr>
            <a:r>
              <a:rPr lang="fr-FR" sz="16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Ch</a:t>
            </a:r>
            <a:r>
              <a:rPr lang="fr-FR" sz="16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oix</a:t>
            </a:r>
            <a:r>
              <a:rPr lang="fr-FR" sz="16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 de matériaux</a:t>
            </a:r>
            <a:endParaRPr sz="1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90" name="Google Shape;590;p48"/>
          <p:cNvSpPr txBox="1"/>
          <p:nvPr/>
        </p:nvSpPr>
        <p:spPr>
          <a:xfrm rot="-280708">
            <a:off x="859236" y="2580987"/>
            <a:ext cx="2379729" cy="62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exend Deca"/>
              <a:buChar char="➢"/>
            </a:pPr>
            <a:r>
              <a:rPr lang="fr-FR" sz="160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Propriétés et caractéristiques</a:t>
            </a:r>
            <a:endParaRPr sz="160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91" name="Google Shape;591;p48"/>
          <p:cNvSpPr txBox="1"/>
          <p:nvPr/>
        </p:nvSpPr>
        <p:spPr>
          <a:xfrm rot="-280708">
            <a:off x="945961" y="3189012"/>
            <a:ext cx="2379729" cy="62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exend Deca"/>
              <a:buChar char="➢"/>
            </a:pPr>
            <a:r>
              <a:rPr lang="fr-FR" sz="1600" b="1">
                <a:latin typeface="Lexend Deca"/>
                <a:ea typeface="Lexend Deca"/>
                <a:cs typeface="Lexend Deca"/>
                <a:sym typeface="Lexend Deca"/>
              </a:rPr>
              <a:t>Choix de la structure</a:t>
            </a:r>
            <a:endParaRPr sz="16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592" name="Google Shape;592;p48"/>
          <p:cNvSpPr txBox="1"/>
          <p:nvPr/>
        </p:nvSpPr>
        <p:spPr>
          <a:xfrm>
            <a:off x="3321600" y="718200"/>
            <a:ext cx="5552400" cy="18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>La rigidité d’un objet ne dépend pas que du matériau choisi mais aussi de sa structure. </a:t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>
                <a:latin typeface="Lexend Deca"/>
                <a:ea typeface="Lexend Deca"/>
                <a:cs typeface="Lexend Deca"/>
                <a:sym typeface="Lexend Deca"/>
              </a:rPr>
              <a:t>En formant des triangles sur les faces du cube, celui-ci ne se déforme plus sous les poids comme le précédent </a:t>
            </a:r>
            <a:endParaRPr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593" name="Google Shape;59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2100" y="2427050"/>
            <a:ext cx="1494275" cy="238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64471">
            <a:off x="3785037" y="2427050"/>
            <a:ext cx="2003751" cy="238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49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37</a:t>
            </a:fld>
            <a:endParaRPr/>
          </a:p>
        </p:txBody>
      </p:sp>
      <p:pic>
        <p:nvPicPr>
          <p:cNvPr id="600" name="Google Shape;600;p49"/>
          <p:cNvPicPr preferRelativeResize="0"/>
          <p:nvPr/>
        </p:nvPicPr>
        <p:blipFill rotWithShape="1">
          <a:blip r:embed="rId3">
            <a:alphaModFix/>
          </a:blip>
          <a:srcRect l="18314" r="22415"/>
          <a:stretch/>
        </p:blipFill>
        <p:spPr>
          <a:xfrm>
            <a:off x="148675" y="0"/>
            <a:ext cx="3447075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49"/>
          <p:cNvSpPr txBox="1"/>
          <p:nvPr/>
        </p:nvSpPr>
        <p:spPr>
          <a:xfrm>
            <a:off x="0" y="0"/>
            <a:ext cx="9144000" cy="71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Synthèse</a:t>
            </a:r>
            <a:endParaRPr sz="3000" b="0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602" name="Google Shape;602;p49"/>
          <p:cNvSpPr txBox="1"/>
          <p:nvPr/>
        </p:nvSpPr>
        <p:spPr>
          <a:xfrm rot="-280708">
            <a:off x="715461" y="1399216"/>
            <a:ext cx="2379729" cy="62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exend Deca"/>
              <a:buChar char="➢"/>
            </a:pPr>
            <a:r>
              <a:rPr lang="fr-FR" sz="16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Famille de matériaux</a:t>
            </a:r>
            <a:endParaRPr sz="1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603" name="Google Shape;603;p49"/>
          <p:cNvSpPr txBox="1"/>
          <p:nvPr/>
        </p:nvSpPr>
        <p:spPr>
          <a:xfrm rot="-280708">
            <a:off x="793511" y="1994116"/>
            <a:ext cx="2379729" cy="62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exend Deca"/>
              <a:buChar char="➢"/>
            </a:pPr>
            <a:r>
              <a:rPr lang="fr-FR" sz="16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Choix de matériaux</a:t>
            </a:r>
            <a:endParaRPr sz="1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604" name="Google Shape;604;p49"/>
          <p:cNvSpPr txBox="1"/>
          <p:nvPr/>
        </p:nvSpPr>
        <p:spPr>
          <a:xfrm rot="-280708">
            <a:off x="859186" y="2580991"/>
            <a:ext cx="2379729" cy="62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exend Deca"/>
              <a:buChar char="➢"/>
            </a:pPr>
            <a:r>
              <a:rPr lang="fr-FR" sz="16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Propriétés et caractéristiques</a:t>
            </a:r>
            <a:endParaRPr sz="16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605" name="Google Shape;605;p49"/>
          <p:cNvSpPr txBox="1"/>
          <p:nvPr/>
        </p:nvSpPr>
        <p:spPr>
          <a:xfrm>
            <a:off x="3116575" y="565800"/>
            <a:ext cx="5830200" cy="10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L’impact environnemental</a:t>
            </a: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 est un critère important dans le </a:t>
            </a: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choix des matériaux</a:t>
            </a: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 d’un objet durant son </a:t>
            </a: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cycle de vie</a:t>
            </a: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Par exemple </a:t>
            </a:r>
            <a:r>
              <a:rPr lang="fr-FR" sz="14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réduire la consommation</a:t>
            </a: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 des ressources naturelles disponibles sur terre.</a:t>
            </a:r>
            <a:endParaRPr sz="14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606" name="Google Shape;606;p49"/>
          <p:cNvSpPr txBox="1"/>
          <p:nvPr/>
        </p:nvSpPr>
        <p:spPr>
          <a:xfrm rot="-280708">
            <a:off x="987186" y="3610362"/>
            <a:ext cx="2379729" cy="62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exend Deca"/>
              <a:buChar char="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Impact environnemental</a:t>
            </a:r>
            <a:endParaRPr sz="16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607" name="Google Shape;607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6650" y="2020225"/>
            <a:ext cx="4131151" cy="2818476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49"/>
          <p:cNvSpPr/>
          <p:nvPr/>
        </p:nvSpPr>
        <p:spPr>
          <a:xfrm>
            <a:off x="3116575" y="1939375"/>
            <a:ext cx="1913400" cy="812400"/>
          </a:xfrm>
          <a:prstGeom prst="cloudCallout">
            <a:avLst>
              <a:gd name="adj1" fmla="val 50792"/>
              <a:gd name="adj2" fmla="val 64168"/>
            </a:avLst>
          </a:prstGeom>
          <a:solidFill>
            <a:srgbClr val="D5A6BD"/>
          </a:solidFill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Valorisation</a:t>
            </a:r>
            <a:endParaRPr sz="14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609" name="Google Shape;609;p49"/>
          <p:cNvSpPr txBox="1"/>
          <p:nvPr/>
        </p:nvSpPr>
        <p:spPr>
          <a:xfrm rot="-280708">
            <a:off x="945961" y="3112812"/>
            <a:ext cx="2379729" cy="62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exend Deca"/>
              <a:buChar char="➢"/>
            </a:pPr>
            <a:r>
              <a:rPr lang="fr-FR" sz="1600">
                <a:latin typeface="Lexend Deca"/>
                <a:ea typeface="Lexend Deca"/>
                <a:cs typeface="Lexend Deca"/>
                <a:sym typeface="Lexend Deca"/>
              </a:rPr>
              <a:t>Choix de la structure</a:t>
            </a:r>
            <a:endParaRPr sz="160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50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38</a:t>
            </a:fld>
            <a:endParaRPr/>
          </a:p>
        </p:txBody>
      </p:sp>
      <p:pic>
        <p:nvPicPr>
          <p:cNvPr id="615" name="Google Shape;615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56900" y="1156650"/>
            <a:ext cx="2830201" cy="283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1894" y="3013749"/>
            <a:ext cx="2034125" cy="14596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</p:pic>
      <p:pic>
        <p:nvPicPr>
          <p:cNvPr id="617" name="Google Shape;617;p50"/>
          <p:cNvPicPr preferRelativeResize="0"/>
          <p:nvPr/>
        </p:nvPicPr>
        <p:blipFill rotWithShape="1">
          <a:blip r:embed="rId5">
            <a:alphaModFix/>
          </a:blip>
          <a:srcRect b="9624"/>
          <a:stretch/>
        </p:blipFill>
        <p:spPr>
          <a:xfrm>
            <a:off x="6732650" y="447341"/>
            <a:ext cx="1928270" cy="17427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</p:pic>
      <p:pic>
        <p:nvPicPr>
          <p:cNvPr id="618" name="Google Shape;618;p50" descr="woman, holding, jaw, question, doubt, problem, mark, interrogation, confusion, think"/>
          <p:cNvPicPr preferRelativeResize="0"/>
          <p:nvPr/>
        </p:nvPicPr>
        <p:blipFill rotWithShape="1">
          <a:blip r:embed="rId6">
            <a:alphaModFix/>
          </a:blip>
          <a:srcRect r="20823"/>
          <a:stretch/>
        </p:blipFill>
        <p:spPr>
          <a:xfrm>
            <a:off x="471101" y="517975"/>
            <a:ext cx="2075719" cy="16014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</p:pic>
      <p:pic>
        <p:nvPicPr>
          <p:cNvPr id="619" name="Google Shape;619;p50" descr="woman, wearing, gray, blazer, question mark, person, decision, thoughtful, one person, standi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32650" y="3019475"/>
            <a:ext cx="1928274" cy="14482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51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39</a:t>
            </a:fld>
            <a:endParaRPr/>
          </a:p>
        </p:txBody>
      </p:sp>
      <p:sp>
        <p:nvSpPr>
          <p:cNvPr id="625" name="Google Shape;625;p51"/>
          <p:cNvSpPr/>
          <p:nvPr/>
        </p:nvSpPr>
        <p:spPr>
          <a:xfrm>
            <a:off x="1423425" y="1283475"/>
            <a:ext cx="6123600" cy="2268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6" name="Google Shape;626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90675" cy="1090675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51"/>
          <p:cNvSpPr txBox="1"/>
          <p:nvPr/>
        </p:nvSpPr>
        <p:spPr>
          <a:xfrm>
            <a:off x="1314125" y="113500"/>
            <a:ext cx="7830000" cy="711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Q1 Quelles sont les familles de matériaux dans la liste ci-dessous ?</a:t>
            </a:r>
            <a:endParaRPr sz="30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628" name="Google Shape;628;p51"/>
          <p:cNvSpPr/>
          <p:nvPr/>
        </p:nvSpPr>
        <p:spPr>
          <a:xfrm>
            <a:off x="1423300" y="1283475"/>
            <a:ext cx="6123600" cy="2268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51"/>
          <p:cNvSpPr txBox="1"/>
          <p:nvPr/>
        </p:nvSpPr>
        <p:spPr>
          <a:xfrm>
            <a:off x="3207300" y="1892750"/>
            <a:ext cx="5544600" cy="28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Les métalliques</a:t>
            </a:r>
            <a:endParaRPr sz="24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Les céramiques</a:t>
            </a:r>
            <a:endParaRPr sz="24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Les électriques</a:t>
            </a:r>
            <a:endParaRPr sz="24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Les organiques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51"/>
          <p:cNvSpPr/>
          <p:nvPr/>
        </p:nvSpPr>
        <p:spPr>
          <a:xfrm>
            <a:off x="2461225" y="1951075"/>
            <a:ext cx="468000" cy="45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51"/>
          <p:cNvSpPr/>
          <p:nvPr/>
        </p:nvSpPr>
        <p:spPr>
          <a:xfrm>
            <a:off x="2461225" y="2663300"/>
            <a:ext cx="468000" cy="45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51"/>
          <p:cNvSpPr/>
          <p:nvPr/>
        </p:nvSpPr>
        <p:spPr>
          <a:xfrm>
            <a:off x="2461225" y="3375525"/>
            <a:ext cx="468000" cy="45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51"/>
          <p:cNvSpPr/>
          <p:nvPr/>
        </p:nvSpPr>
        <p:spPr>
          <a:xfrm>
            <a:off x="2461225" y="4087750"/>
            <a:ext cx="468000" cy="45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4" name="Google Shape;634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3188" y="2606599"/>
            <a:ext cx="724064" cy="601175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51"/>
          <p:cNvSpPr/>
          <p:nvPr/>
        </p:nvSpPr>
        <p:spPr>
          <a:xfrm>
            <a:off x="7566975" y="1096275"/>
            <a:ext cx="1577100" cy="60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6" name="Google Shape;636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6750" y="2270520"/>
            <a:ext cx="1817249" cy="181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3188" y="3997174"/>
            <a:ext cx="724064" cy="6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3188" y="1877437"/>
            <a:ext cx="724064" cy="6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4</a:t>
            </a:fld>
            <a:endParaRPr/>
          </a:p>
        </p:txBody>
      </p:sp>
      <p:sp>
        <p:nvSpPr>
          <p:cNvPr id="91" name="Google Shape;91;p16"/>
          <p:cNvSpPr txBox="1"/>
          <p:nvPr/>
        </p:nvSpPr>
        <p:spPr>
          <a:xfrm>
            <a:off x="0" y="76200"/>
            <a:ext cx="9144000" cy="742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Le rêve d’Icare</a:t>
            </a:r>
            <a:endParaRPr sz="30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grpSp>
        <p:nvGrpSpPr>
          <p:cNvPr id="92" name="Google Shape;92;p16"/>
          <p:cNvGrpSpPr/>
          <p:nvPr/>
        </p:nvGrpSpPr>
        <p:grpSpPr>
          <a:xfrm>
            <a:off x="-23830" y="2150630"/>
            <a:ext cx="2946856" cy="2656620"/>
            <a:chOff x="-120405" y="2405555"/>
            <a:chExt cx="2946856" cy="2656620"/>
          </a:xfrm>
        </p:grpSpPr>
        <p:pic>
          <p:nvPicPr>
            <p:cNvPr id="93" name="Google Shape;93;p16"/>
            <p:cNvPicPr preferRelativeResize="0"/>
            <p:nvPr/>
          </p:nvPicPr>
          <p:blipFill rotWithShape="1">
            <a:blip r:embed="rId3">
              <a:alphaModFix/>
            </a:blip>
            <a:srcRect l="565" b="2114"/>
            <a:stretch/>
          </p:blipFill>
          <p:spPr>
            <a:xfrm rot="-1560839">
              <a:off x="147766" y="2844016"/>
              <a:ext cx="2410514" cy="17796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" name="Google Shape;94;p16"/>
            <p:cNvSpPr txBox="1"/>
            <p:nvPr/>
          </p:nvSpPr>
          <p:spPr>
            <a:xfrm>
              <a:off x="529600" y="2453075"/>
              <a:ext cx="1374000" cy="79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FR" sz="1400" b="0" i="0" u="none" strike="noStrike" cap="none">
                  <a:solidFill>
                    <a:srgbClr val="00000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1897</a:t>
              </a:r>
              <a:endParaRPr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FR" sz="1400" b="0" i="0" u="none" strike="noStrike" cap="none">
                  <a:solidFill>
                    <a:srgbClr val="00000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Clément Ader</a:t>
              </a:r>
              <a:endParaRPr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</p:txBody>
        </p:sp>
      </p:grpSp>
      <p:grpSp>
        <p:nvGrpSpPr>
          <p:cNvPr id="95" name="Google Shape;95;p16"/>
          <p:cNvGrpSpPr/>
          <p:nvPr/>
        </p:nvGrpSpPr>
        <p:grpSpPr>
          <a:xfrm>
            <a:off x="6978975" y="912125"/>
            <a:ext cx="1964672" cy="1593000"/>
            <a:chOff x="6978975" y="1140725"/>
            <a:chExt cx="1964672" cy="1593000"/>
          </a:xfrm>
        </p:grpSpPr>
        <p:sp>
          <p:nvSpPr>
            <p:cNvPr id="96" name="Google Shape;96;p16"/>
            <p:cNvSpPr txBox="1"/>
            <p:nvPr/>
          </p:nvSpPr>
          <p:spPr>
            <a:xfrm>
              <a:off x="7196563" y="1937225"/>
              <a:ext cx="1590000" cy="79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FR" sz="1400" b="0" i="0" u="none" strike="noStrike" cap="none">
                  <a:solidFill>
                    <a:srgbClr val="00000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2010</a:t>
              </a:r>
              <a:endParaRPr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FR" sz="1400" b="0" i="0" u="none" strike="noStrike" cap="none">
                  <a:solidFill>
                    <a:srgbClr val="00000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Solar Impulse</a:t>
              </a:r>
              <a:endParaRPr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</p:txBody>
        </p:sp>
        <p:pic>
          <p:nvPicPr>
            <p:cNvPr id="97" name="Google Shape;97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978975" y="1140725"/>
              <a:ext cx="1964672" cy="7965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8" name="Google Shape;98;p16"/>
          <p:cNvGrpSpPr/>
          <p:nvPr/>
        </p:nvGrpSpPr>
        <p:grpSpPr>
          <a:xfrm>
            <a:off x="2885024" y="1142288"/>
            <a:ext cx="3491701" cy="2619537"/>
            <a:chOff x="2885024" y="1142288"/>
            <a:chExt cx="3491701" cy="2619537"/>
          </a:xfrm>
        </p:grpSpPr>
        <p:pic>
          <p:nvPicPr>
            <p:cNvPr id="99" name="Google Shape;99;p1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3">
              <a:off x="4447901" y="1142289"/>
              <a:ext cx="1928824" cy="12657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885024" y="1162438"/>
              <a:ext cx="1535174" cy="1535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p1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005175" y="2965451"/>
              <a:ext cx="1535174" cy="7963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2" name="Google Shape;102;p16"/>
          <p:cNvGrpSpPr/>
          <p:nvPr/>
        </p:nvGrpSpPr>
        <p:grpSpPr>
          <a:xfrm>
            <a:off x="7298674" y="2963089"/>
            <a:ext cx="1758901" cy="1708686"/>
            <a:chOff x="7298674" y="2963089"/>
            <a:chExt cx="1758901" cy="1708686"/>
          </a:xfrm>
        </p:grpSpPr>
        <p:pic>
          <p:nvPicPr>
            <p:cNvPr id="103" name="Google Shape;103;p1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298674" y="2963089"/>
              <a:ext cx="1722374" cy="1072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" name="Google Shape;104;p16"/>
            <p:cNvSpPr txBox="1"/>
            <p:nvPr/>
          </p:nvSpPr>
          <p:spPr>
            <a:xfrm>
              <a:off x="7298675" y="4173175"/>
              <a:ext cx="1758900" cy="49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FR" sz="1400" b="0" i="0" u="none" strike="noStrike" cap="none">
                  <a:solidFill>
                    <a:schemeClr val="dk1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Le drone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5" name="Google Shape;105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1700" y="35176"/>
            <a:ext cx="1806099" cy="1806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52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40</a:t>
            </a:fld>
            <a:endParaRPr/>
          </a:p>
        </p:txBody>
      </p:sp>
      <p:sp>
        <p:nvSpPr>
          <p:cNvPr id="644" name="Google Shape;644;p52"/>
          <p:cNvSpPr/>
          <p:nvPr/>
        </p:nvSpPr>
        <p:spPr>
          <a:xfrm>
            <a:off x="1423425" y="1283475"/>
            <a:ext cx="6123600" cy="2268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5" name="Google Shape;645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90675" cy="1090675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52"/>
          <p:cNvSpPr txBox="1"/>
          <p:nvPr/>
        </p:nvSpPr>
        <p:spPr>
          <a:xfrm>
            <a:off x="1314125" y="113500"/>
            <a:ext cx="7830000" cy="711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Q2 Un matériau composite est un :</a:t>
            </a:r>
            <a:endParaRPr sz="30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647" name="Google Shape;647;p52"/>
          <p:cNvSpPr/>
          <p:nvPr/>
        </p:nvSpPr>
        <p:spPr>
          <a:xfrm>
            <a:off x="1423300" y="1283475"/>
            <a:ext cx="6123600" cy="2268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52"/>
          <p:cNvSpPr txBox="1"/>
          <p:nvPr/>
        </p:nvSpPr>
        <p:spPr>
          <a:xfrm>
            <a:off x="3207300" y="2121350"/>
            <a:ext cx="5544600" cy="21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alliage de métaux</a:t>
            </a:r>
            <a:endParaRPr sz="24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assemblage de plusieurs matériaux</a:t>
            </a:r>
            <a:endParaRPr sz="24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matériau qui associe des propriétés</a:t>
            </a:r>
            <a:endParaRPr sz="24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649" name="Google Shape;649;p52"/>
          <p:cNvSpPr/>
          <p:nvPr/>
        </p:nvSpPr>
        <p:spPr>
          <a:xfrm>
            <a:off x="2461225" y="2179675"/>
            <a:ext cx="468000" cy="45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52"/>
          <p:cNvSpPr/>
          <p:nvPr/>
        </p:nvSpPr>
        <p:spPr>
          <a:xfrm>
            <a:off x="2461225" y="2837888"/>
            <a:ext cx="468000" cy="45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52"/>
          <p:cNvSpPr/>
          <p:nvPr/>
        </p:nvSpPr>
        <p:spPr>
          <a:xfrm>
            <a:off x="2461225" y="3550113"/>
            <a:ext cx="468000" cy="45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2" name="Google Shape;652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3188" y="2754762"/>
            <a:ext cx="724064" cy="601175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52"/>
          <p:cNvSpPr/>
          <p:nvPr/>
        </p:nvSpPr>
        <p:spPr>
          <a:xfrm>
            <a:off x="7566975" y="1096275"/>
            <a:ext cx="1577100" cy="60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4" name="Google Shape;654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6750" y="2270520"/>
            <a:ext cx="1817249" cy="181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3188" y="3459537"/>
            <a:ext cx="724064" cy="6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53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41</a:t>
            </a:fld>
            <a:endParaRPr/>
          </a:p>
        </p:txBody>
      </p:sp>
      <p:sp>
        <p:nvSpPr>
          <p:cNvPr id="661" name="Google Shape;661;p53"/>
          <p:cNvSpPr/>
          <p:nvPr/>
        </p:nvSpPr>
        <p:spPr>
          <a:xfrm>
            <a:off x="1423425" y="1283475"/>
            <a:ext cx="6123600" cy="2268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2" name="Google Shape;662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90675" cy="1090675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53"/>
          <p:cNvSpPr txBox="1"/>
          <p:nvPr/>
        </p:nvSpPr>
        <p:spPr>
          <a:xfrm>
            <a:off x="1314125" y="113500"/>
            <a:ext cx="7830000" cy="711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Q3 Quels procédés permettent de mettre en forme un matériau ?</a:t>
            </a:r>
            <a:endParaRPr sz="30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664" name="Google Shape;664;p53"/>
          <p:cNvSpPr/>
          <p:nvPr/>
        </p:nvSpPr>
        <p:spPr>
          <a:xfrm>
            <a:off x="1423300" y="1283475"/>
            <a:ext cx="6123600" cy="2268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53"/>
          <p:cNvSpPr txBox="1"/>
          <p:nvPr/>
        </p:nvSpPr>
        <p:spPr>
          <a:xfrm>
            <a:off x="3207300" y="2121350"/>
            <a:ext cx="5544600" cy="21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enlèvement de matière</a:t>
            </a:r>
            <a:endParaRPr sz="24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déformation de matière</a:t>
            </a:r>
            <a:endParaRPr sz="24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ajout de matière</a:t>
            </a:r>
            <a:endParaRPr sz="24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666" name="Google Shape;666;p53"/>
          <p:cNvSpPr/>
          <p:nvPr/>
        </p:nvSpPr>
        <p:spPr>
          <a:xfrm>
            <a:off x="2461225" y="2179675"/>
            <a:ext cx="468000" cy="45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53"/>
          <p:cNvSpPr/>
          <p:nvPr/>
        </p:nvSpPr>
        <p:spPr>
          <a:xfrm>
            <a:off x="2461225" y="2891900"/>
            <a:ext cx="468000" cy="45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53"/>
          <p:cNvSpPr/>
          <p:nvPr/>
        </p:nvSpPr>
        <p:spPr>
          <a:xfrm>
            <a:off x="2461225" y="3604125"/>
            <a:ext cx="468000" cy="45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9" name="Google Shape;669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3188" y="2835199"/>
            <a:ext cx="724064" cy="601175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53"/>
          <p:cNvSpPr/>
          <p:nvPr/>
        </p:nvSpPr>
        <p:spPr>
          <a:xfrm>
            <a:off x="7566975" y="1096275"/>
            <a:ext cx="1577100" cy="60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1" name="Google Shape;671;p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6750" y="2270520"/>
            <a:ext cx="1817249" cy="181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3188" y="3495324"/>
            <a:ext cx="724064" cy="6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71338" y="2106037"/>
            <a:ext cx="724064" cy="6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54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42</a:t>
            </a:fld>
            <a:endParaRPr/>
          </a:p>
        </p:txBody>
      </p:sp>
      <p:sp>
        <p:nvSpPr>
          <p:cNvPr id="679" name="Google Shape;679;p54"/>
          <p:cNvSpPr/>
          <p:nvPr/>
        </p:nvSpPr>
        <p:spPr>
          <a:xfrm>
            <a:off x="1423425" y="1283475"/>
            <a:ext cx="6123600" cy="2268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0" name="Google Shape;680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90675" cy="1090675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54"/>
          <p:cNvSpPr txBox="1"/>
          <p:nvPr/>
        </p:nvSpPr>
        <p:spPr>
          <a:xfrm>
            <a:off x="1314125" y="113500"/>
            <a:ext cx="7830000" cy="711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Q4 La structure treillis :</a:t>
            </a:r>
            <a:endParaRPr sz="30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682" name="Google Shape;682;p54"/>
          <p:cNvSpPr/>
          <p:nvPr/>
        </p:nvSpPr>
        <p:spPr>
          <a:xfrm>
            <a:off x="1423300" y="1283475"/>
            <a:ext cx="6123600" cy="2268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54"/>
          <p:cNvSpPr txBox="1"/>
          <p:nvPr/>
        </p:nvSpPr>
        <p:spPr>
          <a:xfrm>
            <a:off x="3020400" y="1892750"/>
            <a:ext cx="6123600" cy="28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est un camouflage militaire</a:t>
            </a:r>
            <a:endParaRPr sz="24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permet de rigidifier une structure</a:t>
            </a:r>
            <a:endParaRPr sz="24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peut être utilisée dans les ponts</a:t>
            </a:r>
            <a:endParaRPr sz="24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fr-FR" sz="24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est moins rigide qu’une structure carrée</a:t>
            </a:r>
            <a:endParaRPr sz="24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684" name="Google Shape;684;p54"/>
          <p:cNvSpPr/>
          <p:nvPr/>
        </p:nvSpPr>
        <p:spPr>
          <a:xfrm>
            <a:off x="2232625" y="1951075"/>
            <a:ext cx="468000" cy="45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54"/>
          <p:cNvSpPr/>
          <p:nvPr/>
        </p:nvSpPr>
        <p:spPr>
          <a:xfrm>
            <a:off x="2232625" y="2663300"/>
            <a:ext cx="468000" cy="45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54"/>
          <p:cNvSpPr/>
          <p:nvPr/>
        </p:nvSpPr>
        <p:spPr>
          <a:xfrm>
            <a:off x="2232625" y="3375525"/>
            <a:ext cx="468000" cy="45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54"/>
          <p:cNvSpPr/>
          <p:nvPr/>
        </p:nvSpPr>
        <p:spPr>
          <a:xfrm>
            <a:off x="2232625" y="4087750"/>
            <a:ext cx="468000" cy="45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8" name="Google Shape;688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04588" y="2606599"/>
            <a:ext cx="724064" cy="601175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54"/>
          <p:cNvSpPr/>
          <p:nvPr/>
        </p:nvSpPr>
        <p:spPr>
          <a:xfrm>
            <a:off x="7566975" y="1096275"/>
            <a:ext cx="1577100" cy="60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0" name="Google Shape;690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6750" y="2270520"/>
            <a:ext cx="1817249" cy="181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04588" y="3311374"/>
            <a:ext cx="724064" cy="6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55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43</a:t>
            </a:fld>
            <a:endParaRPr/>
          </a:p>
        </p:txBody>
      </p:sp>
      <p:sp>
        <p:nvSpPr>
          <p:cNvPr id="697" name="Google Shape;697;p55"/>
          <p:cNvSpPr/>
          <p:nvPr/>
        </p:nvSpPr>
        <p:spPr>
          <a:xfrm>
            <a:off x="1423425" y="1283475"/>
            <a:ext cx="6123600" cy="2268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8" name="Google Shape;698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90675" cy="1090675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55"/>
          <p:cNvSpPr txBox="1"/>
          <p:nvPr/>
        </p:nvSpPr>
        <p:spPr>
          <a:xfrm>
            <a:off x="1213900" y="113500"/>
            <a:ext cx="7930200" cy="711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2800" b="1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Q5 Comment peut-on valoriser les matériaux d’un objet en fin de vie ?</a:t>
            </a:r>
            <a:endParaRPr sz="2800" b="1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700" name="Google Shape;700;p55"/>
          <p:cNvSpPr/>
          <p:nvPr/>
        </p:nvSpPr>
        <p:spPr>
          <a:xfrm>
            <a:off x="1423300" y="1283475"/>
            <a:ext cx="6123600" cy="2268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55"/>
          <p:cNvSpPr txBox="1"/>
          <p:nvPr/>
        </p:nvSpPr>
        <p:spPr>
          <a:xfrm>
            <a:off x="3207300" y="2273750"/>
            <a:ext cx="5544600" cy="21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valorisation énergétique</a:t>
            </a:r>
            <a:endParaRPr sz="24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réutilisation</a:t>
            </a:r>
            <a:endParaRPr sz="24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recyclage</a:t>
            </a:r>
            <a:endParaRPr sz="24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702" name="Google Shape;702;p55"/>
          <p:cNvSpPr/>
          <p:nvPr/>
        </p:nvSpPr>
        <p:spPr>
          <a:xfrm>
            <a:off x="2461225" y="2332075"/>
            <a:ext cx="468000" cy="45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55"/>
          <p:cNvSpPr/>
          <p:nvPr/>
        </p:nvSpPr>
        <p:spPr>
          <a:xfrm>
            <a:off x="2461225" y="3044300"/>
            <a:ext cx="468000" cy="45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55"/>
          <p:cNvSpPr/>
          <p:nvPr/>
        </p:nvSpPr>
        <p:spPr>
          <a:xfrm>
            <a:off x="2461225" y="3756525"/>
            <a:ext cx="468000" cy="45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5" name="Google Shape;705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95138" y="2258437"/>
            <a:ext cx="724064" cy="601175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55"/>
          <p:cNvSpPr/>
          <p:nvPr/>
        </p:nvSpPr>
        <p:spPr>
          <a:xfrm>
            <a:off x="7566975" y="1096275"/>
            <a:ext cx="1577100" cy="60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7" name="Google Shape;707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6750" y="2270520"/>
            <a:ext cx="1817249" cy="181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3188" y="2952762"/>
            <a:ext cx="724064" cy="6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71663" y="3682899"/>
            <a:ext cx="724064" cy="6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56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44</a:t>
            </a:fld>
            <a:endParaRPr/>
          </a:p>
        </p:txBody>
      </p:sp>
      <p:pic>
        <p:nvPicPr>
          <p:cNvPr id="715" name="Google Shape;715;p56"/>
          <p:cNvPicPr preferRelativeResize="0"/>
          <p:nvPr/>
        </p:nvPicPr>
        <p:blipFill rotWithShape="1">
          <a:blip r:embed="rId3">
            <a:alphaModFix/>
          </a:blip>
          <a:srcRect l="7146" t="8315" r="5699"/>
          <a:stretch/>
        </p:blipFill>
        <p:spPr>
          <a:xfrm>
            <a:off x="3061425" y="1244925"/>
            <a:ext cx="3421400" cy="3599201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56"/>
          <p:cNvSpPr txBox="1"/>
          <p:nvPr/>
        </p:nvSpPr>
        <p:spPr>
          <a:xfrm>
            <a:off x="0" y="0"/>
            <a:ext cx="9144000" cy="12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2400" b="1" i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Les matériaux, </a:t>
            </a:r>
            <a:endParaRPr sz="2400" b="1" i="1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2400" b="1" i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matière à réfléchir pour l’environnement.</a:t>
            </a:r>
            <a:endParaRPr sz="2400" b="1" i="1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7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"/>
              <a:t>45</a:t>
            </a:fld>
            <a:endParaRPr/>
          </a:p>
        </p:txBody>
      </p:sp>
      <p:sp>
        <p:nvSpPr>
          <p:cNvPr id="960" name="Google Shape;960;p77"/>
          <p:cNvSpPr txBox="1"/>
          <p:nvPr/>
        </p:nvSpPr>
        <p:spPr>
          <a:xfrm>
            <a:off x="666750" y="701100"/>
            <a:ext cx="7867650" cy="44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fr-FR" sz="1800" b="1" dirty="0">
                <a:latin typeface="Lexend Deca"/>
                <a:ea typeface="Lexend Deca"/>
                <a:cs typeface="Lexend Deca"/>
                <a:sym typeface="Lexend Deca"/>
              </a:rPr>
              <a:t>Domenico LAZZARO</a:t>
            </a:r>
            <a:r>
              <a:rPr lang="fr-FR" sz="1800" b="1" dirty="0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-professeur certifié de technologie</a:t>
            </a:r>
          </a:p>
          <a:p>
            <a:pPr lvl="0">
              <a:lnSpc>
                <a:spcPct val="90000"/>
              </a:lnSpc>
            </a:pPr>
            <a:r>
              <a:rPr lang="fr-FR" sz="1800" b="1" dirty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Frédérique DEBEE</a:t>
            </a:r>
            <a:r>
              <a:rPr lang="fr-FR" sz="1800" b="1" dirty="0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-professeur certifié de technologie</a:t>
            </a:r>
          </a:p>
          <a:p>
            <a:pPr lvl="0"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fr-FR" sz="1800" b="1" dirty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Romain BERTRAND</a:t>
            </a:r>
            <a:r>
              <a:rPr lang="fr-FR" sz="1800" b="1" dirty="0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-professeur certifié </a:t>
            </a:r>
            <a:r>
              <a:rPr lang="fr-FR" sz="1800" b="1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de </a:t>
            </a:r>
            <a:r>
              <a:rPr lang="fr-FR" sz="1800" b="1" smtClean="0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technologie</a:t>
            </a:r>
          </a:p>
          <a:p>
            <a:pPr lvl="0">
              <a:lnSpc>
                <a:spcPct val="90000"/>
              </a:lnSpc>
              <a:buClr>
                <a:schemeClr val="dk1"/>
              </a:buClr>
              <a:buSzPts val="1100"/>
            </a:pPr>
            <a:endParaRPr lang="fr-FR" sz="1800" b="1" dirty="0">
              <a:solidFill>
                <a:srgbClr val="40404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lvl="0">
              <a:lnSpc>
                <a:spcPct val="90000"/>
              </a:lnSpc>
            </a:pPr>
            <a:r>
              <a:rPr lang="fr-FR" sz="1800" b="1" dirty="0" smtClean="0">
                <a:latin typeface="Lexend Deca"/>
                <a:ea typeface="Lexend Deca"/>
                <a:cs typeface="Lexend Deca"/>
                <a:sym typeface="Lexend Deca"/>
              </a:rPr>
              <a:t>Rodolphe </a:t>
            </a:r>
            <a:r>
              <a:rPr lang="fr-FR" sz="1800" b="1" dirty="0">
                <a:latin typeface="Lexend Deca"/>
                <a:ea typeface="Lexend Deca"/>
                <a:cs typeface="Lexend Deca"/>
                <a:sym typeface="Lexend Deca"/>
              </a:rPr>
              <a:t>MOUIX</a:t>
            </a:r>
          </a:p>
          <a:p>
            <a:pPr lvl="0">
              <a:lnSpc>
                <a:spcPct val="90000"/>
              </a:lnSpc>
            </a:pPr>
            <a:r>
              <a:rPr lang="fr-FR" sz="1800" b="1" dirty="0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Chargé de missions d’Inspection-professeur certifié de technologie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40404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 dirty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Thomas Roy</a:t>
            </a:r>
            <a:endParaRPr sz="1800" b="1" dirty="0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 dirty="0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Inspecteur d'Académie - Inspecteur Pédagogique Régional</a:t>
            </a:r>
            <a:endParaRPr sz="1800" b="1" dirty="0">
              <a:solidFill>
                <a:srgbClr val="40404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 dirty="0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Sciences  et Techniques Industrielles</a:t>
            </a:r>
            <a:endParaRPr sz="1800" b="1" dirty="0">
              <a:solidFill>
                <a:srgbClr val="40404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 dirty="0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Corps d'inspection • Inspecteurs du second </a:t>
            </a:r>
            <a:r>
              <a:rPr lang="fr" sz="1800" b="1" dirty="0" smtClean="0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degré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40404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lvl="0">
              <a:lnSpc>
                <a:spcPct val="90000"/>
              </a:lnSpc>
            </a:pPr>
            <a:r>
              <a:rPr lang="fr-FR" sz="1800" b="1" dirty="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Samuel  VIOLLIN</a:t>
            </a:r>
          </a:p>
          <a:p>
            <a:pPr lvl="0">
              <a:lnSpc>
                <a:spcPct val="90000"/>
              </a:lnSpc>
            </a:pPr>
            <a:r>
              <a:rPr lang="fr-FR" sz="1800" b="1" dirty="0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Inspecteur Général de l’éducation, du sport et de la recherche</a:t>
            </a:r>
          </a:p>
          <a:p>
            <a:pPr lvl="0">
              <a:lnSpc>
                <a:spcPct val="90000"/>
              </a:lnSpc>
            </a:pPr>
            <a:r>
              <a:rPr lang="fr-FR" sz="1800" b="1" dirty="0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Doyen du groupe Sciences et Techniques Industrielles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40404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40404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40404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40404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40404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961" name="Google Shape;961;p77"/>
          <p:cNvSpPr txBox="1"/>
          <p:nvPr/>
        </p:nvSpPr>
        <p:spPr>
          <a:xfrm>
            <a:off x="0" y="0"/>
            <a:ext cx="9144000" cy="7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 b="1" dirty="0">
                <a:solidFill>
                  <a:srgbClr val="404040"/>
                </a:solidFill>
                <a:latin typeface="Lexend Deca"/>
                <a:ea typeface="Lexend Deca"/>
                <a:cs typeface="Lexend Deca"/>
                <a:sym typeface="Lexend Deca"/>
              </a:rPr>
              <a:t>Présentation de l’équipe</a:t>
            </a:r>
            <a:endParaRPr sz="3600" dirty="0"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5</a:t>
            </a:fld>
            <a:endParaRPr/>
          </a:p>
        </p:txBody>
      </p:sp>
      <p:sp>
        <p:nvSpPr>
          <p:cNvPr id="111" name="Google Shape;111;p17"/>
          <p:cNvSpPr txBox="1"/>
          <p:nvPr/>
        </p:nvSpPr>
        <p:spPr>
          <a:xfrm>
            <a:off x="150" y="575125"/>
            <a:ext cx="9144000" cy="12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Pour construire les objets on souhaite utiliser le moins de matière possibles, pour réduire le coût, pour économiser les matériaux, pour économiser l’énergie des objets mobiles.</a:t>
            </a:r>
            <a:endParaRPr sz="2000" b="0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12" name="Google Shape;112;p17"/>
          <p:cNvSpPr txBox="1"/>
          <p:nvPr/>
        </p:nvSpPr>
        <p:spPr>
          <a:xfrm>
            <a:off x="150" y="2402200"/>
            <a:ext cx="9144000" cy="14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Comment choisir la forme et les matériaux pour construire des objets solides </a:t>
            </a:r>
            <a:r>
              <a:rPr lang="fr-FR" sz="20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tout en étant </a:t>
            </a:r>
            <a:r>
              <a:rPr lang="fr-FR" sz="20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légers 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34074" y="3207073"/>
            <a:ext cx="1387075" cy="138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8"/>
          <p:cNvPicPr preferRelativeResize="0"/>
          <p:nvPr/>
        </p:nvPicPr>
        <p:blipFill rotWithShape="1">
          <a:blip r:embed="rId3">
            <a:alphaModFix/>
          </a:blip>
          <a:srcRect l="51295" b="46326"/>
          <a:stretch/>
        </p:blipFill>
        <p:spPr>
          <a:xfrm>
            <a:off x="0" y="-76200"/>
            <a:ext cx="2243501" cy="55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8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6</a:t>
            </a:fld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ctrTitle" idx="4294967295"/>
          </p:nvPr>
        </p:nvSpPr>
        <p:spPr>
          <a:xfrm>
            <a:off x="3225625" y="20525"/>
            <a:ext cx="5846400" cy="1035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fr-FR" sz="3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Points du programme</a:t>
            </a:r>
            <a:endParaRPr sz="3600" b="0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graphicFrame>
        <p:nvGraphicFramePr>
          <p:cNvPr id="121" name="Google Shape;121;p18"/>
          <p:cNvGraphicFramePr/>
          <p:nvPr/>
        </p:nvGraphicFramePr>
        <p:xfrm>
          <a:off x="360975" y="1422125"/>
          <a:ext cx="8422050" cy="2384940"/>
        </p:xfrm>
        <a:graphic>
          <a:graphicData uri="http://schemas.openxmlformats.org/drawingml/2006/table">
            <a:tbl>
              <a:tblPr>
                <a:noFill/>
                <a:tableStyleId>{44B97B55-D11D-4E5A-8979-ACCF45658752}</a:tableStyleId>
              </a:tblPr>
              <a:tblGrid>
                <a:gridCol w="84220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8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1" u="none" strike="noStrike" cap="none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Attendus de fin de cycle</a:t>
                      </a:r>
                      <a:endParaRPr sz="1400" b="1" u="none" strike="noStrike" cap="none"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E7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0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400" b="1" u="none" strike="noStrike" cap="none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Identifier les principales familles de matériaux</a:t>
                      </a:r>
                      <a:endParaRPr sz="1400" b="1" u="none" strike="noStrike" cap="none"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88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fr-FR" sz="1400" b="1" u="none" strike="noStrike" cap="none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Connaissances et compétences associées</a:t>
                      </a:r>
                      <a:endParaRPr sz="1400" b="1" u="none" strike="noStrike" cap="none"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E7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81175">
                <a:tc>
                  <a:txBody>
                    <a:bodyPr/>
                    <a:lstStyle/>
                    <a:p>
                      <a:pPr marL="457200" marR="0" lvl="0" indent="-3175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Lexend Deca"/>
                        <a:buChar char="●"/>
                      </a:pPr>
                      <a:r>
                        <a:rPr lang="fr-FR" sz="1400" b="1" u="none" strike="noStrike" cap="none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Familles de matériaux</a:t>
                      </a:r>
                      <a:r>
                        <a:rPr lang="fr-FR" sz="1400" u="none" strike="noStrike" cap="none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 (distinction des matériaux selon les relations entre formes, fonction et procédés)</a:t>
                      </a:r>
                      <a:endParaRPr sz="1400" u="none" strike="noStrike" cap="none"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  <a:p>
                      <a:pPr marL="457200" marR="0" lvl="0" indent="-3175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Lexend Deca"/>
                        <a:buChar char="●"/>
                      </a:pPr>
                      <a:r>
                        <a:rPr lang="fr-FR" sz="1400" b="1" u="none" strike="noStrike" cap="none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Caractéristiques et propriétés </a:t>
                      </a:r>
                      <a:r>
                        <a:rPr lang="fr-FR" sz="1400" u="none" strike="noStrike" cap="none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(aptitude au façonnage, valorisation)</a:t>
                      </a:r>
                      <a:endParaRPr sz="1400" u="none" strike="noStrike" cap="none"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  <a:p>
                      <a:pPr marL="457200" marR="0" lvl="0" indent="-31750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Lexend Deca"/>
                        <a:buChar char="●"/>
                      </a:pPr>
                      <a:r>
                        <a:rPr lang="fr-FR" sz="1400" b="1" u="none" strike="noStrike" cap="none"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Impact environnemental</a:t>
                      </a:r>
                      <a:endParaRPr sz="1400" b="1" u="none" strike="noStrike" cap="none"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2" name="Google Shape;122;p18"/>
          <p:cNvSpPr txBox="1"/>
          <p:nvPr/>
        </p:nvSpPr>
        <p:spPr>
          <a:xfrm>
            <a:off x="360900" y="930500"/>
            <a:ext cx="84222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>
                <a:solidFill>
                  <a:srgbClr val="8E7CC3"/>
                </a:solidFill>
                <a:latin typeface="Lexend Deca"/>
                <a:ea typeface="Lexend Deca"/>
                <a:cs typeface="Lexend Deca"/>
                <a:sym typeface="Lexend Deca"/>
              </a:rPr>
              <a:t>Matériaux et objets techniques</a:t>
            </a:r>
            <a:endParaRPr sz="1800" b="1" i="0" u="none" strike="noStrike" cap="none">
              <a:solidFill>
                <a:srgbClr val="8E7CC3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325" y="684425"/>
            <a:ext cx="6096000" cy="36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9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7</a:t>
            </a:fld>
            <a:endParaRPr/>
          </a:p>
        </p:txBody>
      </p:sp>
      <p:sp>
        <p:nvSpPr>
          <p:cNvPr id="129" name="Google Shape;129;p19"/>
          <p:cNvSpPr txBox="1"/>
          <p:nvPr/>
        </p:nvSpPr>
        <p:spPr>
          <a:xfrm>
            <a:off x="0" y="31125"/>
            <a:ext cx="9144000" cy="73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Le solar impulse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5400" y="2097225"/>
            <a:ext cx="5638800" cy="2286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" name="Google Shape;131;p19"/>
          <p:cNvGrpSpPr/>
          <p:nvPr/>
        </p:nvGrpSpPr>
        <p:grpSpPr>
          <a:xfrm>
            <a:off x="6536600" y="2097225"/>
            <a:ext cx="2433875" cy="646625"/>
            <a:chOff x="6536600" y="1259025"/>
            <a:chExt cx="2433875" cy="646625"/>
          </a:xfrm>
        </p:grpSpPr>
        <p:sp>
          <p:nvSpPr>
            <p:cNvPr id="132" name="Google Shape;132;p19"/>
            <p:cNvSpPr txBox="1"/>
            <p:nvPr/>
          </p:nvSpPr>
          <p:spPr>
            <a:xfrm>
              <a:off x="7424875" y="1590350"/>
              <a:ext cx="1545600" cy="31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FR" sz="1400" b="0" i="0" u="none" strike="noStrike" cap="none">
                  <a:solidFill>
                    <a:srgbClr val="1F497D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17 248</a:t>
              </a:r>
              <a:endParaRPr sz="1400" b="0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FR" sz="1400" b="0" i="0" u="none" strike="noStrike" cap="none">
                  <a:solidFill>
                    <a:srgbClr val="1F497D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cellules solaires</a:t>
              </a:r>
              <a:endParaRPr sz="1400" b="0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</p:txBody>
        </p:sp>
        <p:cxnSp>
          <p:nvCxnSpPr>
            <p:cNvPr id="133" name="Google Shape;133;p19"/>
            <p:cNvCxnSpPr/>
            <p:nvPr/>
          </p:nvCxnSpPr>
          <p:spPr>
            <a:xfrm rot="10800000">
              <a:off x="6959400" y="1626350"/>
              <a:ext cx="563100" cy="243300"/>
            </a:xfrm>
            <a:prstGeom prst="straightConnector1">
              <a:avLst/>
            </a:prstGeom>
            <a:noFill/>
            <a:ln w="28575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34" name="Google Shape;134;p19"/>
            <p:cNvSpPr/>
            <p:nvPr/>
          </p:nvSpPr>
          <p:spPr>
            <a:xfrm>
              <a:off x="6536600" y="1259025"/>
              <a:ext cx="608100" cy="393600"/>
            </a:xfrm>
            <a:prstGeom prst="ellipse">
              <a:avLst/>
            </a:prstGeom>
            <a:noFill/>
            <a:ln w="28575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" name="Google Shape;135;p19"/>
          <p:cNvGrpSpPr/>
          <p:nvPr/>
        </p:nvGrpSpPr>
        <p:grpSpPr>
          <a:xfrm>
            <a:off x="6514150" y="3166650"/>
            <a:ext cx="1734600" cy="400950"/>
            <a:chOff x="6514150" y="2328450"/>
            <a:chExt cx="1734600" cy="400950"/>
          </a:xfrm>
        </p:grpSpPr>
        <p:sp>
          <p:nvSpPr>
            <p:cNvPr id="136" name="Google Shape;136;p19"/>
            <p:cNvSpPr txBox="1"/>
            <p:nvPr/>
          </p:nvSpPr>
          <p:spPr>
            <a:xfrm>
              <a:off x="7077250" y="2414100"/>
              <a:ext cx="1171500" cy="31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FR" sz="1400" b="0" i="0" u="none" strike="noStrike" cap="none">
                  <a:solidFill>
                    <a:srgbClr val="1F497D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4 moteurs électrique</a:t>
              </a:r>
              <a:r>
                <a:rPr lang="fr-FR" sz="1400" b="0" i="0" u="none" strike="noStrike" cap="none">
                  <a:solidFill>
                    <a:srgbClr val="00000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s</a:t>
              </a:r>
              <a:endParaRPr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</p:txBody>
        </p:sp>
        <p:cxnSp>
          <p:nvCxnSpPr>
            <p:cNvPr id="137" name="Google Shape;137;p19"/>
            <p:cNvCxnSpPr>
              <a:stCxn id="136" idx="1"/>
            </p:cNvCxnSpPr>
            <p:nvPr/>
          </p:nvCxnSpPr>
          <p:spPr>
            <a:xfrm rot="10800000">
              <a:off x="6514150" y="2328450"/>
              <a:ext cx="563100" cy="243300"/>
            </a:xfrm>
            <a:prstGeom prst="straightConnector1">
              <a:avLst/>
            </a:prstGeom>
            <a:noFill/>
            <a:ln w="28575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38" name="Google Shape;138;p19"/>
          <p:cNvSpPr txBox="1"/>
          <p:nvPr/>
        </p:nvSpPr>
        <p:spPr>
          <a:xfrm>
            <a:off x="4480000" y="1781925"/>
            <a:ext cx="1545600" cy="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Structure treillis</a:t>
            </a:r>
            <a:endParaRPr sz="1400" b="0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cxnSp>
        <p:nvCxnSpPr>
          <p:cNvPr id="139" name="Google Shape;139;p19"/>
          <p:cNvCxnSpPr>
            <a:endCxn id="140" idx="7"/>
          </p:cNvCxnSpPr>
          <p:nvPr/>
        </p:nvCxnSpPr>
        <p:spPr>
          <a:xfrm flipH="1">
            <a:off x="4000671" y="2223216"/>
            <a:ext cx="914700" cy="807000"/>
          </a:xfrm>
          <a:prstGeom prst="straightConnector1">
            <a:avLst/>
          </a:prstGeom>
          <a:noFill/>
          <a:ln w="2857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0" name="Google Shape;140;p19"/>
          <p:cNvSpPr/>
          <p:nvPr/>
        </p:nvSpPr>
        <p:spPr>
          <a:xfrm>
            <a:off x="3481625" y="2972575"/>
            <a:ext cx="608100" cy="393600"/>
          </a:xfrm>
          <a:prstGeom prst="ellipse">
            <a:avLst/>
          </a:prstGeom>
          <a:noFill/>
          <a:ln w="2857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Google Shape;14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5975" y="529500"/>
            <a:ext cx="2022750" cy="11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9"/>
          <p:cNvSpPr/>
          <p:nvPr/>
        </p:nvSpPr>
        <p:spPr>
          <a:xfrm>
            <a:off x="6089075" y="455825"/>
            <a:ext cx="2729100" cy="1279500"/>
          </a:xfrm>
          <a:prstGeom prst="ellipse">
            <a:avLst/>
          </a:prstGeom>
          <a:noFill/>
          <a:ln w="2857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3" name="Google Shape;143;p19"/>
          <p:cNvCxnSpPr/>
          <p:nvPr/>
        </p:nvCxnSpPr>
        <p:spPr>
          <a:xfrm rot="10800000" flipH="1">
            <a:off x="5471075" y="1273475"/>
            <a:ext cx="663000" cy="564300"/>
          </a:xfrm>
          <a:prstGeom prst="straightConnector1">
            <a:avLst/>
          </a:prstGeom>
          <a:noFill/>
          <a:ln w="2857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44" name="Google Shape;144;p19"/>
          <p:cNvPicPr preferRelativeResize="0"/>
          <p:nvPr/>
        </p:nvPicPr>
        <p:blipFill rotWithShape="1">
          <a:blip r:embed="rId6">
            <a:alphaModFix/>
          </a:blip>
          <a:srcRect r="56570" b="46340"/>
          <a:stretch/>
        </p:blipFill>
        <p:spPr>
          <a:xfrm>
            <a:off x="4097850" y="883013"/>
            <a:ext cx="948299" cy="78053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0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8</a:t>
            </a:fld>
            <a:endParaRPr/>
          </a:p>
        </p:txBody>
      </p:sp>
      <p:pic>
        <p:nvPicPr>
          <p:cNvPr id="150" name="Google Shape;15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00" y="861459"/>
            <a:ext cx="4600225" cy="2863978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0"/>
          <p:cNvSpPr txBox="1"/>
          <p:nvPr/>
        </p:nvSpPr>
        <p:spPr>
          <a:xfrm>
            <a:off x="4572000" y="1319788"/>
            <a:ext cx="4336500" cy="20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1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Usages possibles :</a:t>
            </a:r>
            <a:endParaRPr sz="1600" b="1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marR="0" lvl="0" indent="-3302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600"/>
              <a:buFont typeface="Lexend Deca"/>
              <a:buChar char="●"/>
            </a:pPr>
            <a:r>
              <a:rPr lang="fr-FR" sz="1600" b="0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Livraison de colis</a:t>
            </a:r>
            <a:endParaRPr sz="1600" b="0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marR="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600"/>
              <a:buFont typeface="Lexend Deca"/>
              <a:buChar char="●"/>
            </a:pPr>
            <a:r>
              <a:rPr lang="fr-FR" sz="1600" b="0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Surveillance pour lutter contre les feux de forêts</a:t>
            </a:r>
            <a:endParaRPr sz="1600" b="0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457200" marR="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600"/>
              <a:buFont typeface="Lexend Deca"/>
              <a:buChar char="●"/>
            </a:pPr>
            <a:r>
              <a:rPr lang="fr-FR" sz="1600" b="0" i="0" u="none" strike="noStrike" cap="none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Drone taxi</a:t>
            </a:r>
            <a:endParaRPr sz="1600" b="0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52" name="Google Shape;152;p20"/>
          <p:cNvSpPr txBox="1"/>
          <p:nvPr/>
        </p:nvSpPr>
        <p:spPr>
          <a:xfrm>
            <a:off x="0" y="0"/>
            <a:ext cx="9144000" cy="1053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Étude d’un autre type d'aéronef</a:t>
            </a:r>
            <a:endParaRPr sz="3000" b="0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DRONE</a:t>
            </a:r>
            <a:endParaRPr sz="3000" b="0" i="0" u="none" strike="noStrike" cap="none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153" name="Google Shape;153;p20"/>
          <p:cNvSpPr txBox="1"/>
          <p:nvPr/>
        </p:nvSpPr>
        <p:spPr>
          <a:xfrm>
            <a:off x="121900" y="3123175"/>
            <a:ext cx="886500" cy="4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Châssis</a:t>
            </a:r>
            <a:endParaRPr sz="14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cxnSp>
        <p:nvCxnSpPr>
          <p:cNvPr id="154" name="Google Shape;154;p20"/>
          <p:cNvCxnSpPr>
            <a:stCxn id="153" idx="3"/>
          </p:cNvCxnSpPr>
          <p:nvPr/>
        </p:nvCxnSpPr>
        <p:spPr>
          <a:xfrm rot="10800000" flipH="1">
            <a:off x="1008400" y="2880625"/>
            <a:ext cx="802500" cy="489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5" name="Google Shape;155;p20"/>
          <p:cNvSpPr txBox="1"/>
          <p:nvPr/>
        </p:nvSpPr>
        <p:spPr>
          <a:xfrm>
            <a:off x="79725" y="423650"/>
            <a:ext cx="1148100" cy="4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4 moteurs</a:t>
            </a:r>
            <a:endParaRPr sz="1400" b="0" i="0" u="none" strike="noStrike" cap="non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cxnSp>
        <p:nvCxnSpPr>
          <p:cNvPr id="156" name="Google Shape;156;p20"/>
          <p:cNvCxnSpPr/>
          <p:nvPr/>
        </p:nvCxnSpPr>
        <p:spPr>
          <a:xfrm rot="10800000">
            <a:off x="842725" y="861475"/>
            <a:ext cx="1336200" cy="396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7" name="Google Shape;157;p20"/>
          <p:cNvPicPr preferRelativeResize="0"/>
          <p:nvPr/>
        </p:nvPicPr>
        <p:blipFill rotWithShape="1">
          <a:blip r:embed="rId4">
            <a:alphaModFix/>
          </a:blip>
          <a:srcRect l="-765" t="51633"/>
          <a:stretch/>
        </p:blipFill>
        <p:spPr>
          <a:xfrm>
            <a:off x="7071875" y="3761900"/>
            <a:ext cx="2042925" cy="92689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0"/>
          <p:cNvSpPr txBox="1"/>
          <p:nvPr/>
        </p:nvSpPr>
        <p:spPr>
          <a:xfrm>
            <a:off x="175675" y="3947725"/>
            <a:ext cx="6993300" cy="8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1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Cahier des charges : </a:t>
            </a:r>
            <a:r>
              <a:rPr lang="fr-FR" sz="1600">
                <a:solidFill>
                  <a:srgbClr val="1F497D"/>
                </a:solidFill>
                <a:latin typeface="Lexend Deca"/>
                <a:ea typeface="Lexend Deca"/>
                <a:cs typeface="Lexend Deca"/>
                <a:sym typeface="Lexend Deca"/>
              </a:rPr>
              <a:t>optimiser le drone afin de pouvoir ajouter une caméra sans modifier ses performances en terme d’autonomie énergétique.</a:t>
            </a:r>
            <a:endParaRPr sz="1600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1F497D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1"/>
          <p:cNvSpPr txBox="1">
            <a:spLocks noGrp="1"/>
          </p:cNvSpPr>
          <p:nvPr>
            <p:ph type="sldNum" idx="12"/>
          </p:nvPr>
        </p:nvSpPr>
        <p:spPr>
          <a:xfrm>
            <a:off x="8472358" y="48095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/>
              <a:t>9</a:t>
            </a:fld>
            <a:endParaRPr/>
          </a:p>
        </p:txBody>
      </p:sp>
      <p:sp>
        <p:nvSpPr>
          <p:cNvPr id="164" name="Google Shape;164;p21"/>
          <p:cNvSpPr txBox="1"/>
          <p:nvPr/>
        </p:nvSpPr>
        <p:spPr>
          <a:xfrm>
            <a:off x="0" y="76200"/>
            <a:ext cx="9144000" cy="73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Comment alléger notre drone 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" name="Google Shape;16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76200"/>
            <a:ext cx="1065475" cy="106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15550" y="76200"/>
            <a:ext cx="1144101" cy="1144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7" name="Google Shape;167;p21"/>
          <p:cNvGrpSpPr/>
          <p:nvPr/>
        </p:nvGrpSpPr>
        <p:grpSpPr>
          <a:xfrm>
            <a:off x="390825" y="1252175"/>
            <a:ext cx="7524725" cy="1144099"/>
            <a:chOff x="390825" y="1252175"/>
            <a:chExt cx="7524725" cy="1144099"/>
          </a:xfrm>
        </p:grpSpPr>
        <p:sp>
          <p:nvSpPr>
            <p:cNvPr id="168" name="Google Shape;168;p21"/>
            <p:cNvSpPr txBox="1"/>
            <p:nvPr/>
          </p:nvSpPr>
          <p:spPr>
            <a:xfrm>
              <a:off x="390825" y="1457475"/>
              <a:ext cx="7017900" cy="73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fr-FR" sz="2800" b="1" i="0" u="none" strike="noStrike" cap="none">
                  <a:solidFill>
                    <a:srgbClr val="595959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Option 1 : </a:t>
              </a:r>
              <a:r>
                <a:rPr lang="fr-FR" sz="2800" b="0" i="0" u="none" strike="noStrike" cap="none">
                  <a:solidFill>
                    <a:srgbClr val="595959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Choisir le matériau</a:t>
              </a:r>
              <a:r>
                <a:rPr lang="fr-FR" sz="2800" b="1" i="0" u="none" strike="noStrike" cap="none">
                  <a:solidFill>
                    <a:srgbClr val="595959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 </a:t>
              </a:r>
              <a:endParaRPr sz="28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9" name="Google Shape;169;p21"/>
            <p:cNvPicPr preferRelativeResize="0"/>
            <p:nvPr/>
          </p:nvPicPr>
          <p:blipFill rotWithShape="1">
            <a:blip r:embed="rId5">
              <a:alphaModFix/>
            </a:blip>
            <a:srcRect t="33150"/>
            <a:stretch/>
          </p:blipFill>
          <p:spPr>
            <a:xfrm>
              <a:off x="6204150" y="1252175"/>
              <a:ext cx="1711400" cy="1144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0" name="Google Shape;170;p21"/>
          <p:cNvGrpSpPr/>
          <p:nvPr/>
        </p:nvGrpSpPr>
        <p:grpSpPr>
          <a:xfrm>
            <a:off x="390825" y="2393275"/>
            <a:ext cx="7440174" cy="1542299"/>
            <a:chOff x="390825" y="2393275"/>
            <a:chExt cx="7440174" cy="1542299"/>
          </a:xfrm>
        </p:grpSpPr>
        <p:sp>
          <p:nvSpPr>
            <p:cNvPr id="171" name="Google Shape;171;p21"/>
            <p:cNvSpPr txBox="1"/>
            <p:nvPr/>
          </p:nvSpPr>
          <p:spPr>
            <a:xfrm>
              <a:off x="390825" y="2797675"/>
              <a:ext cx="7053000" cy="73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fr-FR" sz="2800" b="1" i="0" u="none" strike="noStrike" cap="none">
                  <a:solidFill>
                    <a:srgbClr val="595959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Option 2 : </a:t>
              </a:r>
              <a:r>
                <a:rPr lang="fr-FR" sz="2800" b="0" i="0" u="none" strike="noStrike" cap="none">
                  <a:solidFill>
                    <a:srgbClr val="595959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Choisir la forme </a:t>
              </a:r>
              <a:endPara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2" name="Google Shape;172;p2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88700" y="2393275"/>
              <a:ext cx="1542299" cy="15422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1388</Words>
  <Application>Microsoft Office PowerPoint</Application>
  <PresentationFormat>Affichage à l'écran (16:9)</PresentationFormat>
  <Paragraphs>340</Paragraphs>
  <Slides>45</Slides>
  <Notes>45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48" baseType="lpstr">
      <vt:lpstr>Arial</vt:lpstr>
      <vt:lpstr>Lexend Deca</vt:lpstr>
      <vt:lpstr>Simple Light</vt:lpstr>
      <vt:lpstr>Sciences et  technologie</vt:lpstr>
      <vt:lpstr>Nous retrouvons le collège et les promenades...</vt:lpstr>
      <vt:lpstr>Présentation PowerPoint</vt:lpstr>
      <vt:lpstr>Présentation PowerPoint</vt:lpstr>
      <vt:lpstr>Présentation PowerPoint</vt:lpstr>
      <vt:lpstr>Points du programme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Sciences et  technologie</dc:title>
  <dc:creator>Fred</dc:creator>
  <cp:lastModifiedBy>Samuel VIOLLIN</cp:lastModifiedBy>
  <cp:revision>7</cp:revision>
  <dcterms:modified xsi:type="dcterms:W3CDTF">2020-05-16T16:27:20Z</dcterms:modified>
</cp:coreProperties>
</file>