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373" r:id="rId3"/>
    <p:sldId id="308" r:id="rId4"/>
    <p:sldId id="259" r:id="rId5"/>
    <p:sldId id="307" r:id="rId6"/>
    <p:sldId id="334" r:id="rId7"/>
    <p:sldId id="311" r:id="rId8"/>
    <p:sldId id="282" r:id="rId9"/>
    <p:sldId id="381" r:id="rId10"/>
    <p:sldId id="335" r:id="rId11"/>
    <p:sldId id="336" r:id="rId12"/>
    <p:sldId id="283" r:id="rId13"/>
    <p:sldId id="337" r:id="rId14"/>
    <p:sldId id="375" r:id="rId15"/>
    <p:sldId id="345" r:id="rId16"/>
    <p:sldId id="340" r:id="rId17"/>
    <p:sldId id="341" r:id="rId18"/>
    <p:sldId id="342" r:id="rId19"/>
    <p:sldId id="269" r:id="rId20"/>
    <p:sldId id="346" r:id="rId21"/>
    <p:sldId id="349" r:id="rId22"/>
    <p:sldId id="350" r:id="rId23"/>
    <p:sldId id="352" r:id="rId24"/>
    <p:sldId id="355" r:id="rId25"/>
    <p:sldId id="351" r:id="rId26"/>
    <p:sldId id="354" r:id="rId27"/>
    <p:sldId id="387" r:id="rId28"/>
    <p:sldId id="377" r:id="rId29"/>
    <p:sldId id="357" r:id="rId30"/>
    <p:sldId id="380" r:id="rId31"/>
    <p:sldId id="376" r:id="rId32"/>
    <p:sldId id="369" r:id="rId33"/>
    <p:sldId id="324" r:id="rId34"/>
    <p:sldId id="360" r:id="rId35"/>
    <p:sldId id="361" r:id="rId36"/>
    <p:sldId id="286" r:id="rId37"/>
    <p:sldId id="362" r:id="rId38"/>
    <p:sldId id="347" r:id="rId39"/>
    <p:sldId id="287" r:id="rId40"/>
    <p:sldId id="364" r:id="rId41"/>
    <p:sldId id="365" r:id="rId42"/>
    <p:sldId id="359" r:id="rId43"/>
    <p:sldId id="384" r:id="rId44"/>
    <p:sldId id="288" r:id="rId45"/>
    <p:sldId id="366" r:id="rId46"/>
    <p:sldId id="392" r:id="rId47"/>
    <p:sldId id="367" r:id="rId48"/>
    <p:sldId id="368" r:id="rId49"/>
    <p:sldId id="348" r:id="rId50"/>
    <p:sldId id="389" r:id="rId51"/>
    <p:sldId id="390" r:id="rId52"/>
    <p:sldId id="391" r:id="rId5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onG" initials="M" lastIdx="68" clrIdx="0">
    <p:extLst/>
  </p:cmAuthor>
  <p:cmAuthor id="2" name="HP" initials="H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556" autoAdjust="0"/>
    <p:restoredTop sz="76309" autoAdjust="0"/>
  </p:normalViewPr>
  <p:slideViewPr>
    <p:cSldViewPr snapToGrid="0">
      <p:cViewPr>
        <p:scale>
          <a:sx n="76" d="100"/>
          <a:sy n="76" d="100"/>
        </p:scale>
        <p:origin x="-11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79DF45-1BC6-4512-A3A3-5B868A05A484}" type="datetimeFigureOut">
              <a:rPr lang="fr-FR" smtClean="0"/>
              <a:pPr/>
              <a:t>13/05/2020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57C9A-3428-49D5-AEBA-65241C8F50E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3009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22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24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25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26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29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30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31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37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38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40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41</a:t>
            </a:fld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42</a:t>
            </a:fld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43</a:t>
            </a:fld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45</a:t>
            </a:fld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64768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47</a:t>
            </a:fld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49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20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pPr/>
              <a:t>21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pPr/>
              <a:t>13/05/2020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8066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pPr/>
              <a:t>13/05/2020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7519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pPr/>
              <a:t>13/05/2020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3997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83C0A97-6878-49CA-AD5D-E52E032613DC}" type="datetimeFigureOut">
              <a:rPr lang="fr-FR" smtClean="0"/>
              <a:pPr/>
              <a:t>13/05/2020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7634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83C0A97-6878-49CA-AD5D-E52E032613DC}" type="datetimeFigureOut">
              <a:rPr lang="fr-FR" smtClean="0"/>
              <a:pPr/>
              <a:t>13/05/2020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2361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pPr/>
              <a:t>13/05/2020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8705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pPr/>
              <a:t>13/05/2020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2259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pPr/>
              <a:t>13/05/2020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8520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pPr/>
              <a:t>13/05/2020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5804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pPr/>
              <a:t>13/05/2020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8215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pPr/>
              <a:t>13/05/2020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9831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83C0A97-6878-49CA-AD5D-E52E032613DC}" type="datetimeFigureOut">
              <a:rPr lang="fr-FR" smtClean="0"/>
              <a:pPr/>
              <a:t>13/05/2020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5817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25794" y="1253667"/>
            <a:ext cx="9743767" cy="2387600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Conquêtes et sociétés coloniales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31418" y="3836291"/>
            <a:ext cx="9144000" cy="1655762"/>
          </a:xfrm>
        </p:spPr>
        <p:txBody>
          <a:bodyPr/>
          <a:lstStyle/>
          <a:p>
            <a:r>
              <a:rPr lang="fr-FR" dirty="0" smtClean="0"/>
              <a:t>Histoire – Classe de 4</a:t>
            </a:r>
            <a:r>
              <a:rPr lang="fr-FR" baseline="30000" dirty="0" smtClean="0"/>
              <a:t>ème</a:t>
            </a:r>
            <a:endParaRPr lang="fr-FR" dirty="0" smtClean="0"/>
          </a:p>
          <a:p>
            <a:r>
              <a:rPr lang="fr-FR" i="1" dirty="0"/>
              <a:t>Thème 2 : L’Europe et le monde au XIXe siècle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809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772" y="799144"/>
            <a:ext cx="4280769" cy="512349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330" y="88785"/>
            <a:ext cx="6509813" cy="676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8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73" y="207987"/>
            <a:ext cx="5606101" cy="58531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3235" y="632318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1807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interdiction du commerce d’esclaves au sein des territoires Britanniques</a:t>
            </a:r>
            <a:endParaRPr lang="fr-FR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24441" y="5895308"/>
            <a:ext cx="27270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RMN_Grand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Palais_Agence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Bulloz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2922" y="358859"/>
            <a:ext cx="5610068" cy="555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5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"/>
          <p:cNvSpPr txBox="1">
            <a:spLocks/>
          </p:cNvSpPr>
          <p:nvPr/>
        </p:nvSpPr>
        <p:spPr>
          <a:xfrm>
            <a:off x="0" y="1681316"/>
            <a:ext cx="12099636" cy="35951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lvl="0" indent="-571500" algn="ctr">
              <a:lnSpc>
                <a:spcPct val="150000"/>
              </a:lnSpc>
              <a:buAutoNum type="romanUcParenR"/>
            </a:pPr>
            <a:r>
              <a:rPr lang="fr-FR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début du XIXe siècle (1800 – 1830) : Héritages coloniaux, explorations européennes et redéfinition des stratégies de conquêtes </a:t>
            </a:r>
            <a:endParaRPr lang="fr-FR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 algn="ctr">
              <a:lnSpc>
                <a:spcPct val="150000"/>
              </a:lnSpc>
              <a:buAutoNum type="romanUcParenR"/>
            </a:pPr>
            <a:endParaRPr lang="fr-FR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fr-FR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fr-F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D’autres puissances européennes à l’horizon</a:t>
            </a:r>
            <a:r>
              <a:rPr lang="fr-FR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sz="28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fr-FR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72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55" y="629594"/>
            <a:ext cx="6286807" cy="59514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0838" y="6581001"/>
            <a:ext cx="51195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dirty="0" smtClean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/>
              <a:t>RMN-Grand Palais (musée du quai Branly - Jacques Chirac) / Daniel </a:t>
            </a:r>
            <a:r>
              <a:rPr lang="fr-FR" sz="1200" dirty="0" err="1"/>
              <a:t>Arnaudet</a:t>
            </a:r>
            <a:endParaRPr lang="fr-FR" sz="1200" dirty="0"/>
          </a:p>
        </p:txBody>
      </p:sp>
      <p:sp>
        <p:nvSpPr>
          <p:cNvPr id="6" name="Rectangle 5"/>
          <p:cNvSpPr/>
          <p:nvPr/>
        </p:nvSpPr>
        <p:spPr>
          <a:xfrm>
            <a:off x="270855" y="152540"/>
            <a:ext cx="6556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Principales exportations d’origine végétale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Miche 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Géo, 1931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9593" y="1618673"/>
            <a:ext cx="5214502" cy="32126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212252" y="4831308"/>
            <a:ext cx="21691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dirty="0" smtClean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/>
              <a:t>RMN-Grand </a:t>
            </a:r>
            <a:r>
              <a:rPr lang="fr-FR" sz="1200" dirty="0" err="1" smtClean="0"/>
              <a:t>Palai</a:t>
            </a:r>
            <a:r>
              <a:rPr lang="fr-FR" sz="1200" dirty="0" smtClean="0"/>
              <a:t>_ Lutz Braun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43841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96" y="301798"/>
            <a:ext cx="6214057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3946" y="5019822"/>
            <a:ext cx="59077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>
                <a:latin typeface="Helvetica Neue"/>
              </a:rPr>
              <a:t>Gravure, </a:t>
            </a:r>
            <a:r>
              <a:rPr lang="fr-FR" sz="1200" i="1" dirty="0">
                <a:latin typeface="Helvetica Neue"/>
              </a:rPr>
              <a:t>Dictionnaire pittoresque d’histoire naturelle et phénomènes de la nature</a:t>
            </a:r>
            <a:r>
              <a:rPr lang="fr-FR" sz="1200" dirty="0">
                <a:latin typeface="Helvetica Neue"/>
              </a:rPr>
              <a:t>, F.-E. Guérin (</a:t>
            </a:r>
            <a:r>
              <a:rPr lang="fr-FR" sz="1200" dirty="0" err="1">
                <a:latin typeface="Helvetica Neue"/>
              </a:rPr>
              <a:t>dir</a:t>
            </a:r>
            <a:r>
              <a:rPr lang="fr-FR" sz="1200" dirty="0">
                <a:latin typeface="Helvetica Neue"/>
              </a:rPr>
              <a:t>.), 1833-1839</a:t>
            </a:r>
            <a:endParaRPr lang="fr-FR" sz="12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359" y="732827"/>
            <a:ext cx="5372100" cy="34671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21179" y="4347198"/>
            <a:ext cx="55242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tour de France par deux enfants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G. Bruno, 1877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8896" y="5999907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 Indigènes »</a:t>
            </a:r>
            <a:endParaRPr lang="fr-FR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82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269" y="0"/>
            <a:ext cx="8320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7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27591" y="142866"/>
            <a:ext cx="5967016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27591" y="198868"/>
            <a:ext cx="5967016" cy="246221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début du XIXe siècle (1800 – 1830): </a:t>
            </a:r>
          </a:p>
          <a:p>
            <a:pPr algn="ctr"/>
            <a:endParaRPr lang="fr-FR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 Amérique, des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sociétés postcoloniales inégalitaires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hiérarchisées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fr-FR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endParaRPr lang="fr-FR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endParaRPr lang="fr-FR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Connecteur en arc 8"/>
          <p:cNvCxnSpPr>
            <a:endCxn id="4" idx="2"/>
          </p:cNvCxnSpPr>
          <p:nvPr/>
        </p:nvCxnSpPr>
        <p:spPr>
          <a:xfrm rot="10800000">
            <a:off x="3111100" y="3347225"/>
            <a:ext cx="1596915" cy="866490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391291" y="3779374"/>
            <a:ext cx="3515791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Conquêtes et sociétés coloniales au XIXe siècle</a:t>
            </a:r>
            <a:endParaRPr lang="fr-FR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4708013" y="3554225"/>
            <a:ext cx="2882348" cy="1165122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33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27591" y="142866"/>
            <a:ext cx="5967016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27591" y="169278"/>
            <a:ext cx="5967016" cy="280076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début du XIXe siècle (1800 – 1830): </a:t>
            </a:r>
          </a:p>
          <a:p>
            <a:pPr algn="ctr"/>
            <a:endParaRPr lang="fr-FR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Amérique, des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sociétés postcoloniales inégalitaires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hiérarchisées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soif d’exploration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une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puissance britannique quasi-hégémonique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algn="just"/>
            <a:endParaRPr lang="fr-FR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endParaRPr lang="fr-FR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391291" y="3779374"/>
            <a:ext cx="3515791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Conquêtes et sociétés coloniales au XIXe siècle</a:t>
            </a:r>
            <a:endParaRPr lang="fr-FR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4708013" y="3554225"/>
            <a:ext cx="2882348" cy="1165122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2" name="Connecteur en arc 11"/>
          <p:cNvCxnSpPr/>
          <p:nvPr/>
        </p:nvCxnSpPr>
        <p:spPr>
          <a:xfrm rot="10800000">
            <a:off x="3111100" y="3347225"/>
            <a:ext cx="1596915" cy="866490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441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27591" y="142866"/>
            <a:ext cx="5967016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27591" y="162946"/>
            <a:ext cx="5967016" cy="381642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début du XIXe siècle (1800 – 1830):</a:t>
            </a:r>
          </a:p>
          <a:p>
            <a:pPr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Amérique, des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sociétés postcoloniales inégalitaires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hiérarchisées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soif d’exploration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une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puissance britannique quasi-hégémonique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marL="285750" indent="-285750" algn="just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colonies, facteurs de puissance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pour l’Europe, une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vision inégalitaire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à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connotation « raciale ».</a:t>
            </a:r>
          </a:p>
          <a:p>
            <a:pPr marL="285750" indent="-285750" algn="just">
              <a:buFontTx/>
              <a:buChar char="-"/>
            </a:pPr>
            <a:endParaRPr lang="fr-FR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endParaRPr lang="fr-FR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391291" y="3779374"/>
            <a:ext cx="3515791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Conquêtes et sociétés coloniales au XIXe siècle</a:t>
            </a:r>
            <a:endParaRPr lang="fr-FR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4708013" y="3554225"/>
            <a:ext cx="2882348" cy="1165122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5" name="Connecteur en arc 14"/>
          <p:cNvCxnSpPr/>
          <p:nvPr/>
        </p:nvCxnSpPr>
        <p:spPr>
          <a:xfrm rot="10800000">
            <a:off x="3111100" y="3347225"/>
            <a:ext cx="1596915" cy="866490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65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17988" y="2215554"/>
            <a:ext cx="1247680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100" b="1" i="1" dirty="0" smtClean="0">
                <a:solidFill>
                  <a:schemeClr val="accent5"/>
                </a:solidFill>
              </a:rPr>
              <a:t/>
            </a:r>
            <a:br>
              <a:rPr lang="fr-FR" sz="3100" b="1" i="1" dirty="0" smtClean="0">
                <a:solidFill>
                  <a:schemeClr val="accent5"/>
                </a:solidFill>
              </a:rPr>
            </a:br>
            <a:r>
              <a:rPr lang="fr-FR" sz="3100" b="1" i="1" dirty="0">
                <a:solidFill>
                  <a:schemeClr val="accent5"/>
                </a:solidFill>
              </a:rPr>
              <a:t/>
            </a:r>
            <a:br>
              <a:rPr lang="fr-FR" sz="3100" b="1" i="1" dirty="0">
                <a:solidFill>
                  <a:schemeClr val="accent5"/>
                </a:solidFill>
              </a:rPr>
            </a:br>
            <a:r>
              <a:rPr lang="fr-FR" sz="3100" b="1" dirty="0" smtClean="0">
                <a:solidFill>
                  <a:srgbClr val="C00000"/>
                </a:solidFill>
              </a:rPr>
              <a:t>II) </a:t>
            </a:r>
            <a:r>
              <a:rPr lang="fr-FR" sz="3100" b="1" dirty="0">
                <a:solidFill>
                  <a:srgbClr val="C00000"/>
                </a:solidFill>
              </a:rPr>
              <a:t>Des années 1830 aux années 1870 : accroissement des conquêtes européennes et structuration des sociétés </a:t>
            </a:r>
            <a:r>
              <a:rPr lang="fr-FR" sz="3100" b="1" dirty="0" smtClean="0">
                <a:solidFill>
                  <a:srgbClr val="C00000"/>
                </a:solidFill>
              </a:rPr>
              <a:t>coloniales</a:t>
            </a:r>
            <a:br>
              <a:rPr lang="fr-FR" sz="3100" b="1" dirty="0" smtClean="0">
                <a:solidFill>
                  <a:srgbClr val="C00000"/>
                </a:solidFill>
              </a:rPr>
            </a:br>
            <a:r>
              <a:rPr lang="fr-FR" sz="3100" b="1" dirty="0">
                <a:solidFill>
                  <a:srgbClr val="C00000"/>
                </a:solidFill>
              </a:rPr>
              <a:t/>
            </a:r>
            <a:br>
              <a:rPr lang="fr-FR" sz="3100" b="1" dirty="0">
                <a:solidFill>
                  <a:srgbClr val="C00000"/>
                </a:solidFill>
              </a:rPr>
            </a:br>
            <a:r>
              <a:rPr lang="fr-FR" sz="31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fr-FR" sz="31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3100" b="1" i="1" dirty="0" smtClean="0"/>
              <a:t>A) </a:t>
            </a:r>
            <a:r>
              <a:rPr lang="fr-FR" sz="3100" b="1" i="1" dirty="0"/>
              <a:t>Un regain progressif des conquêtes coloniales, </a:t>
            </a:r>
            <a:r>
              <a:rPr lang="fr-FR" sz="3100" b="1" i="1" dirty="0" smtClean="0"/>
              <a:t>l’exemple </a:t>
            </a:r>
            <a:r>
              <a:rPr lang="fr-FR" sz="3100" b="1" i="1" dirty="0"/>
              <a:t>de la conquête de l’Algérie  </a:t>
            </a:r>
          </a:p>
        </p:txBody>
      </p:sp>
    </p:spTree>
    <p:extLst>
      <p:ext uri="{BB962C8B-B14F-4D97-AF65-F5344CB8AC3E}">
        <p14:creationId xmlns:p14="http://schemas.microsoft.com/office/powerpoint/2010/main" val="162001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349189" y="6594856"/>
            <a:ext cx="32512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smtClean="0">
                <a:solidFill>
                  <a:srgbClr val="3C4043"/>
                </a:solidFill>
                <a:latin typeface="arial" panose="020B0604020202020204" pitchFamily="34" charset="0"/>
              </a:rPr>
              <a:t>Palais de la </a:t>
            </a:r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P</a:t>
            </a:r>
            <a:r>
              <a:rPr lang="fr-FR" sz="1200" dirty="0" smtClean="0">
                <a:solidFill>
                  <a:srgbClr val="3C4043"/>
                </a:solidFill>
                <a:latin typeface="arial" panose="020B0604020202020204" pitchFamily="34" charset="0"/>
              </a:rPr>
              <a:t>orte </a:t>
            </a:r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D</a:t>
            </a:r>
            <a:r>
              <a:rPr lang="fr-FR" sz="1200" dirty="0" smtClean="0">
                <a:solidFill>
                  <a:srgbClr val="3C4043"/>
                </a:solidFill>
                <a:latin typeface="arial" panose="020B0604020202020204" pitchFamily="34" charset="0"/>
              </a:rPr>
              <a:t>orée - 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Pascal Lemaître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147" y="181762"/>
            <a:ext cx="9427297" cy="639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9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85" y="320073"/>
            <a:ext cx="4429125" cy="62388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39749" y="6597070"/>
            <a:ext cx="41099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Manuel Hatier, </a:t>
            </a:r>
            <a:r>
              <a:rPr lang="fr-FR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Histoire-Géographie, 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Première, Ed.2019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817" y="0"/>
            <a:ext cx="4734948" cy="662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5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839" y="174911"/>
            <a:ext cx="6047807" cy="63126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89652" y="6519742"/>
            <a:ext cx="39821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© RMN-Grand </a:t>
            </a:r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</a:rPr>
              <a:t>Palais - </a:t>
            </a:r>
            <a:r>
              <a:rPr lang="fr-FR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G.Blot</a:t>
            </a:r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</a:rPr>
              <a:t> / H. </a:t>
            </a:r>
            <a:r>
              <a:rPr lang="fr-FR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Lewandowski</a:t>
            </a:r>
            <a:endParaRPr lang="fr-FR" sz="1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5" y="485765"/>
            <a:ext cx="4637033" cy="56909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6591" y="6218789"/>
            <a:ext cx="35125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© RMN-Grand </a:t>
            </a:r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</a:rPr>
              <a:t>Palais </a:t>
            </a:r>
            <a:r>
              <a:rPr lang="fr-FR" sz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– Musée de l’Armée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17949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48" y="257667"/>
            <a:ext cx="4515578" cy="63218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84235" y="6579476"/>
            <a:ext cx="20730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000000"/>
                </a:solidFill>
                <a:latin typeface="Arial" panose="020B0604020202020204" pitchFamily="34" charset="0"/>
              </a:rPr>
              <a:t>© Photo RMN-Grand </a:t>
            </a:r>
            <a:r>
              <a:rPr lang="fr-FR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Palais</a:t>
            </a:r>
            <a:endParaRPr lang="fr-FR" sz="1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2077" y="1479167"/>
            <a:ext cx="6807589" cy="3870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87268" y="5370788"/>
            <a:ext cx="37385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Histoire-</a:t>
            </a:r>
            <a:r>
              <a:rPr lang="fr-FR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Géorgaphie</a:t>
            </a:r>
            <a:r>
              <a:rPr lang="fr-FR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L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 Livre Scolaire, 4</a:t>
            </a:r>
            <a:r>
              <a:rPr lang="fr-FR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2015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43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84963" y="2175642"/>
            <a:ext cx="12192000" cy="1325563"/>
          </a:xfrm>
        </p:spPr>
        <p:txBody>
          <a:bodyPr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fr-FR" sz="2800" b="1" i="1" dirty="0">
                <a:solidFill>
                  <a:schemeClr val="accent5"/>
                </a:solidFill>
              </a:rPr>
              <a:t/>
            </a:r>
            <a:br>
              <a:rPr lang="fr-FR" sz="2800" b="1" i="1" dirty="0">
                <a:solidFill>
                  <a:schemeClr val="accent5"/>
                </a:solidFill>
              </a:rPr>
            </a:br>
            <a:r>
              <a:rPr lang="fr-FR" sz="2800" b="1" dirty="0">
                <a:solidFill>
                  <a:srgbClr val="C00000"/>
                </a:solidFill>
              </a:rPr>
              <a:t>II) Des années 1830 aux années 1870 : accroissement des conquêtes européennes et structuration des sociétés </a:t>
            </a:r>
            <a:r>
              <a:rPr lang="fr-FR" sz="2800" b="1" dirty="0" smtClean="0">
                <a:solidFill>
                  <a:srgbClr val="C00000"/>
                </a:solidFill>
              </a:rPr>
              <a:t>coloniales</a:t>
            </a:r>
            <a:br>
              <a:rPr lang="fr-FR" sz="2800" b="1" dirty="0" smtClean="0">
                <a:solidFill>
                  <a:srgbClr val="C00000"/>
                </a:solidFill>
              </a:rPr>
            </a:br>
            <a:r>
              <a:rPr lang="fr-FR" sz="2800" dirty="0">
                <a:solidFill>
                  <a:srgbClr val="C00000"/>
                </a:solidFill>
              </a:rPr>
              <a:t/>
            </a:r>
            <a:br>
              <a:rPr lang="fr-FR" sz="2800" dirty="0">
                <a:solidFill>
                  <a:srgbClr val="C00000"/>
                </a:solidFill>
              </a:rPr>
            </a:br>
            <a:r>
              <a:rPr lang="fr-FR" sz="2800" b="1" i="1" dirty="0" smtClean="0"/>
              <a:t>B) </a:t>
            </a:r>
            <a:r>
              <a:rPr lang="fr-FR" sz="2800" b="1" i="1" dirty="0"/>
              <a:t>Des sociétés coloniales administrées « de l’extérieur »</a:t>
            </a:r>
          </a:p>
        </p:txBody>
      </p:sp>
    </p:spTree>
    <p:extLst>
      <p:ext uri="{BB962C8B-B14F-4D97-AF65-F5344CB8AC3E}">
        <p14:creationId xmlns:p14="http://schemas.microsoft.com/office/powerpoint/2010/main" val="291746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061" y="113288"/>
            <a:ext cx="6832210" cy="64677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461986" y="3116311"/>
            <a:ext cx="4234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Colonies d’exploitation</a:t>
            </a:r>
            <a:endParaRPr lang="fr-FR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30394" y="6581001"/>
            <a:ext cx="51195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dirty="0" smtClean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/>
              <a:t>RMN-Grand Palais (musée du quai Branly - Jacques Chirac) / Daniel </a:t>
            </a:r>
            <a:r>
              <a:rPr lang="fr-FR" sz="1200" dirty="0" err="1"/>
              <a:t>Arnaudet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89824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980" y="2743200"/>
            <a:ext cx="6944019" cy="4114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05980" y="1262280"/>
            <a:ext cx="4234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Colonies de peuplement</a:t>
            </a:r>
            <a:endParaRPr lang="fr-FR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036418" cy="43945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5996" y="4800600"/>
            <a:ext cx="12618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000000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Rijksmuseum</a:t>
            </a:r>
            <a:endParaRPr lang="fr-FR" sz="1200" dirty="0"/>
          </a:p>
        </p:txBody>
      </p:sp>
      <p:sp>
        <p:nvSpPr>
          <p:cNvPr id="7" name="Rectangle 6"/>
          <p:cNvSpPr/>
          <p:nvPr/>
        </p:nvSpPr>
        <p:spPr>
          <a:xfrm>
            <a:off x="106234" y="4423129"/>
            <a:ext cx="48239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Ships before the Coast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Willem van de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Velde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fr-FR" sz="2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07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042" y="1051531"/>
            <a:ext cx="3259056" cy="375124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5814" y="1096360"/>
            <a:ext cx="4386186" cy="35760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38096" y="5708156"/>
            <a:ext cx="83241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Différentes formes d’administration des colonies</a:t>
            </a:r>
            <a:endParaRPr lang="fr-FR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90042" y="4802771"/>
            <a:ext cx="32329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/>
              <a:t>© RMN-Grand Palais (Château de Versailles) / Gérard Blot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96360"/>
            <a:ext cx="4233327" cy="375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4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108155" y="2156791"/>
            <a:ext cx="12083845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FR" sz="2800" b="1" dirty="0" smtClean="0">
                <a:solidFill>
                  <a:srgbClr val="C00000"/>
                </a:solidFill>
              </a:rPr>
              <a:t>II) Des années 1830 aux années 1870 : accroissement des conquêtes européennes et structuration des sociétés coloniales</a:t>
            </a:r>
          </a:p>
          <a:p>
            <a:pPr algn="ctr">
              <a:lnSpc>
                <a:spcPct val="100000"/>
              </a:lnSpc>
            </a:pPr>
            <a:endParaRPr lang="fr-FR" sz="2800" b="1" dirty="0">
              <a:solidFill>
                <a:srgbClr val="C00000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fr-FR" sz="2800" dirty="0" smtClean="0">
                <a:solidFill>
                  <a:srgbClr val="C00000"/>
                </a:solidFill>
              </a:rPr>
              <a:t/>
            </a:r>
            <a:br>
              <a:rPr lang="fr-FR" sz="2800" dirty="0" smtClean="0">
                <a:solidFill>
                  <a:srgbClr val="C00000"/>
                </a:solidFill>
              </a:rPr>
            </a:br>
            <a:r>
              <a:rPr lang="fr-FR" sz="2800" b="1" i="1" dirty="0" smtClean="0"/>
              <a:t>C) Des sociétés coloniales hiérarchisées mais en contact</a:t>
            </a:r>
            <a:endParaRPr lang="fr-FR" sz="2800" b="1" i="1" dirty="0"/>
          </a:p>
        </p:txBody>
      </p:sp>
    </p:spTree>
    <p:extLst>
      <p:ext uri="{BB962C8B-B14F-4D97-AF65-F5344CB8AC3E}">
        <p14:creationId xmlns:p14="http://schemas.microsoft.com/office/powerpoint/2010/main" val="176156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85" y="2226158"/>
            <a:ext cx="4777435" cy="287813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3203" y="626165"/>
            <a:ext cx="2848797" cy="588396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5525" y="2226158"/>
            <a:ext cx="4195473" cy="28781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253101" y="6561123"/>
            <a:ext cx="39388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Manuel Hachette, </a:t>
            </a:r>
            <a:r>
              <a:rPr lang="fr-FR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Histoire-Géographie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4èeme, 2015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89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83" y="1040887"/>
            <a:ext cx="6672887" cy="433853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152946" y="799969"/>
            <a:ext cx="4813738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 La liberté, vous le savez, </a:t>
            </a:r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vous impose des obligations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Soyez dignes d’elle, en montrant à la France et au monde qu’elle est inséparable de l’ordre et du travail […]. Travailler en bons ouvriers comme vos frères de France, pour élever vos familles, voilà </a:t>
            </a:r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 que la République vous demande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[…]. Et </a:t>
            </a:r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 votre devise soit toujours Dieu, la France et le Travail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 »</a:t>
            </a:r>
          </a:p>
          <a:p>
            <a:pPr algn="just">
              <a:lnSpc>
                <a:spcPct val="150000"/>
              </a:lnSpc>
            </a:pPr>
            <a:endParaRPr 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fr-F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Proclamation de l’abolition de l’esclavage à l’île Bourbon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(actuelle Réunion), par Joseph 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Sarda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Sarriga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administrateur colonial, le 20 décembre 1848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9898" y="5379422"/>
            <a:ext cx="5640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© RMN-Grand Palais (Château de Versailles) / Franck </a:t>
            </a:r>
            <a:r>
              <a:rPr lang="fr-FR" dirty="0" err="1"/>
              <a:t>Raux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943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268201" y="1145041"/>
            <a:ext cx="11741672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742950" indent="-7429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800" b="1" dirty="0" smtClean="0">
                <a:solidFill>
                  <a:srgbClr val="C00000"/>
                </a:solidFill>
              </a:rPr>
              <a:t>Colonisation :</a:t>
            </a:r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2800" dirty="0" smtClean="0"/>
              <a:t>conquête et domination d’un territoire et des populations qui y vivent par un Etat. </a:t>
            </a:r>
          </a:p>
          <a:p>
            <a:pPr marL="742950" indent="-7429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800" b="1" dirty="0" smtClean="0">
                <a:solidFill>
                  <a:srgbClr val="C00000"/>
                </a:solidFill>
              </a:rPr>
              <a:t>Empire colonial  : </a:t>
            </a:r>
            <a:r>
              <a:rPr lang="fr-FR" sz="2800" dirty="0" smtClean="0"/>
              <a:t>l’ensemble des territoires dominés par l’Etat qui les a conquis. </a:t>
            </a:r>
          </a:p>
          <a:p>
            <a:pPr marL="742950" indent="-7429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800" b="1" dirty="0" smtClean="0">
                <a:solidFill>
                  <a:srgbClr val="C00000"/>
                </a:solidFill>
              </a:rPr>
              <a:t>Société coloniale : </a:t>
            </a:r>
            <a:r>
              <a:rPr lang="fr-FR" sz="2800" dirty="0" smtClean="0"/>
              <a:t>ensemble des personnes vivant dans une colonie (colonisés, colons, militaires).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57843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476" y="987841"/>
            <a:ext cx="3597138" cy="53531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81405" y="6376601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Portrait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la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rânî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Jhânsi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Lakshmi Bai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399" y="987841"/>
            <a:ext cx="5885674" cy="53531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12877" y="6457958"/>
            <a:ext cx="39251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Grand Atlas des empires coloniaux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Autrement, 2019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30399" y="323272"/>
            <a:ext cx="9485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1857 : révolte des Cipayes</a:t>
            </a:r>
            <a:endParaRPr lang="fr-F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97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37" y="1228283"/>
            <a:ext cx="5019546" cy="32511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49240" y="4548581"/>
            <a:ext cx="58550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 Un Noël en famille en Inde », </a:t>
            </a:r>
          </a:p>
          <a:p>
            <a:pPr algn="ctr"/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illustration pour The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Graphic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1881</a:t>
            </a:r>
          </a:p>
          <a:p>
            <a:pPr algn="ctr"/>
            <a:r>
              <a:rPr lang="fr-FR" sz="1200" dirty="0" smtClean="0">
                <a:solidFill>
                  <a:srgbClr val="3C4043"/>
                </a:solidFill>
                <a:latin typeface="arial" panose="020B0604020202020204" pitchFamily="34" charset="0"/>
              </a:rPr>
              <a:t>©</a:t>
            </a:r>
            <a:r>
              <a:rPr lang="fr-FR" sz="1200" i="1" dirty="0" smtClean="0">
                <a:solidFill>
                  <a:srgbClr val="3C4043"/>
                </a:solidFill>
                <a:latin typeface="arial" panose="020B0604020202020204" pitchFamily="34" charset="0"/>
              </a:rPr>
              <a:t> </a:t>
            </a:r>
            <a:r>
              <a:rPr lang="fr-FR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Histoire-Géographie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Hatier, 4</a:t>
            </a:r>
            <a:r>
              <a:rPr lang="fr-FR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2016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0369" y="88491"/>
            <a:ext cx="4555048" cy="379677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9497" y="4000217"/>
            <a:ext cx="4276791" cy="27587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6200000">
            <a:off x="9414813" y="3314242"/>
            <a:ext cx="41532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Manuel Hatier, </a:t>
            </a:r>
            <a:r>
              <a:rPr lang="fr-FR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Histoire-Géographie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Première, Ed. 2019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84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37" y="485551"/>
            <a:ext cx="9461183" cy="60733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68401" y="6581001"/>
            <a:ext cx="41532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Manuel Hatier, </a:t>
            </a:r>
            <a:r>
              <a:rPr lang="fr-FR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Histoire-Géographie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Première, Ed. 2019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97028" y="2388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empires coloniaux européens en 1870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30492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à coins arrondis 8"/>
          <p:cNvSpPr/>
          <p:nvPr/>
        </p:nvSpPr>
        <p:spPr>
          <a:xfrm>
            <a:off x="6274676" y="152138"/>
            <a:ext cx="5786143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348248" y="211393"/>
            <a:ext cx="5712571" cy="227754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 années 1830 aux années 1870 :</a:t>
            </a:r>
          </a:p>
          <a:p>
            <a:pPr algn="ctr"/>
            <a:endParaRPr lang="fr-FR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regain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 conquêtes européennes,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contestées en permanence.</a:t>
            </a:r>
          </a:p>
          <a:p>
            <a:pPr algn="just"/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127591" y="142866"/>
            <a:ext cx="5967016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127591" y="162946"/>
            <a:ext cx="5967016" cy="313932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début du XIXe siècle (1800 – 1830) :</a:t>
            </a:r>
          </a:p>
          <a:p>
            <a:pPr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Amérique, des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sociétés postcoloniales inégalitaires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hiérarchisées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soif d’exploration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une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puissance britannique quasi-hégémonique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marL="285750" indent="-285750" algn="just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colonies, facteurs de puissance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pour l’Europe, une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vision inégalitaire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connotation « raciale ».</a:t>
            </a:r>
          </a:p>
        </p:txBody>
      </p:sp>
      <p:cxnSp>
        <p:nvCxnSpPr>
          <p:cNvPr id="19" name="Connecteur en arc 18"/>
          <p:cNvCxnSpPr>
            <a:endCxn id="12" idx="2"/>
          </p:cNvCxnSpPr>
          <p:nvPr/>
        </p:nvCxnSpPr>
        <p:spPr>
          <a:xfrm rot="10800000">
            <a:off x="3111099" y="3347225"/>
            <a:ext cx="1596916" cy="866490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en arc 19"/>
          <p:cNvCxnSpPr>
            <a:endCxn id="9" idx="2"/>
          </p:cNvCxnSpPr>
          <p:nvPr/>
        </p:nvCxnSpPr>
        <p:spPr>
          <a:xfrm flipV="1">
            <a:off x="7590361" y="3356497"/>
            <a:ext cx="1577387" cy="891209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4391291" y="3779374"/>
            <a:ext cx="3515791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Conquêtes et sociétés coloniales au XIXe siècle</a:t>
            </a:r>
            <a:endParaRPr lang="fr-FR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à coins arrondis 21"/>
          <p:cNvSpPr/>
          <p:nvPr/>
        </p:nvSpPr>
        <p:spPr>
          <a:xfrm>
            <a:off x="4708013" y="3554225"/>
            <a:ext cx="2882348" cy="1165122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95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à coins arrondis 8"/>
          <p:cNvSpPr/>
          <p:nvPr/>
        </p:nvSpPr>
        <p:spPr>
          <a:xfrm>
            <a:off x="6274676" y="152138"/>
            <a:ext cx="5786143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348248" y="211393"/>
            <a:ext cx="5712571" cy="267765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 années 1830 aux années 1870 :</a:t>
            </a:r>
          </a:p>
          <a:p>
            <a:pPr algn="ctr"/>
            <a:endParaRPr lang="fr-FR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regain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 conquêtes européennes,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contestées en permanence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administration extérieure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sous des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formes variées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127591" y="142866"/>
            <a:ext cx="5967016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127591" y="162946"/>
            <a:ext cx="5967016" cy="381642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début du XIXe siècle (1800 – 1830) :</a:t>
            </a:r>
          </a:p>
          <a:p>
            <a:pPr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Amérique, des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sociétés postcoloniales inégalitaires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hiérarchisées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soif d’exploration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une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puissance britannique quasi-hégémonique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marL="285750" indent="-285750" algn="just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colonies, facteurs de puissance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pour l’Europe, une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vision inégalitaire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connotation « raciale ».</a:t>
            </a:r>
          </a:p>
          <a:p>
            <a:pPr marL="285750" indent="-285750" algn="just">
              <a:buFontTx/>
              <a:buChar char="-"/>
            </a:pPr>
            <a:endParaRPr lang="fr-FR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endParaRPr lang="fr-FR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391291" y="3779374"/>
            <a:ext cx="3515791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Conquêtes et sociétés coloniales au XIXe siècle</a:t>
            </a:r>
            <a:endParaRPr lang="fr-FR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à coins arrondis 21"/>
          <p:cNvSpPr/>
          <p:nvPr/>
        </p:nvSpPr>
        <p:spPr>
          <a:xfrm>
            <a:off x="4708013" y="3554225"/>
            <a:ext cx="2882348" cy="1165122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3" name="Connecteur en arc 22"/>
          <p:cNvCxnSpPr/>
          <p:nvPr/>
        </p:nvCxnSpPr>
        <p:spPr>
          <a:xfrm rot="10800000">
            <a:off x="3111099" y="3347225"/>
            <a:ext cx="1596916" cy="866490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en arc 23"/>
          <p:cNvCxnSpPr/>
          <p:nvPr/>
        </p:nvCxnSpPr>
        <p:spPr>
          <a:xfrm flipV="1">
            <a:off x="7590361" y="3356497"/>
            <a:ext cx="1577387" cy="891209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172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à coins arrondis 8"/>
          <p:cNvSpPr/>
          <p:nvPr/>
        </p:nvSpPr>
        <p:spPr>
          <a:xfrm>
            <a:off x="6274676" y="152138"/>
            <a:ext cx="5786143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127591" y="142866"/>
            <a:ext cx="5967016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6348248" y="211393"/>
            <a:ext cx="5712571" cy="366254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 années 1830 aux années 1870 :</a:t>
            </a:r>
          </a:p>
          <a:p>
            <a:pPr algn="ctr"/>
            <a:endParaRPr lang="fr-FR" sz="21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regain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 conquêtes européennes,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contestées en permanence.</a:t>
            </a:r>
          </a:p>
          <a:p>
            <a:pPr marL="285750" indent="-285750" algn="just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administration extérieure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sous des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formes variées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sociétés coloniales hiérarchisées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inégalitaires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mais des populations qui s’influencent. </a:t>
            </a:r>
          </a:p>
          <a:p>
            <a:pPr algn="ctr"/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27591" y="162946"/>
            <a:ext cx="5967016" cy="381642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début du XIXe siècle (1800 – 1830) :</a:t>
            </a:r>
          </a:p>
          <a:p>
            <a:pPr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Amérique, des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sociétés postcoloniales inégalitaires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hiérarchisées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soif d’exploration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une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puissance britannique quasi-hégémonique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marL="285750" indent="-285750" algn="just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colonies, facteurs de puissance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pour l’Europe, une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vision inégalitaire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connotation « raciale ».</a:t>
            </a:r>
          </a:p>
          <a:p>
            <a:pPr marL="285750" indent="-285750" algn="just">
              <a:buFontTx/>
              <a:buChar char="-"/>
            </a:pPr>
            <a:endParaRPr lang="fr-FR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endParaRPr lang="fr-FR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391291" y="3779374"/>
            <a:ext cx="3515791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Conquêtes et sociétés coloniales au XIXe siècle</a:t>
            </a:r>
            <a:endParaRPr lang="fr-FR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à coins arrondis 22"/>
          <p:cNvSpPr/>
          <p:nvPr/>
        </p:nvSpPr>
        <p:spPr>
          <a:xfrm>
            <a:off x="4708013" y="3554225"/>
            <a:ext cx="2882348" cy="1165122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4" name="Connecteur en arc 23"/>
          <p:cNvCxnSpPr/>
          <p:nvPr/>
        </p:nvCxnSpPr>
        <p:spPr>
          <a:xfrm rot="10800000">
            <a:off x="3111099" y="3347225"/>
            <a:ext cx="1596916" cy="866490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en arc 24"/>
          <p:cNvCxnSpPr/>
          <p:nvPr/>
        </p:nvCxnSpPr>
        <p:spPr>
          <a:xfrm flipV="1">
            <a:off x="7590361" y="3356497"/>
            <a:ext cx="1577387" cy="891209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79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204396"/>
            <a:ext cx="11991503" cy="1325563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50000"/>
              </a:lnSpc>
            </a:pPr>
            <a:r>
              <a:rPr lang="fr-FR" sz="3200" b="1" dirty="0" smtClean="0">
                <a:solidFill>
                  <a:srgbClr val="C00000"/>
                </a:solidFill>
              </a:rPr>
              <a:t>III) </a:t>
            </a:r>
            <a:r>
              <a:rPr lang="fr-FR" sz="3200" b="1" dirty="0">
                <a:solidFill>
                  <a:srgbClr val="C00000"/>
                </a:solidFill>
              </a:rPr>
              <a:t>Des années 1870 à la veille de la première guerre mondiale, le temps des </a:t>
            </a:r>
            <a:r>
              <a:rPr lang="fr-FR" sz="3200" b="1">
                <a:solidFill>
                  <a:srgbClr val="C00000"/>
                </a:solidFill>
              </a:rPr>
              <a:t>impérialismes </a:t>
            </a:r>
            <a:r>
              <a:rPr lang="fr-FR" sz="3200" b="1" smtClean="0">
                <a:solidFill>
                  <a:srgbClr val="C00000"/>
                </a:solidFill>
              </a:rPr>
              <a:t>européens</a:t>
            </a:r>
            <a:br>
              <a:rPr lang="fr-FR" sz="3200" b="1" smtClean="0">
                <a:solidFill>
                  <a:srgbClr val="C00000"/>
                </a:solidFill>
              </a:rPr>
            </a:br>
            <a:r>
              <a:rPr lang="fr-FR" sz="3200" b="1" dirty="0">
                <a:solidFill>
                  <a:srgbClr val="C00000"/>
                </a:solidFill>
              </a:rPr>
              <a:t/>
            </a:r>
            <a:br>
              <a:rPr lang="fr-FR" sz="3200" b="1" dirty="0">
                <a:solidFill>
                  <a:srgbClr val="C00000"/>
                </a:solidFill>
              </a:rPr>
            </a:br>
            <a:r>
              <a:rPr lang="fr-FR" sz="3200" b="1" i="1" dirty="0"/>
              <a:t>A</a:t>
            </a:r>
            <a:r>
              <a:rPr lang="fr-FR" sz="3200" b="1" i="1" dirty="0" smtClean="0"/>
              <a:t>) </a:t>
            </a:r>
            <a:r>
              <a:rPr lang="fr-FR" sz="3200" b="1" i="1" dirty="0"/>
              <a:t>La « course aux colonies », vectrice de puissance pour les pays européens </a:t>
            </a:r>
            <a:r>
              <a:rPr lang="fr-FR" sz="3200" b="1" i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fr-FR" sz="3200" b="1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r-FR" sz="3200" b="1" i="1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br>
              <a:rPr lang="fr-FR" sz="3200" b="1" i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688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397" y="161967"/>
            <a:ext cx="4064881" cy="61764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7496" y="6338371"/>
            <a:ext cx="59586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Supplément illustré du 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Petit Journal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 novembre 1898</a:t>
            </a:r>
            <a:endParaRPr lang="fr-FR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5683" y="6278900"/>
            <a:ext cx="41532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Manuel Hatier, Histoire-Géographie, Première, Ed. 2019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766" y="161966"/>
            <a:ext cx="5439089" cy="611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6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71" y="1025111"/>
            <a:ext cx="6153322" cy="412336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553" y="806448"/>
            <a:ext cx="4864296" cy="48459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46993" y="579092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0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Caricature de </a:t>
            </a:r>
            <a:r>
              <a:rPr lang="fr-FR" sz="20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Draner</a:t>
            </a:r>
            <a:r>
              <a:rPr lang="fr-FR" sz="20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parue dans </a:t>
            </a:r>
          </a:p>
          <a:p>
            <a:pPr algn="ctr"/>
            <a:r>
              <a:rPr lang="fr-FR" sz="2000" i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L’Illustration</a:t>
            </a:r>
            <a:r>
              <a:rPr lang="fr-FR" sz="20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 janvier 1885.</a:t>
            </a:r>
            <a:endParaRPr lang="fr-FR" sz="2000" b="0" i="0" dirty="0">
              <a:solidFill>
                <a:srgbClr val="231F2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99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>
          <a:xfrm>
            <a:off x="279232" y="2805632"/>
            <a:ext cx="11694160" cy="1322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lvl="0" algn="ctr">
              <a:lnSpc>
                <a:spcPct val="150000"/>
              </a:lnSpc>
            </a:pPr>
            <a:r>
              <a:rPr lang="fr-FR" sz="2800" b="1" dirty="0">
                <a:solidFill>
                  <a:srgbClr val="C00000"/>
                </a:solidFill>
              </a:rPr>
              <a:t>III) Des années 1870 à la veille de la première guerre mondiale, le temps des </a:t>
            </a:r>
            <a:r>
              <a:rPr lang="fr-FR" sz="2800" b="1">
                <a:solidFill>
                  <a:srgbClr val="C00000"/>
                </a:solidFill>
              </a:rPr>
              <a:t>impérialismes </a:t>
            </a:r>
            <a:r>
              <a:rPr lang="fr-FR" sz="2800" b="1" smtClean="0">
                <a:solidFill>
                  <a:srgbClr val="C00000"/>
                </a:solidFill>
              </a:rPr>
              <a:t>européens</a:t>
            </a:r>
          </a:p>
          <a:p>
            <a:pPr lvl="0" algn="ctr">
              <a:lnSpc>
                <a:spcPct val="150000"/>
              </a:lnSpc>
            </a:pPr>
            <a:r>
              <a:rPr lang="fr-FR" sz="2800" b="1" dirty="0">
                <a:solidFill>
                  <a:srgbClr val="C00000"/>
                </a:solidFill>
              </a:rPr>
              <a:t/>
            </a:r>
            <a:br>
              <a:rPr lang="fr-FR" sz="2800" b="1" dirty="0">
                <a:solidFill>
                  <a:srgbClr val="C00000"/>
                </a:solidFill>
              </a:rPr>
            </a:br>
            <a:r>
              <a:rPr lang="fr-FR" sz="2800" b="1" i="1" dirty="0" smtClean="0"/>
              <a:t>B) </a:t>
            </a:r>
            <a:r>
              <a:rPr lang="fr-FR" sz="2800" b="1" i="1" dirty="0"/>
              <a:t>Renforcement et élargissement des politiques coloniales : des conséquences majeures pour les sociétés coloniales</a:t>
            </a:r>
          </a:p>
        </p:txBody>
      </p:sp>
    </p:spTree>
    <p:extLst>
      <p:ext uri="{BB962C8B-B14F-4D97-AF65-F5344CB8AC3E}">
        <p14:creationId xmlns:p14="http://schemas.microsoft.com/office/powerpoint/2010/main" val="382618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4464" y="3557331"/>
            <a:ext cx="11258457" cy="1325563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fr-FR" sz="4000" dirty="0"/>
              <a:t>Dans quelle mesure la colonisation renforce-t-elle la domination européenne du monde au XIXe siècle, tout en recomposant fortement les communautés et </a:t>
            </a:r>
            <a:r>
              <a:rPr lang="fr-FR" sz="4000" dirty="0" smtClean="0"/>
              <a:t>les</a:t>
            </a:r>
            <a:r>
              <a:rPr lang="fr-FR" sz="4000" dirty="0"/>
              <a:t> sociétés </a:t>
            </a:r>
            <a:r>
              <a:rPr lang="fr-FR" sz="4000" dirty="0" smtClean="0"/>
              <a:t>coloniales ?</a:t>
            </a:r>
            <a:r>
              <a:rPr lang="fr-FR" dirty="0"/>
              <a:t/>
            </a:r>
            <a:br>
              <a:rPr lang="fr-FR" dirty="0"/>
            </a:br>
            <a:r>
              <a:rPr lang="fr-FR" b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fr-FR" b="1" dirty="0">
                <a:solidFill>
                  <a:schemeClr val="accent6">
                    <a:lumMod val="50000"/>
                  </a:schemeClr>
                </a:solidFill>
              </a:rPr>
            </a:br>
            <a:endParaRPr lang="fr-FR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2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28" y="3542958"/>
            <a:ext cx="4871803" cy="305148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28" y="113348"/>
            <a:ext cx="4871803" cy="304073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5762" y="113348"/>
            <a:ext cx="2681288" cy="330328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7566" y="3975975"/>
            <a:ext cx="3823235" cy="27686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44490" y="3139629"/>
            <a:ext cx="31965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dirty="0"/>
              <a:t>© Musée du Domaine départemental de Sceaux</a:t>
            </a:r>
          </a:p>
        </p:txBody>
      </p:sp>
      <p:sp>
        <p:nvSpPr>
          <p:cNvPr id="8" name="Rectangle 7"/>
          <p:cNvSpPr/>
          <p:nvPr/>
        </p:nvSpPr>
        <p:spPr>
          <a:xfrm>
            <a:off x="944489" y="6559480"/>
            <a:ext cx="31965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dirty="0"/>
              <a:t>© Musée du Domaine départemental de Sceaux</a:t>
            </a:r>
          </a:p>
        </p:txBody>
      </p:sp>
      <p:sp>
        <p:nvSpPr>
          <p:cNvPr id="4" name="Rectangle 3"/>
          <p:cNvSpPr/>
          <p:nvPr/>
        </p:nvSpPr>
        <p:spPr>
          <a:xfrm>
            <a:off x="6456218" y="35116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Joseph </a:t>
            </a:r>
            <a:r>
              <a:rPr lang="fr-FR" b="1" dirty="0" err="1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Anténor</a:t>
            </a:r>
            <a:r>
              <a:rPr lang="fr-FR" b="1" dirty="0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Firmin </a:t>
            </a:r>
            <a:endParaRPr lang="fr-FR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96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08" y="1409431"/>
            <a:ext cx="5529667" cy="370544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2892" y="1409431"/>
            <a:ext cx="5698187" cy="33100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92892" y="460719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200" dirty="0"/>
          </a:p>
          <a:p>
            <a:r>
              <a:rPr lang="fr-FR" sz="1200" dirty="0"/>
              <a:t>© Collection J.B. </a:t>
            </a:r>
            <a:r>
              <a:rPr lang="fr-FR" sz="1200" dirty="0" err="1"/>
              <a:t>Gewald</a:t>
            </a:r>
            <a:r>
              <a:rPr lang="fr-FR" sz="1200" dirty="0"/>
              <a:t>/ </a:t>
            </a:r>
            <a:r>
              <a:rPr lang="fr-FR" sz="1200" dirty="0" err="1"/>
              <a:t>Courtesy</a:t>
            </a:r>
            <a:r>
              <a:rPr lang="fr-FR" sz="1200" dirty="0"/>
              <a:t> of </a:t>
            </a:r>
            <a:r>
              <a:rPr lang="fr-FR" sz="1200" dirty="0" err="1"/>
              <a:t>Vereinigte</a:t>
            </a:r>
            <a:r>
              <a:rPr lang="fr-FR" sz="1200" dirty="0"/>
              <a:t> </a:t>
            </a:r>
            <a:r>
              <a:rPr lang="fr-FR" sz="1200" dirty="0" err="1"/>
              <a:t>Evangelische</a:t>
            </a:r>
            <a:r>
              <a:rPr lang="fr-FR" sz="1200" dirty="0"/>
              <a:t> Mission </a:t>
            </a:r>
            <a:r>
              <a:rPr lang="fr-FR" sz="1200" dirty="0" err="1"/>
              <a:t>Archiv</a:t>
            </a:r>
            <a:r>
              <a:rPr lang="fr-FR" sz="1200" dirty="0"/>
              <a:t>, </a:t>
            </a:r>
            <a:r>
              <a:rPr lang="fr-FR" sz="1200" dirty="0" err="1"/>
              <a:t>Wuppertal.DR</a:t>
            </a:r>
            <a:r>
              <a:rPr lang="fr-FR" sz="1200" dirty="0"/>
              <a:t>.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5573901" y="77607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Namas et Hereros</a:t>
            </a:r>
          </a:p>
        </p:txBody>
      </p:sp>
    </p:spTree>
    <p:extLst>
      <p:ext uri="{BB962C8B-B14F-4D97-AF65-F5344CB8AC3E}">
        <p14:creationId xmlns:p14="http://schemas.microsoft.com/office/powerpoint/2010/main" val="318500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489" y="1264835"/>
            <a:ext cx="6394801" cy="405779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71" y="891725"/>
            <a:ext cx="4934017" cy="480401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9834" y="5695737"/>
            <a:ext cx="4467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>
                <a:solidFill>
                  <a:srgbClr val="26282A"/>
                </a:solidFill>
                <a:latin typeface="Helvetica Neue"/>
              </a:rPr>
              <a:t>La Petite République</a:t>
            </a:r>
            <a:r>
              <a:rPr lang="fr-FR" dirty="0">
                <a:solidFill>
                  <a:srgbClr val="26282A"/>
                </a:solidFill>
                <a:latin typeface="Helvetica Neue"/>
              </a:rPr>
              <a:t>, 1er août 1903, p1-4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138356" y="248447"/>
            <a:ext cx="125470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b="1" dirty="0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Code de l’Indigénat : 1881 en Algérie, 1887 dans toutes les colonies françaises</a:t>
            </a:r>
            <a:endParaRPr lang="fr-FR" sz="20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52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20025" y="3253990"/>
            <a:ext cx="41099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>
                <a:solidFill>
                  <a:srgbClr val="3C4043"/>
                </a:solidFill>
                <a:latin typeface="arial" panose="020B0604020202020204" pitchFamily="34" charset="0"/>
              </a:rPr>
              <a:t>© Manuel Hatier, </a:t>
            </a:r>
            <a:r>
              <a:rPr lang="fr-FR" sz="1200" i="1" dirty="0" smtClean="0">
                <a:solidFill>
                  <a:srgbClr val="3C4043"/>
                </a:solidFill>
                <a:latin typeface="arial" panose="020B0604020202020204" pitchFamily="34" charset="0"/>
              </a:rPr>
              <a:t>Histoire-Géographie, </a:t>
            </a:r>
            <a:r>
              <a:rPr lang="fr-FR" sz="1200" dirty="0" smtClean="0">
                <a:solidFill>
                  <a:srgbClr val="3C4043"/>
                </a:solidFill>
                <a:latin typeface="arial" panose="020B0604020202020204" pitchFamily="34" charset="0"/>
              </a:rPr>
              <a:t>Première, Ed.2019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56" y="224389"/>
            <a:ext cx="5242311" cy="303274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021" y="224389"/>
            <a:ext cx="4937362" cy="303274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1278" y="3532100"/>
            <a:ext cx="4691063" cy="324765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675227" y="3253991"/>
            <a:ext cx="44342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>
                <a:solidFill>
                  <a:srgbClr val="3C4043"/>
                </a:solidFill>
                <a:latin typeface="arial" panose="020B0604020202020204" pitchFamily="34" charset="0"/>
              </a:rPr>
              <a:t>© Manuel Hachette, </a:t>
            </a:r>
            <a:r>
              <a:rPr lang="fr-FR" sz="1200" i="1" dirty="0" smtClean="0">
                <a:solidFill>
                  <a:srgbClr val="3C4043"/>
                </a:solidFill>
                <a:latin typeface="arial" panose="020B0604020202020204" pitchFamily="34" charset="0"/>
              </a:rPr>
              <a:t>Histoire-Géographie, </a:t>
            </a:r>
            <a:r>
              <a:rPr lang="fr-FR" sz="1200" dirty="0" smtClean="0">
                <a:solidFill>
                  <a:srgbClr val="3C4043"/>
                </a:solidFill>
                <a:latin typeface="arial" panose="020B0604020202020204" pitchFamily="34" charset="0"/>
              </a:rPr>
              <a:t>Première, Ed.2019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7338" y="6502760"/>
            <a:ext cx="38539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>
                <a:solidFill>
                  <a:srgbClr val="3C4043"/>
                </a:solidFill>
                <a:latin typeface="arial" panose="020B0604020202020204" pitchFamily="34" charset="0"/>
              </a:rPr>
              <a:t>© Manuel Hachette, </a:t>
            </a:r>
            <a:r>
              <a:rPr lang="fr-FR" sz="1200" i="1" dirty="0" smtClean="0">
                <a:solidFill>
                  <a:srgbClr val="3C4043"/>
                </a:solidFill>
                <a:latin typeface="arial" panose="020B0604020202020204" pitchFamily="34" charset="0"/>
              </a:rPr>
              <a:t>Histoire-Géographie, </a:t>
            </a:r>
            <a:r>
              <a:rPr lang="fr-FR" sz="1200" dirty="0" smtClean="0">
                <a:solidFill>
                  <a:srgbClr val="3C4043"/>
                </a:solidFill>
                <a:latin typeface="arial" panose="020B0604020202020204" pitchFamily="34" charset="0"/>
              </a:rPr>
              <a:t>4ème, 2015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84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/>
        </p:nvSpPr>
        <p:spPr>
          <a:xfrm>
            <a:off x="259354" y="3037325"/>
            <a:ext cx="11694160" cy="1322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lvl="0" algn="ctr">
              <a:lnSpc>
                <a:spcPct val="150000"/>
              </a:lnSpc>
            </a:pPr>
            <a:r>
              <a:rPr lang="fr-FR" sz="2800" b="1" dirty="0">
                <a:solidFill>
                  <a:srgbClr val="C00000"/>
                </a:solidFill>
              </a:rPr>
              <a:t>III) Des années 1870 à la veille de la première guerre mondiale, le temps des impérialismes </a:t>
            </a:r>
            <a:r>
              <a:rPr lang="fr-FR" sz="2800" b="1" dirty="0" smtClean="0">
                <a:solidFill>
                  <a:srgbClr val="C00000"/>
                </a:solidFill>
              </a:rPr>
              <a:t>européens</a:t>
            </a:r>
          </a:p>
          <a:p>
            <a:pPr lvl="0" algn="ctr">
              <a:lnSpc>
                <a:spcPct val="150000"/>
              </a:lnSpc>
            </a:pPr>
            <a:r>
              <a:rPr lang="fr-FR" sz="2800" b="1" dirty="0">
                <a:solidFill>
                  <a:srgbClr val="C00000"/>
                </a:solidFill>
              </a:rPr>
              <a:t/>
            </a:r>
            <a:br>
              <a:rPr lang="fr-FR" sz="2800" b="1" dirty="0">
                <a:solidFill>
                  <a:srgbClr val="C00000"/>
                </a:solidFill>
              </a:rPr>
            </a:br>
            <a:r>
              <a:rPr lang="fr-FR" sz="2800" b="1" i="1" dirty="0" smtClean="0"/>
              <a:t>C) </a:t>
            </a:r>
            <a:r>
              <a:rPr lang="fr-FR" sz="2800" b="1" i="1" dirty="0"/>
              <a:t>Les affrontements des puissances européennes dans les colonies, prémices de la Première Guerre mondiale </a:t>
            </a:r>
          </a:p>
          <a:p>
            <a:pPr lvl="0" algn="ctr"/>
            <a:r>
              <a:rPr lang="fr-FR" sz="2800" b="1" i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fr-FR" sz="2800" b="1" i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fr-FR" sz="28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748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0" y="183997"/>
            <a:ext cx="1228725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742950" indent="-7429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700" b="1" dirty="0" smtClean="0">
                <a:solidFill>
                  <a:srgbClr val="C00000"/>
                </a:solidFill>
              </a:rPr>
              <a:t>Nationalisme </a:t>
            </a:r>
            <a:r>
              <a:rPr lang="fr-FR" sz="2700" b="1" dirty="0">
                <a:solidFill>
                  <a:srgbClr val="C00000"/>
                </a:solidFill>
              </a:rPr>
              <a:t>:</a:t>
            </a:r>
            <a:r>
              <a:rPr lang="fr-FR" sz="27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2700" dirty="0"/>
              <a:t>le sentiment d’une supériorité d’une nation par rapport aux autres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010" y="846778"/>
            <a:ext cx="7566790" cy="57386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42908" y="6581001"/>
            <a:ext cx="45150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000000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Dessin de Walter Crane d’après une carte de J. Colons, 1886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29329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64" y="1371010"/>
            <a:ext cx="5610739" cy="355521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3225" y="1371010"/>
            <a:ext cx="5905758" cy="361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54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115" y="1221580"/>
            <a:ext cx="7295499" cy="388715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" y="192405"/>
            <a:ext cx="4527976" cy="436816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" y="4560570"/>
            <a:ext cx="4676775" cy="18573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3350" y="6417945"/>
            <a:ext cx="46121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>
                <a:solidFill>
                  <a:srgbClr val="3C4043"/>
                </a:solidFill>
                <a:latin typeface="arial" panose="020B0604020202020204" pitchFamily="34" charset="0"/>
              </a:rPr>
              <a:t>© Manuel Le Livre Scolaire, </a:t>
            </a:r>
            <a:r>
              <a:rPr lang="fr-FR" sz="1200" i="1" dirty="0" smtClean="0">
                <a:solidFill>
                  <a:srgbClr val="3C4043"/>
                </a:solidFill>
                <a:latin typeface="arial" panose="020B0604020202020204" pitchFamily="34" charset="0"/>
              </a:rPr>
              <a:t>Histoire-Géographie, </a:t>
            </a:r>
            <a:r>
              <a:rPr lang="fr-FR" sz="1200" dirty="0" smtClean="0">
                <a:solidFill>
                  <a:srgbClr val="3C4043"/>
                </a:solidFill>
                <a:latin typeface="arial" panose="020B0604020202020204" pitchFamily="34" charset="0"/>
              </a:rPr>
              <a:t>4ème, Ed.2015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524" y="5510808"/>
            <a:ext cx="46121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>
                <a:solidFill>
                  <a:srgbClr val="3C4043"/>
                </a:solidFill>
                <a:latin typeface="arial" panose="020B0604020202020204" pitchFamily="34" charset="0"/>
              </a:rPr>
              <a:t>© Manuel Le Livre Scolaire, </a:t>
            </a:r>
            <a:r>
              <a:rPr lang="fr-FR" sz="1200" i="1" dirty="0" smtClean="0">
                <a:solidFill>
                  <a:srgbClr val="3C4043"/>
                </a:solidFill>
                <a:latin typeface="arial" panose="020B0604020202020204" pitchFamily="34" charset="0"/>
              </a:rPr>
              <a:t>Histoire-Géographie, </a:t>
            </a:r>
            <a:r>
              <a:rPr lang="fr-FR" sz="1200" dirty="0" smtClean="0">
                <a:solidFill>
                  <a:srgbClr val="3C4043"/>
                </a:solidFill>
                <a:latin typeface="arial" panose="020B0604020202020204" pitchFamily="34" charset="0"/>
              </a:rPr>
              <a:t>4ème, Ed.2015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36454" y="5150703"/>
            <a:ext cx="58815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Carte postale d’</a:t>
            </a: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Assus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1906</a:t>
            </a:r>
          </a:p>
        </p:txBody>
      </p:sp>
    </p:spTree>
    <p:extLst>
      <p:ext uri="{BB962C8B-B14F-4D97-AF65-F5344CB8AC3E}">
        <p14:creationId xmlns:p14="http://schemas.microsoft.com/office/powerpoint/2010/main" val="382024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742" y="485551"/>
            <a:ext cx="9319737" cy="60090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61983" y="6494647"/>
            <a:ext cx="41532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Manuel Hatier, </a:t>
            </a:r>
            <a:r>
              <a:rPr lang="fr-FR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Histoire-Géographie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Première, Ed. 2019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97028" y="2388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empires coloniaux européens en 1914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3682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92" y="1194947"/>
            <a:ext cx="6790437" cy="430756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6486" y="394093"/>
            <a:ext cx="4921580" cy="646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6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1905331"/>
            <a:ext cx="12099636" cy="16300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lvl="0" indent="-571500" algn="ctr">
              <a:lnSpc>
                <a:spcPct val="150000"/>
              </a:lnSpc>
              <a:buAutoNum type="romanUcParenR"/>
            </a:pPr>
            <a:r>
              <a:rPr lang="fr-FR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début du XIXe siècle (1800 – 1830) : Héritages coloniaux, explorations européennes et redéfinition des stratégies de conquêtes </a:t>
            </a:r>
            <a:endParaRPr lang="fr-FR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 algn="ctr">
              <a:lnSpc>
                <a:spcPct val="150000"/>
              </a:lnSpc>
              <a:buAutoNum type="romanUcParenR"/>
            </a:pPr>
            <a:endParaRPr lang="fr-FR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fr-F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fr-FR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La fin des empires coloniaux en Amérique : la fin d’une société coloniale ?   </a:t>
            </a:r>
            <a:endParaRPr lang="fr-FR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9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à coins arrondis 8"/>
          <p:cNvSpPr/>
          <p:nvPr/>
        </p:nvSpPr>
        <p:spPr>
          <a:xfrm>
            <a:off x="6274676" y="152138"/>
            <a:ext cx="5786143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127591" y="142866"/>
            <a:ext cx="5967016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4391291" y="3779374"/>
            <a:ext cx="3515791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Conquêtes et sociétés coloniales au XIXe siècle</a:t>
            </a:r>
            <a:endParaRPr lang="fr-FR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4708013" y="3554225"/>
            <a:ext cx="2882348" cy="1165122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84443" y="5049036"/>
            <a:ext cx="12060819" cy="17271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118914" y="5041204"/>
            <a:ext cx="12060819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 années 1870 à la veille de la Première Guerre mondiale :</a:t>
            </a:r>
          </a:p>
          <a:p>
            <a:pPr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fr-FR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</a:t>
            </a:r>
            <a:r>
              <a:rPr lang="fr-FR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impérialismes européens </a:t>
            </a:r>
            <a:r>
              <a:rPr lang="fr-FR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contribuent à la « </a:t>
            </a:r>
            <a:r>
              <a:rPr lang="fr-FR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course aux colonies</a:t>
            </a:r>
            <a:r>
              <a:rPr lang="fr-FR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».</a:t>
            </a:r>
          </a:p>
        </p:txBody>
      </p:sp>
      <p:cxnSp>
        <p:nvCxnSpPr>
          <p:cNvPr id="19" name="Connecteur en arc 18"/>
          <p:cNvCxnSpPr/>
          <p:nvPr/>
        </p:nvCxnSpPr>
        <p:spPr>
          <a:xfrm rot="16200000" flipH="1">
            <a:off x="5969171" y="4865676"/>
            <a:ext cx="292141" cy="776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127591" y="162946"/>
            <a:ext cx="5967016" cy="381642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début du XIXe siècle (1800 – 1830) :</a:t>
            </a:r>
          </a:p>
          <a:p>
            <a:pPr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Amérique, des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sociétés postcoloniales inégalitaires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hiérarchisées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soif d’exploration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une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puissance britannique quasi-hégémonique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marL="285750" indent="-285750" algn="just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colonies, facteurs de puissance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pour l’Europe, une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vision inégalitaire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connotation « raciale ».</a:t>
            </a:r>
          </a:p>
          <a:p>
            <a:pPr marL="285750" indent="-285750" algn="just">
              <a:buFontTx/>
              <a:buChar char="-"/>
            </a:pPr>
            <a:endParaRPr lang="fr-FR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endParaRPr lang="fr-FR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348248" y="211393"/>
            <a:ext cx="5712571" cy="366254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 années 1830 aux années 1870 :</a:t>
            </a:r>
          </a:p>
          <a:p>
            <a:pPr algn="ctr"/>
            <a:endParaRPr lang="fr-FR" sz="21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regain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 conquêtes européennes,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contestées en permanence.</a:t>
            </a:r>
          </a:p>
          <a:p>
            <a:pPr marL="285750" indent="-285750" algn="just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administration extérieure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sous des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formes variées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sociétés coloniales hiérarchisées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inégalitaires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mais des populations qui s’influencent. </a:t>
            </a:r>
          </a:p>
          <a:p>
            <a:pPr algn="ctr"/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Connecteur en arc 19"/>
          <p:cNvCxnSpPr/>
          <p:nvPr/>
        </p:nvCxnSpPr>
        <p:spPr>
          <a:xfrm flipV="1">
            <a:off x="7590361" y="3335325"/>
            <a:ext cx="1614173" cy="912381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en arc 22"/>
          <p:cNvCxnSpPr/>
          <p:nvPr/>
        </p:nvCxnSpPr>
        <p:spPr>
          <a:xfrm rot="10800000">
            <a:off x="3111099" y="3347225"/>
            <a:ext cx="1596915" cy="866490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570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à coins arrondis 8"/>
          <p:cNvSpPr/>
          <p:nvPr/>
        </p:nvSpPr>
        <p:spPr>
          <a:xfrm>
            <a:off x="6274676" y="152138"/>
            <a:ext cx="5786143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127591" y="142866"/>
            <a:ext cx="5967016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4391291" y="3779374"/>
            <a:ext cx="3515791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Conquêtes et sociétés coloniales au XIXe siècle</a:t>
            </a:r>
            <a:endParaRPr lang="fr-FR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4708013" y="3554225"/>
            <a:ext cx="2882348" cy="1165122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84443" y="5049036"/>
            <a:ext cx="12060819" cy="17271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118914" y="5041204"/>
            <a:ext cx="12060819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 années 1870 à la veille de la Première Guerre mondiale :</a:t>
            </a:r>
          </a:p>
          <a:p>
            <a:pPr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fr-FR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</a:t>
            </a:r>
            <a:r>
              <a:rPr lang="fr-FR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impérialismes européens </a:t>
            </a:r>
            <a:r>
              <a:rPr lang="fr-FR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contribuent à la « </a:t>
            </a:r>
            <a:r>
              <a:rPr lang="fr-FR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course aux colonies</a:t>
            </a:r>
            <a:r>
              <a:rPr lang="fr-FR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».</a:t>
            </a:r>
          </a:p>
          <a:p>
            <a:pPr marL="285750" indent="-285750">
              <a:buFontTx/>
              <a:buChar char="-"/>
            </a:pPr>
            <a:r>
              <a:rPr lang="fr-F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Elargissement et renforcement des politiques coloniales </a:t>
            </a:r>
            <a:r>
              <a:rPr lang="fr-F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souvent au </a:t>
            </a:r>
            <a:r>
              <a:rPr lang="fr-F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détriment des populations </a:t>
            </a:r>
            <a:r>
              <a:rPr lang="fr-FR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locales</a:t>
            </a:r>
            <a:r>
              <a:rPr lang="fr-FR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fr-FR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Connecteur en arc 18"/>
          <p:cNvCxnSpPr/>
          <p:nvPr/>
        </p:nvCxnSpPr>
        <p:spPr>
          <a:xfrm rot="16200000" flipH="1">
            <a:off x="5969171" y="4865676"/>
            <a:ext cx="292141" cy="776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127591" y="162946"/>
            <a:ext cx="5967016" cy="381642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début du XIXe siècle (1800 – 1830) :</a:t>
            </a:r>
          </a:p>
          <a:p>
            <a:pPr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Amérique, des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sociétés postcoloniales inégalitaires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hiérarchisées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soif d’exploration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une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puissance britannique quasi-hégémonique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marL="285750" indent="-285750" algn="just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colonies, facteurs de puissance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pour l’Europe, une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vision inégalitaire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connotation « raciale ».</a:t>
            </a:r>
          </a:p>
          <a:p>
            <a:pPr marL="285750" indent="-285750" algn="just">
              <a:buFontTx/>
              <a:buChar char="-"/>
            </a:pPr>
            <a:endParaRPr lang="fr-FR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endParaRPr lang="fr-FR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348248" y="211393"/>
            <a:ext cx="5712571" cy="366254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 années 1830 aux années 1870 :</a:t>
            </a:r>
          </a:p>
          <a:p>
            <a:pPr algn="ctr"/>
            <a:endParaRPr lang="fr-FR" sz="21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regain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 conquêtes européennes,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contestées en permanence.</a:t>
            </a:r>
          </a:p>
          <a:p>
            <a:pPr marL="285750" indent="-285750" algn="just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administration extérieure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sous des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formes variées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sociétés coloniales hiérarchisées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inégalitaires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mais des populations qui s’influencent. </a:t>
            </a:r>
          </a:p>
          <a:p>
            <a:pPr algn="ctr"/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Connecteur en arc 19"/>
          <p:cNvCxnSpPr/>
          <p:nvPr/>
        </p:nvCxnSpPr>
        <p:spPr>
          <a:xfrm flipV="1">
            <a:off x="7590361" y="3335325"/>
            <a:ext cx="1614173" cy="912381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en arc 22"/>
          <p:cNvCxnSpPr/>
          <p:nvPr/>
        </p:nvCxnSpPr>
        <p:spPr>
          <a:xfrm rot="10800000">
            <a:off x="3111099" y="3347225"/>
            <a:ext cx="1596915" cy="866490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302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à coins arrondis 8"/>
          <p:cNvSpPr/>
          <p:nvPr/>
        </p:nvSpPr>
        <p:spPr>
          <a:xfrm>
            <a:off x="6274676" y="152138"/>
            <a:ext cx="5786143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127591" y="142866"/>
            <a:ext cx="5967016" cy="32043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4391291" y="3779374"/>
            <a:ext cx="3515791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Conquêtes et sociétés coloniales au XIXe siècle</a:t>
            </a:r>
            <a:endParaRPr lang="fr-FR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4708013" y="3554225"/>
            <a:ext cx="2882348" cy="1165122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84443" y="5049036"/>
            <a:ext cx="12060819" cy="172715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118914" y="5041204"/>
            <a:ext cx="1206081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 années 1870 à la veille de la Première Guerre mondiale :</a:t>
            </a:r>
          </a:p>
          <a:p>
            <a:pPr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fr-FR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</a:t>
            </a:r>
            <a:r>
              <a:rPr lang="fr-FR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impérialismes européens </a:t>
            </a:r>
            <a:r>
              <a:rPr lang="fr-FR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contribuent à la « </a:t>
            </a:r>
            <a:r>
              <a:rPr lang="fr-FR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course aux colonies</a:t>
            </a:r>
            <a:r>
              <a:rPr lang="fr-FR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».</a:t>
            </a:r>
          </a:p>
          <a:p>
            <a:pPr marL="285750" indent="-285750">
              <a:buFontTx/>
              <a:buChar char="-"/>
            </a:pPr>
            <a:r>
              <a:rPr lang="fr-F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Elargissement et renforcement des politiques coloniales </a:t>
            </a:r>
            <a:r>
              <a:rPr lang="fr-F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souvent au </a:t>
            </a:r>
            <a:r>
              <a:rPr lang="fr-F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détriment des populations </a:t>
            </a:r>
            <a:r>
              <a:rPr lang="fr-FR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locales</a:t>
            </a:r>
            <a:r>
              <a:rPr lang="fr-FR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fr-FR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</a:t>
            </a:r>
            <a:r>
              <a:rPr lang="fr-FR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puissances coloniales s’affrontent dans les colonies</a:t>
            </a:r>
            <a:r>
              <a:rPr lang="fr-FR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prémices de la Première Guerre mondiale. </a:t>
            </a:r>
            <a:endParaRPr lang="fr-FR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fr-FR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Connecteur en arc 18"/>
          <p:cNvCxnSpPr/>
          <p:nvPr/>
        </p:nvCxnSpPr>
        <p:spPr>
          <a:xfrm rot="16200000" flipH="1">
            <a:off x="5969171" y="4865676"/>
            <a:ext cx="292141" cy="776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127591" y="162946"/>
            <a:ext cx="5967016" cy="381642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début du XIXe siècle (1800 – 1830) :</a:t>
            </a:r>
          </a:p>
          <a:p>
            <a:pPr algn="ctr"/>
            <a:r>
              <a:rPr lang="fr-F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Amérique, des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sociétés postcoloniales inégalitaires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hiérarchisées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soif d’exploration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une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puissance britannique quasi-hégémonique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marL="285750" indent="-285750" algn="just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colonies, facteurs de puissance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pour l’Europe, une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vision inégalitaire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connotation « raciale ».</a:t>
            </a:r>
          </a:p>
          <a:p>
            <a:pPr marL="285750" indent="-285750" algn="just">
              <a:buFontTx/>
              <a:buChar char="-"/>
            </a:pPr>
            <a:endParaRPr lang="fr-FR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endParaRPr lang="fr-FR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348248" y="211393"/>
            <a:ext cx="5712571" cy="366254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 années 1830 aux années 1870 :</a:t>
            </a:r>
          </a:p>
          <a:p>
            <a:pPr algn="ctr"/>
            <a:endParaRPr lang="fr-FR" sz="21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regain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 conquêtes européennes,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contestées en permanence.</a:t>
            </a:r>
          </a:p>
          <a:p>
            <a:pPr marL="285750" indent="-285750" algn="just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administration extérieure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sous des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formes variées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sociétés coloniales hiérarchisées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inégalitaires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mais des populations qui s’influencent. </a:t>
            </a:r>
          </a:p>
          <a:p>
            <a:pPr algn="ctr"/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Connecteur en arc 19"/>
          <p:cNvCxnSpPr/>
          <p:nvPr/>
        </p:nvCxnSpPr>
        <p:spPr>
          <a:xfrm flipV="1">
            <a:off x="7590361" y="3335325"/>
            <a:ext cx="1614173" cy="912381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en arc 22"/>
          <p:cNvCxnSpPr/>
          <p:nvPr/>
        </p:nvCxnSpPr>
        <p:spPr>
          <a:xfrm rot="10800000">
            <a:off x="3111099" y="3347225"/>
            <a:ext cx="1596915" cy="866490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4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627" y="116474"/>
            <a:ext cx="5989318" cy="664599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338" y="1442358"/>
            <a:ext cx="3390916" cy="41852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5253" y="759753"/>
            <a:ext cx="3031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Simon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Bolívar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élite créole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7118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551" y="629633"/>
            <a:ext cx="7822102" cy="58334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69890" y="6463065"/>
            <a:ext cx="32447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Histoire-Géographie, 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Hachette, 4</a:t>
            </a:r>
            <a:r>
              <a:rPr lang="fr-FR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2015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18865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Machine servant à séparer la fibre de la graine du coton inventée par Eli Whitney utilisée ici par des esclaves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1793</a:t>
            </a:r>
            <a:endParaRPr lang="fr-FR" sz="2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3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0" y="1885453"/>
            <a:ext cx="12099636" cy="16300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lvl="0" indent="-571500" algn="ctr">
              <a:lnSpc>
                <a:spcPct val="150000"/>
              </a:lnSpc>
              <a:buAutoNum type="romanUcParenR"/>
            </a:pPr>
            <a:r>
              <a:rPr lang="fr-FR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début du XIXe siècle (1800 – 1830) : Héritages coloniaux, explorations européennes et redéfinition des stratégies de conquêtes </a:t>
            </a:r>
            <a:endParaRPr lang="fr-FR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 algn="ctr">
              <a:lnSpc>
                <a:spcPct val="150000"/>
              </a:lnSpc>
              <a:buAutoNum type="romanUcParenR"/>
            </a:pPr>
            <a:endParaRPr lang="fr-FR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fr-FR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fr-F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prémices d’un redéploiement colonial, vers l’hégémonie britannique</a:t>
            </a:r>
          </a:p>
        </p:txBody>
      </p:sp>
    </p:spTree>
    <p:extLst>
      <p:ext uri="{BB962C8B-B14F-4D97-AF65-F5344CB8AC3E}">
        <p14:creationId xmlns:p14="http://schemas.microsoft.com/office/powerpoint/2010/main" val="363790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336" y="0"/>
            <a:ext cx="99384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4015</TotalTime>
  <Words>1360</Words>
  <Application>Microsoft Office PowerPoint</Application>
  <PresentationFormat>Personnalisé</PresentationFormat>
  <Paragraphs>205</Paragraphs>
  <Slides>52</Slides>
  <Notes>26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52</vt:i4>
      </vt:variant>
    </vt:vector>
  </HeadingPairs>
  <TitlesOfParts>
    <vt:vector size="53" baseType="lpstr">
      <vt:lpstr>Thème Office</vt:lpstr>
      <vt:lpstr>Conquêtes et sociétés coloniales</vt:lpstr>
      <vt:lpstr>Présentation PowerPoint</vt:lpstr>
      <vt:lpstr>Présentation PowerPoint</vt:lpstr>
      <vt:lpstr>Dans quelle mesure la colonisation renforce-t-elle la domination européenne du monde au XIXe siècle, tout en recomposant fortement les communautés et les sociétés coloniales ?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II) Des années 1830 aux années 1870 : accroissement des conquêtes européennes et structuration des sociétés coloniales   A) Un regain progressif des conquêtes coloniales, l’exemple de la conquête de l’Algérie  </vt:lpstr>
      <vt:lpstr>Présentation PowerPoint</vt:lpstr>
      <vt:lpstr>Présentation PowerPoint</vt:lpstr>
      <vt:lpstr>Présentation PowerPoint</vt:lpstr>
      <vt:lpstr> II) Des années 1830 aux années 1870 : accroissement des conquêtes européennes et structuration des sociétés coloniales  B) Des sociétés coloniales administrées « de l’extérieur »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III) Des années 1870 à la veille de la première guerre mondiale, le temps des impérialismes européens  A) La « course aux colonies », vectrice de puissance pour les pays européens   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Mers et océans : un monde maritimisé</dc:title>
  <dc:creator>MarionG</dc:creator>
  <cp:lastModifiedBy>Administration centrale</cp:lastModifiedBy>
  <cp:revision>416</cp:revision>
  <dcterms:created xsi:type="dcterms:W3CDTF">2020-04-08T08:32:14Z</dcterms:created>
  <dcterms:modified xsi:type="dcterms:W3CDTF">2020-05-13T16:57:32Z</dcterms:modified>
</cp:coreProperties>
</file>