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8" r:id="rId4"/>
    <p:sldId id="287" r:id="rId5"/>
    <p:sldId id="279" r:id="rId6"/>
    <p:sldId id="280" r:id="rId7"/>
    <p:sldId id="281" r:id="rId8"/>
    <p:sldId id="288" r:id="rId9"/>
    <p:sldId id="260" r:id="rId10"/>
    <p:sldId id="267" r:id="rId11"/>
    <p:sldId id="263" r:id="rId12"/>
    <p:sldId id="258" r:id="rId13"/>
    <p:sldId id="262" r:id="rId14"/>
    <p:sldId id="284" r:id="rId15"/>
    <p:sldId id="277" r:id="rId16"/>
    <p:sldId id="285" r:id="rId17"/>
    <p:sldId id="264" r:id="rId18"/>
    <p:sldId id="265" r:id="rId19"/>
    <p:sldId id="259" r:id="rId20"/>
    <p:sldId id="268" r:id="rId21"/>
    <p:sldId id="275" r:id="rId22"/>
    <p:sldId id="282" r:id="rId23"/>
    <p:sldId id="283" r:id="rId24"/>
    <p:sldId id="269" r:id="rId25"/>
    <p:sldId id="270" r:id="rId26"/>
    <p:sldId id="272" r:id="rId27"/>
    <p:sldId id="286" r:id="rId28"/>
    <p:sldId id="274" r:id="rId29"/>
    <p:sldId id="276" r:id="rId30"/>
    <p:sldId id="271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38" autoAdjust="0"/>
  </p:normalViewPr>
  <p:slideViewPr>
    <p:cSldViewPr>
      <p:cViewPr>
        <p:scale>
          <a:sx n="76" d="100"/>
          <a:sy n="76" d="100"/>
        </p:scale>
        <p:origin x="-48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1786-04A9-0D49-9EBF-16C8308B130B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B510-76F5-8940-9A49-AAE1083A6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4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te propose de te plonger dans cette nouvelle lecture et de te prendre au jeu des indices pour comprendre ce texte.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971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 il se considère valeureux, que fait-il?`</a:t>
            </a:r>
          </a:p>
          <a:p>
            <a:r>
              <a:rPr lang="fr-FR" dirty="0"/>
              <a:t>Il sauve des animaux de la mort —&gt; actes héroïques.</a:t>
            </a:r>
          </a:p>
          <a:p>
            <a:endParaRPr lang="fr-FR" dirty="0"/>
          </a:p>
          <a:p>
            <a:r>
              <a:rPr lang="fr-FR" dirty="0"/>
              <a:t>Quels sont ces animaux sauvés ?</a:t>
            </a:r>
          </a:p>
          <a:p>
            <a:r>
              <a:rPr lang="fr-FR" dirty="0"/>
              <a:t>Une grenouille et une fourmi</a:t>
            </a:r>
          </a:p>
          <a:p>
            <a:endParaRPr lang="fr-FR" dirty="0"/>
          </a:p>
          <a:p>
            <a:r>
              <a:rPr lang="fr-FR" dirty="0"/>
              <a:t>Quels sont leurs prédateurs ?</a:t>
            </a:r>
          </a:p>
          <a:p>
            <a:r>
              <a:rPr lang="fr-FR" dirty="0"/>
              <a:t>Une couleuvre</a:t>
            </a:r>
          </a:p>
          <a:p>
            <a:r>
              <a:rPr lang="fr-FR" dirty="0"/>
              <a:t>Une épeire</a:t>
            </a:r>
          </a:p>
          <a:p>
            <a:r>
              <a:rPr lang="fr-FR" dirty="0"/>
              <a:t>Regroupons les indices du texte pour comprendre ce qu’est une couleuvre et une épeire.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20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Lire c’est se plonger dans l’histoire et chercher à la comprendre.</a:t>
            </a:r>
          </a:p>
          <a:p>
            <a:r>
              <a:rPr lang="fr-FR" dirty="0"/>
              <a:t>Pour cela, on peut chercher des indices et les mettre en lien.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40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sont tous les deux de petits prédateurs qui sont sauvages, non domestiqués, qui vivent dans la nature.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40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Demander quels sont les prédateurs pour chacun des animaux.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14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un petit temps pour que les élèves puisse écrire.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9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décide-t-il de quitter le pays ?</a:t>
            </a:r>
          </a:p>
          <a:p>
            <a:r>
              <a:rPr lang="fr-FR" dirty="0"/>
              <a:t>Explicitation de « enhardi » : encouragé, il a pris encoure plus d’assurance.</a:t>
            </a:r>
          </a:p>
          <a:p>
            <a:endParaRPr lang="fr-FR" dirty="0"/>
          </a:p>
          <a:p>
            <a:r>
              <a:rPr lang="fr-FR" dirty="0"/>
              <a:t>—&gt; il veut que tout le monde soit au courant de ses exploits et l’en félicite.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31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vu de ces indices comment imagines-tu ce personnage ?</a:t>
            </a:r>
          </a:p>
          <a:p>
            <a:r>
              <a:rPr lang="fr-FR" dirty="0"/>
              <a:t>-&gt; écriture des hypothèses par les élèves</a:t>
            </a:r>
          </a:p>
          <a:p>
            <a:r>
              <a:rPr lang="fr-FR" dirty="0"/>
              <a:t>CM : les élèves sont en pleine imagination de ce que peut être ce personnage…Ne faut-il pas donner vite la réponse avant de passer à la leçon de grammaire ? Je crains qu’ils ne soient pas très disponibles…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20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CM : retrouve…les intrus ? Ou retrouve la forme conjuguée au plus-que-parfait ? (il n’y en a qu’un de juste…). Je pense qu’il serait plus judicieux de faire repérer</a:t>
            </a:r>
            <a:r>
              <a:rPr lang="fr-FR" b="1" dirty="0"/>
              <a:t> un </a:t>
            </a:r>
            <a:r>
              <a:rPr lang="fr-FR" dirty="0"/>
              <a:t>intrus mais dans un paradigme juste</a:t>
            </a:r>
            <a:r>
              <a:rPr lang="fr-FR" dirty="0" smtClean="0"/>
              <a:t>.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baseline="0" dirty="0" smtClean="0"/>
              <a:t> lecture : je pense que vous n’aviez pas vu mon commentaire, je vous ai donc modifié la diapo pour que la consigne corresponde à l’exercice. Présentation un peu anarchique…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2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chute de l’histoire</a:t>
            </a:r>
          </a:p>
          <a:p>
            <a:endParaRPr lang="fr-FR" dirty="0"/>
          </a:p>
          <a:p>
            <a:r>
              <a:rPr lang="fr-FR" dirty="0"/>
              <a:t>Il n’y avait pas de héros pour le sauver de son prédateur comme il a pu le faire précédemment pour d’autres animaux…</a:t>
            </a:r>
          </a:p>
          <a:p>
            <a:r>
              <a:rPr lang="fr-FR" dirty="0"/>
              <a:t>CM : oui, je reviens à ma remarque sur la diapo 14…il y a un petit</a:t>
            </a:r>
            <a:r>
              <a:rPr lang="fr-FR" baseline="0" dirty="0"/>
              <a:t> </a:t>
            </a:r>
            <a:r>
              <a:rPr lang="fr-FR" baseline="0" dirty="0" err="1"/>
              <a:t>pb</a:t>
            </a:r>
            <a:r>
              <a:rPr lang="fr-FR" baseline="0" dirty="0"/>
              <a:t> de construction de l’ensemble dans l’insertion de la leçon de grammaire au sein de l’histoire fondée sur le suspens…</a:t>
            </a:r>
          </a:p>
          <a:p>
            <a:r>
              <a:rPr lang="fr-FR" baseline="0" dirty="0"/>
              <a:t>Et si on commençait par la leçon de grammaire ? A partir du rappel sur le passé composé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31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un petit temps pour que les élèves puisse écrire.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9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 individuelle puis magistrale.</a:t>
            </a:r>
          </a:p>
          <a:p>
            <a:endParaRPr lang="fr-FR" dirty="0"/>
          </a:p>
          <a:p>
            <a:r>
              <a:rPr lang="fr-FR" dirty="0"/>
              <a:t>Qui est ce personnage?</a:t>
            </a:r>
          </a:p>
          <a:p>
            <a:r>
              <a:rPr lang="fr-FR" dirty="0"/>
              <a:t>Relever les indices.</a:t>
            </a:r>
          </a:p>
          <a:p>
            <a:r>
              <a:rPr lang="fr-FR" dirty="0"/>
              <a:t>CM : dans l’optique d’un changement d’ordre de la séance, vous pourriez</a:t>
            </a:r>
            <a:r>
              <a:rPr lang="fr-FR" baseline="0" dirty="0"/>
              <a:t> partir de ce début d’histoire et attirer l’attention sur le plus-que-parfait (il était devenu / on lui avait donné / il avait été). Dire par exemple qu’ils ont vu lundi que lire, c’était entrer dans l’histoire, se mettre à la place, imaginer les lieux… C’est aussi saisir les informations données par le narrateur sur ce qui s’est passé avant le moment de l’histoire…et un temps nous aide en particulier à le comprendre : diapos 15 à 19. </a:t>
            </a:r>
          </a:p>
          <a:p>
            <a:r>
              <a:rPr lang="fr-FR" baseline="0" dirty="0"/>
              <a:t>Vous êtes ensuite disponible pour lire avec eux la nouvelle et jouer au jeu des devinettes…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31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301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CM : attention, Cécile, il y avait 2 erreurs </a:t>
            </a:r>
            <a:r>
              <a:rPr lang="fr-FR" dirty="0" err="1"/>
              <a:t>orth</a:t>
            </a:r>
            <a:r>
              <a:rPr lang="fr-FR" dirty="0"/>
              <a:t> dans la dictée…! Pour « quelque temps » (et non</a:t>
            </a:r>
            <a:r>
              <a:rPr lang="fr-FR" baseline="0" dirty="0"/>
              <a:t> « quelques temps »), je propose de remplacer par « longtemps » ou : « avait longuement guetté… ». Ce « quelque » est difficile…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241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quoi te fait penser la dernière phrase de cette histoire ?</a:t>
            </a:r>
          </a:p>
          <a:p>
            <a:r>
              <a:rPr lang="fr-FR" dirty="0"/>
              <a:t>Et si nous regardons l’histoire d’un peu plus près et que nous essayions de la comparer à un genre littéraire que nous avons déjà étudié …</a:t>
            </a:r>
          </a:p>
          <a:p>
            <a:endParaRPr lang="fr-FR" dirty="0"/>
          </a:p>
          <a:p>
            <a:r>
              <a:rPr lang="fr-FR" dirty="0"/>
              <a:t>Des animaux personnifiés</a:t>
            </a:r>
          </a:p>
          <a:p>
            <a:r>
              <a:rPr lang="fr-FR" dirty="0"/>
              <a:t>Un personnage faillible punit par ses défauts</a:t>
            </a:r>
          </a:p>
          <a:p>
            <a:r>
              <a:rPr lang="fr-FR" dirty="0"/>
              <a:t>—&gt; une fable</a:t>
            </a:r>
          </a:p>
          <a:p>
            <a:endParaRPr lang="fr-FR" dirty="0"/>
          </a:p>
          <a:p>
            <a:r>
              <a:rPr lang="fr-FR" dirty="0"/>
              <a:t>Parallèle avec La Grenouille qui se veut faire plus grosse que le Boeuf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0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CM : si vous adoptez l’ordre conseillé, changez peut-être l’exemple pour éviter un verbe pronominal qui pose la question de l’accord du </a:t>
            </a:r>
            <a:r>
              <a:rPr lang="fr-FR" dirty="0" err="1"/>
              <a:t>ppé</a:t>
            </a:r>
            <a:r>
              <a:rPr lang="fr-FR" dirty="0"/>
              <a:t> (corrigé ici).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2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CM : peut-être ajouter une diapo de rappel du passé composé, en rappelant qu’il s’agit des temps composés de l’indicatif ? Pour mettre en valeur l’analogie ? Je vous en propose une à la suite, à adapter.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0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CM : peut-être serait-il plus clair de placer sur le même plan temporel les 2 </a:t>
            </a:r>
            <a:r>
              <a:rPr lang="fr-FR" dirty="0" err="1"/>
              <a:t>pqpft</a:t>
            </a:r>
            <a:r>
              <a:rPr lang="fr-FR" dirty="0"/>
              <a:t> : on lui avait donné / il avait été sont quasi-simultanés. Les élèves risquent de comprendre qu’il y a plusieurs strates, ce qui peut compliquer les choses. Je mettrais deux fois « 1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3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 individuelle puis magistrale.</a:t>
            </a:r>
          </a:p>
          <a:p>
            <a:endParaRPr lang="fr-FR" dirty="0"/>
          </a:p>
          <a:p>
            <a:r>
              <a:rPr lang="fr-FR" dirty="0"/>
              <a:t>Qui est ce personnage?</a:t>
            </a:r>
          </a:p>
          <a:p>
            <a:r>
              <a:rPr lang="fr-FR" dirty="0"/>
              <a:t>Relever les indices.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3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 individuelle puis magistrale.</a:t>
            </a:r>
          </a:p>
          <a:p>
            <a:endParaRPr lang="fr-FR" dirty="0"/>
          </a:p>
          <a:p>
            <a:r>
              <a:rPr lang="fr-FR" dirty="0"/>
              <a:t>Qui est ce personnage?</a:t>
            </a:r>
          </a:p>
          <a:p>
            <a:r>
              <a:rPr lang="fr-FR" dirty="0"/>
              <a:t>Relever les indices.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3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vu de ces indices comment imagines-tu ce personnage ?</a:t>
            </a:r>
          </a:p>
          <a:p>
            <a:r>
              <a:rPr lang="fr-FR" dirty="0"/>
              <a:t>Explicitation du mot « communauté » : groupements d’êtres vivants ayant quelque chose de commun. </a:t>
            </a:r>
          </a:p>
          <a:p>
            <a:r>
              <a:rPr lang="fr-FR" dirty="0"/>
              <a:t>Lien étymologique.</a:t>
            </a:r>
          </a:p>
          <a:p>
            <a:endParaRPr lang="fr-FR" dirty="0"/>
          </a:p>
          <a:p>
            <a:r>
              <a:rPr lang="fr-FR" dirty="0"/>
              <a:t>« Arrogance »: fierté méprisante</a:t>
            </a:r>
          </a:p>
          <a:p>
            <a:endParaRPr lang="fr-FR" dirty="0"/>
          </a:p>
          <a:p>
            <a:r>
              <a:rPr lang="fr-FR" dirty="0"/>
              <a:t>-&gt; écriture des hypothèses par les élèves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2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un petit temps pour que les élèves puisse écrire.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B510-76F5-8940-9A49-AAE1083A65B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9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3D96F7-25D1-BA43-A318-6DD0CE31D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B69F9FE-1CC6-0749-8042-70395F271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BED0D5F-C0AE-F74E-A2CB-83979F5B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CF71E26-1909-5E49-9613-1D0E5E61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D4F517-ECD5-E14B-A193-63A62567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3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A1C77A-06F7-274D-A830-0D128461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686B0BE-BE2E-294C-8030-B55A82FA4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7F24BA-8AA1-B54C-BC24-DDD061EC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338BBDA-1244-FE4E-9948-D81EF177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4199628-692F-CF4C-B992-E100E829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97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A20F7A99-225B-E946-B88F-C8EE267BA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86009F8-6C53-A742-A6AC-316654779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FCEE6D-E595-B44F-8423-8ABA8A6E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0C3B9B-EAAE-D947-A88C-E1305560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4FF50D4-8BD6-054A-A1AE-380B98B2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28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145E8E-934E-8441-AD52-AB217A6B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F2DDFE-9EC4-3B40-89CC-95ED45B5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8D7837F-8452-2349-B787-2ABC81E9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160968-CAA3-2549-9725-3D91D55E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E4E3894-014B-8B42-A2C5-6C2C810C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A78B01-F8D0-2E4E-A672-DD6C8492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5DCA71B-5DC1-6C40-8D47-E201A6F3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C6297E9-3172-594E-9AEE-9B19F1BB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27F5936-3AE2-9344-8A6B-8BE2BBD2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2156583-5DAC-4847-A068-B0DB3D7D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0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7F537B-581E-5847-ACBA-0E765D04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EDDFDC-E0FF-5747-AC40-0743DFC95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651B8B9-EFCE-1941-AFF6-088C3D394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BB0D5C7-9DCE-8D49-B90E-89A9ED57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943885E-05A8-224F-86CF-3DC17D56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6D221C9-CB13-5245-88FA-5553AA7E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91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C82C9A-22F7-D944-9D86-FF675A1A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568C830-52CC-5248-937D-73142A331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AC0894F-DAC6-7743-AF9E-21A70E512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F2B1231-583C-774C-9F39-01FFBB603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D80376D-D81E-4544-A983-1AE33FF4F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47150EE-2FB7-EB4D-A34C-44CB5D35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ADA1E65-68C6-044C-8790-5E3A8CFC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7E391DF-53E4-774B-AEB9-9BF69774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44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168FA7-26B9-6B4F-BBB1-99955B86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2276001-D4E9-6A46-9ADC-47253F39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58BF10C-FEDA-AF4F-8DB1-F2897F7C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04F33FD-8F1E-5C47-B5E8-455234D4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5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9A0B76F-F28B-0249-84F0-0C5A274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A327C46-AB6D-A648-9032-2E6AB88D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C0FCEE1-514A-7741-BAA7-127AA9A6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26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54B8D2-BBC7-274E-82BC-A01EAB55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E8561A-8E13-EB45-AE30-2AD69879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FD7E958-1899-844A-9B0D-992F953C4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4CA755F-DE13-694D-9653-314E6AC7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73F7E0B-F6C3-B64B-A6AB-3FBA3879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F6D0CA0-B7C2-1848-A9D8-BFE6733D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336AAB-BE2F-9248-91FE-0C7F1286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05F987E-C495-F64F-A8D7-4481EB11E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C203EB5-0186-E743-9DBC-CB9388026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D46600D-6205-2042-BA69-84E95702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101D5AF-D6BF-8243-9A5B-7764F46A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E1E1042-D4CD-A341-8375-51941F7D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813AE0B-98E6-BD4E-99B0-167E4860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8496BA2-6670-7C41-8BB4-E45414786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07FFCA-7B95-C24C-B17A-CBA26BBA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02DA-1B61-C04B-BEB8-D6C7E77B49E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98B3B-E36A-7A49-B36A-B64BE9B7A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A34634F-B1FB-1F43-9DDA-97549FADF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E149-A067-9846-BF8F-CCADD327A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2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9BE067-5EB5-EA4A-A363-A032F34BF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CM2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77A6B22-4A1C-9142-AA75-5B1646C15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Vers la 6</a:t>
            </a:r>
            <a:r>
              <a:rPr lang="fr-FR" baseline="30000" dirty="0"/>
              <a:t>ème</a:t>
            </a:r>
            <a:r>
              <a:rPr lang="fr-FR" dirty="0"/>
              <a:t>…!</a:t>
            </a:r>
          </a:p>
          <a:p>
            <a:r>
              <a:rPr lang="fr-FR" dirty="0"/>
              <a:t>Lire une nouvelle</a:t>
            </a:r>
          </a:p>
          <a:p>
            <a:r>
              <a:rPr lang="fr-FR" dirty="0"/>
              <a:t>Le plus-que-parfait</a:t>
            </a:r>
          </a:p>
        </p:txBody>
      </p:sp>
    </p:spTree>
    <p:extLst>
      <p:ext uri="{BB962C8B-B14F-4D97-AF65-F5344CB8AC3E}">
        <p14:creationId xmlns:p14="http://schemas.microsoft.com/office/powerpoint/2010/main" val="29135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AF1E433-FDDC-6041-BEBC-227D9BF58792}"/>
              </a:ext>
            </a:extLst>
          </p:cNvPr>
          <p:cNvSpPr txBox="1"/>
          <p:nvPr/>
        </p:nvSpPr>
        <p:spPr>
          <a:xfrm>
            <a:off x="1542979" y="1640046"/>
            <a:ext cx="2499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courageux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17A82AB-E75F-A54A-904A-A749C430F646}"/>
              </a:ext>
            </a:extLst>
          </p:cNvPr>
          <p:cNvSpPr txBox="1"/>
          <p:nvPr/>
        </p:nvSpPr>
        <p:spPr>
          <a:xfrm>
            <a:off x="1422184" y="2340737"/>
            <a:ext cx="2499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Cœur de Lion</a:t>
            </a: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2B5885D-5EBF-9C4F-92E7-3543016CE0F5}"/>
              </a:ext>
            </a:extLst>
          </p:cNvPr>
          <p:cNvSpPr txBox="1"/>
          <p:nvPr/>
        </p:nvSpPr>
        <p:spPr>
          <a:xfrm>
            <a:off x="890823" y="3059550"/>
            <a:ext cx="4120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rien ne l’effrayait jamais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3A31290-911E-6540-9E90-E4AC8A7AE770}"/>
              </a:ext>
            </a:extLst>
          </p:cNvPr>
          <p:cNvSpPr txBox="1"/>
          <p:nvPr/>
        </p:nvSpPr>
        <p:spPr>
          <a:xfrm>
            <a:off x="540480" y="3742117"/>
            <a:ext cx="4397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 </a:t>
            </a:r>
            <a:r>
              <a:rPr lang="fr-FR" sz="2800" dirty="0">
                <a:solidFill>
                  <a:schemeClr val="accent1"/>
                </a:solidFill>
              </a:rPr>
              <a:t>le héros de sa communauté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002BADC-6C76-DE4E-A931-4327CC429339}"/>
              </a:ext>
            </a:extLst>
          </p:cNvPr>
          <p:cNvSpPr txBox="1"/>
          <p:nvPr/>
        </p:nvSpPr>
        <p:spPr>
          <a:xfrm>
            <a:off x="8362840" y="4141792"/>
            <a:ext cx="1342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très fier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7FA2C32-95A6-494B-98D0-81FBC12D4F21}"/>
              </a:ext>
            </a:extLst>
          </p:cNvPr>
          <p:cNvSpPr txBox="1"/>
          <p:nvPr/>
        </p:nvSpPr>
        <p:spPr>
          <a:xfrm>
            <a:off x="7447015" y="4880737"/>
            <a:ext cx="3638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moustache arrogante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31CC401-90C3-2747-A0AB-BB28B31DB7E1}"/>
              </a:ext>
            </a:extLst>
          </p:cNvPr>
          <p:cNvSpPr txBox="1"/>
          <p:nvPr/>
        </p:nvSpPr>
        <p:spPr>
          <a:xfrm>
            <a:off x="6416056" y="1596255"/>
            <a:ext cx="5433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je n’ai peur de rien ni de personne</a:t>
            </a:r>
            <a:r>
              <a:rPr lang="fr-FR" sz="2800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C00BFF8-6C6B-6F47-A407-A3AC72C863E4}"/>
              </a:ext>
            </a:extLst>
          </p:cNvPr>
          <p:cNvSpPr txBox="1"/>
          <p:nvPr/>
        </p:nvSpPr>
        <p:spPr>
          <a:xfrm>
            <a:off x="8107740" y="3407516"/>
            <a:ext cx="1979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tête haute</a:t>
            </a:r>
            <a:endParaRPr lang="fr-FR" sz="28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A99E4316-9E6F-E04F-9FFE-BA3F7EF1E47B}"/>
              </a:ext>
            </a:extLst>
          </p:cNvPr>
          <p:cNvSpPr txBox="1"/>
          <p:nvPr/>
        </p:nvSpPr>
        <p:spPr>
          <a:xfrm>
            <a:off x="6905444" y="2417247"/>
            <a:ext cx="4598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en répétant sans arrêt et très fort pour qu’on l’entende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5A4F4BA-41DE-A943-B5F2-205B0A206687}"/>
              </a:ext>
            </a:extLst>
          </p:cNvPr>
          <p:cNvSpPr txBox="1"/>
          <p:nvPr/>
        </p:nvSpPr>
        <p:spPr>
          <a:xfrm>
            <a:off x="904327" y="335747"/>
            <a:ext cx="361110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Comment le voit-on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3237533-76C8-2143-B845-D83B227EF67A}"/>
              </a:ext>
            </a:extLst>
          </p:cNvPr>
          <p:cNvSpPr txBox="1"/>
          <p:nvPr/>
        </p:nvSpPr>
        <p:spPr>
          <a:xfrm>
            <a:off x="6489262" y="337062"/>
            <a:ext cx="4491498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Comment se considère-t-il ?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03390741-0F21-5440-9BE4-5172B10F1C01}"/>
              </a:ext>
            </a:extLst>
          </p:cNvPr>
          <p:cNvCxnSpPr>
            <a:cxnSpLocks/>
          </p:cNvCxnSpPr>
          <p:nvPr/>
        </p:nvCxnSpPr>
        <p:spPr>
          <a:xfrm>
            <a:off x="4804833" y="592665"/>
            <a:ext cx="1291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434CF9C3-D095-9848-A3D1-43C63E8F7C75}"/>
              </a:ext>
            </a:extLst>
          </p:cNvPr>
          <p:cNvSpPr/>
          <p:nvPr/>
        </p:nvSpPr>
        <p:spPr>
          <a:xfrm>
            <a:off x="2436003" y="4341722"/>
            <a:ext cx="236109" cy="476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E704FB7-6973-4549-95E7-DE13B90D43ED}"/>
              </a:ext>
            </a:extLst>
          </p:cNvPr>
          <p:cNvSpPr txBox="1"/>
          <p:nvPr/>
        </p:nvSpPr>
        <p:spPr>
          <a:xfrm>
            <a:off x="803837" y="5040449"/>
            <a:ext cx="163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Un héros</a:t>
            </a:r>
            <a:endParaRPr lang="fr-FR" sz="2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BE883AFE-D733-064E-A2BA-3E1122A56108}"/>
              </a:ext>
            </a:extLst>
          </p:cNvPr>
          <p:cNvSpPr txBox="1"/>
          <p:nvPr/>
        </p:nvSpPr>
        <p:spPr>
          <a:xfrm>
            <a:off x="2866404" y="4969635"/>
            <a:ext cx="27110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Comparé au roi des animaux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298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A0915A8-CA1E-384E-B94E-BD8281FBE39A}"/>
              </a:ext>
            </a:extLst>
          </p:cNvPr>
          <p:cNvSpPr txBox="1"/>
          <p:nvPr/>
        </p:nvSpPr>
        <p:spPr>
          <a:xfrm>
            <a:off x="1999885" y="2443069"/>
            <a:ext cx="85688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Comment imagines-tu ce personnage ?</a:t>
            </a:r>
          </a:p>
        </p:txBody>
      </p:sp>
    </p:spTree>
    <p:extLst>
      <p:ext uri="{BB962C8B-B14F-4D97-AF65-F5344CB8AC3E}">
        <p14:creationId xmlns:p14="http://schemas.microsoft.com/office/powerpoint/2010/main" val="18932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727CD7-6306-BB4C-90D0-0916336248B7}"/>
              </a:ext>
            </a:extLst>
          </p:cNvPr>
          <p:cNvSpPr txBox="1"/>
          <p:nvPr/>
        </p:nvSpPr>
        <p:spPr>
          <a:xfrm>
            <a:off x="84667" y="80441"/>
            <a:ext cx="1203325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 jour qu’il passait près d’une mare, il entendit un appel au secours. C’était une </a:t>
            </a:r>
          </a:p>
          <a:p>
            <a:endParaRPr lang="fr-FR" sz="1200" dirty="0"/>
          </a:p>
          <a:p>
            <a:r>
              <a:rPr lang="fr-FR" sz="2800" dirty="0"/>
              <a:t>grenouille qui s’était coincé la patte dans une racine. La pauvre tirait vainement </a:t>
            </a:r>
          </a:p>
          <a:p>
            <a:endParaRPr lang="fr-FR" sz="1200" dirty="0"/>
          </a:p>
          <a:p>
            <a:r>
              <a:rPr lang="fr-FR" sz="2800" dirty="0"/>
              <a:t>sur sa patte, rien à faire. Peu à peu, elle perdait ses forces et allait s’évanouir. Or, </a:t>
            </a:r>
          </a:p>
          <a:p>
            <a:endParaRPr lang="fr-FR" sz="1200" dirty="0"/>
          </a:p>
          <a:p>
            <a:r>
              <a:rPr lang="fr-FR" sz="2800" dirty="0"/>
              <a:t>tapie sous une roche, la redoutable couleuvre d’eau n’attendait que ce moment </a:t>
            </a:r>
          </a:p>
          <a:p>
            <a:endParaRPr lang="fr-FR" sz="1200" dirty="0"/>
          </a:p>
          <a:p>
            <a:r>
              <a:rPr lang="fr-FR" sz="2800" dirty="0"/>
              <a:t>pour se précipiter sur le batracien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et l’avaler tout cru. Cœur de Lion ne fit ni une </a:t>
            </a:r>
          </a:p>
          <a:p>
            <a:endParaRPr lang="fr-FR" sz="1200" dirty="0"/>
          </a:p>
          <a:p>
            <a:r>
              <a:rPr lang="fr-FR" sz="2800" dirty="0"/>
              <a:t>ni deux. Lui qui détestait l’eau, il n’hésita pas à se mouiller ; il trancha la racine et </a:t>
            </a:r>
          </a:p>
          <a:p>
            <a:endParaRPr lang="fr-FR" sz="1200" dirty="0"/>
          </a:p>
          <a:p>
            <a:r>
              <a:rPr lang="fr-FR" sz="2800" dirty="0"/>
              <a:t>délivra la</a:t>
            </a:r>
            <a:r>
              <a:rPr lang="fr-FR" sz="1200" dirty="0"/>
              <a:t> </a:t>
            </a:r>
            <a:r>
              <a:rPr lang="fr-FR" sz="2800" dirty="0"/>
              <a:t>malheureuse. Il était temps, la couleuvre, déjà, déroulait ses anneaux. </a:t>
            </a:r>
          </a:p>
          <a:p>
            <a:endParaRPr lang="fr-FR" sz="1200" dirty="0"/>
          </a:p>
          <a:p>
            <a:r>
              <a:rPr lang="fr-FR" sz="2800" dirty="0"/>
              <a:t>Une autre fois, ce fut une fourmi qu’il tira d’embarras. L’inconsciente s’était </a:t>
            </a:r>
          </a:p>
          <a:p>
            <a:endParaRPr lang="fr-FR" sz="1200" dirty="0"/>
          </a:p>
          <a:p>
            <a:r>
              <a:rPr lang="fr-FR" sz="2800" dirty="0"/>
              <a:t>fourvoyée dans la toile sucrée de l’épouvantable épeire. Il arriva juste à temps </a:t>
            </a:r>
          </a:p>
          <a:p>
            <a:endParaRPr lang="fr-FR" sz="1200" dirty="0"/>
          </a:p>
          <a:p>
            <a:r>
              <a:rPr lang="fr-FR" sz="2800" dirty="0"/>
              <a:t>pour retirer la fourmi des pattes de la tisseuse.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D01A1C8-A583-3644-8160-3EC70C0D649E}"/>
              </a:ext>
            </a:extLst>
          </p:cNvPr>
          <p:cNvSpPr txBox="1"/>
          <p:nvPr/>
        </p:nvSpPr>
        <p:spPr>
          <a:xfrm>
            <a:off x="7270017" y="6337073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D’après Bernard Friot, </a:t>
            </a:r>
            <a:r>
              <a:rPr lang="fr-FR" sz="1400" i="1" dirty="0"/>
              <a:t>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4228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42219ED-C72D-4B45-8705-37F8BF11BE49}"/>
              </a:ext>
            </a:extLst>
          </p:cNvPr>
          <p:cNvSpPr txBox="1"/>
          <p:nvPr/>
        </p:nvSpPr>
        <p:spPr>
          <a:xfrm>
            <a:off x="131377" y="151232"/>
            <a:ext cx="581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Qu’est-ce qu’une couleuvre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B256BF1-183C-0E4C-B15C-382FB6128683}"/>
              </a:ext>
            </a:extLst>
          </p:cNvPr>
          <p:cNvSpPr txBox="1"/>
          <p:nvPr/>
        </p:nvSpPr>
        <p:spPr>
          <a:xfrm>
            <a:off x="4742208" y="1233759"/>
            <a:ext cx="276100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vit dans l’eau.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285955F-6DC4-2F4D-9E94-3568BED529D7}"/>
              </a:ext>
            </a:extLst>
          </p:cNvPr>
          <p:cNvSpPr txBox="1"/>
          <p:nvPr/>
        </p:nvSpPr>
        <p:spPr>
          <a:xfrm>
            <a:off x="458654" y="2376506"/>
            <a:ext cx="346812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va l’avaler tout cru.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6211769-5DC7-2C45-B101-37B84B939A25}"/>
              </a:ext>
            </a:extLst>
          </p:cNvPr>
          <p:cNvSpPr txBox="1"/>
          <p:nvPr/>
        </p:nvSpPr>
        <p:spPr>
          <a:xfrm>
            <a:off x="7438990" y="2186733"/>
            <a:ext cx="46770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est faite avec des anneaux.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EA5EF33-D3F8-6B44-9D07-259E1A5E6C8E}"/>
              </a:ext>
            </a:extLst>
          </p:cNvPr>
          <p:cNvSpPr txBox="1"/>
          <p:nvPr/>
        </p:nvSpPr>
        <p:spPr>
          <a:xfrm>
            <a:off x="496323" y="4579534"/>
            <a:ext cx="435858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est tapie sous une roche.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4F7CB7C-6654-B14E-8785-525436BCBA86}"/>
              </a:ext>
            </a:extLst>
          </p:cNvPr>
          <p:cNvSpPr txBox="1"/>
          <p:nvPr/>
        </p:nvSpPr>
        <p:spPr>
          <a:xfrm>
            <a:off x="7722183" y="4557385"/>
            <a:ext cx="42333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mange des grenouilles.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01DCFCB-3A8F-334B-A689-0217D7E6C5D8}"/>
              </a:ext>
            </a:extLst>
          </p:cNvPr>
          <p:cNvSpPr txBox="1"/>
          <p:nvPr/>
        </p:nvSpPr>
        <p:spPr>
          <a:xfrm>
            <a:off x="5184225" y="3045702"/>
            <a:ext cx="21204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 serpent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5D6D37F7-5F2E-EB4A-823B-BFA7B51F1D3A}"/>
              </a:ext>
            </a:extLst>
          </p:cNvPr>
          <p:cNvCxnSpPr>
            <a:cxnSpLocks/>
          </p:cNvCxnSpPr>
          <p:nvPr/>
        </p:nvCxnSpPr>
        <p:spPr>
          <a:xfrm>
            <a:off x="6096000" y="1871152"/>
            <a:ext cx="0" cy="91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0A244407-6465-6A4D-9EE7-58A235D7673F}"/>
              </a:ext>
            </a:extLst>
          </p:cNvPr>
          <p:cNvCxnSpPr>
            <a:cxnSpLocks/>
          </p:cNvCxnSpPr>
          <p:nvPr/>
        </p:nvCxnSpPr>
        <p:spPr>
          <a:xfrm flipH="1">
            <a:off x="7586712" y="2784092"/>
            <a:ext cx="1182709" cy="4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69F57597-573A-DD42-9816-067F425DE780}"/>
              </a:ext>
            </a:extLst>
          </p:cNvPr>
          <p:cNvCxnSpPr>
            <a:cxnSpLocks/>
          </p:cNvCxnSpPr>
          <p:nvPr/>
        </p:nvCxnSpPr>
        <p:spPr>
          <a:xfrm flipH="1" flipV="1">
            <a:off x="7167472" y="3830532"/>
            <a:ext cx="1010594" cy="579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FEB453A0-9F23-C44E-9350-7ED5EAE0F613}"/>
              </a:ext>
            </a:extLst>
          </p:cNvPr>
          <p:cNvCxnSpPr>
            <a:cxnSpLocks/>
          </p:cNvCxnSpPr>
          <p:nvPr/>
        </p:nvCxnSpPr>
        <p:spPr>
          <a:xfrm flipV="1">
            <a:off x="4227204" y="3713750"/>
            <a:ext cx="1051398" cy="67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65CD92FD-DDD1-154D-8756-65052575938F}"/>
              </a:ext>
            </a:extLst>
          </p:cNvPr>
          <p:cNvCxnSpPr>
            <a:cxnSpLocks/>
          </p:cNvCxnSpPr>
          <p:nvPr/>
        </p:nvCxnSpPr>
        <p:spPr>
          <a:xfrm>
            <a:off x="4081227" y="2784092"/>
            <a:ext cx="911187" cy="4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xmlns="" id="{6182713D-5AB1-484E-85A0-340EA6105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1" b="18887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C166DCC-1660-2646-81F4-8363E1B4FB62}"/>
              </a:ext>
            </a:extLst>
          </p:cNvPr>
          <p:cNvSpPr txBox="1"/>
          <p:nvPr/>
        </p:nvSpPr>
        <p:spPr>
          <a:xfrm>
            <a:off x="10498668" y="6398778"/>
            <a:ext cx="149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© </a:t>
            </a:r>
            <a:r>
              <a:rPr lang="fr-FR" sz="1200" dirty="0" err="1"/>
              <a:t>Qwant</a:t>
            </a:r>
            <a:r>
              <a:rPr lang="fr-FR" sz="1200" dirty="0"/>
              <a:t> Junior</a:t>
            </a:r>
          </a:p>
        </p:txBody>
      </p:sp>
    </p:spTree>
    <p:extLst>
      <p:ext uri="{BB962C8B-B14F-4D97-AF65-F5344CB8AC3E}">
        <p14:creationId xmlns:p14="http://schemas.microsoft.com/office/powerpoint/2010/main" val="13082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42219ED-C72D-4B45-8705-37F8BF11BE49}"/>
              </a:ext>
            </a:extLst>
          </p:cNvPr>
          <p:cNvSpPr txBox="1"/>
          <p:nvPr/>
        </p:nvSpPr>
        <p:spPr>
          <a:xfrm>
            <a:off x="29190" y="195026"/>
            <a:ext cx="611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Qu’est-ce qu’une épeire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B256BF1-183C-0E4C-B15C-382FB6128683}"/>
              </a:ext>
            </a:extLst>
          </p:cNvPr>
          <p:cNvSpPr txBox="1"/>
          <p:nvPr/>
        </p:nvSpPr>
        <p:spPr>
          <a:xfrm>
            <a:off x="4742208" y="1233759"/>
            <a:ext cx="28631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C’est une tisseuse.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285955F-6DC4-2F4D-9E94-3568BED529D7}"/>
              </a:ext>
            </a:extLst>
          </p:cNvPr>
          <p:cNvSpPr txBox="1"/>
          <p:nvPr/>
        </p:nvSpPr>
        <p:spPr>
          <a:xfrm>
            <a:off x="627720" y="2376506"/>
            <a:ext cx="32990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 toile est sucrée.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6211769-5DC7-2C45-B101-37B84B939A25}"/>
              </a:ext>
            </a:extLst>
          </p:cNvPr>
          <p:cNvSpPr txBox="1"/>
          <p:nvPr/>
        </p:nvSpPr>
        <p:spPr>
          <a:xfrm>
            <a:off x="8178066" y="2142943"/>
            <a:ext cx="37628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possède des pattes.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EA5EF33-D3F8-6B44-9D07-259E1A5E6C8E}"/>
              </a:ext>
            </a:extLst>
          </p:cNvPr>
          <p:cNvSpPr txBox="1"/>
          <p:nvPr/>
        </p:nvSpPr>
        <p:spPr>
          <a:xfrm>
            <a:off x="262753" y="4594133"/>
            <a:ext cx="40520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semble épouvantable.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4F7CB7C-6654-B14E-8785-525436BCBA86}"/>
              </a:ext>
            </a:extLst>
          </p:cNvPr>
          <p:cNvSpPr txBox="1"/>
          <p:nvPr/>
        </p:nvSpPr>
        <p:spPr>
          <a:xfrm>
            <a:off x="7740144" y="4644972"/>
            <a:ext cx="37628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Elle mange des fourmis.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01DCFCB-3A8F-334B-A689-0217D7E6C5D8}"/>
              </a:ext>
            </a:extLst>
          </p:cNvPr>
          <p:cNvSpPr txBox="1"/>
          <p:nvPr/>
        </p:nvSpPr>
        <p:spPr>
          <a:xfrm>
            <a:off x="5184225" y="3045702"/>
            <a:ext cx="21204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 araignée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5D6D37F7-5F2E-EB4A-823B-BFA7B51F1D3A}"/>
              </a:ext>
            </a:extLst>
          </p:cNvPr>
          <p:cNvCxnSpPr>
            <a:cxnSpLocks/>
          </p:cNvCxnSpPr>
          <p:nvPr/>
        </p:nvCxnSpPr>
        <p:spPr>
          <a:xfrm>
            <a:off x="6096000" y="1871152"/>
            <a:ext cx="0" cy="91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0A244407-6465-6A4D-9EE7-58A235D7673F}"/>
              </a:ext>
            </a:extLst>
          </p:cNvPr>
          <p:cNvCxnSpPr>
            <a:cxnSpLocks/>
          </p:cNvCxnSpPr>
          <p:nvPr/>
        </p:nvCxnSpPr>
        <p:spPr>
          <a:xfrm flipH="1">
            <a:off x="7586712" y="2784092"/>
            <a:ext cx="1182709" cy="4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69F57597-573A-DD42-9816-067F425DE780}"/>
              </a:ext>
            </a:extLst>
          </p:cNvPr>
          <p:cNvCxnSpPr>
            <a:cxnSpLocks/>
          </p:cNvCxnSpPr>
          <p:nvPr/>
        </p:nvCxnSpPr>
        <p:spPr>
          <a:xfrm flipH="1" flipV="1">
            <a:off x="7167472" y="3801337"/>
            <a:ext cx="1182709" cy="7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FEB453A0-9F23-C44E-9350-7ED5EAE0F613}"/>
              </a:ext>
            </a:extLst>
          </p:cNvPr>
          <p:cNvCxnSpPr>
            <a:cxnSpLocks/>
          </p:cNvCxnSpPr>
          <p:nvPr/>
        </p:nvCxnSpPr>
        <p:spPr>
          <a:xfrm flipV="1">
            <a:off x="4081227" y="3830532"/>
            <a:ext cx="1051398" cy="67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65CD92FD-DDD1-154D-8756-65052575938F}"/>
              </a:ext>
            </a:extLst>
          </p:cNvPr>
          <p:cNvCxnSpPr>
            <a:cxnSpLocks/>
          </p:cNvCxnSpPr>
          <p:nvPr/>
        </p:nvCxnSpPr>
        <p:spPr>
          <a:xfrm>
            <a:off x="4081227" y="2784092"/>
            <a:ext cx="911187" cy="4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xmlns="" id="{B8742C7E-69B4-0B45-B4F7-45546CD4B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5" b="1113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6959B42-12E1-CE47-8CCF-DCC97F9C0A2C}"/>
              </a:ext>
            </a:extLst>
          </p:cNvPr>
          <p:cNvSpPr txBox="1"/>
          <p:nvPr/>
        </p:nvSpPr>
        <p:spPr>
          <a:xfrm>
            <a:off x="10498668" y="6398778"/>
            <a:ext cx="149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© </a:t>
            </a:r>
            <a:r>
              <a:rPr lang="fr-FR" sz="1200" dirty="0" err="1"/>
              <a:t>Qwant</a:t>
            </a:r>
            <a:r>
              <a:rPr lang="fr-FR" sz="1200" dirty="0"/>
              <a:t> Junior</a:t>
            </a:r>
          </a:p>
        </p:txBody>
      </p:sp>
    </p:spTree>
    <p:extLst>
      <p:ext uri="{BB962C8B-B14F-4D97-AF65-F5344CB8AC3E}">
        <p14:creationId xmlns:p14="http://schemas.microsoft.com/office/powerpoint/2010/main" val="34750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xmlns="" id="{F1632501-4D3F-5A48-9D8A-5B940097B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71100"/>
              </p:ext>
            </p:extLst>
          </p:nvPr>
        </p:nvGraphicFramePr>
        <p:xfrm>
          <a:off x="540116" y="1653924"/>
          <a:ext cx="11108850" cy="277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950">
                  <a:extLst>
                    <a:ext uri="{9D8B030D-6E8A-4147-A177-3AD203B41FA5}">
                      <a16:colId xmlns:a16="http://schemas.microsoft.com/office/drawing/2014/main" xmlns="" val="1255011684"/>
                    </a:ext>
                  </a:extLst>
                </a:gridCol>
                <a:gridCol w="3702950">
                  <a:extLst>
                    <a:ext uri="{9D8B030D-6E8A-4147-A177-3AD203B41FA5}">
                      <a16:colId xmlns:a16="http://schemas.microsoft.com/office/drawing/2014/main" xmlns="" val="566532688"/>
                    </a:ext>
                  </a:extLst>
                </a:gridCol>
                <a:gridCol w="3702950">
                  <a:extLst>
                    <a:ext uri="{9D8B030D-6E8A-4147-A177-3AD203B41FA5}">
                      <a16:colId xmlns:a16="http://schemas.microsoft.com/office/drawing/2014/main" xmlns="" val="2744529752"/>
                    </a:ext>
                  </a:extLst>
                </a:gridCol>
              </a:tblGrid>
              <a:tr h="49525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Les victimes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Les prédateurs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Le sauveur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7139167"/>
                  </a:ext>
                </a:extLst>
              </a:tr>
              <a:tr h="131096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Une grenouille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Une couleuvre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Cœur de Lion tranche une racine.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0107975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Une fourmi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Une épeire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Cœur de Lion la retire de la toile.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424084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5142FF1-5F93-6541-A037-68B6FE64AF2F}"/>
              </a:ext>
            </a:extLst>
          </p:cNvPr>
          <p:cNvSpPr txBox="1"/>
          <p:nvPr/>
        </p:nvSpPr>
        <p:spPr>
          <a:xfrm>
            <a:off x="2602771" y="4838921"/>
            <a:ext cx="738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C’est un sauveur de petits animaux de la nature.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B8A9F44-6EFD-0342-9915-E3360FA4D1DA}"/>
              </a:ext>
            </a:extLst>
          </p:cNvPr>
          <p:cNvSpPr txBox="1"/>
          <p:nvPr/>
        </p:nvSpPr>
        <p:spPr>
          <a:xfrm>
            <a:off x="727838" y="165828"/>
            <a:ext cx="414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solidFill>
                  <a:schemeClr val="accent1"/>
                </a:solidFill>
              </a:rPr>
              <a:t>Des actes de bravoure</a:t>
            </a:r>
          </a:p>
        </p:txBody>
      </p:sp>
    </p:spTree>
    <p:extLst>
      <p:ext uri="{BB962C8B-B14F-4D97-AF65-F5344CB8AC3E}">
        <p14:creationId xmlns:p14="http://schemas.microsoft.com/office/powerpoint/2010/main" val="42582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A0915A8-CA1E-384E-B94E-BD8281FBE39A}"/>
              </a:ext>
            </a:extLst>
          </p:cNvPr>
          <p:cNvSpPr txBox="1"/>
          <p:nvPr/>
        </p:nvSpPr>
        <p:spPr>
          <a:xfrm>
            <a:off x="189770" y="2282495"/>
            <a:ext cx="117219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Et maintenant, comment imagines-tu ce personnage ?</a:t>
            </a:r>
          </a:p>
        </p:txBody>
      </p:sp>
    </p:spTree>
    <p:extLst>
      <p:ext uri="{BB962C8B-B14F-4D97-AF65-F5344CB8AC3E}">
        <p14:creationId xmlns:p14="http://schemas.microsoft.com/office/powerpoint/2010/main" val="19422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727CD7-6306-BB4C-90D0-0916336248B7}"/>
              </a:ext>
            </a:extLst>
          </p:cNvPr>
          <p:cNvSpPr txBox="1"/>
          <p:nvPr/>
        </p:nvSpPr>
        <p:spPr>
          <a:xfrm>
            <a:off x="84667" y="1159938"/>
            <a:ext cx="12022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Cœur de Lion, enhardi par ces succès, décida de quitter son pays.</a:t>
            </a:r>
          </a:p>
          <a:p>
            <a:endParaRPr lang="fr-FR" sz="1200" dirty="0"/>
          </a:p>
          <a:p>
            <a:pPr marL="457200" indent="-457200">
              <a:buFontTx/>
              <a:buChar char="-"/>
            </a:pPr>
            <a:r>
              <a:rPr lang="fr-FR" sz="2800" dirty="0"/>
              <a:t>Il faut, dit-il, que le monde entier admire mon courage, applaudisse à mes exploits.</a:t>
            </a:r>
          </a:p>
          <a:p>
            <a:endParaRPr lang="fr-FR" sz="1200" dirty="0"/>
          </a:p>
          <a:p>
            <a:r>
              <a:rPr lang="fr-FR" sz="2800" dirty="0"/>
              <a:t>On essaya de le retenir. Rien n’y fit. Ni les pleurs de sa mère, ni les mises en garde </a:t>
            </a:r>
          </a:p>
          <a:p>
            <a:endParaRPr lang="fr-FR" sz="1200" dirty="0"/>
          </a:p>
          <a:p>
            <a:r>
              <a:rPr lang="fr-FR" sz="2800" dirty="0"/>
              <a:t>de son père. Il partit un beau matin, droit devant lui et sans se retourner. </a:t>
            </a:r>
            <a:endParaRPr lang="fr-FR" sz="1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A42E157-7DC4-E544-9C50-9623E359A1AA}"/>
              </a:ext>
            </a:extLst>
          </p:cNvPr>
          <p:cNvSpPr txBox="1"/>
          <p:nvPr/>
        </p:nvSpPr>
        <p:spPr>
          <a:xfrm>
            <a:off x="7270017" y="6337073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Bernard Friot, </a:t>
            </a:r>
            <a:r>
              <a:rPr lang="fr-FR" sz="1400" i="1" dirty="0"/>
              <a:t>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23630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727CD7-6306-BB4C-90D0-0916336248B7}"/>
              </a:ext>
            </a:extLst>
          </p:cNvPr>
          <p:cNvSpPr txBox="1"/>
          <p:nvPr/>
        </p:nvSpPr>
        <p:spPr>
          <a:xfrm>
            <a:off x="84667" y="80441"/>
            <a:ext cx="12033250" cy="65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Cœur de Lion</a:t>
            </a:r>
          </a:p>
          <a:p>
            <a:pPr algn="ctr"/>
            <a:endParaRPr lang="fr-FR" sz="2800" dirty="0"/>
          </a:p>
          <a:p>
            <a:pPr algn="l"/>
            <a:r>
              <a:rPr lang="fr-FR" sz="2800" dirty="0"/>
              <a:t>Il était si courageux qu’on l’appelait Cœur de Lion. Ni le tonnerre, ni la pluie,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ni le vent en rafales ne lui faisaient peur. Pas même la nuit et ses ombres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inquiétantes et ses bêtes cachées et ses bruits bizarres. Rien ne l’effrayait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jamais.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Aussi était-il devenu le héros de sa communauté. Quand on lui avait donné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son surnom, il en avait été très fier, et il se promenait, la tête haute, la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moustache arrogante, en répétant sans arrêt et très fort pour qu’on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l’entende: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- Je m’appelle Cœur de Lion et je n’ai peur de rien ni de personne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6476F55-A365-9649-859F-4058137C1171}"/>
              </a:ext>
            </a:extLst>
          </p:cNvPr>
          <p:cNvSpPr txBox="1"/>
          <p:nvPr/>
        </p:nvSpPr>
        <p:spPr>
          <a:xfrm>
            <a:off x="7270017" y="6337073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Bernard Friot, </a:t>
            </a:r>
            <a:r>
              <a:rPr lang="fr-FR" sz="1400" i="1" dirty="0"/>
              <a:t>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13433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002BADC-6C76-DE4E-A931-4327CC429339}"/>
              </a:ext>
            </a:extLst>
          </p:cNvPr>
          <p:cNvSpPr txBox="1"/>
          <p:nvPr/>
        </p:nvSpPr>
        <p:spPr>
          <a:xfrm>
            <a:off x="5163023" y="2141901"/>
            <a:ext cx="197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très fier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7FA2C32-95A6-494B-98D0-81FBC12D4F21}"/>
              </a:ext>
            </a:extLst>
          </p:cNvPr>
          <p:cNvSpPr txBox="1"/>
          <p:nvPr/>
        </p:nvSpPr>
        <p:spPr>
          <a:xfrm>
            <a:off x="7368188" y="2150962"/>
            <a:ext cx="3638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moustache arrogante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31CC401-90C3-2747-A0AB-BB28B31DB7E1}"/>
              </a:ext>
            </a:extLst>
          </p:cNvPr>
          <p:cNvSpPr txBox="1"/>
          <p:nvPr/>
        </p:nvSpPr>
        <p:spPr>
          <a:xfrm>
            <a:off x="478073" y="1070735"/>
            <a:ext cx="5433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je n’ai peur de rien ni de personne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C00BFF8-6C6B-6F47-A407-A3AC72C863E4}"/>
              </a:ext>
            </a:extLst>
          </p:cNvPr>
          <p:cNvSpPr txBox="1"/>
          <p:nvPr/>
        </p:nvSpPr>
        <p:spPr>
          <a:xfrm>
            <a:off x="2562803" y="2108319"/>
            <a:ext cx="1979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tête haute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A99E4316-9E6F-E04F-9FFE-BA3F7EF1E47B}"/>
              </a:ext>
            </a:extLst>
          </p:cNvPr>
          <p:cNvSpPr txBox="1"/>
          <p:nvPr/>
        </p:nvSpPr>
        <p:spPr>
          <a:xfrm>
            <a:off x="6641954" y="1043613"/>
            <a:ext cx="4598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en répétant sans arrêt et très fort pour qu’on l’entende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3237533-76C8-2143-B845-D83B227EF67A}"/>
              </a:ext>
            </a:extLst>
          </p:cNvPr>
          <p:cNvSpPr txBox="1"/>
          <p:nvPr/>
        </p:nvSpPr>
        <p:spPr>
          <a:xfrm>
            <a:off x="3531038" y="312973"/>
            <a:ext cx="44914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Comment se considère-t-il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95104E0-06B9-FD4B-9405-667CA7465E94}"/>
              </a:ext>
            </a:extLst>
          </p:cNvPr>
          <p:cNvSpPr txBox="1"/>
          <p:nvPr/>
        </p:nvSpPr>
        <p:spPr>
          <a:xfrm>
            <a:off x="218966" y="3196898"/>
            <a:ext cx="11663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Il faut que le monde entier admire mon courage, applaudisse à mes exploits.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2E5C8C0-39B9-8642-AE4F-4AFB0ADA366B}"/>
              </a:ext>
            </a:extLst>
          </p:cNvPr>
          <p:cNvSpPr txBox="1"/>
          <p:nvPr/>
        </p:nvSpPr>
        <p:spPr>
          <a:xfrm>
            <a:off x="4906137" y="4390837"/>
            <a:ext cx="1748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Il se vante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25D5336-686D-B349-A0C5-3D45A8936C2E}"/>
              </a:ext>
            </a:extLst>
          </p:cNvPr>
          <p:cNvSpPr txBox="1"/>
          <p:nvPr/>
        </p:nvSpPr>
        <p:spPr>
          <a:xfrm>
            <a:off x="2160455" y="5010362"/>
            <a:ext cx="267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Il est </a:t>
            </a:r>
            <a:r>
              <a:rPr lang="fr-FR" sz="2800" dirty="0">
                <a:solidFill>
                  <a:srgbClr val="C00000"/>
                </a:solidFill>
              </a:rPr>
              <a:t>orgueilleux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4BE98DE3-C3BA-4045-BA89-FE6D4FB29B49}"/>
              </a:ext>
            </a:extLst>
          </p:cNvPr>
          <p:cNvSpPr txBox="1"/>
          <p:nvPr/>
        </p:nvSpPr>
        <p:spPr>
          <a:xfrm>
            <a:off x="6988208" y="4960127"/>
            <a:ext cx="3905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Son défaut est l’</a:t>
            </a:r>
            <a:r>
              <a:rPr lang="fr-FR" sz="2800" dirty="0">
                <a:solidFill>
                  <a:srgbClr val="C00000"/>
                </a:solidFill>
              </a:rPr>
              <a:t>orgueil.</a:t>
            </a: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xmlns="" id="{F776F240-1756-8B4F-B3B4-8C3A6E10ACA6}"/>
              </a:ext>
            </a:extLst>
          </p:cNvPr>
          <p:cNvSpPr/>
          <p:nvPr/>
        </p:nvSpPr>
        <p:spPr>
          <a:xfrm flipH="1">
            <a:off x="5621757" y="3780443"/>
            <a:ext cx="221714" cy="447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D2940714-8D3E-DD44-B1F2-17BDA570802D}"/>
              </a:ext>
            </a:extLst>
          </p:cNvPr>
          <p:cNvCxnSpPr>
            <a:cxnSpLocks/>
          </p:cNvCxnSpPr>
          <p:nvPr/>
        </p:nvCxnSpPr>
        <p:spPr>
          <a:xfrm>
            <a:off x="5092553" y="5333418"/>
            <a:ext cx="1169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2D80C21-BAD4-754F-A1E8-1E13FD3BB706}"/>
              </a:ext>
            </a:extLst>
          </p:cNvPr>
          <p:cNvSpPr txBox="1"/>
          <p:nvPr/>
        </p:nvSpPr>
        <p:spPr>
          <a:xfrm>
            <a:off x="2196073" y="5556900"/>
            <a:ext cx="267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Il est </a:t>
            </a:r>
            <a:r>
              <a:rPr lang="fr-FR" sz="2800" dirty="0">
                <a:solidFill>
                  <a:srgbClr val="C00000"/>
                </a:solidFill>
              </a:rPr>
              <a:t>arrogant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90277F98-3602-6142-BB51-CFF7BCA6C0C4}"/>
              </a:ext>
            </a:extLst>
          </p:cNvPr>
          <p:cNvCxnSpPr>
            <a:cxnSpLocks/>
          </p:cNvCxnSpPr>
          <p:nvPr/>
        </p:nvCxnSpPr>
        <p:spPr>
          <a:xfrm>
            <a:off x="5128169" y="5806968"/>
            <a:ext cx="1169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7FE36D4-D04A-7049-818F-3E3AB7BFA4AD}"/>
              </a:ext>
            </a:extLst>
          </p:cNvPr>
          <p:cNvSpPr txBox="1"/>
          <p:nvPr/>
        </p:nvSpPr>
        <p:spPr>
          <a:xfrm>
            <a:off x="6980033" y="5492069"/>
            <a:ext cx="4479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Son défaut est l’</a:t>
            </a:r>
            <a:r>
              <a:rPr lang="fr-FR" sz="2800" dirty="0">
                <a:solidFill>
                  <a:srgbClr val="C00000"/>
                </a:solidFill>
              </a:rPr>
              <a:t>arrogance.</a:t>
            </a:r>
          </a:p>
        </p:txBody>
      </p:sp>
    </p:spTree>
    <p:extLst>
      <p:ext uri="{BB962C8B-B14F-4D97-AF65-F5344CB8AC3E}">
        <p14:creationId xmlns:p14="http://schemas.microsoft.com/office/powerpoint/2010/main" val="39460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itchFamily="66" charset="0"/>
              </a:rPr>
              <a:t>MAINTENANT </a:t>
            </a:r>
            <a:r>
              <a:rPr lang="fr-FR" cap="all" dirty="0">
                <a:latin typeface="Comic Sans MS" pitchFamily="66" charset="0"/>
              </a:rPr>
              <a:t>à </a:t>
            </a:r>
            <a:r>
              <a:rPr lang="fr-FR" dirty="0">
                <a:latin typeface="Comic Sans MS" pitchFamily="66" charset="0"/>
              </a:rPr>
              <a:t>TON TOUR </a:t>
            </a:r>
          </a:p>
        </p:txBody>
      </p:sp>
      <p:pic>
        <p:nvPicPr>
          <p:cNvPr id="2050" name="Picture 2" descr="H:\Emoticon\emoticon-1392280_1280oran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133850" cy="3686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4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9BDEF6D-64D3-EC4E-AF29-5245E1F225B4}"/>
              </a:ext>
            </a:extLst>
          </p:cNvPr>
          <p:cNvSpPr txBox="1"/>
          <p:nvPr/>
        </p:nvSpPr>
        <p:spPr>
          <a:xfrm>
            <a:off x="63502" y="355611"/>
            <a:ext cx="1080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u="sng" dirty="0">
                <a:solidFill>
                  <a:schemeClr val="accent1"/>
                </a:solidFill>
              </a:rPr>
              <a:t>Retrouve l’intrus dans les séries de verbes conjugués au plus-que-parfait.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A773364-902C-9F4F-9E57-F0D6DF4F5158}"/>
              </a:ext>
            </a:extLst>
          </p:cNvPr>
          <p:cNvSpPr txBox="1"/>
          <p:nvPr/>
        </p:nvSpPr>
        <p:spPr>
          <a:xfrm>
            <a:off x="6165849" y="30649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8BDF7C1-5CB7-424F-969C-81062F28AE84}"/>
              </a:ext>
            </a:extLst>
          </p:cNvPr>
          <p:cNvSpPr txBox="1"/>
          <p:nvPr/>
        </p:nvSpPr>
        <p:spPr>
          <a:xfrm>
            <a:off x="1524001" y="1726142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J’avais </a:t>
            </a:r>
            <a:r>
              <a:rPr lang="fr-FR" sz="2800" dirty="0"/>
              <a:t>tranché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15AA734-3F7E-F749-A45E-8D7B51525851}"/>
              </a:ext>
            </a:extLst>
          </p:cNvPr>
          <p:cNvSpPr txBox="1"/>
          <p:nvPr/>
        </p:nvSpPr>
        <p:spPr>
          <a:xfrm>
            <a:off x="3074464" y="1719792"/>
            <a:ext cx="1763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Tu avais </a:t>
            </a:r>
            <a:r>
              <a:rPr lang="fr-FR" sz="2800" dirty="0" smtClean="0"/>
              <a:t>tranché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B58AF04-9C5E-5241-9C77-C1F550024A44}"/>
              </a:ext>
            </a:extLst>
          </p:cNvPr>
          <p:cNvSpPr txBox="1"/>
          <p:nvPr/>
        </p:nvSpPr>
        <p:spPr>
          <a:xfrm>
            <a:off x="4419600" y="1746250"/>
            <a:ext cx="174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Il avait tranché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6CF303C-1FFD-FC48-AC84-51B90E2F3EDE}"/>
              </a:ext>
            </a:extLst>
          </p:cNvPr>
          <p:cNvSpPr txBox="1"/>
          <p:nvPr/>
        </p:nvSpPr>
        <p:spPr>
          <a:xfrm>
            <a:off x="5958420" y="1759810"/>
            <a:ext cx="252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Nous</a:t>
            </a:r>
            <a:r>
              <a:rPr lang="fr-FR" sz="2800" dirty="0" smtClean="0"/>
              <a:t> tranchons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B413C6D-C8C4-ED4F-B0DB-58E1929EAB50}"/>
              </a:ext>
            </a:extLst>
          </p:cNvPr>
          <p:cNvSpPr txBox="1"/>
          <p:nvPr/>
        </p:nvSpPr>
        <p:spPr>
          <a:xfrm>
            <a:off x="8487821" y="1759810"/>
            <a:ext cx="1809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Vous aviez </a:t>
            </a:r>
            <a:r>
              <a:rPr lang="fr-FR" sz="2800" dirty="0" smtClean="0"/>
              <a:t>tranché</a:t>
            </a:r>
            <a:endParaRPr lang="fr-FR" sz="28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4E9CC7A-7D85-0D42-83A6-109B1023476E}"/>
              </a:ext>
            </a:extLst>
          </p:cNvPr>
          <p:cNvSpPr txBox="1"/>
          <p:nvPr/>
        </p:nvSpPr>
        <p:spPr>
          <a:xfrm>
            <a:off x="63502" y="1732492"/>
            <a:ext cx="177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Trancher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158E4C7F-1EB9-6A4A-AFC0-88EAD1C0F857}"/>
              </a:ext>
            </a:extLst>
          </p:cNvPr>
          <p:cNvSpPr txBox="1"/>
          <p:nvPr/>
        </p:nvSpPr>
        <p:spPr>
          <a:xfrm rot="10800000" flipV="1">
            <a:off x="152400" y="3349380"/>
            <a:ext cx="106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Être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A50740F9-E41F-E74C-9CE6-484F62A09A84}"/>
              </a:ext>
            </a:extLst>
          </p:cNvPr>
          <p:cNvSpPr txBox="1"/>
          <p:nvPr/>
        </p:nvSpPr>
        <p:spPr>
          <a:xfrm>
            <a:off x="2590801" y="3635916"/>
            <a:ext cx="136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Tu seras</a:t>
            </a:r>
            <a:endParaRPr lang="fr-FR" sz="2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EDF24109-E269-DB43-90AC-F5B78A1AC382}"/>
              </a:ext>
            </a:extLst>
          </p:cNvPr>
          <p:cNvSpPr txBox="1"/>
          <p:nvPr/>
        </p:nvSpPr>
        <p:spPr>
          <a:xfrm>
            <a:off x="4252393" y="3420472"/>
            <a:ext cx="1213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Il </a:t>
            </a:r>
            <a:r>
              <a:rPr lang="fr-FR" sz="2800" dirty="0" smtClean="0"/>
              <a:t>avait été</a:t>
            </a:r>
            <a:endParaRPr lang="fr-FR" sz="28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175D0E7D-046C-7B4C-A7A4-52B445845278}"/>
              </a:ext>
            </a:extLst>
          </p:cNvPr>
          <p:cNvSpPr txBox="1"/>
          <p:nvPr/>
        </p:nvSpPr>
        <p:spPr>
          <a:xfrm rot="10800000" flipV="1">
            <a:off x="5867400" y="3337092"/>
            <a:ext cx="1813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Nous avions été</a:t>
            </a:r>
            <a:endParaRPr lang="fr-FR" sz="28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A7512156-AB71-8B47-9EE2-B50D57E6C72B}"/>
              </a:ext>
            </a:extLst>
          </p:cNvPr>
          <p:cNvSpPr txBox="1"/>
          <p:nvPr/>
        </p:nvSpPr>
        <p:spPr>
          <a:xfrm>
            <a:off x="8229601" y="3420472"/>
            <a:ext cx="152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Vous aviez été</a:t>
            </a:r>
            <a:endParaRPr lang="fr-FR" sz="28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D15BDE73-B7A3-8448-AB4D-4B031EB95340}"/>
              </a:ext>
            </a:extLst>
          </p:cNvPr>
          <p:cNvSpPr txBox="1"/>
          <p:nvPr/>
        </p:nvSpPr>
        <p:spPr>
          <a:xfrm>
            <a:off x="63502" y="3866910"/>
            <a:ext cx="1308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2800" dirty="0" smtClean="0">
              <a:solidFill>
                <a:schemeClr val="accent1"/>
              </a:solidFill>
            </a:endParaRPr>
          </a:p>
          <a:p>
            <a:pPr algn="l"/>
            <a:endParaRPr lang="fr-FR" sz="2800" dirty="0">
              <a:solidFill>
                <a:schemeClr val="accent1"/>
              </a:solidFill>
            </a:endParaRPr>
          </a:p>
          <a:p>
            <a:pPr algn="l"/>
            <a:endParaRPr lang="fr-FR" sz="2800" dirty="0" smtClean="0">
              <a:solidFill>
                <a:schemeClr val="accent1"/>
              </a:solidFill>
            </a:endParaRPr>
          </a:p>
          <a:p>
            <a:pPr algn="l"/>
            <a:r>
              <a:rPr lang="fr-FR" sz="2800" dirty="0" smtClean="0">
                <a:solidFill>
                  <a:schemeClr val="accent1"/>
                </a:solidFill>
              </a:rPr>
              <a:t>Sauver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600DA4C6-220E-9241-9D07-BCDCA604170D}"/>
              </a:ext>
            </a:extLst>
          </p:cNvPr>
          <p:cNvSpPr txBox="1"/>
          <p:nvPr/>
        </p:nvSpPr>
        <p:spPr>
          <a:xfrm>
            <a:off x="1371601" y="4781447"/>
            <a:ext cx="170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 smtClean="0"/>
              <a:t>J’avai</a:t>
            </a:r>
            <a:r>
              <a:rPr lang="fr-FR" sz="2800" dirty="0" smtClean="0"/>
              <a:t>s sauvé</a:t>
            </a:r>
            <a:endParaRPr lang="fr-FR" sz="28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78CEBB20-6EE6-5E4B-93DC-3323AE8B690C}"/>
              </a:ext>
            </a:extLst>
          </p:cNvPr>
          <p:cNvSpPr txBox="1"/>
          <p:nvPr/>
        </p:nvSpPr>
        <p:spPr>
          <a:xfrm rot="10800000" flipV="1">
            <a:off x="2590800" y="4735532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Tu avais sauvé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71602" y="3420472"/>
            <a:ext cx="1219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J’avais été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0297577" y="1759810"/>
            <a:ext cx="1742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Ils avaient tranché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0134599" y="3420472"/>
            <a:ext cx="175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Ils avaient été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4038600" y="4893733"/>
            <a:ext cx="191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Il a sauvé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562600" y="4893733"/>
            <a:ext cx="2118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Nous avions sauvé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467600" y="5142788"/>
            <a:ext cx="21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Vous aviez sauvé</a:t>
            </a:r>
            <a:endParaRPr lang="fr-FR" sz="2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9392700" y="5078399"/>
            <a:ext cx="287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Ils avaient sauvé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147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9BDEF6D-64D3-EC4E-AF29-5245E1F225B4}"/>
              </a:ext>
            </a:extLst>
          </p:cNvPr>
          <p:cNvSpPr txBox="1"/>
          <p:nvPr/>
        </p:nvSpPr>
        <p:spPr>
          <a:xfrm>
            <a:off x="264586" y="249771"/>
            <a:ext cx="735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u="sng" dirty="0">
                <a:solidFill>
                  <a:schemeClr val="accent1"/>
                </a:solidFill>
              </a:rPr>
              <a:t>Conjugue les verbes suivants au plus-que-parfait.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5DB0D97-9249-5443-BCE4-93BA54A04E4B}"/>
              </a:ext>
            </a:extLst>
          </p:cNvPr>
          <p:cNvSpPr txBox="1"/>
          <p:nvPr/>
        </p:nvSpPr>
        <p:spPr>
          <a:xfrm>
            <a:off x="374653" y="1576920"/>
            <a:ext cx="881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La pauvre grenouille		 vainement sur sa patte.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A773364-902C-9F4F-9E57-F0D6DF4F5158}"/>
              </a:ext>
            </a:extLst>
          </p:cNvPr>
          <p:cNvSpPr txBox="1"/>
          <p:nvPr/>
        </p:nvSpPr>
        <p:spPr>
          <a:xfrm>
            <a:off x="3488265" y="1576920"/>
            <a:ext cx="162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avait tiré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DF508CF-5EAD-EB46-8062-6B1CCC123C7B}"/>
              </a:ext>
            </a:extLst>
          </p:cNvPr>
          <p:cNvSpPr txBox="1"/>
          <p:nvPr/>
        </p:nvSpPr>
        <p:spPr>
          <a:xfrm>
            <a:off x="264586" y="1085849"/>
            <a:ext cx="988483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Tirer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610650B-2CEA-B845-95DD-A9B09D9DF51E}"/>
              </a:ext>
            </a:extLst>
          </p:cNvPr>
          <p:cNvSpPr txBox="1"/>
          <p:nvPr/>
        </p:nvSpPr>
        <p:spPr>
          <a:xfrm>
            <a:off x="264586" y="2508249"/>
            <a:ext cx="988483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Être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CDE31F-E6B8-214A-9F3F-BB0A57625B18}"/>
              </a:ext>
            </a:extLst>
          </p:cNvPr>
          <p:cNvSpPr txBox="1"/>
          <p:nvPr/>
        </p:nvSpPr>
        <p:spPr>
          <a:xfrm>
            <a:off x="378889" y="3168653"/>
            <a:ext cx="840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Cœur de Lion	 	très fier d’être nommé ainsi.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1E94514-2172-B64B-8557-5AB7E1B1B415}"/>
              </a:ext>
            </a:extLst>
          </p:cNvPr>
          <p:cNvSpPr txBox="1"/>
          <p:nvPr/>
        </p:nvSpPr>
        <p:spPr>
          <a:xfrm>
            <a:off x="2495555" y="3168653"/>
            <a:ext cx="1446739" cy="533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avait été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808E235-4301-D546-ADF7-0AF66698C9B8}"/>
              </a:ext>
            </a:extLst>
          </p:cNvPr>
          <p:cNvSpPr txBox="1"/>
          <p:nvPr/>
        </p:nvSpPr>
        <p:spPr>
          <a:xfrm>
            <a:off x="264586" y="4099982"/>
            <a:ext cx="1731431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Dérouler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6E29A29-9757-214A-8849-32E13FCDFE1E}"/>
              </a:ext>
            </a:extLst>
          </p:cNvPr>
          <p:cNvSpPr txBox="1"/>
          <p:nvPr/>
        </p:nvSpPr>
        <p:spPr>
          <a:xfrm>
            <a:off x="393706" y="4760386"/>
            <a:ext cx="1075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La couleuvre	 			ses anneaux pour attraper la grenouille.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CF0B52A-E0BA-024F-ABC3-9ADCD430CF57}"/>
              </a:ext>
            </a:extLst>
          </p:cNvPr>
          <p:cNvSpPr txBox="1"/>
          <p:nvPr/>
        </p:nvSpPr>
        <p:spPr>
          <a:xfrm>
            <a:off x="2584455" y="4770968"/>
            <a:ext cx="208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avait déroulé</a:t>
            </a:r>
          </a:p>
        </p:txBody>
      </p:sp>
    </p:spTree>
    <p:extLst>
      <p:ext uri="{BB962C8B-B14F-4D97-AF65-F5344CB8AC3E}">
        <p14:creationId xmlns:p14="http://schemas.microsoft.com/office/powerpoint/2010/main" val="36151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727CD7-6306-BB4C-90D0-0916336248B7}"/>
              </a:ext>
            </a:extLst>
          </p:cNvPr>
          <p:cNvSpPr txBox="1"/>
          <p:nvPr/>
        </p:nvSpPr>
        <p:spPr>
          <a:xfrm>
            <a:off x="84667" y="1187314"/>
            <a:ext cx="120226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n’alla pas loin.</a:t>
            </a:r>
          </a:p>
          <a:p>
            <a:endParaRPr lang="fr-FR" sz="1200" dirty="0"/>
          </a:p>
          <a:p>
            <a:r>
              <a:rPr lang="fr-FR" sz="2800" dirty="0"/>
              <a:t>Au premier détour de la haie, il rencontra une patte. Une grosse patte de chat. </a:t>
            </a:r>
          </a:p>
          <a:p>
            <a:endParaRPr lang="fr-FR" sz="1200" dirty="0"/>
          </a:p>
          <a:p>
            <a:r>
              <a:rPr lang="fr-FR" sz="2800" dirty="0"/>
              <a:t>C’était Finaud, le matou des fermiers, un matou matois qui guettait depuis </a:t>
            </a:r>
          </a:p>
          <a:p>
            <a:endParaRPr lang="fr-FR" sz="1200" dirty="0"/>
          </a:p>
          <a:p>
            <a:r>
              <a:rPr lang="fr-FR" sz="2800" dirty="0"/>
              <a:t>quelque temps la sortie du nid des mulots.</a:t>
            </a:r>
          </a:p>
          <a:p>
            <a:endParaRPr lang="fr-FR" sz="1200" dirty="0"/>
          </a:p>
          <a:p>
            <a:r>
              <a:rPr lang="fr-FR" sz="2800" dirty="0"/>
              <a:t>Cœur de Lion finit son voyage dans l’estomac d’un chat. On a beau s’appeler Cœur </a:t>
            </a:r>
          </a:p>
          <a:p>
            <a:endParaRPr lang="fr-FR" sz="1200" dirty="0"/>
          </a:p>
          <a:p>
            <a:r>
              <a:rPr lang="fr-FR" sz="2800" dirty="0"/>
              <a:t>de Lion, quand on n’est qu’un mulot, il vaut mieux prendre ses précautions.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31B994F-CD55-8E4C-9994-CA2C7E52C53F}"/>
              </a:ext>
            </a:extLst>
          </p:cNvPr>
          <p:cNvSpPr txBox="1"/>
          <p:nvPr/>
        </p:nvSpPr>
        <p:spPr>
          <a:xfrm>
            <a:off x="7270017" y="6337073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Bernard Friot</a:t>
            </a:r>
            <a:r>
              <a:rPr lang="fr-FR" sz="1400" i="1" dirty="0"/>
              <a:t>, 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29163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A0915A8-CA1E-384E-B94E-BD8281FBE39A}"/>
              </a:ext>
            </a:extLst>
          </p:cNvPr>
          <p:cNvSpPr txBox="1"/>
          <p:nvPr/>
        </p:nvSpPr>
        <p:spPr>
          <a:xfrm>
            <a:off x="759081" y="2443069"/>
            <a:ext cx="1081689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As-tu compris qui est le personnage principal de cette histoire ?</a:t>
            </a:r>
          </a:p>
        </p:txBody>
      </p:sp>
    </p:spTree>
    <p:extLst>
      <p:ext uri="{BB962C8B-B14F-4D97-AF65-F5344CB8AC3E}">
        <p14:creationId xmlns:p14="http://schemas.microsoft.com/office/powerpoint/2010/main" val="17415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AE7C51F-15B5-524E-A960-70A345848D86}"/>
              </a:ext>
            </a:extLst>
          </p:cNvPr>
          <p:cNvSpPr txBox="1"/>
          <p:nvPr/>
        </p:nvSpPr>
        <p:spPr>
          <a:xfrm>
            <a:off x="7741164" y="1771423"/>
            <a:ext cx="366767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Il finit son voyage dans l’estomac d’un chat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7167F8-8419-E54C-9FD0-3F892134B792}"/>
              </a:ext>
            </a:extLst>
          </p:cNvPr>
          <p:cNvSpPr txBox="1"/>
          <p:nvPr/>
        </p:nvSpPr>
        <p:spPr>
          <a:xfrm>
            <a:off x="413114" y="1829815"/>
            <a:ext cx="391583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Il rencontra une patte. Une grosse patte de chat.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D00B92E-6934-BA44-99D3-B8394EB287E2}"/>
              </a:ext>
            </a:extLst>
          </p:cNvPr>
          <p:cNvSpPr txBox="1"/>
          <p:nvPr/>
        </p:nvSpPr>
        <p:spPr>
          <a:xfrm>
            <a:off x="4369094" y="4574186"/>
            <a:ext cx="304873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/>
              <a:t>Un nid de mulots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B5EFFE4-6DFC-5448-AE1D-C0BA271E0A33}"/>
              </a:ext>
            </a:extLst>
          </p:cNvPr>
          <p:cNvSpPr txBox="1"/>
          <p:nvPr/>
        </p:nvSpPr>
        <p:spPr>
          <a:xfrm>
            <a:off x="4959423" y="3167390"/>
            <a:ext cx="2312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Une souris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FFED3D21-6A55-A948-99C9-D2A2CE68912A}"/>
              </a:ext>
            </a:extLst>
          </p:cNvPr>
          <p:cNvCxnSpPr>
            <a:cxnSpLocks/>
          </p:cNvCxnSpPr>
          <p:nvPr/>
        </p:nvCxnSpPr>
        <p:spPr>
          <a:xfrm>
            <a:off x="4022398" y="2890345"/>
            <a:ext cx="846666" cy="538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A3C7C352-B9EA-E046-8CDD-7EB1FAA265E4}"/>
              </a:ext>
            </a:extLst>
          </p:cNvPr>
          <p:cNvCxnSpPr>
            <a:cxnSpLocks/>
          </p:cNvCxnSpPr>
          <p:nvPr/>
        </p:nvCxnSpPr>
        <p:spPr>
          <a:xfrm flipH="1">
            <a:off x="7146307" y="2890345"/>
            <a:ext cx="948849" cy="626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xmlns="" id="{DEF413E8-1239-A049-8BEA-5C01DA1B67D2}"/>
              </a:ext>
            </a:extLst>
          </p:cNvPr>
          <p:cNvCxnSpPr>
            <a:cxnSpLocks/>
          </p:cNvCxnSpPr>
          <p:nvPr/>
        </p:nvCxnSpPr>
        <p:spPr>
          <a:xfrm flipV="1">
            <a:off x="5841271" y="3812299"/>
            <a:ext cx="0" cy="58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xmlns="" id="{C72B205B-8D56-1E4E-88A3-8B87D613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3" y="211668"/>
            <a:ext cx="7024277" cy="61353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15D94B9-0C90-1B44-9157-E3AD2C797619}"/>
              </a:ext>
            </a:extLst>
          </p:cNvPr>
          <p:cNvSpPr txBox="1"/>
          <p:nvPr/>
        </p:nvSpPr>
        <p:spPr>
          <a:xfrm>
            <a:off x="10498668" y="6398778"/>
            <a:ext cx="149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© </a:t>
            </a:r>
            <a:r>
              <a:rPr lang="fr-FR" sz="1200" dirty="0" err="1"/>
              <a:t>Qwant</a:t>
            </a:r>
            <a:r>
              <a:rPr lang="fr-FR" sz="1200" dirty="0"/>
              <a:t> Junior</a:t>
            </a:r>
          </a:p>
        </p:txBody>
      </p:sp>
    </p:spTree>
    <p:extLst>
      <p:ext uri="{BB962C8B-B14F-4D97-AF65-F5344CB8AC3E}">
        <p14:creationId xmlns:p14="http://schemas.microsoft.com/office/powerpoint/2010/main" val="33990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562E3C-88DD-E144-ACAA-1AFDD8CF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Place à la dictée du jour !</a:t>
            </a:r>
          </a:p>
        </p:txBody>
      </p:sp>
      <p:pic>
        <p:nvPicPr>
          <p:cNvPr id="1026" name="Picture 2" descr="H:\Emoticon\emoticon-139228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981200"/>
            <a:ext cx="3850217" cy="3878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E1C57CA-5590-B143-998B-601FA0CD5502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8F3BE64-A44A-8048-B4C7-8D519CD925FD}"/>
              </a:ext>
            </a:extLst>
          </p:cNvPr>
          <p:cNvSpPr txBox="1"/>
          <p:nvPr/>
        </p:nvSpPr>
        <p:spPr>
          <a:xfrm>
            <a:off x="338667" y="228603"/>
            <a:ext cx="114511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Dictée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Le courageux et brave mulot, Cœur de Lion, a sauvé deux pauvres animaux 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d’une mort certaine. Une épouvantable épeire et une longue couleuvre 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avaient décidé de les dévorer.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Le chat du fermier avait longuement guetté la souris. Lorsqu’elle 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est sortie de son nid, il en a fait son repas.</a:t>
            </a:r>
          </a:p>
        </p:txBody>
      </p:sp>
    </p:spTree>
    <p:extLst>
      <p:ext uri="{BB962C8B-B14F-4D97-AF65-F5344CB8AC3E}">
        <p14:creationId xmlns:p14="http://schemas.microsoft.com/office/powerpoint/2010/main" val="13194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e Moins 10">
            <a:extLst>
              <a:ext uri="{FF2B5EF4-FFF2-40B4-BE49-F238E27FC236}">
                <a16:creationId xmlns:a16="http://schemas.microsoft.com/office/drawing/2014/main" xmlns="" id="{91965222-B0C5-5743-B8F4-63082906CE10}"/>
              </a:ext>
            </a:extLst>
          </p:cNvPr>
          <p:cNvSpPr/>
          <p:nvPr/>
        </p:nvSpPr>
        <p:spPr>
          <a:xfrm flipH="1">
            <a:off x="9349628" y="702338"/>
            <a:ext cx="2767127" cy="70306"/>
          </a:xfrm>
          <a:prstGeom prst="mathMinus">
            <a:avLst>
              <a:gd name="adj1" fmla="val 62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Moins 12">
            <a:extLst>
              <a:ext uri="{FF2B5EF4-FFF2-40B4-BE49-F238E27FC236}">
                <a16:creationId xmlns:a16="http://schemas.microsoft.com/office/drawing/2014/main" xmlns="" id="{5FC2CD2B-9442-2A45-88E7-8C0666992779}"/>
              </a:ext>
            </a:extLst>
          </p:cNvPr>
          <p:cNvSpPr/>
          <p:nvPr/>
        </p:nvSpPr>
        <p:spPr>
          <a:xfrm rot="10800000" flipH="1" flipV="1">
            <a:off x="6436127" y="576447"/>
            <a:ext cx="1664904" cy="315661"/>
          </a:xfrm>
          <a:prstGeom prst="mathMinus">
            <a:avLst>
              <a:gd name="adj1" fmla="val 121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xmlns="" id="{2A73E5E7-AC9C-E346-917F-31E8E9722E49}"/>
              </a:ext>
            </a:extLst>
          </p:cNvPr>
          <p:cNvSpPr/>
          <p:nvPr/>
        </p:nvSpPr>
        <p:spPr>
          <a:xfrm>
            <a:off x="751417" y="2510453"/>
            <a:ext cx="10773833" cy="267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igne Moins 16">
            <a:extLst>
              <a:ext uri="{FF2B5EF4-FFF2-40B4-BE49-F238E27FC236}">
                <a16:creationId xmlns:a16="http://schemas.microsoft.com/office/drawing/2014/main" xmlns="" id="{CE18FCEA-7892-D04F-9BE8-F4E7FD3FB5B8}"/>
              </a:ext>
            </a:extLst>
          </p:cNvPr>
          <p:cNvSpPr/>
          <p:nvPr/>
        </p:nvSpPr>
        <p:spPr>
          <a:xfrm rot="5400000">
            <a:off x="5955112" y="2527812"/>
            <a:ext cx="895607" cy="23283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365D1ACB-FD8B-0647-A02B-D1D3CC4CAA8F}"/>
              </a:ext>
            </a:extLst>
          </p:cNvPr>
          <p:cNvSpPr txBox="1"/>
          <p:nvPr/>
        </p:nvSpPr>
        <p:spPr>
          <a:xfrm>
            <a:off x="5679016" y="1837268"/>
            <a:ext cx="155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PRESENT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6ABBB78-BD05-0A49-91A3-90F969C63056}"/>
              </a:ext>
            </a:extLst>
          </p:cNvPr>
          <p:cNvSpPr txBox="1"/>
          <p:nvPr/>
        </p:nvSpPr>
        <p:spPr>
          <a:xfrm>
            <a:off x="2412996" y="1837268"/>
            <a:ext cx="155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PASSE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B64B41A5-5F7B-304B-BA5E-C007E17CB8E8}"/>
              </a:ext>
            </a:extLst>
          </p:cNvPr>
          <p:cNvSpPr txBox="1"/>
          <p:nvPr/>
        </p:nvSpPr>
        <p:spPr>
          <a:xfrm>
            <a:off x="10064749" y="1778121"/>
            <a:ext cx="155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FUTUR</a:t>
            </a:r>
          </a:p>
        </p:txBody>
      </p:sp>
      <p:pic>
        <p:nvPicPr>
          <p:cNvPr id="25" name="Graphique 25" descr="Loupe">
            <a:extLst>
              <a:ext uri="{FF2B5EF4-FFF2-40B4-BE49-F238E27FC236}">
                <a16:creationId xmlns:a16="http://schemas.microsoft.com/office/drawing/2014/main" xmlns="" id="{18F9D9EB-D39B-084D-9213-3AAD1E94E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57306" y="2300435"/>
            <a:ext cx="914400" cy="914400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xmlns="" id="{F1EBA31C-150C-CB44-AAEE-F9269CA74A9E}"/>
              </a:ext>
            </a:extLst>
          </p:cNvPr>
          <p:cNvCxnSpPr>
            <a:cxnSpLocks/>
          </p:cNvCxnSpPr>
          <p:nvPr/>
        </p:nvCxnSpPr>
        <p:spPr>
          <a:xfrm>
            <a:off x="2528004" y="919486"/>
            <a:ext cx="527358" cy="657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xmlns="" id="{576185E3-C21D-A64F-8D55-206E081F40A7}"/>
              </a:ext>
            </a:extLst>
          </p:cNvPr>
          <p:cNvCxnSpPr>
            <a:cxnSpLocks/>
          </p:cNvCxnSpPr>
          <p:nvPr/>
        </p:nvCxnSpPr>
        <p:spPr>
          <a:xfrm flipH="1">
            <a:off x="4121639" y="867305"/>
            <a:ext cx="2895073" cy="91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8FADA72D-71FE-6742-9467-E5B68A5A3F73}"/>
              </a:ext>
            </a:extLst>
          </p:cNvPr>
          <p:cNvSpPr/>
          <p:nvPr/>
        </p:nvSpPr>
        <p:spPr>
          <a:xfrm>
            <a:off x="755650" y="4832433"/>
            <a:ext cx="10773833" cy="267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61BEDF0-7A80-424D-AC30-F706F54D0002}"/>
              </a:ext>
            </a:extLst>
          </p:cNvPr>
          <p:cNvSpPr txBox="1"/>
          <p:nvPr/>
        </p:nvSpPr>
        <p:spPr>
          <a:xfrm>
            <a:off x="5848350" y="3499256"/>
            <a:ext cx="155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u="sng" dirty="0"/>
              <a:t>PASSE</a:t>
            </a:r>
          </a:p>
        </p:txBody>
      </p:sp>
      <p:sp>
        <p:nvSpPr>
          <p:cNvPr id="6" name="Signe Moins 5">
            <a:extLst>
              <a:ext uri="{FF2B5EF4-FFF2-40B4-BE49-F238E27FC236}">
                <a16:creationId xmlns:a16="http://schemas.microsoft.com/office/drawing/2014/main" xmlns="" id="{7AC9EFEB-C496-5646-9722-8B962FF1DB98}"/>
              </a:ext>
            </a:extLst>
          </p:cNvPr>
          <p:cNvSpPr/>
          <p:nvPr/>
        </p:nvSpPr>
        <p:spPr>
          <a:xfrm rot="5400000">
            <a:off x="8605178" y="4849792"/>
            <a:ext cx="895607" cy="23283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Moins 7">
            <a:extLst>
              <a:ext uri="{FF2B5EF4-FFF2-40B4-BE49-F238E27FC236}">
                <a16:creationId xmlns:a16="http://schemas.microsoft.com/office/drawing/2014/main" xmlns="" id="{7FAB0178-7648-214F-AE3B-1D0E11943992}"/>
              </a:ext>
            </a:extLst>
          </p:cNvPr>
          <p:cNvSpPr/>
          <p:nvPr/>
        </p:nvSpPr>
        <p:spPr>
          <a:xfrm rot="5400000">
            <a:off x="3874674" y="4914158"/>
            <a:ext cx="895607" cy="23283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B65F6BB-D5AB-914F-8637-E9C245957BC4}"/>
              </a:ext>
            </a:extLst>
          </p:cNvPr>
          <p:cNvSpPr txBox="1"/>
          <p:nvPr/>
        </p:nvSpPr>
        <p:spPr>
          <a:xfrm>
            <a:off x="8138582" y="4180816"/>
            <a:ext cx="186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L’imparfait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2BEA164-585E-8B46-930C-5CC2C52F6D97}"/>
              </a:ext>
            </a:extLst>
          </p:cNvPr>
          <p:cNvSpPr txBox="1"/>
          <p:nvPr/>
        </p:nvSpPr>
        <p:spPr>
          <a:xfrm>
            <a:off x="2967577" y="4153299"/>
            <a:ext cx="29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Le plus-que-parfait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0150BE4-FB7F-E04E-97C0-B24EC8171ED9}"/>
              </a:ext>
            </a:extLst>
          </p:cNvPr>
          <p:cNvSpPr txBox="1"/>
          <p:nvPr/>
        </p:nvSpPr>
        <p:spPr>
          <a:xfrm>
            <a:off x="8275751" y="5382165"/>
            <a:ext cx="2380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il </a:t>
            </a:r>
            <a:r>
              <a:rPr lang="fr-FR" sz="2800" dirty="0">
                <a:solidFill>
                  <a:schemeClr val="accent1"/>
                </a:solidFill>
              </a:rPr>
              <a:t>se promenait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BBF517C-F334-CE4D-84A8-7CF08D28AEF1}"/>
              </a:ext>
            </a:extLst>
          </p:cNvPr>
          <p:cNvSpPr txBox="1"/>
          <p:nvPr/>
        </p:nvSpPr>
        <p:spPr>
          <a:xfrm>
            <a:off x="423345" y="5353377"/>
            <a:ext cx="6982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Quand on lui </a:t>
            </a:r>
            <a:r>
              <a:rPr lang="fr-FR" sz="2800" dirty="0">
                <a:solidFill>
                  <a:schemeClr val="accent2"/>
                </a:solidFill>
              </a:rPr>
              <a:t>avait donné</a:t>
            </a:r>
            <a:r>
              <a:rPr lang="fr-FR" sz="2800" dirty="0"/>
              <a:t> son surnom, il en </a:t>
            </a:r>
            <a:r>
              <a:rPr lang="fr-FR" sz="2800" dirty="0">
                <a:solidFill>
                  <a:schemeClr val="accent2"/>
                </a:solidFill>
              </a:rPr>
              <a:t>avait été</a:t>
            </a:r>
            <a:r>
              <a:rPr lang="fr-FR" sz="2800" dirty="0"/>
              <a:t> très fier…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EC80113F-3ED0-EC41-AF60-36358D3A0C3A}"/>
              </a:ext>
            </a:extLst>
          </p:cNvPr>
          <p:cNvCxnSpPr>
            <a:cxnSpLocks/>
          </p:cNvCxnSpPr>
          <p:nvPr/>
        </p:nvCxnSpPr>
        <p:spPr>
          <a:xfrm>
            <a:off x="3643106" y="3170445"/>
            <a:ext cx="2035910" cy="565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6AFEE53-D707-574B-AC79-DBF7EF6D3701}"/>
              </a:ext>
            </a:extLst>
          </p:cNvPr>
          <p:cNvSpPr txBox="1"/>
          <p:nvPr/>
        </p:nvSpPr>
        <p:spPr>
          <a:xfrm>
            <a:off x="254011" y="287893"/>
            <a:ext cx="117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Quand on lui avait donné son surnom, il en avait été très fier et il se promenait…</a:t>
            </a:r>
          </a:p>
        </p:txBody>
      </p:sp>
      <p:sp>
        <p:nvSpPr>
          <p:cNvPr id="12" name="Signe Moins 11">
            <a:extLst>
              <a:ext uri="{FF2B5EF4-FFF2-40B4-BE49-F238E27FC236}">
                <a16:creationId xmlns:a16="http://schemas.microsoft.com/office/drawing/2014/main" xmlns="" id="{ED215C3A-5228-FE43-B147-166280B31F40}"/>
              </a:ext>
            </a:extLst>
          </p:cNvPr>
          <p:cNvSpPr/>
          <p:nvPr/>
        </p:nvSpPr>
        <p:spPr>
          <a:xfrm rot="10800000" flipH="1" flipV="1">
            <a:off x="2043521" y="555760"/>
            <a:ext cx="2144837" cy="406655"/>
          </a:xfrm>
          <a:prstGeom prst="mathMinus">
            <a:avLst>
              <a:gd name="adj1" fmla="val 121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57E0D97D-22F7-8D40-9F19-F8269F01CA9F}"/>
              </a:ext>
            </a:extLst>
          </p:cNvPr>
          <p:cNvCxnSpPr>
            <a:cxnSpLocks/>
          </p:cNvCxnSpPr>
          <p:nvPr/>
        </p:nvCxnSpPr>
        <p:spPr>
          <a:xfrm flipH="1">
            <a:off x="4199981" y="795244"/>
            <a:ext cx="5895261" cy="1318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4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3210A6B-7DC5-274F-8E89-8E126D5AF620}"/>
              </a:ext>
            </a:extLst>
          </p:cNvPr>
          <p:cNvSpPr txBox="1"/>
          <p:nvPr/>
        </p:nvSpPr>
        <p:spPr>
          <a:xfrm>
            <a:off x="437931" y="454032"/>
            <a:ext cx="107585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On a beau s’appeler Cœur de Lion, quand on n’est qu’un mulot, il vaut mieux prendre ses précautions.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A7C401F-24EF-5741-8407-8F4C560174CE}"/>
              </a:ext>
            </a:extLst>
          </p:cNvPr>
          <p:cNvSpPr txBox="1"/>
          <p:nvPr/>
        </p:nvSpPr>
        <p:spPr>
          <a:xfrm>
            <a:off x="4837391" y="2757504"/>
            <a:ext cx="246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Une morale</a:t>
            </a: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xmlns="" id="{F203C67A-1D16-1B4B-B197-02CD4EA65F22}"/>
              </a:ext>
            </a:extLst>
          </p:cNvPr>
          <p:cNvSpPr/>
          <p:nvPr/>
        </p:nvSpPr>
        <p:spPr>
          <a:xfrm>
            <a:off x="5609908" y="1517798"/>
            <a:ext cx="486092" cy="981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E2CA16B-631D-0D43-96F2-FC492FB5EDBB}"/>
              </a:ext>
            </a:extLst>
          </p:cNvPr>
          <p:cNvSpPr txBox="1"/>
          <p:nvPr/>
        </p:nvSpPr>
        <p:spPr>
          <a:xfrm>
            <a:off x="1063585" y="3552500"/>
            <a:ext cx="398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Des animaux personnifiés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81CB132-632A-8C4F-85AF-AB394DFF3C73}"/>
              </a:ext>
            </a:extLst>
          </p:cNvPr>
          <p:cNvSpPr txBox="1"/>
          <p:nvPr/>
        </p:nvSpPr>
        <p:spPr>
          <a:xfrm>
            <a:off x="7303230" y="3383750"/>
            <a:ext cx="3987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Un personnage faillible puni par ses défauts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E386BD9B-E77F-F74C-A9B0-907F4A8B9C49}"/>
              </a:ext>
            </a:extLst>
          </p:cNvPr>
          <p:cNvSpPr txBox="1"/>
          <p:nvPr/>
        </p:nvSpPr>
        <p:spPr>
          <a:xfrm>
            <a:off x="4975193" y="5376919"/>
            <a:ext cx="204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Une fable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8D4FBBE5-A37B-D446-A38A-A774CF6350D0}"/>
              </a:ext>
            </a:extLst>
          </p:cNvPr>
          <p:cNvSpPr/>
          <p:nvPr/>
        </p:nvSpPr>
        <p:spPr>
          <a:xfrm>
            <a:off x="5649178" y="4256081"/>
            <a:ext cx="486092" cy="981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4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2333" y="87768"/>
            <a:ext cx="12072298" cy="85792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+mn-lt"/>
              </a:rPr>
              <a:t>Rappelle-toi : tu connais déjà un temps composé de l’indicatif…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2538" y="1917713"/>
            <a:ext cx="3331703" cy="532211"/>
          </a:xfrm>
        </p:spPr>
        <p:txBody>
          <a:bodyPr>
            <a:normAutofit/>
          </a:bodyPr>
          <a:lstStyle/>
          <a:p>
            <a:r>
              <a:rPr lang="fr-FR" sz="2800" u="sng" dirty="0">
                <a:solidFill>
                  <a:schemeClr val="accent2"/>
                </a:solidFill>
              </a:rPr>
              <a:t>Le passé composé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97606" y="2813674"/>
            <a:ext cx="1751011" cy="532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J’</a:t>
            </a:r>
            <a:r>
              <a:rPr lang="fr-FR" b="1" dirty="0">
                <a:solidFill>
                  <a:srgbClr val="FF0000"/>
                </a:solidFill>
              </a:rPr>
              <a:t>ai</a:t>
            </a:r>
            <a:r>
              <a:rPr lang="fr-FR" dirty="0"/>
              <a:t> appelé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080251" y="1909476"/>
            <a:ext cx="3569987" cy="532211"/>
          </a:xfrm>
        </p:spPr>
        <p:txBody>
          <a:bodyPr>
            <a:noAutofit/>
          </a:bodyPr>
          <a:lstStyle/>
          <a:p>
            <a:r>
              <a:rPr lang="fr-FR" sz="2800" u="sng" dirty="0">
                <a:solidFill>
                  <a:schemeClr val="accent1"/>
                </a:solidFill>
              </a:rPr>
              <a:t>Le plus-que-parfait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653864" y="2907240"/>
            <a:ext cx="2262717" cy="3905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J’</a:t>
            </a:r>
            <a:r>
              <a:rPr lang="fr-FR" b="1" dirty="0">
                <a:solidFill>
                  <a:srgbClr val="FF0000"/>
                </a:solidFill>
              </a:rPr>
              <a:t>avais</a:t>
            </a:r>
            <a:r>
              <a:rPr lang="fr-FR" dirty="0"/>
              <a:t> appelé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540936" y="3232153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139017" y="3232152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7382931" y="3306237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9319681" y="3337987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67217" y="4404784"/>
            <a:ext cx="289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Auxiliaire </a:t>
            </a:r>
            <a:r>
              <a:rPr lang="fr-FR" sz="2400" b="1" dirty="0">
                <a:solidFill>
                  <a:srgbClr val="FF0000"/>
                </a:solidFill>
              </a:rPr>
              <a:t>au présent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27919" y="4341284"/>
            <a:ext cx="275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Participe passé du verbe conjugué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2EBA43D-AC0C-9A4E-B769-D63CB44752D6}"/>
              </a:ext>
            </a:extLst>
          </p:cNvPr>
          <p:cNvSpPr txBox="1"/>
          <p:nvPr/>
        </p:nvSpPr>
        <p:spPr>
          <a:xfrm>
            <a:off x="6214517" y="4377272"/>
            <a:ext cx="298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Auxiliaire </a:t>
            </a:r>
            <a:r>
              <a:rPr lang="fr-FR" sz="2400" b="1" dirty="0">
                <a:solidFill>
                  <a:srgbClr val="FF0000"/>
                </a:solidFill>
              </a:rPr>
              <a:t>à l’imparfait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9C08397-8E0C-8F4D-B11C-01D2402D16EB}"/>
              </a:ext>
            </a:extLst>
          </p:cNvPr>
          <p:cNvSpPr txBox="1"/>
          <p:nvPr/>
        </p:nvSpPr>
        <p:spPr>
          <a:xfrm>
            <a:off x="9370471" y="4345519"/>
            <a:ext cx="275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Participe passé du verbe conjugué</a:t>
            </a:r>
          </a:p>
        </p:txBody>
      </p:sp>
    </p:spTree>
    <p:extLst>
      <p:ext uri="{BB962C8B-B14F-4D97-AF65-F5344CB8AC3E}">
        <p14:creationId xmlns:p14="http://schemas.microsoft.com/office/powerpoint/2010/main" val="4079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F56E9C2-7D87-264A-A084-E280132FFC1C}"/>
              </a:ext>
            </a:extLst>
          </p:cNvPr>
          <p:cNvSpPr txBox="1"/>
          <p:nvPr/>
        </p:nvSpPr>
        <p:spPr>
          <a:xfrm>
            <a:off x="1243541" y="1454989"/>
            <a:ext cx="970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Il était si courageux qu’on l’avait appelé Cœur de Lion.</a:t>
            </a:r>
          </a:p>
        </p:txBody>
      </p:sp>
      <p:sp>
        <p:nvSpPr>
          <p:cNvPr id="5" name="Signe Moins 4">
            <a:extLst>
              <a:ext uri="{FF2B5EF4-FFF2-40B4-BE49-F238E27FC236}">
                <a16:creationId xmlns:a16="http://schemas.microsoft.com/office/drawing/2014/main" xmlns="" id="{03C0E663-0FF3-3349-BA4B-80774235DA72}"/>
              </a:ext>
            </a:extLst>
          </p:cNvPr>
          <p:cNvSpPr/>
          <p:nvPr/>
        </p:nvSpPr>
        <p:spPr>
          <a:xfrm rot="10800000" flipH="1" flipV="1">
            <a:off x="4921249" y="1703917"/>
            <a:ext cx="2344439" cy="444499"/>
          </a:xfrm>
          <a:prstGeom prst="mathMinus">
            <a:avLst>
              <a:gd name="adj1" fmla="val 121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F5812021-6575-C94A-9DB7-B928DBEFF9BF}"/>
              </a:ext>
            </a:extLst>
          </p:cNvPr>
          <p:cNvCxnSpPr>
            <a:cxnSpLocks/>
          </p:cNvCxnSpPr>
          <p:nvPr/>
        </p:nvCxnSpPr>
        <p:spPr>
          <a:xfrm flipH="1">
            <a:off x="3672417" y="2038354"/>
            <a:ext cx="1773763" cy="148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6BF92766-FC6E-FD48-B703-5CE027FA6092}"/>
              </a:ext>
            </a:extLst>
          </p:cNvPr>
          <p:cNvCxnSpPr>
            <a:cxnSpLocks/>
          </p:cNvCxnSpPr>
          <p:nvPr/>
        </p:nvCxnSpPr>
        <p:spPr>
          <a:xfrm>
            <a:off x="6593415" y="2063753"/>
            <a:ext cx="1629835" cy="1365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57DBE4C-ADD9-4E43-892D-A406AD38AAE9}"/>
              </a:ext>
            </a:extLst>
          </p:cNvPr>
          <p:cNvSpPr txBox="1"/>
          <p:nvPr/>
        </p:nvSpPr>
        <p:spPr>
          <a:xfrm>
            <a:off x="1501774" y="3618223"/>
            <a:ext cx="3631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Auxiliaire avoir ou être à l’imparfait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EA2F35B9-821D-FC43-8376-47D2456ABE3F}"/>
              </a:ext>
            </a:extLst>
          </p:cNvPr>
          <p:cNvSpPr txBox="1"/>
          <p:nvPr/>
        </p:nvSpPr>
        <p:spPr>
          <a:xfrm>
            <a:off x="6818830" y="3633040"/>
            <a:ext cx="412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Verbe au participe passé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5C9CB34D-8F40-2B4E-99F7-75DCE4F08065}"/>
              </a:ext>
            </a:extLst>
          </p:cNvPr>
          <p:cNvSpPr txBox="1"/>
          <p:nvPr/>
        </p:nvSpPr>
        <p:spPr>
          <a:xfrm>
            <a:off x="5333999" y="1986718"/>
            <a:ext cx="143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Appeler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3D60C1C9-F493-AB40-B85D-8758D553DB2A}"/>
              </a:ext>
            </a:extLst>
          </p:cNvPr>
          <p:cNvSpPr txBox="1"/>
          <p:nvPr/>
        </p:nvSpPr>
        <p:spPr>
          <a:xfrm>
            <a:off x="254011" y="165948"/>
            <a:ext cx="690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Comment le plus-que-parfait se construit-il ?</a:t>
            </a:r>
          </a:p>
        </p:txBody>
      </p:sp>
    </p:spTree>
    <p:extLst>
      <p:ext uri="{BB962C8B-B14F-4D97-AF65-F5344CB8AC3E}">
        <p14:creationId xmlns:p14="http://schemas.microsoft.com/office/powerpoint/2010/main" val="13157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F56E9C2-7D87-264A-A084-E280132FFC1C}"/>
              </a:ext>
            </a:extLst>
          </p:cNvPr>
          <p:cNvSpPr txBox="1"/>
          <p:nvPr/>
        </p:nvSpPr>
        <p:spPr>
          <a:xfrm>
            <a:off x="254011" y="2058238"/>
            <a:ext cx="117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Quand on lui avait donné son surnom, il en avait été très fier et il se promenait…</a:t>
            </a:r>
          </a:p>
        </p:txBody>
      </p:sp>
      <p:sp>
        <p:nvSpPr>
          <p:cNvPr id="5" name="Signe Moins 4">
            <a:extLst>
              <a:ext uri="{FF2B5EF4-FFF2-40B4-BE49-F238E27FC236}">
                <a16:creationId xmlns:a16="http://schemas.microsoft.com/office/drawing/2014/main" xmlns="" id="{03C0E663-0FF3-3349-BA4B-80774235DA72}"/>
              </a:ext>
            </a:extLst>
          </p:cNvPr>
          <p:cNvSpPr/>
          <p:nvPr/>
        </p:nvSpPr>
        <p:spPr>
          <a:xfrm rot="10800000" flipH="1" flipV="1">
            <a:off x="1936753" y="2666997"/>
            <a:ext cx="2344439" cy="444499"/>
          </a:xfrm>
          <a:prstGeom prst="mathMinus">
            <a:avLst>
              <a:gd name="adj1" fmla="val 121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5C9CB34D-8F40-2B4E-99F7-75DCE4F08065}"/>
              </a:ext>
            </a:extLst>
          </p:cNvPr>
          <p:cNvSpPr txBox="1"/>
          <p:nvPr/>
        </p:nvSpPr>
        <p:spPr>
          <a:xfrm>
            <a:off x="2393004" y="3085669"/>
            <a:ext cx="143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donner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3D60C1C9-F493-AB40-B85D-8758D553DB2A}"/>
              </a:ext>
            </a:extLst>
          </p:cNvPr>
          <p:cNvSpPr txBox="1"/>
          <p:nvPr/>
        </p:nvSpPr>
        <p:spPr>
          <a:xfrm>
            <a:off x="254011" y="197699"/>
            <a:ext cx="701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Quel est l’ordre des actions dans le récit ?</a:t>
            </a:r>
          </a:p>
        </p:txBody>
      </p:sp>
      <p:sp>
        <p:nvSpPr>
          <p:cNvPr id="2" name="Signe Moins 1">
            <a:extLst>
              <a:ext uri="{FF2B5EF4-FFF2-40B4-BE49-F238E27FC236}">
                <a16:creationId xmlns:a16="http://schemas.microsoft.com/office/drawing/2014/main" xmlns="" id="{5C2FF513-17A4-8747-826B-514640E80D52}"/>
              </a:ext>
            </a:extLst>
          </p:cNvPr>
          <p:cNvSpPr/>
          <p:nvPr/>
        </p:nvSpPr>
        <p:spPr>
          <a:xfrm rot="10800000" flipH="1" flipV="1">
            <a:off x="6407143" y="2723328"/>
            <a:ext cx="1768248" cy="335255"/>
          </a:xfrm>
          <a:prstGeom prst="mathMinus">
            <a:avLst>
              <a:gd name="adj1" fmla="val 121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Signe Moins 3">
            <a:extLst>
              <a:ext uri="{FF2B5EF4-FFF2-40B4-BE49-F238E27FC236}">
                <a16:creationId xmlns:a16="http://schemas.microsoft.com/office/drawing/2014/main" xmlns="" id="{906B830E-C1A3-F04C-AF16-47F2DC8B5814}"/>
              </a:ext>
            </a:extLst>
          </p:cNvPr>
          <p:cNvSpPr/>
          <p:nvPr/>
        </p:nvSpPr>
        <p:spPr>
          <a:xfrm rot="10800000" flipH="1" flipV="1">
            <a:off x="9522869" y="2653480"/>
            <a:ext cx="2520963" cy="477968"/>
          </a:xfrm>
          <a:prstGeom prst="mathMinus">
            <a:avLst>
              <a:gd name="adj1" fmla="val 1213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4B9A7D2-49B5-C74D-9176-CD71BFAA564B}"/>
              </a:ext>
            </a:extLst>
          </p:cNvPr>
          <p:cNvSpPr txBox="1"/>
          <p:nvPr/>
        </p:nvSpPr>
        <p:spPr>
          <a:xfrm>
            <a:off x="2905773" y="2451995"/>
            <a:ext cx="4063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59166E-561A-2F40-B2CC-F9DC351F9A4A}"/>
              </a:ext>
            </a:extLst>
          </p:cNvPr>
          <p:cNvSpPr txBox="1"/>
          <p:nvPr/>
        </p:nvSpPr>
        <p:spPr>
          <a:xfrm>
            <a:off x="7068405" y="2467727"/>
            <a:ext cx="4063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CCC8D99-855F-EC46-8483-6A52BA60959F}"/>
              </a:ext>
            </a:extLst>
          </p:cNvPr>
          <p:cNvSpPr txBox="1"/>
          <p:nvPr/>
        </p:nvSpPr>
        <p:spPr>
          <a:xfrm>
            <a:off x="10556206" y="2467727"/>
            <a:ext cx="4063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C63A32A-1AA2-DE49-B772-7AE9A93E4861}"/>
              </a:ext>
            </a:extLst>
          </p:cNvPr>
          <p:cNvSpPr txBox="1"/>
          <p:nvPr/>
        </p:nvSpPr>
        <p:spPr>
          <a:xfrm>
            <a:off x="6609405" y="3037417"/>
            <a:ext cx="143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être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BEB752F-EC78-B34C-BDDF-F62AF93278D6}"/>
              </a:ext>
            </a:extLst>
          </p:cNvPr>
          <p:cNvSpPr txBox="1"/>
          <p:nvPr/>
        </p:nvSpPr>
        <p:spPr>
          <a:xfrm>
            <a:off x="3968745" y="4486902"/>
            <a:ext cx="320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2"/>
                </a:solidFill>
              </a:rPr>
              <a:t>Plus-que-parfait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C027B920-A2D4-B34E-831D-16BFB4F0D3F2}"/>
              </a:ext>
            </a:extLst>
          </p:cNvPr>
          <p:cNvSpPr txBox="1"/>
          <p:nvPr/>
        </p:nvSpPr>
        <p:spPr>
          <a:xfrm>
            <a:off x="9471136" y="4480984"/>
            <a:ext cx="188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Imparfait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F07DF56E-FA20-8B43-8F3A-486F7BF84964}"/>
              </a:ext>
            </a:extLst>
          </p:cNvPr>
          <p:cNvCxnSpPr>
            <a:cxnSpLocks/>
          </p:cNvCxnSpPr>
          <p:nvPr/>
        </p:nvCxnSpPr>
        <p:spPr>
          <a:xfrm>
            <a:off x="3785707" y="3004620"/>
            <a:ext cx="971553" cy="107193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18EA342A-65A2-D940-A224-89F76E8F943C}"/>
              </a:ext>
            </a:extLst>
          </p:cNvPr>
          <p:cNvCxnSpPr>
            <a:cxnSpLocks/>
          </p:cNvCxnSpPr>
          <p:nvPr/>
        </p:nvCxnSpPr>
        <p:spPr>
          <a:xfrm flipH="1">
            <a:off x="5950891" y="2952752"/>
            <a:ext cx="928277" cy="119591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D3970B5-A19C-7B4F-AC30-078E03C1FBEB}"/>
              </a:ext>
            </a:extLst>
          </p:cNvPr>
          <p:cNvSpPr txBox="1"/>
          <p:nvPr/>
        </p:nvSpPr>
        <p:spPr>
          <a:xfrm>
            <a:off x="455084" y="196853"/>
            <a:ext cx="752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accent1"/>
                </a:solidFill>
              </a:rPr>
              <a:t>Certains verbes conjugués au plus-que-parfait 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A48C0C1-962E-B844-90B4-F4EAFD75FEBC}"/>
              </a:ext>
            </a:extLst>
          </p:cNvPr>
          <p:cNvSpPr txBox="1"/>
          <p:nvPr/>
        </p:nvSpPr>
        <p:spPr>
          <a:xfrm>
            <a:off x="1358898" y="1979085"/>
            <a:ext cx="3223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Être</a:t>
            </a:r>
          </a:p>
          <a:p>
            <a:pPr algn="ctr"/>
            <a:endParaRPr lang="fr-FR" sz="2800" u="sng" dirty="0"/>
          </a:p>
          <a:p>
            <a:pPr algn="ctr"/>
            <a:r>
              <a:rPr lang="fr-FR" sz="2800" dirty="0"/>
              <a:t>J’ </a:t>
            </a:r>
            <a:r>
              <a:rPr lang="fr-FR" sz="2800" dirty="0">
                <a:solidFill>
                  <a:schemeClr val="accent1"/>
                </a:solidFill>
              </a:rPr>
              <a:t>avais </a:t>
            </a:r>
            <a:r>
              <a:rPr lang="fr-FR" sz="2800" dirty="0">
                <a:solidFill>
                  <a:srgbClr val="7030A0"/>
                </a:solidFill>
              </a:rPr>
              <a:t>été</a:t>
            </a:r>
          </a:p>
          <a:p>
            <a:pPr algn="ctr"/>
            <a:r>
              <a:rPr lang="fr-FR" sz="2800" dirty="0"/>
              <a:t>Tu</a:t>
            </a:r>
            <a:r>
              <a:rPr lang="fr-FR" sz="2800" dirty="0">
                <a:solidFill>
                  <a:schemeClr val="accent1"/>
                </a:solidFill>
              </a:rPr>
              <a:t> avais </a:t>
            </a:r>
            <a:r>
              <a:rPr lang="fr-FR" sz="2800" dirty="0">
                <a:solidFill>
                  <a:srgbClr val="7030A0"/>
                </a:solidFill>
              </a:rPr>
              <a:t>été</a:t>
            </a:r>
          </a:p>
          <a:p>
            <a:pPr algn="ctr"/>
            <a:r>
              <a:rPr lang="fr-FR" sz="2800" dirty="0"/>
              <a:t>Il, elle</a:t>
            </a:r>
            <a:r>
              <a:rPr lang="fr-FR" sz="2800" dirty="0">
                <a:solidFill>
                  <a:schemeClr val="accent1"/>
                </a:solidFill>
              </a:rPr>
              <a:t> avait </a:t>
            </a:r>
            <a:r>
              <a:rPr lang="fr-FR" sz="2800" dirty="0">
                <a:solidFill>
                  <a:srgbClr val="7030A0"/>
                </a:solidFill>
              </a:rPr>
              <a:t>été</a:t>
            </a:r>
          </a:p>
          <a:p>
            <a:pPr algn="ctr"/>
            <a:r>
              <a:rPr lang="fr-FR" sz="2800" dirty="0"/>
              <a:t>Nous</a:t>
            </a:r>
            <a:r>
              <a:rPr lang="fr-FR" sz="2800" dirty="0">
                <a:solidFill>
                  <a:schemeClr val="accent1"/>
                </a:solidFill>
              </a:rPr>
              <a:t> avions </a:t>
            </a:r>
            <a:r>
              <a:rPr lang="fr-FR" sz="2800" dirty="0">
                <a:solidFill>
                  <a:srgbClr val="7030A0"/>
                </a:solidFill>
              </a:rPr>
              <a:t>été</a:t>
            </a:r>
          </a:p>
          <a:p>
            <a:pPr algn="ctr"/>
            <a:r>
              <a:rPr lang="fr-FR" sz="2800" dirty="0"/>
              <a:t>Vous</a:t>
            </a:r>
            <a:r>
              <a:rPr lang="fr-FR" sz="2800" dirty="0">
                <a:solidFill>
                  <a:schemeClr val="accent1"/>
                </a:solidFill>
              </a:rPr>
              <a:t> aviez </a:t>
            </a:r>
            <a:r>
              <a:rPr lang="fr-FR" sz="2800" dirty="0">
                <a:solidFill>
                  <a:srgbClr val="7030A0"/>
                </a:solidFill>
              </a:rPr>
              <a:t>été</a:t>
            </a:r>
          </a:p>
          <a:p>
            <a:pPr algn="ctr"/>
            <a:r>
              <a:rPr lang="fr-FR" sz="2800" dirty="0"/>
              <a:t>Ils, elles</a:t>
            </a:r>
            <a:r>
              <a:rPr lang="fr-FR" sz="2800" dirty="0">
                <a:solidFill>
                  <a:schemeClr val="accent1"/>
                </a:solidFill>
              </a:rPr>
              <a:t> avaient </a:t>
            </a:r>
            <a:r>
              <a:rPr lang="fr-FR" sz="2800" dirty="0">
                <a:solidFill>
                  <a:srgbClr val="7030A0"/>
                </a:solidFill>
              </a:rPr>
              <a:t>été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75D5D89-3442-A843-852F-E63A6BAAA365}"/>
              </a:ext>
            </a:extLst>
          </p:cNvPr>
          <p:cNvSpPr txBox="1"/>
          <p:nvPr/>
        </p:nvSpPr>
        <p:spPr>
          <a:xfrm>
            <a:off x="7207250" y="1888070"/>
            <a:ext cx="3740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Donner</a:t>
            </a:r>
          </a:p>
          <a:p>
            <a:pPr algn="ctr"/>
            <a:endParaRPr lang="fr-FR" sz="2800" u="sng" dirty="0"/>
          </a:p>
          <a:p>
            <a:pPr algn="ctr"/>
            <a:r>
              <a:rPr lang="fr-FR" sz="2800" dirty="0"/>
              <a:t>J’ </a:t>
            </a:r>
            <a:r>
              <a:rPr lang="fr-FR" sz="2800" dirty="0">
                <a:solidFill>
                  <a:schemeClr val="accent1"/>
                </a:solidFill>
              </a:rPr>
              <a:t>avais </a:t>
            </a:r>
            <a:r>
              <a:rPr lang="fr-FR" sz="2800" dirty="0">
                <a:solidFill>
                  <a:srgbClr val="7030A0"/>
                </a:solidFill>
              </a:rPr>
              <a:t>donné</a:t>
            </a:r>
          </a:p>
          <a:p>
            <a:pPr algn="ctr"/>
            <a:r>
              <a:rPr lang="fr-FR" sz="2800" dirty="0"/>
              <a:t>Tu</a:t>
            </a:r>
            <a:r>
              <a:rPr lang="fr-FR" sz="2800" dirty="0">
                <a:solidFill>
                  <a:schemeClr val="accent1"/>
                </a:solidFill>
              </a:rPr>
              <a:t> avais </a:t>
            </a:r>
            <a:r>
              <a:rPr lang="fr-FR" sz="2800" dirty="0">
                <a:solidFill>
                  <a:srgbClr val="7030A0"/>
                </a:solidFill>
              </a:rPr>
              <a:t>donné</a:t>
            </a:r>
          </a:p>
          <a:p>
            <a:pPr algn="ctr"/>
            <a:r>
              <a:rPr lang="fr-FR" sz="2800" dirty="0"/>
              <a:t>Il, elle</a:t>
            </a:r>
            <a:r>
              <a:rPr lang="fr-FR" sz="2800" dirty="0">
                <a:solidFill>
                  <a:schemeClr val="accent1"/>
                </a:solidFill>
              </a:rPr>
              <a:t> avait </a:t>
            </a:r>
            <a:r>
              <a:rPr lang="fr-FR" sz="2800" dirty="0">
                <a:solidFill>
                  <a:srgbClr val="7030A0"/>
                </a:solidFill>
              </a:rPr>
              <a:t>donné</a:t>
            </a:r>
          </a:p>
          <a:p>
            <a:pPr algn="ctr"/>
            <a:r>
              <a:rPr lang="fr-FR" sz="2800" dirty="0"/>
              <a:t>Nous</a:t>
            </a:r>
            <a:r>
              <a:rPr lang="fr-FR" sz="2800" dirty="0">
                <a:solidFill>
                  <a:schemeClr val="accent1"/>
                </a:solidFill>
              </a:rPr>
              <a:t> avions </a:t>
            </a:r>
            <a:r>
              <a:rPr lang="fr-FR" sz="2800" dirty="0">
                <a:solidFill>
                  <a:srgbClr val="7030A0"/>
                </a:solidFill>
              </a:rPr>
              <a:t>donné</a:t>
            </a:r>
          </a:p>
          <a:p>
            <a:pPr algn="ctr"/>
            <a:r>
              <a:rPr lang="fr-FR" sz="2800" dirty="0"/>
              <a:t>Vous</a:t>
            </a:r>
            <a:r>
              <a:rPr lang="fr-FR" sz="2800" dirty="0">
                <a:solidFill>
                  <a:schemeClr val="accent1"/>
                </a:solidFill>
              </a:rPr>
              <a:t> aviez </a:t>
            </a:r>
            <a:r>
              <a:rPr lang="fr-FR" sz="2800" dirty="0">
                <a:solidFill>
                  <a:srgbClr val="7030A0"/>
                </a:solidFill>
              </a:rPr>
              <a:t>donné</a:t>
            </a:r>
          </a:p>
          <a:p>
            <a:pPr algn="ctr"/>
            <a:r>
              <a:rPr lang="fr-FR" sz="2800" dirty="0"/>
              <a:t>Ils, elles</a:t>
            </a:r>
            <a:r>
              <a:rPr lang="fr-FR" sz="2800" dirty="0">
                <a:solidFill>
                  <a:schemeClr val="accent1"/>
                </a:solidFill>
              </a:rPr>
              <a:t> avaient </a:t>
            </a:r>
            <a:r>
              <a:rPr lang="fr-FR" sz="2800" dirty="0">
                <a:solidFill>
                  <a:srgbClr val="7030A0"/>
                </a:solidFill>
              </a:rPr>
              <a:t>donné</a:t>
            </a:r>
          </a:p>
        </p:txBody>
      </p:sp>
    </p:spTree>
    <p:extLst>
      <p:ext uri="{BB962C8B-B14F-4D97-AF65-F5344CB8AC3E}">
        <p14:creationId xmlns:p14="http://schemas.microsoft.com/office/powerpoint/2010/main" val="26364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727CD7-6306-BB4C-90D0-0916336248B7}"/>
              </a:ext>
            </a:extLst>
          </p:cNvPr>
          <p:cNvSpPr txBox="1"/>
          <p:nvPr/>
        </p:nvSpPr>
        <p:spPr>
          <a:xfrm>
            <a:off x="84667" y="80441"/>
            <a:ext cx="12033250" cy="65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Cœur de Lion</a:t>
            </a:r>
          </a:p>
          <a:p>
            <a:pPr algn="ctr"/>
            <a:endParaRPr lang="fr-FR" sz="2800" dirty="0"/>
          </a:p>
          <a:p>
            <a:pPr algn="l"/>
            <a:r>
              <a:rPr lang="fr-FR" sz="2800" dirty="0"/>
              <a:t>Il était si courageux qu’on l’appelait Cœur de Lion. Ni le tonnerre, ni la pluie,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ni le vent en rafales ne lui faisaient peur. Pas même la nuit et ses ombres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inquiétantes et ses bêtes cachées et ses bruits bizarres. Rien ne l’effrayait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jamais.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Aussi était-il devenu le héros de sa communauté. Quand on lui avait donné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son surnom, il en avait été très fier, et il se promenait, la tête haute, la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moustache arrogante, en répétant sans arrêt et très fort pour qu’on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l’entende: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- Je m’appelle Cœur de Lion et je n’ai peur de rien ni de personne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6476F55-A365-9649-859F-4058137C1171}"/>
              </a:ext>
            </a:extLst>
          </p:cNvPr>
          <p:cNvSpPr txBox="1"/>
          <p:nvPr/>
        </p:nvSpPr>
        <p:spPr>
          <a:xfrm>
            <a:off x="7270017" y="6337073"/>
            <a:ext cx="4731482" cy="3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/>
              <a:t>Bernard Friot, </a:t>
            </a:r>
            <a:r>
              <a:rPr lang="fr-FR" sz="1400" i="1" dirty="0"/>
              <a:t>Histoires pressées </a:t>
            </a:r>
            <a:r>
              <a:rPr lang="fr-FR" sz="1400" dirty="0"/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23488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727CD7-6306-BB4C-90D0-0916336248B7}"/>
              </a:ext>
            </a:extLst>
          </p:cNvPr>
          <p:cNvSpPr txBox="1"/>
          <p:nvPr/>
        </p:nvSpPr>
        <p:spPr>
          <a:xfrm>
            <a:off x="84667" y="80441"/>
            <a:ext cx="12033250" cy="65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Cœur de Lion</a:t>
            </a:r>
          </a:p>
          <a:p>
            <a:pPr algn="ctr"/>
            <a:endParaRPr lang="fr-FR" sz="2800" dirty="0"/>
          </a:p>
          <a:p>
            <a:pPr algn="l"/>
            <a:r>
              <a:rPr lang="fr-FR" sz="2800" dirty="0"/>
              <a:t>Il était si </a:t>
            </a:r>
            <a:r>
              <a:rPr lang="fr-FR" sz="2800" dirty="0">
                <a:solidFill>
                  <a:schemeClr val="accent1"/>
                </a:solidFill>
              </a:rPr>
              <a:t>courageux</a:t>
            </a:r>
            <a:r>
              <a:rPr lang="fr-FR" sz="2800" dirty="0"/>
              <a:t> qu’on l’appelait </a:t>
            </a:r>
            <a:r>
              <a:rPr lang="fr-FR" sz="2800" dirty="0">
                <a:solidFill>
                  <a:schemeClr val="accent1"/>
                </a:solidFill>
              </a:rPr>
              <a:t>Cœur de Lion</a:t>
            </a:r>
            <a:r>
              <a:rPr lang="fr-FR" sz="2800" dirty="0"/>
              <a:t>. Ni le tonnerre, ni la pluie,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ni le vent en rafales ne lui faisaient peur. Pas même la nuit et ses ombres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inquiétantes et ses bêtes cachées et ses bruits bizarres. </a:t>
            </a:r>
            <a:r>
              <a:rPr lang="fr-FR" sz="2800" dirty="0">
                <a:solidFill>
                  <a:schemeClr val="accent1"/>
                </a:solidFill>
              </a:rPr>
              <a:t>Rien ne l’effrayait </a:t>
            </a:r>
          </a:p>
          <a:p>
            <a:pPr algn="l"/>
            <a:endParaRPr lang="fr-FR" sz="1200" dirty="0">
              <a:solidFill>
                <a:schemeClr val="accent1"/>
              </a:solidFill>
            </a:endParaRPr>
          </a:p>
          <a:p>
            <a:pPr algn="l"/>
            <a:r>
              <a:rPr lang="fr-FR" sz="2800" dirty="0">
                <a:solidFill>
                  <a:schemeClr val="accent1"/>
                </a:solidFill>
              </a:rPr>
              <a:t>jamais.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Aussi était-il devenu </a:t>
            </a:r>
            <a:r>
              <a:rPr lang="fr-FR" sz="2800" dirty="0">
                <a:solidFill>
                  <a:schemeClr val="accent1"/>
                </a:solidFill>
              </a:rPr>
              <a:t>le héros de sa communauté</a:t>
            </a:r>
            <a:r>
              <a:rPr lang="fr-FR" sz="2800" dirty="0"/>
              <a:t>. Quand on lui avait donné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son surnom, il en avait été </a:t>
            </a:r>
            <a:r>
              <a:rPr lang="fr-FR" sz="2800" dirty="0">
                <a:solidFill>
                  <a:schemeClr val="accent2"/>
                </a:solidFill>
              </a:rPr>
              <a:t>très fier</a:t>
            </a:r>
            <a:r>
              <a:rPr lang="fr-FR" sz="2800" dirty="0"/>
              <a:t>, et il se promenait, la </a:t>
            </a:r>
            <a:r>
              <a:rPr lang="fr-FR" sz="2800" dirty="0">
                <a:solidFill>
                  <a:schemeClr val="accent2"/>
                </a:solidFill>
              </a:rPr>
              <a:t>tête haute</a:t>
            </a:r>
            <a:r>
              <a:rPr lang="fr-FR" sz="2800" dirty="0"/>
              <a:t>, la 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>
                <a:solidFill>
                  <a:schemeClr val="accent2"/>
                </a:solidFill>
              </a:rPr>
              <a:t>moustache arrogante</a:t>
            </a:r>
            <a:r>
              <a:rPr lang="fr-FR" sz="2800" dirty="0"/>
              <a:t>, </a:t>
            </a:r>
            <a:r>
              <a:rPr lang="fr-FR" sz="2800" dirty="0">
                <a:solidFill>
                  <a:schemeClr val="accent2"/>
                </a:solidFill>
              </a:rPr>
              <a:t>en répétant sans arrêt et très fort pour qu’on </a:t>
            </a:r>
          </a:p>
          <a:p>
            <a:pPr algn="l"/>
            <a:endParaRPr lang="fr-FR" sz="1200" dirty="0">
              <a:solidFill>
                <a:schemeClr val="accent2"/>
              </a:solidFill>
            </a:endParaRPr>
          </a:p>
          <a:p>
            <a:pPr algn="l"/>
            <a:r>
              <a:rPr lang="fr-FR" sz="2800" dirty="0">
                <a:solidFill>
                  <a:schemeClr val="accent2"/>
                </a:solidFill>
              </a:rPr>
              <a:t>l’entende </a:t>
            </a:r>
            <a:r>
              <a:rPr lang="fr-FR" sz="2800" dirty="0"/>
              <a:t>:</a:t>
            </a:r>
          </a:p>
          <a:p>
            <a:pPr algn="l"/>
            <a:endParaRPr lang="fr-FR" sz="1200" dirty="0"/>
          </a:p>
          <a:p>
            <a:pPr algn="l"/>
            <a:r>
              <a:rPr lang="fr-FR" sz="2800" dirty="0"/>
              <a:t>- Je m’appelle Cœur de Lion et</a:t>
            </a:r>
            <a:r>
              <a:rPr lang="fr-FR" sz="2800" dirty="0">
                <a:solidFill>
                  <a:schemeClr val="accent2"/>
                </a:solidFill>
              </a:rPr>
              <a:t> je n’ai peur de rien ni de personne</a:t>
            </a:r>
            <a:r>
              <a:rPr lang="fr-FR" sz="2800" dirty="0"/>
              <a:t>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781800" y="62484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solidFill>
                  <a:prstClr val="black"/>
                </a:solidFill>
              </a:rPr>
              <a:t>Bernard </a:t>
            </a:r>
            <a:r>
              <a:rPr lang="fr-FR" sz="1400" dirty="0" err="1">
                <a:solidFill>
                  <a:prstClr val="black"/>
                </a:solidFill>
              </a:rPr>
              <a:t>Friot</a:t>
            </a:r>
            <a:r>
              <a:rPr lang="fr-FR" sz="1400" dirty="0">
                <a:solidFill>
                  <a:prstClr val="black"/>
                </a:solidFill>
              </a:rPr>
              <a:t>, </a:t>
            </a:r>
            <a:r>
              <a:rPr lang="fr-FR" sz="1400" i="1" dirty="0">
                <a:solidFill>
                  <a:prstClr val="black"/>
                </a:solidFill>
              </a:rPr>
              <a:t>Histoires pressées </a:t>
            </a:r>
            <a:r>
              <a:rPr lang="fr-FR" sz="1400" dirty="0">
                <a:solidFill>
                  <a:prstClr val="black"/>
                </a:solidFill>
              </a:rPr>
              <a:t>© Milan Junior, 1988</a:t>
            </a:r>
          </a:p>
        </p:txBody>
      </p:sp>
    </p:spTree>
    <p:extLst>
      <p:ext uri="{BB962C8B-B14F-4D97-AF65-F5344CB8AC3E}">
        <p14:creationId xmlns:p14="http://schemas.microsoft.com/office/powerpoint/2010/main" val="16755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2184</Words>
  <Application>Microsoft Office PowerPoint</Application>
  <PresentationFormat>Personnalisé</PresentationFormat>
  <Paragraphs>353</Paragraphs>
  <Slides>30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CM2</vt:lpstr>
      <vt:lpstr>Présentation PowerPoint</vt:lpstr>
      <vt:lpstr>Présentation PowerPoint</vt:lpstr>
      <vt:lpstr>Rappelle-toi : tu connais déjà un temps composé de l’indicatif…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MAINTENANT à TON TOUR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Place à la dictée du jour !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CM1</dc:title>
  <dc:creator>Cecile PETIT</dc:creator>
  <cp:lastModifiedBy>Catherine Mottet</cp:lastModifiedBy>
  <cp:revision>41</cp:revision>
  <dcterms:created xsi:type="dcterms:W3CDTF">2020-06-05T08:18:56Z</dcterms:created>
  <dcterms:modified xsi:type="dcterms:W3CDTF">2020-06-08T20:36:38Z</dcterms:modified>
</cp:coreProperties>
</file>