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7" r:id="rId5"/>
    <p:sldId id="263" r:id="rId6"/>
    <p:sldId id="258" r:id="rId7"/>
    <p:sldId id="262" r:id="rId8"/>
    <p:sldId id="279" r:id="rId9"/>
    <p:sldId id="277" r:id="rId10"/>
    <p:sldId id="280" r:id="rId11"/>
    <p:sldId id="264" r:id="rId12"/>
    <p:sldId id="265" r:id="rId13"/>
    <p:sldId id="259" r:id="rId14"/>
    <p:sldId id="268" r:id="rId15"/>
    <p:sldId id="275" r:id="rId16"/>
    <p:sldId id="273" r:id="rId17"/>
    <p:sldId id="278" r:id="rId18"/>
    <p:sldId id="269" r:id="rId19"/>
    <p:sldId id="270" r:id="rId20"/>
    <p:sldId id="272" r:id="rId21"/>
    <p:sldId id="281" r:id="rId22"/>
    <p:sldId id="274" r:id="rId23"/>
    <p:sldId id="276" r:id="rId24"/>
    <p:sldId id="27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50" autoAdjust="0"/>
  </p:normalViewPr>
  <p:slideViewPr>
    <p:cSldViewPr>
      <p:cViewPr>
        <p:scale>
          <a:sx n="76" d="100"/>
          <a:sy n="76" d="100"/>
        </p:scale>
        <p:origin x="-48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1786-04A9-0D49-9EBF-16C8308B130B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B510-76F5-8940-9A49-AAE1083A6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4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te propose de te plonger dans cette nouvelle lecture et de te prendre au jeu des indices pour comprendre ce texte.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7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décide-t-il de quitter le pays ?</a:t>
            </a:r>
          </a:p>
          <a:p>
            <a:r>
              <a:rPr lang="fr-FR" dirty="0"/>
              <a:t>Explicitation de « enhardi » : encouragé, il a pris encore plus d’assurance.</a:t>
            </a:r>
          </a:p>
          <a:p>
            <a:endParaRPr lang="fr-FR" dirty="0"/>
          </a:p>
          <a:p>
            <a:r>
              <a:rPr lang="fr-FR" dirty="0"/>
              <a:t>—&gt; il veut que tout le monde soit au courant de ses exploits et l’en félicite</a:t>
            </a:r>
            <a:r>
              <a:rPr lang="fr-FR" dirty="0" smtClean="0"/>
              <a:t>.</a:t>
            </a:r>
          </a:p>
          <a:p>
            <a:r>
              <a:rPr lang="fr-FR" dirty="0" smtClean="0"/>
              <a:t>CM : enhardi par</a:t>
            </a:r>
            <a:r>
              <a:rPr lang="fr-FR" baseline="0" dirty="0" smtClean="0"/>
              <a:t> ses /ces succès ? A vérifier.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31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en exergue sa faille en complétant son portrait initial.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synonyme et antonyme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46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Refaire un point sur les antonymes: autre mot, préfixe privatif.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chute de l’histoire</a:t>
            </a:r>
          </a:p>
          <a:p>
            <a:endParaRPr lang="fr-FR" dirty="0"/>
          </a:p>
          <a:p>
            <a:r>
              <a:rPr lang="fr-FR" dirty="0"/>
              <a:t>Il n’y avait pas de héros pour le sauver de son prédateur comme il a pu le fair pour d’autres animaux précédemment…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3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301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…s’est fait dévorer (et non « faite », j’ai corrigé) – Quand « fait » est suivi d’un infinitif, il ne s’accorde pas avec le</a:t>
            </a:r>
            <a:r>
              <a:rPr lang="fr-FR" baseline="0" dirty="0" smtClean="0"/>
              <a:t> sujet.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07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quoi te fait penser la dernière phrase de cette histoire ?</a:t>
            </a:r>
          </a:p>
          <a:p>
            <a:r>
              <a:rPr lang="fr-FR" dirty="0"/>
              <a:t>—&gt; une morale</a:t>
            </a:r>
          </a:p>
          <a:p>
            <a:endParaRPr lang="fr-FR" dirty="0"/>
          </a:p>
          <a:p>
            <a:r>
              <a:rPr lang="fr-FR" dirty="0"/>
              <a:t>Et si nous regardions l’histoire d’un peu plus près et que nous essayions de la comparer à un genre littéraire que nous avons déjà étudié …. </a:t>
            </a:r>
          </a:p>
          <a:p>
            <a:r>
              <a:rPr lang="fr-FR" dirty="0"/>
              <a:t>Personnification des animaux</a:t>
            </a:r>
          </a:p>
          <a:p>
            <a:r>
              <a:rPr lang="fr-FR" dirty="0"/>
              <a:t>Un personnage faillible punit par ses défauts.</a:t>
            </a:r>
          </a:p>
          <a:p>
            <a:r>
              <a:rPr lang="fr-FR" dirty="0"/>
              <a:t>—&gt; une fable</a:t>
            </a:r>
          </a:p>
          <a:p>
            <a:endParaRPr lang="fr-FR" dirty="0"/>
          </a:p>
          <a:p>
            <a:r>
              <a:rPr lang="fr-FR" dirty="0"/>
              <a:t>Parallèle avec La Grenouille qui se veut faire plus grosse que le Boeuf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0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individuelle puis magistrale.</a:t>
            </a:r>
          </a:p>
          <a:p>
            <a:endParaRPr lang="fr-FR" dirty="0"/>
          </a:p>
          <a:p>
            <a:r>
              <a:rPr lang="fr-FR" dirty="0"/>
              <a:t>Qui est ce personnage?</a:t>
            </a:r>
          </a:p>
          <a:p>
            <a:r>
              <a:rPr lang="fr-FR" dirty="0"/>
              <a:t>Relever les indices.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3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individuelle puis magistrale.</a:t>
            </a:r>
          </a:p>
          <a:p>
            <a:endParaRPr lang="fr-FR" dirty="0"/>
          </a:p>
          <a:p>
            <a:r>
              <a:rPr lang="fr-FR" dirty="0"/>
              <a:t>Qui est ce personnage?</a:t>
            </a:r>
          </a:p>
          <a:p>
            <a:r>
              <a:rPr lang="fr-FR" dirty="0"/>
              <a:t>Relever les indices.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3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vu de ces indices comment imagines-tu ce personnage ?</a:t>
            </a:r>
          </a:p>
          <a:p>
            <a:r>
              <a:rPr lang="fr-FR" dirty="0"/>
              <a:t>Explicitation du mot « communauté » : groupements d’êtres vivants ayant quelque chose de commun. </a:t>
            </a:r>
          </a:p>
          <a:p>
            <a:r>
              <a:rPr lang="fr-FR" dirty="0"/>
              <a:t>Lien étymologique.</a:t>
            </a:r>
          </a:p>
          <a:p>
            <a:endParaRPr lang="fr-FR" dirty="0"/>
          </a:p>
          <a:p>
            <a:r>
              <a:rPr lang="fr-FR" dirty="0"/>
              <a:t>« Arrogance »: fierté méprisante</a:t>
            </a:r>
          </a:p>
          <a:p>
            <a:endParaRPr lang="fr-FR" dirty="0"/>
          </a:p>
          <a:p>
            <a:r>
              <a:rPr lang="fr-FR" dirty="0"/>
              <a:t>-&gt; écriture des hypothèses par les élèves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il se considère valeureux, que fait-il?`</a:t>
            </a:r>
          </a:p>
          <a:p>
            <a:r>
              <a:rPr lang="fr-FR" dirty="0"/>
              <a:t>Il sauve des animaux de la mort —&gt; actes héroïques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CM : batracien ? (pour bactérien)</a:t>
            </a:r>
            <a:endParaRPr lang="fr-FR" dirty="0"/>
          </a:p>
          <a:p>
            <a:endParaRPr lang="fr-FR" dirty="0"/>
          </a:p>
          <a:p>
            <a:r>
              <a:rPr lang="fr-FR" dirty="0"/>
              <a:t>Quels sont ces animaux sauvés ?</a:t>
            </a:r>
          </a:p>
          <a:p>
            <a:r>
              <a:rPr lang="fr-FR" dirty="0"/>
              <a:t>Une grenouille et une fourmi</a:t>
            </a:r>
          </a:p>
          <a:p>
            <a:endParaRPr lang="fr-FR" dirty="0"/>
          </a:p>
          <a:p>
            <a:r>
              <a:rPr lang="fr-FR" dirty="0"/>
              <a:t>Quels sont leurs prédateurs ?</a:t>
            </a:r>
          </a:p>
          <a:p>
            <a:r>
              <a:rPr lang="fr-FR" dirty="0"/>
              <a:t>Une couleuvre</a:t>
            </a:r>
          </a:p>
          <a:p>
            <a:r>
              <a:rPr lang="fr-FR" dirty="0"/>
              <a:t>Une épeire</a:t>
            </a:r>
          </a:p>
          <a:p>
            <a:r>
              <a:rPr lang="fr-FR" dirty="0"/>
              <a:t>Regroupons les indices du texte pour comprendre ce qu’est une couleuvre et une épeire.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0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Lire c’est se plonger dans l’histoire et chercher à la comprendre.</a:t>
            </a:r>
          </a:p>
          <a:p>
            <a:r>
              <a:rPr lang="fr-FR" dirty="0"/>
              <a:t>Pour cela, on peut chercher des indices et les mettre en lien.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sont tous les deux de petits prédateurs qui sont sauvages, non domestiqués, qui vivent dans la nature.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quels sont les prédateurs pour chacun des animaux.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1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3D96F7-25D1-BA43-A318-6DD0CE31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B69F9FE-1CC6-0749-8042-70395F271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BED0D5F-C0AE-F74E-A2CB-83979F5B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CF71E26-1909-5E49-9613-1D0E5E61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1D4F517-ECD5-E14B-A193-63A62567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3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A1C77A-06F7-274D-A830-0D128461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686B0BE-BE2E-294C-8030-B55A82FA4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7F24BA-8AA1-B54C-BC24-DDD061E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338BBDA-1244-FE4E-9948-D81EF177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4199628-692F-CF4C-B992-E100E829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7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20F7A99-225B-E946-B88F-C8EE267BA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86009F8-6C53-A742-A6AC-316654779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FCEE6D-E595-B44F-8423-8ABA8A6E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F0C3B9B-EAAE-D947-A88C-E1305560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4FF50D4-8BD6-054A-A1AE-380B98B2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2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145E8E-934E-8441-AD52-AB217A6B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1F2DDFE-9EC4-3B40-89CC-95ED45B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8D7837F-8452-2349-B787-2ABC81E9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D160968-CAA3-2549-9725-3D91D55E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E4E3894-014B-8B42-A2C5-6C2C810C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A78B01-F8D0-2E4E-A672-DD6C8492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5DCA71B-5DC1-6C40-8D47-E201A6F3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C6297E9-3172-594E-9AEE-9B19F1BB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27F5936-3AE2-9344-8A6B-8BE2BBD2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2156583-5DAC-4847-A068-B0DB3D7D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7F537B-581E-5847-ACBA-0E765D04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EDDFDC-E0FF-5747-AC40-0743DFC9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651B8B9-EFCE-1941-AFF6-088C3D39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BB0D5C7-9DCE-8D49-B90E-89A9ED57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943885E-05A8-224F-86CF-3DC17D56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6D221C9-CB13-5245-88FA-5553AA7E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9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1C82C9A-22F7-D944-9D86-FF675A1A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568C830-52CC-5248-937D-73142A33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AC0894F-DAC6-7743-AF9E-21A70E51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F2B1231-583C-774C-9F39-01FFBB603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BD80376D-D81E-4544-A983-1AE33FF4F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847150EE-2FB7-EB4D-A34C-44CB5D35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ADA1E65-68C6-044C-8790-5E3A8CFC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E391DF-53E4-774B-AEB9-9BF6977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4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168FA7-26B9-6B4F-BBB1-99955B86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A2276001-D4E9-6A46-9ADC-47253F39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58BF10C-FEDA-AF4F-8DB1-F2897F7C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04F33FD-8F1E-5C47-B5E8-455234D4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A9A0B76F-F28B-0249-84F0-0C5A274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9A327C46-AB6D-A648-9032-2E6AB88D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C0FCEE1-514A-7741-BAA7-127AA9A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6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54B8D2-BBC7-274E-82BC-A01EAB5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1E8561A-8E13-EB45-AE30-2AD69879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FD7E958-1899-844A-9B0D-992F953C4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4CA755F-DE13-694D-9653-314E6AC7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73F7E0B-F6C3-B64B-A6AB-3FBA3879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F6D0CA0-B7C2-1848-A9D8-BFE6733D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336AAB-BE2F-9248-91FE-0C7F1286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805F987E-C495-F64F-A8D7-4481EB11E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C203EB5-0186-E743-9DBC-CB9388026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D46600D-6205-2042-BA69-84E95702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101D5AF-D6BF-8243-9A5B-7764F46A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E1E1042-D4CD-A341-8375-51941F7D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813AE0B-98E6-BD4E-99B0-167E4860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8496BA2-6670-7C41-8BB4-E4541478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707FFCA-7B95-C24C-B17A-CBA26BBA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02DA-1B61-C04B-BEB8-D6C7E77B49EF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CD98B3B-E36A-7A49-B36A-B64BE9B7A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A34634F-B1FB-1F43-9DDA-97549FAD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9BE067-5EB5-EA4A-A363-A032F34BF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CM1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E77A6B22-4A1C-9142-AA75-5B1646C15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Lire une nouvelle</a:t>
            </a:r>
          </a:p>
        </p:txBody>
      </p:sp>
    </p:spTree>
    <p:extLst>
      <p:ext uri="{BB962C8B-B14F-4D97-AF65-F5344CB8AC3E}">
        <p14:creationId xmlns:p14="http://schemas.microsoft.com/office/powerpoint/2010/main" val="29135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B8742C7E-69B4-0B45-B4F7-45546CD4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5" b="1113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6959B42-12E1-CE47-8CCF-DCC97F9C0A2C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3475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="" xmlns:a16="http://schemas.microsoft.com/office/drawing/2014/main" id="{F1632501-4D3F-5A48-9D8A-5B940097B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41590"/>
              </p:ext>
            </p:extLst>
          </p:nvPr>
        </p:nvGraphicFramePr>
        <p:xfrm>
          <a:off x="540116" y="1653924"/>
          <a:ext cx="11108850" cy="277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950">
                  <a:extLst>
                    <a:ext uri="{9D8B030D-6E8A-4147-A177-3AD203B41FA5}">
                      <a16:colId xmlns="" xmlns:a16="http://schemas.microsoft.com/office/drawing/2014/main" val="1255011684"/>
                    </a:ext>
                  </a:extLst>
                </a:gridCol>
                <a:gridCol w="3702950">
                  <a:extLst>
                    <a:ext uri="{9D8B030D-6E8A-4147-A177-3AD203B41FA5}">
                      <a16:colId xmlns="" xmlns:a16="http://schemas.microsoft.com/office/drawing/2014/main" val="566532688"/>
                    </a:ext>
                  </a:extLst>
                </a:gridCol>
                <a:gridCol w="3702950">
                  <a:extLst>
                    <a:ext uri="{9D8B030D-6E8A-4147-A177-3AD203B41FA5}">
                      <a16:colId xmlns="" xmlns:a16="http://schemas.microsoft.com/office/drawing/2014/main" val="2744529752"/>
                    </a:ext>
                  </a:extLst>
                </a:gridCol>
              </a:tblGrid>
              <a:tr h="49525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Les victimes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Les prédateurs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 sauveur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7139167"/>
                  </a:ext>
                </a:extLst>
              </a:tr>
              <a:tr h="13109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grenouille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couleuvre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Cœur de Lion tranche une racine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0107975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fourmi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épeire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Cœur </a:t>
                      </a:r>
                      <a:r>
                        <a:rPr lang="fr-FR" sz="2800"/>
                        <a:t>de Lion la retire </a:t>
                      </a:r>
                      <a:r>
                        <a:rPr lang="fr-FR" sz="2800" dirty="0"/>
                        <a:t>de la toile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424084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5142FF1-5F93-6541-A037-68B6FE64AF2F}"/>
              </a:ext>
            </a:extLst>
          </p:cNvPr>
          <p:cNvSpPr txBox="1"/>
          <p:nvPr/>
        </p:nvSpPr>
        <p:spPr>
          <a:xfrm>
            <a:off x="2602771" y="4838921"/>
            <a:ext cx="738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C’est un sauveur de petits animaux de la </a:t>
            </a:r>
            <a:r>
              <a:rPr lang="fr-FR" sz="2800" dirty="0" smtClean="0"/>
              <a:t>nature.</a:t>
            </a: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B8A9F44-6EFD-0342-9915-E3360FA4D1DA}"/>
              </a:ext>
            </a:extLst>
          </p:cNvPr>
          <p:cNvSpPr txBox="1"/>
          <p:nvPr/>
        </p:nvSpPr>
        <p:spPr>
          <a:xfrm>
            <a:off x="727838" y="165828"/>
            <a:ext cx="414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solidFill>
                  <a:schemeClr val="accent1"/>
                </a:solidFill>
              </a:rPr>
              <a:t>Des actes de </a:t>
            </a:r>
            <a:r>
              <a:rPr lang="fr-FR" sz="3200" dirty="0" smtClean="0">
                <a:solidFill>
                  <a:schemeClr val="accent1"/>
                </a:solidFill>
              </a:rPr>
              <a:t>bravoure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A0915A8-CA1E-384E-B94E-BD8281FBE39A}"/>
              </a:ext>
            </a:extLst>
          </p:cNvPr>
          <p:cNvSpPr txBox="1"/>
          <p:nvPr/>
        </p:nvSpPr>
        <p:spPr>
          <a:xfrm>
            <a:off x="189770" y="2282495"/>
            <a:ext cx="117219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 maintenant, comment imagines-tu ce personnage ?</a:t>
            </a:r>
          </a:p>
        </p:txBody>
      </p:sp>
    </p:spTree>
    <p:extLst>
      <p:ext uri="{BB962C8B-B14F-4D97-AF65-F5344CB8AC3E}">
        <p14:creationId xmlns:p14="http://schemas.microsoft.com/office/powerpoint/2010/main" val="1942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727CD7-6306-BB4C-90D0-0916336248B7}"/>
              </a:ext>
            </a:extLst>
          </p:cNvPr>
          <p:cNvSpPr txBox="1"/>
          <p:nvPr/>
        </p:nvSpPr>
        <p:spPr>
          <a:xfrm>
            <a:off x="84667" y="1159938"/>
            <a:ext cx="12022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Cœur de Lion, enhardi par ces succès, décida de quitter son pays.</a:t>
            </a:r>
          </a:p>
          <a:p>
            <a:endParaRPr lang="fr-FR" sz="1200" dirty="0"/>
          </a:p>
          <a:p>
            <a:pPr marL="457200" indent="-457200">
              <a:buFontTx/>
              <a:buChar char="-"/>
            </a:pPr>
            <a:r>
              <a:rPr lang="fr-FR" sz="2800" dirty="0"/>
              <a:t>Il faut, dit-il, que le monde entier admire mon courage, applaudisse à mes exploits.</a:t>
            </a:r>
          </a:p>
          <a:p>
            <a:endParaRPr lang="fr-FR" sz="1200" dirty="0"/>
          </a:p>
          <a:p>
            <a:r>
              <a:rPr lang="fr-FR" sz="2800" dirty="0"/>
              <a:t>On essaya de le retenir. Rien n’y fit. Ni les pleurs de sa mère, ni les mises en garde </a:t>
            </a:r>
          </a:p>
          <a:p>
            <a:endParaRPr lang="fr-FR" sz="1200" dirty="0"/>
          </a:p>
          <a:p>
            <a:r>
              <a:rPr lang="fr-FR" sz="2800" dirty="0"/>
              <a:t>de son père. Il partit un beau matin, droit devant lui et sans se retourner. </a:t>
            </a:r>
            <a:endParaRPr lang="fr-FR" sz="12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FD4D520-5E51-B448-94EF-582AD2B6B012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2363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002BADC-6C76-DE4E-A931-4327CC429339}"/>
              </a:ext>
            </a:extLst>
          </p:cNvPr>
          <p:cNvSpPr txBox="1"/>
          <p:nvPr/>
        </p:nvSpPr>
        <p:spPr>
          <a:xfrm>
            <a:off x="5163023" y="2459397"/>
            <a:ext cx="197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très fier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7FA2C32-95A6-494B-98D0-81FBC12D4F21}"/>
              </a:ext>
            </a:extLst>
          </p:cNvPr>
          <p:cNvSpPr txBox="1"/>
          <p:nvPr/>
        </p:nvSpPr>
        <p:spPr>
          <a:xfrm>
            <a:off x="7368188" y="2436708"/>
            <a:ext cx="363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moustache arrogante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31CC401-90C3-2747-A0AB-BB28B31DB7E1}"/>
              </a:ext>
            </a:extLst>
          </p:cNvPr>
          <p:cNvSpPr txBox="1"/>
          <p:nvPr/>
        </p:nvSpPr>
        <p:spPr>
          <a:xfrm>
            <a:off x="3155651" y="1779816"/>
            <a:ext cx="5433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je n’ai peur de rien ni de personne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C00BFF8-6C6B-6F47-A407-A3AC72C863E4}"/>
              </a:ext>
            </a:extLst>
          </p:cNvPr>
          <p:cNvSpPr txBox="1"/>
          <p:nvPr/>
        </p:nvSpPr>
        <p:spPr>
          <a:xfrm>
            <a:off x="2562803" y="2436401"/>
            <a:ext cx="197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tête haute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A99E4316-9E6F-E04F-9FFE-BA3F7EF1E47B}"/>
              </a:ext>
            </a:extLst>
          </p:cNvPr>
          <p:cNvSpPr txBox="1"/>
          <p:nvPr/>
        </p:nvSpPr>
        <p:spPr>
          <a:xfrm>
            <a:off x="1830917" y="1212944"/>
            <a:ext cx="8297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en répétant sans arrêt et très fort pour qu’on l’entende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237533-76C8-2143-B845-D83B227EF67A}"/>
              </a:ext>
            </a:extLst>
          </p:cNvPr>
          <p:cNvSpPr txBox="1"/>
          <p:nvPr/>
        </p:nvSpPr>
        <p:spPr>
          <a:xfrm>
            <a:off x="3531038" y="312973"/>
            <a:ext cx="44914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Comment se considère-t-il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95104E0-06B9-FD4B-9405-667CA7465E94}"/>
              </a:ext>
            </a:extLst>
          </p:cNvPr>
          <p:cNvSpPr txBox="1"/>
          <p:nvPr/>
        </p:nvSpPr>
        <p:spPr>
          <a:xfrm>
            <a:off x="218966" y="3196898"/>
            <a:ext cx="11663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Il faut que le monde entier admire mon courage, applaudisse à mes exploits.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2E5C8C0-39B9-8642-AE4F-4AFB0ADA366B}"/>
              </a:ext>
            </a:extLst>
          </p:cNvPr>
          <p:cNvSpPr txBox="1"/>
          <p:nvPr/>
        </p:nvSpPr>
        <p:spPr>
          <a:xfrm>
            <a:off x="4906137" y="4390837"/>
            <a:ext cx="1748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se vante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25D5336-686D-B349-A0C5-3D45A8936C2E}"/>
              </a:ext>
            </a:extLst>
          </p:cNvPr>
          <p:cNvSpPr txBox="1"/>
          <p:nvPr/>
        </p:nvSpPr>
        <p:spPr>
          <a:xfrm>
            <a:off x="2160455" y="5010362"/>
            <a:ext cx="267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est </a:t>
            </a:r>
            <a:r>
              <a:rPr lang="fr-FR" sz="2800" dirty="0">
                <a:solidFill>
                  <a:srgbClr val="C00000"/>
                </a:solidFill>
              </a:rPr>
              <a:t>orgueilleux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4BE98DE3-C3BA-4045-BA89-FE6D4FB29B49}"/>
              </a:ext>
            </a:extLst>
          </p:cNvPr>
          <p:cNvSpPr txBox="1"/>
          <p:nvPr/>
        </p:nvSpPr>
        <p:spPr>
          <a:xfrm>
            <a:off x="6988208" y="4960127"/>
            <a:ext cx="3905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Son défaut est l’</a:t>
            </a:r>
            <a:r>
              <a:rPr lang="fr-FR" sz="2800" dirty="0">
                <a:solidFill>
                  <a:srgbClr val="C00000"/>
                </a:solidFill>
              </a:rPr>
              <a:t>orgueil</a:t>
            </a:r>
          </a:p>
        </p:txBody>
      </p:sp>
      <p:sp>
        <p:nvSpPr>
          <p:cNvPr id="22" name="Flèche : bas 21">
            <a:extLst>
              <a:ext uri="{FF2B5EF4-FFF2-40B4-BE49-F238E27FC236}">
                <a16:creationId xmlns="" xmlns:a16="http://schemas.microsoft.com/office/drawing/2014/main" id="{F776F240-1756-8B4F-B3B4-8C3A6E10ACA6}"/>
              </a:ext>
            </a:extLst>
          </p:cNvPr>
          <p:cNvSpPr/>
          <p:nvPr/>
        </p:nvSpPr>
        <p:spPr>
          <a:xfrm flipH="1">
            <a:off x="5621757" y="3780443"/>
            <a:ext cx="221714" cy="44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D2940714-8D3E-DD44-B1F2-17BDA570802D}"/>
              </a:ext>
            </a:extLst>
          </p:cNvPr>
          <p:cNvCxnSpPr>
            <a:cxnSpLocks/>
          </p:cNvCxnSpPr>
          <p:nvPr/>
        </p:nvCxnSpPr>
        <p:spPr>
          <a:xfrm>
            <a:off x="5092553" y="5333418"/>
            <a:ext cx="1169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2D80C21-BAD4-754F-A1E8-1E13FD3BB706}"/>
              </a:ext>
            </a:extLst>
          </p:cNvPr>
          <p:cNvSpPr txBox="1"/>
          <p:nvPr/>
        </p:nvSpPr>
        <p:spPr>
          <a:xfrm>
            <a:off x="2196073" y="5556900"/>
            <a:ext cx="267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est </a:t>
            </a:r>
            <a:r>
              <a:rPr lang="fr-FR" sz="2800" dirty="0">
                <a:solidFill>
                  <a:srgbClr val="C00000"/>
                </a:solidFill>
              </a:rPr>
              <a:t>arrogant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90277F98-3602-6142-BB51-CFF7BCA6C0C4}"/>
              </a:ext>
            </a:extLst>
          </p:cNvPr>
          <p:cNvCxnSpPr>
            <a:cxnSpLocks/>
          </p:cNvCxnSpPr>
          <p:nvPr/>
        </p:nvCxnSpPr>
        <p:spPr>
          <a:xfrm>
            <a:off x="5128169" y="5806968"/>
            <a:ext cx="1169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7FE36D4-D04A-7049-818F-3E3AB7BFA4AD}"/>
              </a:ext>
            </a:extLst>
          </p:cNvPr>
          <p:cNvSpPr txBox="1"/>
          <p:nvPr/>
        </p:nvSpPr>
        <p:spPr>
          <a:xfrm>
            <a:off x="6980033" y="5492069"/>
            <a:ext cx="447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Son défaut est l’</a:t>
            </a:r>
            <a:r>
              <a:rPr lang="fr-FR" sz="2800" dirty="0">
                <a:solidFill>
                  <a:srgbClr val="C00000"/>
                </a:solidFill>
              </a:rPr>
              <a:t>arrogance</a:t>
            </a:r>
          </a:p>
        </p:txBody>
      </p:sp>
    </p:spTree>
    <p:extLst>
      <p:ext uri="{BB962C8B-B14F-4D97-AF65-F5344CB8AC3E}">
        <p14:creationId xmlns:p14="http://schemas.microsoft.com/office/powerpoint/2010/main" val="39460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MAINTENANT </a:t>
            </a:r>
            <a:r>
              <a:rPr lang="fr-FR" cap="all" dirty="0">
                <a:latin typeface="Comic Sans MS" pitchFamily="66" charset="0"/>
              </a:rPr>
              <a:t>à </a:t>
            </a:r>
            <a:r>
              <a:rPr lang="fr-FR" dirty="0">
                <a:latin typeface="Comic Sans MS" pitchFamily="66" charset="0"/>
              </a:rPr>
              <a:t>TON TOUR </a:t>
            </a:r>
          </a:p>
        </p:txBody>
      </p:sp>
      <p:pic>
        <p:nvPicPr>
          <p:cNvPr id="2050" name="Picture 2" descr="H:\Emoticon\emoticon-1392280_1280or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133850" cy="3686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A396417-9449-6C44-8B40-843438E50720}"/>
              </a:ext>
            </a:extLst>
          </p:cNvPr>
          <p:cNvSpPr txBox="1"/>
          <p:nvPr/>
        </p:nvSpPr>
        <p:spPr>
          <a:xfrm>
            <a:off x="105834" y="-35976"/>
            <a:ext cx="76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solidFill>
                  <a:schemeClr val="accent1"/>
                </a:solidFill>
              </a:rPr>
              <a:t>Enrichissons notre vocabulaire 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E67DBCF-C135-F44E-BB2B-55E90C50D3EC}"/>
              </a:ext>
            </a:extLst>
          </p:cNvPr>
          <p:cNvSpPr txBox="1"/>
          <p:nvPr/>
        </p:nvSpPr>
        <p:spPr>
          <a:xfrm>
            <a:off x="1598088" y="1837269"/>
            <a:ext cx="297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Il est </a:t>
            </a:r>
            <a:r>
              <a:rPr lang="fr-FR" sz="2800" dirty="0" smtClean="0">
                <a:solidFill>
                  <a:schemeClr val="accent2"/>
                </a:solidFill>
              </a:rPr>
              <a:t>orgueilleux.</a:t>
            </a: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1DCF619-1BF5-FE40-B6FF-E3DEB56B1484}"/>
              </a:ext>
            </a:extLst>
          </p:cNvPr>
          <p:cNvSpPr txBox="1"/>
          <p:nvPr/>
        </p:nvSpPr>
        <p:spPr>
          <a:xfrm>
            <a:off x="5087515" y="838278"/>
            <a:ext cx="285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Il fait preuve de…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137AD92-0272-354D-9257-73158277384C}"/>
              </a:ext>
            </a:extLst>
          </p:cNvPr>
          <p:cNvSpPr txBox="1"/>
          <p:nvPr/>
        </p:nvSpPr>
        <p:spPr>
          <a:xfrm>
            <a:off x="8989487" y="1793228"/>
            <a:ext cx="173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orgueil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82BFF0A2-3A63-FE47-902C-232ED4572DA6}"/>
              </a:ext>
            </a:extLst>
          </p:cNvPr>
          <p:cNvCxnSpPr>
            <a:cxnSpLocks/>
          </p:cNvCxnSpPr>
          <p:nvPr/>
        </p:nvCxnSpPr>
        <p:spPr>
          <a:xfrm>
            <a:off x="4751915" y="2137830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5C2F12A-D145-A44E-A4C9-A47351A327F1}"/>
              </a:ext>
            </a:extLst>
          </p:cNvPr>
          <p:cNvSpPr txBox="1"/>
          <p:nvPr/>
        </p:nvSpPr>
        <p:spPr>
          <a:xfrm>
            <a:off x="2533652" y="3896609"/>
            <a:ext cx="15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humble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C1B1428E-49A0-7146-A838-E9A00A85BC13}"/>
              </a:ext>
            </a:extLst>
          </p:cNvPr>
          <p:cNvCxnSpPr>
            <a:cxnSpLocks/>
          </p:cNvCxnSpPr>
          <p:nvPr/>
        </p:nvCxnSpPr>
        <p:spPr>
          <a:xfrm>
            <a:off x="4724401" y="4174059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9CEC03A-3731-9C42-85D2-C38A605386D8}"/>
              </a:ext>
            </a:extLst>
          </p:cNvPr>
          <p:cNvSpPr txBox="1"/>
          <p:nvPr/>
        </p:nvSpPr>
        <p:spPr>
          <a:xfrm>
            <a:off x="8983137" y="3875443"/>
            <a:ext cx="173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humilité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F203EA9-03AE-FF4F-92C2-F28077DBABEA}"/>
              </a:ext>
            </a:extLst>
          </p:cNvPr>
          <p:cNvSpPr txBox="1"/>
          <p:nvPr/>
        </p:nvSpPr>
        <p:spPr>
          <a:xfrm>
            <a:off x="2548467" y="2893396"/>
            <a:ext cx="15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vaniteux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22E150F1-1DD4-0049-B2F3-BB84B4457D60}"/>
              </a:ext>
            </a:extLst>
          </p:cNvPr>
          <p:cNvCxnSpPr>
            <a:cxnSpLocks/>
          </p:cNvCxnSpPr>
          <p:nvPr/>
        </p:nvCxnSpPr>
        <p:spPr>
          <a:xfrm>
            <a:off x="4766732" y="3147479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845DF309-A7B2-E744-89E6-18E9C5A11F8C}"/>
              </a:ext>
            </a:extLst>
          </p:cNvPr>
          <p:cNvSpPr txBox="1"/>
          <p:nvPr/>
        </p:nvSpPr>
        <p:spPr>
          <a:xfrm>
            <a:off x="8989487" y="2829896"/>
            <a:ext cx="173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vanité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5D3FD0A1-6658-2D46-8BDC-4188FE98BD2D}"/>
              </a:ext>
            </a:extLst>
          </p:cNvPr>
          <p:cNvSpPr txBox="1"/>
          <p:nvPr/>
        </p:nvSpPr>
        <p:spPr>
          <a:xfrm>
            <a:off x="1107026" y="3953929"/>
            <a:ext cx="142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Antonyme :</a:t>
            </a:r>
          </a:p>
        </p:txBody>
      </p:sp>
      <p:sp>
        <p:nvSpPr>
          <p:cNvPr id="23" name="Flèche : courbe vers la droite 22">
            <a:extLst>
              <a:ext uri="{FF2B5EF4-FFF2-40B4-BE49-F238E27FC236}">
                <a16:creationId xmlns="" xmlns:a16="http://schemas.microsoft.com/office/drawing/2014/main" id="{72FEF45F-42F4-0845-ACFB-CA30104B8AD9}"/>
              </a:ext>
            </a:extLst>
          </p:cNvPr>
          <p:cNvSpPr/>
          <p:nvPr/>
        </p:nvSpPr>
        <p:spPr>
          <a:xfrm>
            <a:off x="1010919" y="3418334"/>
            <a:ext cx="339937" cy="5651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="" xmlns:a16="http://schemas.microsoft.com/office/drawing/2014/main" id="{CC661823-114B-B746-832C-E4CE665FB384}"/>
              </a:ext>
            </a:extLst>
          </p:cNvPr>
          <p:cNvSpPr/>
          <p:nvPr/>
        </p:nvSpPr>
        <p:spPr>
          <a:xfrm>
            <a:off x="1016212" y="2353076"/>
            <a:ext cx="339937" cy="5651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7B254C60-E75F-B64A-A30C-901ECD3B84BA}"/>
              </a:ext>
            </a:extLst>
          </p:cNvPr>
          <p:cNvSpPr txBox="1"/>
          <p:nvPr/>
        </p:nvSpPr>
        <p:spPr>
          <a:xfrm>
            <a:off x="1154433" y="2922220"/>
            <a:ext cx="142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Synonyme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B1C6C46-FB5A-CE46-8A90-D5D85D6C256A}"/>
              </a:ext>
            </a:extLst>
          </p:cNvPr>
          <p:cNvSpPr txBox="1"/>
          <p:nvPr/>
        </p:nvSpPr>
        <p:spPr>
          <a:xfrm>
            <a:off x="1169249" y="4937282"/>
            <a:ext cx="142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Synonyme :</a:t>
            </a: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="" xmlns:a16="http://schemas.microsoft.com/office/drawing/2014/main" id="{CD49D8E5-BD14-074A-8920-DDF82E4D2C9C}"/>
              </a:ext>
            </a:extLst>
          </p:cNvPr>
          <p:cNvSpPr/>
          <p:nvPr/>
        </p:nvSpPr>
        <p:spPr>
          <a:xfrm>
            <a:off x="984464" y="4374837"/>
            <a:ext cx="339937" cy="5651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A9E3B3D0-3823-D144-BD99-4DD1A1C30FB1}"/>
              </a:ext>
            </a:extLst>
          </p:cNvPr>
          <p:cNvSpPr txBox="1"/>
          <p:nvPr/>
        </p:nvSpPr>
        <p:spPr>
          <a:xfrm>
            <a:off x="2516719" y="4853338"/>
            <a:ext cx="15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modeste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225973AE-953A-DD4E-8665-895018860716}"/>
              </a:ext>
            </a:extLst>
          </p:cNvPr>
          <p:cNvCxnSpPr>
            <a:cxnSpLocks/>
          </p:cNvCxnSpPr>
          <p:nvPr/>
        </p:nvCxnSpPr>
        <p:spPr>
          <a:xfrm>
            <a:off x="4707470" y="5130790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510CBEB-0D4D-114C-82DE-A21DA1B18A0D}"/>
              </a:ext>
            </a:extLst>
          </p:cNvPr>
          <p:cNvSpPr txBox="1"/>
          <p:nvPr/>
        </p:nvSpPr>
        <p:spPr>
          <a:xfrm>
            <a:off x="8983137" y="4837431"/>
            <a:ext cx="173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modestie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1B66D324-159E-5848-AD3B-8262D7C31807}"/>
              </a:ext>
            </a:extLst>
          </p:cNvPr>
          <p:cNvSpPr txBox="1"/>
          <p:nvPr/>
        </p:nvSpPr>
        <p:spPr>
          <a:xfrm>
            <a:off x="1604511" y="1259784"/>
            <a:ext cx="248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Il est </a:t>
            </a:r>
            <a:r>
              <a:rPr lang="fr-FR" sz="2800" dirty="0" smtClean="0">
                <a:solidFill>
                  <a:schemeClr val="accent2"/>
                </a:solidFill>
              </a:rPr>
              <a:t>arrogant.</a:t>
            </a:r>
            <a:endParaRPr lang="fr-FR" sz="2800" dirty="0">
              <a:solidFill>
                <a:schemeClr val="accent2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CFF13F2C-CE1B-E245-8623-BA3C4EB3BCD8}"/>
              </a:ext>
            </a:extLst>
          </p:cNvPr>
          <p:cNvCxnSpPr>
            <a:cxnSpLocks/>
          </p:cNvCxnSpPr>
          <p:nvPr/>
        </p:nvCxnSpPr>
        <p:spPr>
          <a:xfrm>
            <a:off x="4758335" y="1516548"/>
            <a:ext cx="342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D06824FE-302C-B547-8D2A-71044D1FE614}"/>
              </a:ext>
            </a:extLst>
          </p:cNvPr>
          <p:cNvSpPr txBox="1"/>
          <p:nvPr/>
        </p:nvSpPr>
        <p:spPr>
          <a:xfrm>
            <a:off x="8983126" y="1230362"/>
            <a:ext cx="173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arrogance</a:t>
            </a:r>
          </a:p>
        </p:txBody>
      </p:sp>
    </p:spTree>
    <p:extLst>
      <p:ext uri="{BB962C8B-B14F-4D97-AF65-F5344CB8AC3E}">
        <p14:creationId xmlns:p14="http://schemas.microsoft.com/office/powerpoint/2010/main" val="41336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9BBC138-2F24-5148-B188-CFE91EFB3A0D}"/>
              </a:ext>
            </a:extLst>
          </p:cNvPr>
          <p:cNvSpPr txBox="1"/>
          <p:nvPr/>
        </p:nvSpPr>
        <p:spPr>
          <a:xfrm>
            <a:off x="264583" y="313270"/>
            <a:ext cx="1144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u="sng" dirty="0">
                <a:solidFill>
                  <a:schemeClr val="accent1"/>
                </a:solidFill>
              </a:rPr>
              <a:t>Trouve les </a:t>
            </a:r>
            <a:r>
              <a:rPr lang="fr-FR" sz="2800" u="sng">
                <a:solidFill>
                  <a:schemeClr val="accent1"/>
                </a:solidFill>
              </a:rPr>
              <a:t>qualités correspondant à </a:t>
            </a:r>
            <a:r>
              <a:rPr lang="fr-FR" sz="2800" u="sng" dirty="0">
                <a:solidFill>
                  <a:schemeClr val="accent1"/>
                </a:solidFill>
              </a:rPr>
              <a:t>ces défauts en utilisant </a:t>
            </a:r>
            <a:r>
              <a:rPr lang="fr-FR" sz="2800" u="sng">
                <a:solidFill>
                  <a:schemeClr val="accent1"/>
                </a:solidFill>
              </a:rPr>
              <a:t>des antonymes.</a:t>
            </a:r>
            <a:endParaRPr lang="fr-FR" sz="2800" u="sng" dirty="0">
              <a:solidFill>
                <a:schemeClr val="accent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61C38AA-FA5F-BC45-843F-F2CABD1301CC}"/>
              </a:ext>
            </a:extLst>
          </p:cNvPr>
          <p:cNvSpPr txBox="1"/>
          <p:nvPr/>
        </p:nvSpPr>
        <p:spPr>
          <a:xfrm>
            <a:off x="5647265" y="268393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1D8D935-345D-8644-9B67-87A66E0D8AB4}"/>
              </a:ext>
            </a:extLst>
          </p:cNvPr>
          <p:cNvSpPr txBox="1"/>
          <p:nvPr/>
        </p:nvSpPr>
        <p:spPr>
          <a:xfrm>
            <a:off x="2345275" y="1498603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irrespectueux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="" xmlns:a16="http://schemas.microsoft.com/office/drawing/2014/main" id="{B2F552F3-557B-7047-96EC-EAB797510591}"/>
              </a:ext>
            </a:extLst>
          </p:cNvPr>
          <p:cNvSpPr/>
          <p:nvPr/>
        </p:nvSpPr>
        <p:spPr>
          <a:xfrm>
            <a:off x="5099852" y="1757491"/>
            <a:ext cx="1094825" cy="11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BC50849-0579-0D46-814D-B354787ABD90}"/>
              </a:ext>
            </a:extLst>
          </p:cNvPr>
          <p:cNvSpPr txBox="1"/>
          <p:nvPr/>
        </p:nvSpPr>
        <p:spPr>
          <a:xfrm>
            <a:off x="6953247" y="1481670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respectueux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4385F35-D984-3744-B3CF-073A0B3D8E4A}"/>
              </a:ext>
            </a:extLst>
          </p:cNvPr>
          <p:cNvSpPr txBox="1"/>
          <p:nvPr/>
        </p:nvSpPr>
        <p:spPr>
          <a:xfrm>
            <a:off x="2349513" y="2264836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hypocrite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="" xmlns:a16="http://schemas.microsoft.com/office/drawing/2014/main" id="{514FEDCF-6B2D-D44C-B9AA-7B74DF780844}"/>
              </a:ext>
            </a:extLst>
          </p:cNvPr>
          <p:cNvSpPr/>
          <p:nvPr/>
        </p:nvSpPr>
        <p:spPr>
          <a:xfrm>
            <a:off x="5099851" y="2526446"/>
            <a:ext cx="1094825" cy="11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2060CC4F-C05B-A448-A9BD-B11D8958DD82}"/>
              </a:ext>
            </a:extLst>
          </p:cNvPr>
          <p:cNvSpPr txBox="1"/>
          <p:nvPr/>
        </p:nvSpPr>
        <p:spPr>
          <a:xfrm>
            <a:off x="6989231" y="2237316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sincère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738B9514-8160-674E-AAC2-07F372F66E52}"/>
              </a:ext>
            </a:extLst>
          </p:cNvPr>
          <p:cNvSpPr txBox="1"/>
          <p:nvPr/>
        </p:nvSpPr>
        <p:spPr>
          <a:xfrm>
            <a:off x="2332580" y="3073402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intolérant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="" xmlns:a16="http://schemas.microsoft.com/office/drawing/2014/main" id="{C2E4C7E4-3144-6B44-BD0E-C42FD354C361}"/>
              </a:ext>
            </a:extLst>
          </p:cNvPr>
          <p:cNvSpPr/>
          <p:nvPr/>
        </p:nvSpPr>
        <p:spPr>
          <a:xfrm>
            <a:off x="5099850" y="4101245"/>
            <a:ext cx="1094825" cy="11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0BE670A-4076-FE46-A0DB-C5A0D81B1354}"/>
              </a:ext>
            </a:extLst>
          </p:cNvPr>
          <p:cNvSpPr txBox="1"/>
          <p:nvPr/>
        </p:nvSpPr>
        <p:spPr>
          <a:xfrm>
            <a:off x="6993470" y="3077636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tolérant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F9BC1D8-8816-FE40-A5F8-0829384E3260}"/>
              </a:ext>
            </a:extLst>
          </p:cNvPr>
          <p:cNvSpPr txBox="1"/>
          <p:nvPr/>
        </p:nvSpPr>
        <p:spPr>
          <a:xfrm>
            <a:off x="2332580" y="3839635"/>
            <a:ext cx="154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égoïste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="" xmlns:a16="http://schemas.microsoft.com/office/drawing/2014/main" id="{3DAF09C2-2963-2540-A7C9-0CE2D6C86D45}"/>
              </a:ext>
            </a:extLst>
          </p:cNvPr>
          <p:cNvSpPr/>
          <p:nvPr/>
        </p:nvSpPr>
        <p:spPr>
          <a:xfrm>
            <a:off x="5092186" y="3329324"/>
            <a:ext cx="1094825" cy="11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95D82BB9-D502-8241-B72C-7735955435AF}"/>
              </a:ext>
            </a:extLst>
          </p:cNvPr>
          <p:cNvSpPr txBox="1"/>
          <p:nvPr/>
        </p:nvSpPr>
        <p:spPr>
          <a:xfrm>
            <a:off x="6976537" y="3822703"/>
            <a:ext cx="23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généreux</a:t>
            </a:r>
          </a:p>
        </p:txBody>
      </p:sp>
    </p:spTree>
    <p:extLst>
      <p:ext uri="{BB962C8B-B14F-4D97-AF65-F5344CB8AC3E}">
        <p14:creationId xmlns:p14="http://schemas.microsoft.com/office/powerpoint/2010/main" val="1141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727CD7-6306-BB4C-90D0-0916336248B7}"/>
              </a:ext>
            </a:extLst>
          </p:cNvPr>
          <p:cNvSpPr txBox="1"/>
          <p:nvPr/>
        </p:nvSpPr>
        <p:spPr>
          <a:xfrm>
            <a:off x="84667" y="1187314"/>
            <a:ext cx="120226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n’alla pas loin.</a:t>
            </a:r>
          </a:p>
          <a:p>
            <a:endParaRPr lang="fr-FR" sz="1200" dirty="0"/>
          </a:p>
          <a:p>
            <a:r>
              <a:rPr lang="fr-FR" sz="2800" dirty="0"/>
              <a:t>Au premier détour de la haie, il rencontra une patte. Une grosse patte de chat. </a:t>
            </a:r>
          </a:p>
          <a:p>
            <a:endParaRPr lang="fr-FR" sz="1200" dirty="0"/>
          </a:p>
          <a:p>
            <a:r>
              <a:rPr lang="fr-FR" sz="2800" dirty="0"/>
              <a:t>C’était Finaud, le matou des fermiers, un matou matois qui guettait depuis </a:t>
            </a:r>
          </a:p>
          <a:p>
            <a:endParaRPr lang="fr-FR" sz="1200" dirty="0"/>
          </a:p>
          <a:p>
            <a:r>
              <a:rPr lang="fr-FR" sz="2800" dirty="0" smtClean="0"/>
              <a:t>quelque </a:t>
            </a:r>
            <a:r>
              <a:rPr lang="fr-FR" sz="2800" dirty="0"/>
              <a:t>temps la sortie du nid des mulots.</a:t>
            </a:r>
          </a:p>
          <a:p>
            <a:endParaRPr lang="fr-FR" sz="1200" dirty="0"/>
          </a:p>
          <a:p>
            <a:r>
              <a:rPr lang="fr-FR" sz="2800" dirty="0"/>
              <a:t>Cœur de Lion finit son voyage dans l’estomac d’un chat. On a beau s’appeler Cœur </a:t>
            </a:r>
          </a:p>
          <a:p>
            <a:endParaRPr lang="fr-FR" sz="1200" dirty="0"/>
          </a:p>
          <a:p>
            <a:r>
              <a:rPr lang="fr-FR" sz="2800" dirty="0"/>
              <a:t>de Lion, quand on n’est qu’un mulot, il vaut mieux prendre ses précautions.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13E7180-FCE7-F942-A06A-3D7DE199903A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29163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A0915A8-CA1E-384E-B94E-BD8281FBE39A}"/>
              </a:ext>
            </a:extLst>
          </p:cNvPr>
          <p:cNvSpPr txBox="1"/>
          <p:nvPr/>
        </p:nvSpPr>
        <p:spPr>
          <a:xfrm>
            <a:off x="759081" y="2443069"/>
            <a:ext cx="1081689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As-tu compris qui est le personnage principal de cette histoire ?</a:t>
            </a:r>
          </a:p>
        </p:txBody>
      </p:sp>
    </p:spTree>
    <p:extLst>
      <p:ext uri="{BB962C8B-B14F-4D97-AF65-F5344CB8AC3E}">
        <p14:creationId xmlns:p14="http://schemas.microsoft.com/office/powerpoint/2010/main" val="17415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5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Cœur de Lion</a:t>
            </a:r>
          </a:p>
          <a:p>
            <a:pPr algn="ctr"/>
            <a:endParaRPr lang="fr-FR" sz="2800" dirty="0"/>
          </a:p>
          <a:p>
            <a:pPr algn="l"/>
            <a:r>
              <a:rPr lang="fr-FR" sz="2800" dirty="0"/>
              <a:t>Il était si courageux qu’on l’appelait Cœur de Lion. Ni le tonnerre, ni la pluie,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ni le vent en rafales ne lui faisaient peur. Pas même la nuit et ses ombres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inquiétantes et ses bêtes cachées et ses bruits bizarres. Rien ne l’effrayait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jamais.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Aussi était-il devenu le héros de sa communauté. Quand on lui avait donné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son surnom, il en avait été très fier, et il se promenait, la tête haute, la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moustache arrogante, en répétant sans arrêt et très fort pour qu’on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l’entende: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- Je m’appelle Cœur de Lion et je n’ai peur de rien ni de personne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4670292-FF7F-9145-AECA-38F3C8D0D23F}"/>
              </a:ext>
            </a:extLst>
          </p:cNvPr>
          <p:cNvSpPr txBox="1"/>
          <p:nvPr/>
        </p:nvSpPr>
        <p:spPr>
          <a:xfrm>
            <a:off x="7169808" y="6437281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1343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AE7C51F-15B5-524E-A960-70A345848D86}"/>
              </a:ext>
            </a:extLst>
          </p:cNvPr>
          <p:cNvSpPr txBox="1"/>
          <p:nvPr/>
        </p:nvSpPr>
        <p:spPr>
          <a:xfrm>
            <a:off x="7741164" y="1771423"/>
            <a:ext cx="366767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Il finit son voyage dans l’estomac d’un chat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B7167F8-8419-E54C-9FD0-3F892134B792}"/>
              </a:ext>
            </a:extLst>
          </p:cNvPr>
          <p:cNvSpPr txBox="1"/>
          <p:nvPr/>
        </p:nvSpPr>
        <p:spPr>
          <a:xfrm>
            <a:off x="413114" y="1829815"/>
            <a:ext cx="391583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Il rencontra une patte. Une grosse patte de chat.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D00B92E-6934-BA44-99D3-B8394EB287E2}"/>
              </a:ext>
            </a:extLst>
          </p:cNvPr>
          <p:cNvSpPr txBox="1"/>
          <p:nvPr/>
        </p:nvSpPr>
        <p:spPr>
          <a:xfrm>
            <a:off x="4369094" y="4574186"/>
            <a:ext cx="304873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Un nid </a:t>
            </a:r>
            <a:r>
              <a:rPr lang="fr-FR" sz="2800" dirty="0" smtClean="0"/>
              <a:t>de </a:t>
            </a:r>
            <a:r>
              <a:rPr lang="fr-FR" sz="2800" dirty="0"/>
              <a:t>mulots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B5EFFE4-6DFC-5448-AE1D-C0BA271E0A33}"/>
              </a:ext>
            </a:extLst>
          </p:cNvPr>
          <p:cNvSpPr txBox="1"/>
          <p:nvPr/>
        </p:nvSpPr>
        <p:spPr>
          <a:xfrm>
            <a:off x="4959423" y="3167390"/>
            <a:ext cx="2312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souris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FFED3D21-6A55-A948-99C9-D2A2CE68912A}"/>
              </a:ext>
            </a:extLst>
          </p:cNvPr>
          <p:cNvCxnSpPr>
            <a:cxnSpLocks/>
          </p:cNvCxnSpPr>
          <p:nvPr/>
        </p:nvCxnSpPr>
        <p:spPr>
          <a:xfrm>
            <a:off x="4022398" y="2890345"/>
            <a:ext cx="846666" cy="53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A3C7C352-B9EA-E046-8CDD-7EB1FAA265E4}"/>
              </a:ext>
            </a:extLst>
          </p:cNvPr>
          <p:cNvCxnSpPr>
            <a:cxnSpLocks/>
          </p:cNvCxnSpPr>
          <p:nvPr/>
        </p:nvCxnSpPr>
        <p:spPr>
          <a:xfrm flipH="1">
            <a:off x="7146307" y="2890345"/>
            <a:ext cx="948849" cy="626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DEF413E8-1239-A049-8BEA-5C01DA1B67D2}"/>
              </a:ext>
            </a:extLst>
          </p:cNvPr>
          <p:cNvCxnSpPr>
            <a:cxnSpLocks/>
          </p:cNvCxnSpPr>
          <p:nvPr/>
        </p:nvCxnSpPr>
        <p:spPr>
          <a:xfrm flipV="1">
            <a:off x="5841271" y="3812299"/>
            <a:ext cx="0" cy="58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C72B205B-8D56-1E4E-88A3-8B87D613A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98" y="643467"/>
            <a:ext cx="5390004" cy="55710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15D94B9-0C90-1B44-9157-E3AD2C797619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3399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562E3C-88DD-E144-ACAA-1AFDD8CF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Place à la dictée du jour !</a:t>
            </a:r>
          </a:p>
        </p:txBody>
      </p:sp>
      <p:pic>
        <p:nvPicPr>
          <p:cNvPr id="1026" name="Picture 2" descr="H:\Emoticon\emoticon-139228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981200"/>
            <a:ext cx="3850217" cy="387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E1C57CA-5590-B143-998B-601FA0CD550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8F3BE64-A44A-8048-B4C7-8D519CD925FD}"/>
              </a:ext>
            </a:extLst>
          </p:cNvPr>
          <p:cNvSpPr txBox="1"/>
          <p:nvPr/>
        </p:nvSpPr>
        <p:spPr>
          <a:xfrm>
            <a:off x="338667" y="228603"/>
            <a:ext cx="11451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Dictée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Le courageux et brave mulot, Cœur de Lion, a sauvé deux pauvres animaux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d’une mort certaine. Une épouvantable épeire et une longue couleuvre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avaient l’intention de les manger.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Malheureusement,  la souris arrogante et orgueilleuse s’est </a:t>
            </a:r>
            <a:r>
              <a:rPr lang="fr-FR" sz="2800" dirty="0" smtClean="0"/>
              <a:t>fait </a:t>
            </a:r>
            <a:r>
              <a:rPr lang="fr-FR" sz="2800" dirty="0"/>
              <a:t>dévorer par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son fameux prédateur, le chat du fermier.  </a:t>
            </a:r>
          </a:p>
        </p:txBody>
      </p:sp>
    </p:spTree>
    <p:extLst>
      <p:ext uri="{BB962C8B-B14F-4D97-AF65-F5344CB8AC3E}">
        <p14:creationId xmlns:p14="http://schemas.microsoft.com/office/powerpoint/2010/main" val="13194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3210A6B-7DC5-274F-8E89-8E126D5AF620}"/>
              </a:ext>
            </a:extLst>
          </p:cNvPr>
          <p:cNvSpPr txBox="1"/>
          <p:nvPr/>
        </p:nvSpPr>
        <p:spPr>
          <a:xfrm>
            <a:off x="437931" y="454032"/>
            <a:ext cx="10758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On a beau s’appeler Cœur de Lion, quand on n’est qu’un mulot, il vaut mieux prendre ses précautions.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A7C401F-24EF-5741-8407-8F4C560174CE}"/>
              </a:ext>
            </a:extLst>
          </p:cNvPr>
          <p:cNvSpPr txBox="1"/>
          <p:nvPr/>
        </p:nvSpPr>
        <p:spPr>
          <a:xfrm>
            <a:off x="4837391" y="2757504"/>
            <a:ext cx="246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morale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="" xmlns:a16="http://schemas.microsoft.com/office/drawing/2014/main" id="{F203C67A-1D16-1B4B-B197-02CD4EA65F22}"/>
              </a:ext>
            </a:extLst>
          </p:cNvPr>
          <p:cNvSpPr/>
          <p:nvPr/>
        </p:nvSpPr>
        <p:spPr>
          <a:xfrm>
            <a:off x="5609908" y="1517798"/>
            <a:ext cx="486092" cy="981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E2CA16B-631D-0D43-96F2-FC492FB5EDBB}"/>
              </a:ext>
            </a:extLst>
          </p:cNvPr>
          <p:cNvSpPr txBox="1"/>
          <p:nvPr/>
        </p:nvSpPr>
        <p:spPr>
          <a:xfrm>
            <a:off x="1063585" y="3552500"/>
            <a:ext cx="398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Des animaux personnifiés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81CB132-632A-8C4F-85AF-AB394DFF3C73}"/>
              </a:ext>
            </a:extLst>
          </p:cNvPr>
          <p:cNvSpPr txBox="1"/>
          <p:nvPr/>
        </p:nvSpPr>
        <p:spPr>
          <a:xfrm>
            <a:off x="7488623" y="3412942"/>
            <a:ext cx="398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Un personnage faillible </a:t>
            </a:r>
            <a:r>
              <a:rPr lang="fr-FR" sz="2800" dirty="0" smtClean="0"/>
              <a:t>puni </a:t>
            </a:r>
            <a:r>
              <a:rPr lang="fr-FR" sz="2800" dirty="0"/>
              <a:t>par ses défauts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386BD9B-E77F-F74C-A9B0-907F4A8B9C49}"/>
              </a:ext>
            </a:extLst>
          </p:cNvPr>
          <p:cNvSpPr txBox="1"/>
          <p:nvPr/>
        </p:nvSpPr>
        <p:spPr>
          <a:xfrm>
            <a:off x="4975193" y="5376919"/>
            <a:ext cx="204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fable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="" xmlns:a16="http://schemas.microsoft.com/office/drawing/2014/main" id="{8D4FBBE5-A37B-D446-A38A-A774CF6350D0}"/>
              </a:ext>
            </a:extLst>
          </p:cNvPr>
          <p:cNvSpPr/>
          <p:nvPr/>
        </p:nvSpPr>
        <p:spPr>
          <a:xfrm>
            <a:off x="5649178" y="4299875"/>
            <a:ext cx="486092" cy="981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4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5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Cœur de Lion</a:t>
            </a:r>
          </a:p>
          <a:p>
            <a:pPr algn="ctr"/>
            <a:endParaRPr lang="fr-FR" sz="2800" dirty="0"/>
          </a:p>
          <a:p>
            <a:pPr algn="l"/>
            <a:r>
              <a:rPr lang="fr-FR" sz="2800" dirty="0"/>
              <a:t>Il était si </a:t>
            </a:r>
            <a:r>
              <a:rPr lang="fr-FR" sz="2800" dirty="0">
                <a:solidFill>
                  <a:schemeClr val="accent1"/>
                </a:solidFill>
              </a:rPr>
              <a:t>courageux</a:t>
            </a:r>
            <a:r>
              <a:rPr lang="fr-FR" sz="2800" dirty="0"/>
              <a:t> qu’on l’appelait </a:t>
            </a:r>
            <a:r>
              <a:rPr lang="fr-FR" sz="2800" dirty="0">
                <a:solidFill>
                  <a:schemeClr val="accent1"/>
                </a:solidFill>
              </a:rPr>
              <a:t>Cœur de Lion</a:t>
            </a:r>
            <a:r>
              <a:rPr lang="fr-FR" sz="2800" dirty="0"/>
              <a:t>. Ni le tonnerre, ni la pluie,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ni le vent en rafales ne lui faisaient peur. Pas même la nuit et ses ombres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inquiétantes et ses bêtes cachées et ses bruits bizarres. </a:t>
            </a:r>
            <a:r>
              <a:rPr lang="fr-FR" sz="2800" dirty="0">
                <a:solidFill>
                  <a:schemeClr val="accent1"/>
                </a:solidFill>
              </a:rPr>
              <a:t>Rien ne l’effrayait </a:t>
            </a:r>
          </a:p>
          <a:p>
            <a:pPr algn="l"/>
            <a:endParaRPr lang="fr-FR" sz="1200" dirty="0">
              <a:solidFill>
                <a:schemeClr val="accent1"/>
              </a:solidFill>
            </a:endParaRPr>
          </a:p>
          <a:p>
            <a:pPr algn="l"/>
            <a:r>
              <a:rPr lang="fr-FR" sz="2800" dirty="0">
                <a:solidFill>
                  <a:schemeClr val="accent1"/>
                </a:solidFill>
              </a:rPr>
              <a:t>jamais.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Aussi était-il devenu </a:t>
            </a:r>
            <a:r>
              <a:rPr lang="fr-FR" sz="2800" dirty="0">
                <a:solidFill>
                  <a:schemeClr val="accent1"/>
                </a:solidFill>
              </a:rPr>
              <a:t>le héros de sa communauté</a:t>
            </a:r>
            <a:r>
              <a:rPr lang="fr-FR" sz="2800" dirty="0"/>
              <a:t>. Quand on lui avait donné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son surnom, il en avait été </a:t>
            </a:r>
            <a:r>
              <a:rPr lang="fr-FR" sz="2800" dirty="0">
                <a:solidFill>
                  <a:schemeClr val="accent2"/>
                </a:solidFill>
              </a:rPr>
              <a:t>très fier</a:t>
            </a:r>
            <a:r>
              <a:rPr lang="fr-FR" sz="2800" dirty="0"/>
              <a:t>, et il se promenait, la </a:t>
            </a:r>
            <a:r>
              <a:rPr lang="fr-FR" sz="2800" dirty="0">
                <a:solidFill>
                  <a:schemeClr val="accent2"/>
                </a:solidFill>
              </a:rPr>
              <a:t>tête haute</a:t>
            </a:r>
            <a:r>
              <a:rPr lang="fr-FR" sz="2800" dirty="0"/>
              <a:t>, la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>
                <a:solidFill>
                  <a:schemeClr val="accent2"/>
                </a:solidFill>
              </a:rPr>
              <a:t>moustache arrogante</a:t>
            </a:r>
            <a:r>
              <a:rPr lang="fr-FR" sz="2800" dirty="0"/>
              <a:t>, </a:t>
            </a:r>
            <a:r>
              <a:rPr lang="fr-FR" sz="2800" dirty="0">
                <a:solidFill>
                  <a:schemeClr val="accent2"/>
                </a:solidFill>
              </a:rPr>
              <a:t>en répétant sans arrêt et très fort pour qu’on </a:t>
            </a:r>
          </a:p>
          <a:p>
            <a:pPr algn="l"/>
            <a:endParaRPr lang="fr-FR" sz="1200" dirty="0">
              <a:solidFill>
                <a:schemeClr val="accent2"/>
              </a:solidFill>
            </a:endParaRPr>
          </a:p>
          <a:p>
            <a:pPr algn="l"/>
            <a:r>
              <a:rPr lang="fr-FR" sz="2800" dirty="0">
                <a:solidFill>
                  <a:schemeClr val="accent2"/>
                </a:solidFill>
              </a:rPr>
              <a:t>l’entende </a:t>
            </a:r>
            <a:r>
              <a:rPr lang="fr-FR" sz="2800" dirty="0"/>
              <a:t>: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- Je m’appelle Cœur de Lion et</a:t>
            </a:r>
            <a:r>
              <a:rPr lang="fr-FR" sz="2800" dirty="0">
                <a:solidFill>
                  <a:schemeClr val="accent2"/>
                </a:solidFill>
              </a:rPr>
              <a:t> je n’ai peur de rien ni de personne</a:t>
            </a:r>
            <a:r>
              <a:rPr lang="fr-FR" sz="2800" dirty="0"/>
              <a:t>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77000" y="64008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solidFill>
                  <a:prstClr val="black"/>
                </a:solidFill>
              </a:rPr>
              <a:t>Bernard </a:t>
            </a:r>
            <a:r>
              <a:rPr lang="fr-FR" sz="1400" dirty="0" err="1">
                <a:solidFill>
                  <a:prstClr val="black"/>
                </a:solidFill>
              </a:rPr>
              <a:t>Friot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i="1" dirty="0">
                <a:solidFill>
                  <a:prstClr val="black"/>
                </a:solidFill>
              </a:rPr>
              <a:t>Histoires pressées </a:t>
            </a:r>
            <a:r>
              <a:rPr lang="fr-FR" sz="1400" dirty="0">
                <a:solidFill>
                  <a:prstClr val="black"/>
                </a:solidFill>
              </a:rPr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16755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AF1E433-FDDC-6041-BEBC-227D9BF58792}"/>
              </a:ext>
            </a:extLst>
          </p:cNvPr>
          <p:cNvSpPr txBox="1"/>
          <p:nvPr/>
        </p:nvSpPr>
        <p:spPr>
          <a:xfrm>
            <a:off x="1542979" y="1640046"/>
            <a:ext cx="249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courageux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17A82AB-E75F-A54A-904A-A749C430F646}"/>
              </a:ext>
            </a:extLst>
          </p:cNvPr>
          <p:cNvSpPr txBox="1"/>
          <p:nvPr/>
        </p:nvSpPr>
        <p:spPr>
          <a:xfrm>
            <a:off x="1422184" y="2340737"/>
            <a:ext cx="249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Cœur de Lion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C2B5885D-5EBF-9C4F-92E7-3543016CE0F5}"/>
              </a:ext>
            </a:extLst>
          </p:cNvPr>
          <p:cNvSpPr txBox="1"/>
          <p:nvPr/>
        </p:nvSpPr>
        <p:spPr>
          <a:xfrm>
            <a:off x="890823" y="3059550"/>
            <a:ext cx="4120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rien ne l’effrayait jamais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3A31290-911E-6540-9E90-E4AC8A7AE770}"/>
              </a:ext>
            </a:extLst>
          </p:cNvPr>
          <p:cNvSpPr txBox="1"/>
          <p:nvPr/>
        </p:nvSpPr>
        <p:spPr>
          <a:xfrm>
            <a:off x="540480" y="3742117"/>
            <a:ext cx="4397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 </a:t>
            </a:r>
            <a:r>
              <a:rPr lang="fr-FR" sz="2800" dirty="0">
                <a:solidFill>
                  <a:schemeClr val="accent1"/>
                </a:solidFill>
              </a:rPr>
              <a:t>le héros de sa communauté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002BADC-6C76-DE4E-A931-4327CC429339}"/>
              </a:ext>
            </a:extLst>
          </p:cNvPr>
          <p:cNvSpPr txBox="1"/>
          <p:nvPr/>
        </p:nvSpPr>
        <p:spPr>
          <a:xfrm>
            <a:off x="8362840" y="4141792"/>
            <a:ext cx="1342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très fier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7FA2C32-95A6-494B-98D0-81FBC12D4F21}"/>
              </a:ext>
            </a:extLst>
          </p:cNvPr>
          <p:cNvSpPr txBox="1"/>
          <p:nvPr/>
        </p:nvSpPr>
        <p:spPr>
          <a:xfrm>
            <a:off x="7447015" y="4880737"/>
            <a:ext cx="363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moustache arrogante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31CC401-90C3-2747-A0AB-BB28B31DB7E1}"/>
              </a:ext>
            </a:extLst>
          </p:cNvPr>
          <p:cNvSpPr txBox="1"/>
          <p:nvPr/>
        </p:nvSpPr>
        <p:spPr>
          <a:xfrm>
            <a:off x="6416056" y="1596255"/>
            <a:ext cx="5433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je n’ai peur de rien ni de personne</a:t>
            </a:r>
            <a:r>
              <a:rPr lang="fr-FR" sz="2800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C00BFF8-6C6B-6F47-A407-A3AC72C863E4}"/>
              </a:ext>
            </a:extLst>
          </p:cNvPr>
          <p:cNvSpPr txBox="1"/>
          <p:nvPr/>
        </p:nvSpPr>
        <p:spPr>
          <a:xfrm>
            <a:off x="8107740" y="3407516"/>
            <a:ext cx="197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tête haute</a:t>
            </a:r>
            <a:endParaRPr lang="fr-FR" sz="2800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A99E4316-9E6F-E04F-9FFE-BA3F7EF1E47B}"/>
              </a:ext>
            </a:extLst>
          </p:cNvPr>
          <p:cNvSpPr txBox="1"/>
          <p:nvPr/>
        </p:nvSpPr>
        <p:spPr>
          <a:xfrm>
            <a:off x="6905444" y="2417247"/>
            <a:ext cx="4598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en répétant sans arrêt et très fort pour qu’on l’entende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5A4F4BA-41DE-A943-B5F2-205B0A206687}"/>
              </a:ext>
            </a:extLst>
          </p:cNvPr>
          <p:cNvSpPr txBox="1"/>
          <p:nvPr/>
        </p:nvSpPr>
        <p:spPr>
          <a:xfrm>
            <a:off x="904327" y="335747"/>
            <a:ext cx="361110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Comment le voit-on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237533-76C8-2143-B845-D83B227EF67A}"/>
              </a:ext>
            </a:extLst>
          </p:cNvPr>
          <p:cNvSpPr txBox="1"/>
          <p:nvPr/>
        </p:nvSpPr>
        <p:spPr>
          <a:xfrm>
            <a:off x="6489262" y="337062"/>
            <a:ext cx="449149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Comment se considère-t-il ?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="" xmlns:a16="http://schemas.microsoft.com/office/drawing/2014/main" id="{03390741-0F21-5440-9BE4-5172B10F1C01}"/>
              </a:ext>
            </a:extLst>
          </p:cNvPr>
          <p:cNvCxnSpPr>
            <a:cxnSpLocks/>
          </p:cNvCxnSpPr>
          <p:nvPr/>
        </p:nvCxnSpPr>
        <p:spPr>
          <a:xfrm>
            <a:off x="4804833" y="592665"/>
            <a:ext cx="1291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bas 13">
            <a:extLst>
              <a:ext uri="{FF2B5EF4-FFF2-40B4-BE49-F238E27FC236}">
                <a16:creationId xmlns="" xmlns:a16="http://schemas.microsoft.com/office/drawing/2014/main" id="{434CF9C3-D095-9848-A3D1-43C63E8F7C75}"/>
              </a:ext>
            </a:extLst>
          </p:cNvPr>
          <p:cNvSpPr/>
          <p:nvPr/>
        </p:nvSpPr>
        <p:spPr>
          <a:xfrm>
            <a:off x="2436003" y="4341722"/>
            <a:ext cx="236109" cy="47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EE704FB7-6973-4549-95E7-DE13B90D43ED}"/>
              </a:ext>
            </a:extLst>
          </p:cNvPr>
          <p:cNvSpPr txBox="1"/>
          <p:nvPr/>
        </p:nvSpPr>
        <p:spPr>
          <a:xfrm>
            <a:off x="803837" y="5040449"/>
            <a:ext cx="163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Un héros</a:t>
            </a:r>
            <a:endParaRPr lang="fr-FR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BE883AFE-D733-064E-A2BA-3E1122A56108}"/>
              </a:ext>
            </a:extLst>
          </p:cNvPr>
          <p:cNvSpPr txBox="1"/>
          <p:nvPr/>
        </p:nvSpPr>
        <p:spPr>
          <a:xfrm>
            <a:off x="2866404" y="4969635"/>
            <a:ext cx="2711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Comparé au roi des animaux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298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A0915A8-CA1E-384E-B94E-BD8281FBE39A}"/>
              </a:ext>
            </a:extLst>
          </p:cNvPr>
          <p:cNvSpPr txBox="1"/>
          <p:nvPr/>
        </p:nvSpPr>
        <p:spPr>
          <a:xfrm>
            <a:off x="1999885" y="2443069"/>
            <a:ext cx="85688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Comment imagines-tu ce personnage ?</a:t>
            </a:r>
          </a:p>
        </p:txBody>
      </p:sp>
    </p:spTree>
    <p:extLst>
      <p:ext uri="{BB962C8B-B14F-4D97-AF65-F5344CB8AC3E}">
        <p14:creationId xmlns:p14="http://schemas.microsoft.com/office/powerpoint/2010/main" val="18932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0631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Un jour qu’il passait près d’une mare, il entendit un appel au secours. C’était une </a:t>
            </a:r>
          </a:p>
          <a:p>
            <a:endParaRPr lang="fr-FR" sz="1200" dirty="0"/>
          </a:p>
          <a:p>
            <a:r>
              <a:rPr lang="fr-FR" sz="2800" dirty="0"/>
              <a:t>grenouille qui s’était coincé la patte dans une racine. La pauvre tirait vainement </a:t>
            </a:r>
          </a:p>
          <a:p>
            <a:endParaRPr lang="fr-FR" sz="1200" dirty="0"/>
          </a:p>
          <a:p>
            <a:r>
              <a:rPr lang="fr-FR" sz="2800" dirty="0"/>
              <a:t>sur sa patte, rien à faire. Peu à peu, elle perdait ses forces et allait s’évanouir. Or, </a:t>
            </a:r>
          </a:p>
          <a:p>
            <a:endParaRPr lang="fr-FR" sz="1200" dirty="0"/>
          </a:p>
          <a:p>
            <a:r>
              <a:rPr lang="fr-FR" sz="2800" dirty="0"/>
              <a:t>tapie sous une roche, la redoutable couleuvre d’eau n’attendait que ce moment </a:t>
            </a:r>
          </a:p>
          <a:p>
            <a:endParaRPr lang="fr-FR" sz="1200" dirty="0"/>
          </a:p>
          <a:p>
            <a:r>
              <a:rPr lang="fr-FR" sz="2800" dirty="0"/>
              <a:t>pour se précipiter sur le </a:t>
            </a:r>
            <a:r>
              <a:rPr lang="fr-FR" sz="2800" dirty="0" smtClean="0"/>
              <a:t>batracien </a:t>
            </a:r>
            <a:r>
              <a:rPr lang="fr-FR" sz="2800" dirty="0"/>
              <a:t>et l’avaler tout cru. Cœur de Lion ne fit ni une </a:t>
            </a:r>
          </a:p>
          <a:p>
            <a:endParaRPr lang="fr-FR" sz="1200" dirty="0"/>
          </a:p>
          <a:p>
            <a:r>
              <a:rPr lang="fr-FR" sz="2800" dirty="0"/>
              <a:t>ni deux. Lui qui détestait l’eau, il n’hésita pas à se mouiller ; il trancha la racine et </a:t>
            </a:r>
          </a:p>
          <a:p>
            <a:endParaRPr lang="fr-FR" sz="1200" dirty="0"/>
          </a:p>
          <a:p>
            <a:r>
              <a:rPr lang="fr-FR" sz="2800" dirty="0"/>
              <a:t>délivra la</a:t>
            </a:r>
            <a:r>
              <a:rPr lang="fr-FR" sz="1200" dirty="0"/>
              <a:t> </a:t>
            </a:r>
            <a:r>
              <a:rPr lang="fr-FR" sz="2800" dirty="0"/>
              <a:t>malheureuse. Il était temps, la couleuvre, déjà, déroulait ses anneaux. </a:t>
            </a:r>
          </a:p>
          <a:p>
            <a:endParaRPr lang="fr-FR" sz="1200" dirty="0"/>
          </a:p>
          <a:p>
            <a:r>
              <a:rPr lang="fr-FR" sz="2800" dirty="0"/>
              <a:t>Une autre fois, ce fut une fourmi qu’il tira d’embarras. L’inconsciente s’était </a:t>
            </a:r>
          </a:p>
          <a:p>
            <a:endParaRPr lang="fr-FR" sz="1200" dirty="0"/>
          </a:p>
          <a:p>
            <a:r>
              <a:rPr lang="fr-FR" sz="2800" dirty="0"/>
              <a:t>fourvoyée dans la toile sucrée de l’épouvantable épeire. Il arriva juste à temps </a:t>
            </a:r>
          </a:p>
          <a:p>
            <a:endParaRPr lang="fr-FR" sz="1200" dirty="0"/>
          </a:p>
          <a:p>
            <a:r>
              <a:rPr lang="fr-FR" sz="2800" dirty="0"/>
              <a:t>pour retirer la fourmi des pattes de la tisseuse.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2316C43-F662-C141-A32B-431AB0919F02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4228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42219ED-C72D-4B45-8705-37F8BF11BE49}"/>
              </a:ext>
            </a:extLst>
          </p:cNvPr>
          <p:cNvSpPr txBox="1"/>
          <p:nvPr/>
        </p:nvSpPr>
        <p:spPr>
          <a:xfrm>
            <a:off x="131377" y="151232"/>
            <a:ext cx="581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Qu’est-ce qu’une couleuvre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B256BF1-183C-0E4C-B15C-382FB6128683}"/>
              </a:ext>
            </a:extLst>
          </p:cNvPr>
          <p:cNvSpPr txBox="1"/>
          <p:nvPr/>
        </p:nvSpPr>
        <p:spPr>
          <a:xfrm>
            <a:off x="4742208" y="1233759"/>
            <a:ext cx="27610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vit dans </a:t>
            </a:r>
            <a:r>
              <a:rPr lang="fr-FR" sz="2800" dirty="0" smtClean="0"/>
              <a:t>l’eau.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285955F-6DC4-2F4D-9E94-3568BED529D7}"/>
              </a:ext>
            </a:extLst>
          </p:cNvPr>
          <p:cNvSpPr txBox="1"/>
          <p:nvPr/>
        </p:nvSpPr>
        <p:spPr>
          <a:xfrm>
            <a:off x="458654" y="2376506"/>
            <a:ext cx="34681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va l’avaler tout </a:t>
            </a:r>
            <a:r>
              <a:rPr lang="fr-FR" sz="2800" dirty="0" smtClean="0"/>
              <a:t>cru.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6211769-5DC7-2C45-B101-37B84B939A25}"/>
              </a:ext>
            </a:extLst>
          </p:cNvPr>
          <p:cNvSpPr txBox="1"/>
          <p:nvPr/>
        </p:nvSpPr>
        <p:spPr>
          <a:xfrm>
            <a:off x="7438990" y="2186733"/>
            <a:ext cx="46770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est faite avec des </a:t>
            </a:r>
            <a:r>
              <a:rPr lang="fr-FR" sz="2800" dirty="0" smtClean="0"/>
              <a:t>anneaux.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EA5EF33-D3F8-6B44-9D07-259E1A5E6C8E}"/>
              </a:ext>
            </a:extLst>
          </p:cNvPr>
          <p:cNvSpPr txBox="1"/>
          <p:nvPr/>
        </p:nvSpPr>
        <p:spPr>
          <a:xfrm>
            <a:off x="496323" y="4579534"/>
            <a:ext cx="435858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est </a:t>
            </a:r>
            <a:r>
              <a:rPr lang="fr-FR" sz="2800" dirty="0" smtClean="0"/>
              <a:t>tapie </a:t>
            </a:r>
            <a:r>
              <a:rPr lang="fr-FR" sz="2800" dirty="0"/>
              <a:t>sous une </a:t>
            </a:r>
            <a:r>
              <a:rPr lang="fr-FR" sz="2800" dirty="0" smtClean="0"/>
              <a:t>roche.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4F7CB7C-6654-B14E-8785-525436BCBA86}"/>
              </a:ext>
            </a:extLst>
          </p:cNvPr>
          <p:cNvSpPr txBox="1"/>
          <p:nvPr/>
        </p:nvSpPr>
        <p:spPr>
          <a:xfrm>
            <a:off x="7722183" y="4557385"/>
            <a:ext cx="42333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mange des </a:t>
            </a:r>
            <a:r>
              <a:rPr lang="fr-FR" sz="2800" dirty="0" smtClean="0"/>
              <a:t>grenouilles.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901DCFCB-3A8F-334B-A689-0217D7E6C5D8}"/>
              </a:ext>
            </a:extLst>
          </p:cNvPr>
          <p:cNvSpPr txBox="1"/>
          <p:nvPr/>
        </p:nvSpPr>
        <p:spPr>
          <a:xfrm>
            <a:off x="5184225" y="3045702"/>
            <a:ext cx="21204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serpent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="" xmlns:a16="http://schemas.microsoft.com/office/drawing/2014/main" id="{5D6D37F7-5F2E-EB4A-823B-BFA7B51F1D3A}"/>
              </a:ext>
            </a:extLst>
          </p:cNvPr>
          <p:cNvCxnSpPr>
            <a:cxnSpLocks/>
          </p:cNvCxnSpPr>
          <p:nvPr/>
        </p:nvCxnSpPr>
        <p:spPr>
          <a:xfrm>
            <a:off x="6096000" y="1871152"/>
            <a:ext cx="0" cy="91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0A244407-6465-6A4D-9EE7-58A235D7673F}"/>
              </a:ext>
            </a:extLst>
          </p:cNvPr>
          <p:cNvCxnSpPr>
            <a:cxnSpLocks/>
          </p:cNvCxnSpPr>
          <p:nvPr/>
        </p:nvCxnSpPr>
        <p:spPr>
          <a:xfrm flipH="1">
            <a:off x="7586712" y="2784092"/>
            <a:ext cx="1182709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="" xmlns:a16="http://schemas.microsoft.com/office/drawing/2014/main" id="{69F57597-573A-DD42-9816-067F425DE780}"/>
              </a:ext>
            </a:extLst>
          </p:cNvPr>
          <p:cNvCxnSpPr>
            <a:cxnSpLocks/>
          </p:cNvCxnSpPr>
          <p:nvPr/>
        </p:nvCxnSpPr>
        <p:spPr>
          <a:xfrm flipH="1" flipV="1">
            <a:off x="7167472" y="3830532"/>
            <a:ext cx="1010594" cy="57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FEB453A0-9F23-C44E-9350-7ED5EAE0F613}"/>
              </a:ext>
            </a:extLst>
          </p:cNvPr>
          <p:cNvCxnSpPr>
            <a:cxnSpLocks/>
          </p:cNvCxnSpPr>
          <p:nvPr/>
        </p:nvCxnSpPr>
        <p:spPr>
          <a:xfrm flipV="1">
            <a:off x="4227204" y="3713750"/>
            <a:ext cx="1051398" cy="67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5CD92FD-DDD1-154D-8756-65052575938F}"/>
              </a:ext>
            </a:extLst>
          </p:cNvPr>
          <p:cNvCxnSpPr>
            <a:cxnSpLocks/>
          </p:cNvCxnSpPr>
          <p:nvPr/>
        </p:nvCxnSpPr>
        <p:spPr>
          <a:xfrm>
            <a:off x="4081227" y="2784092"/>
            <a:ext cx="911187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693B08FD-5ECC-4728-AA84-CD6AC875BF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2549107E-EC98-4933-8F8F-A1713C393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6182713D-5AB1-484E-85A0-340EA6105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1" b="18887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C166DCC-1660-2646-81F4-8363E1B4FB62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13082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42219ED-C72D-4B45-8705-37F8BF11BE49}"/>
              </a:ext>
            </a:extLst>
          </p:cNvPr>
          <p:cNvSpPr txBox="1"/>
          <p:nvPr/>
        </p:nvSpPr>
        <p:spPr>
          <a:xfrm>
            <a:off x="29190" y="195026"/>
            <a:ext cx="611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Qu’est-ce qu’une épeire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B256BF1-183C-0E4C-B15C-382FB6128683}"/>
              </a:ext>
            </a:extLst>
          </p:cNvPr>
          <p:cNvSpPr txBox="1"/>
          <p:nvPr/>
        </p:nvSpPr>
        <p:spPr>
          <a:xfrm>
            <a:off x="4742208" y="1233759"/>
            <a:ext cx="28631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C’est une </a:t>
            </a:r>
            <a:r>
              <a:rPr lang="fr-FR" sz="2800" dirty="0" smtClean="0"/>
              <a:t>tisseuse.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285955F-6DC4-2F4D-9E94-3568BED529D7}"/>
              </a:ext>
            </a:extLst>
          </p:cNvPr>
          <p:cNvSpPr txBox="1"/>
          <p:nvPr/>
        </p:nvSpPr>
        <p:spPr>
          <a:xfrm>
            <a:off x="627720" y="2376506"/>
            <a:ext cx="32990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 toile est </a:t>
            </a:r>
            <a:r>
              <a:rPr lang="fr-FR" sz="2800" dirty="0" smtClean="0"/>
              <a:t>sucrée.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6211769-5DC7-2C45-B101-37B84B939A25}"/>
              </a:ext>
            </a:extLst>
          </p:cNvPr>
          <p:cNvSpPr txBox="1"/>
          <p:nvPr/>
        </p:nvSpPr>
        <p:spPr>
          <a:xfrm>
            <a:off x="8178066" y="2142943"/>
            <a:ext cx="37628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possède des </a:t>
            </a:r>
            <a:r>
              <a:rPr lang="fr-FR" sz="2800" dirty="0" smtClean="0"/>
              <a:t>pattes.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EA5EF33-D3F8-6B44-9D07-259E1A5E6C8E}"/>
              </a:ext>
            </a:extLst>
          </p:cNvPr>
          <p:cNvSpPr txBox="1"/>
          <p:nvPr/>
        </p:nvSpPr>
        <p:spPr>
          <a:xfrm>
            <a:off x="262753" y="4594133"/>
            <a:ext cx="40520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semble </a:t>
            </a:r>
            <a:r>
              <a:rPr lang="fr-FR" sz="2800" dirty="0" smtClean="0"/>
              <a:t>épouvantable.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4F7CB7C-6654-B14E-8785-525436BCBA86}"/>
              </a:ext>
            </a:extLst>
          </p:cNvPr>
          <p:cNvSpPr txBox="1"/>
          <p:nvPr/>
        </p:nvSpPr>
        <p:spPr>
          <a:xfrm>
            <a:off x="7740144" y="4644972"/>
            <a:ext cx="37628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mange des </a:t>
            </a:r>
            <a:r>
              <a:rPr lang="fr-FR" sz="2800" dirty="0" smtClean="0"/>
              <a:t>fourmis.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901DCFCB-3A8F-334B-A689-0217D7E6C5D8}"/>
              </a:ext>
            </a:extLst>
          </p:cNvPr>
          <p:cNvSpPr txBox="1"/>
          <p:nvPr/>
        </p:nvSpPr>
        <p:spPr>
          <a:xfrm>
            <a:off x="5184225" y="3045702"/>
            <a:ext cx="21204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araignée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="" xmlns:a16="http://schemas.microsoft.com/office/drawing/2014/main" id="{5D6D37F7-5F2E-EB4A-823B-BFA7B51F1D3A}"/>
              </a:ext>
            </a:extLst>
          </p:cNvPr>
          <p:cNvCxnSpPr>
            <a:cxnSpLocks/>
          </p:cNvCxnSpPr>
          <p:nvPr/>
        </p:nvCxnSpPr>
        <p:spPr>
          <a:xfrm>
            <a:off x="6096000" y="1871152"/>
            <a:ext cx="0" cy="91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0A244407-6465-6A4D-9EE7-58A235D7673F}"/>
              </a:ext>
            </a:extLst>
          </p:cNvPr>
          <p:cNvCxnSpPr>
            <a:cxnSpLocks/>
          </p:cNvCxnSpPr>
          <p:nvPr/>
        </p:nvCxnSpPr>
        <p:spPr>
          <a:xfrm flipH="1">
            <a:off x="7586712" y="2784092"/>
            <a:ext cx="1182709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="" xmlns:a16="http://schemas.microsoft.com/office/drawing/2014/main" id="{69F57597-573A-DD42-9816-067F425DE780}"/>
              </a:ext>
            </a:extLst>
          </p:cNvPr>
          <p:cNvCxnSpPr>
            <a:cxnSpLocks/>
          </p:cNvCxnSpPr>
          <p:nvPr/>
        </p:nvCxnSpPr>
        <p:spPr>
          <a:xfrm flipH="1" flipV="1">
            <a:off x="7167472" y="3801337"/>
            <a:ext cx="1182709" cy="7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FEB453A0-9F23-C44E-9350-7ED5EAE0F613}"/>
              </a:ext>
            </a:extLst>
          </p:cNvPr>
          <p:cNvCxnSpPr>
            <a:cxnSpLocks/>
          </p:cNvCxnSpPr>
          <p:nvPr/>
        </p:nvCxnSpPr>
        <p:spPr>
          <a:xfrm flipV="1">
            <a:off x="4081227" y="3830532"/>
            <a:ext cx="1051398" cy="67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5CD92FD-DDD1-154D-8756-65052575938F}"/>
              </a:ext>
            </a:extLst>
          </p:cNvPr>
          <p:cNvCxnSpPr>
            <a:cxnSpLocks/>
          </p:cNvCxnSpPr>
          <p:nvPr/>
        </p:nvCxnSpPr>
        <p:spPr>
          <a:xfrm>
            <a:off x="4081227" y="2784092"/>
            <a:ext cx="911187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1407</Words>
  <Application>Microsoft Office PowerPoint</Application>
  <PresentationFormat>Personnalisé</PresentationFormat>
  <Paragraphs>258</Paragraphs>
  <Slides>24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CM1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MAINTENANT à TON TOUR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Place à la dictée du jour 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CM1</dc:title>
  <dc:creator>Cecile PETIT</dc:creator>
  <cp:lastModifiedBy>Catherine Mottet</cp:lastModifiedBy>
  <cp:revision>25</cp:revision>
  <dcterms:created xsi:type="dcterms:W3CDTF">2020-06-05T08:18:56Z</dcterms:created>
  <dcterms:modified xsi:type="dcterms:W3CDTF">2020-06-16T10:34:15Z</dcterms:modified>
</cp:coreProperties>
</file>