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452" r:id="rId3"/>
    <p:sldId id="468" r:id="rId4"/>
    <p:sldId id="259" r:id="rId5"/>
    <p:sldId id="394" r:id="rId6"/>
    <p:sldId id="469" r:id="rId7"/>
    <p:sldId id="470" r:id="rId8"/>
    <p:sldId id="471" r:id="rId9"/>
    <p:sldId id="463" r:id="rId10"/>
    <p:sldId id="410" r:id="rId11"/>
    <p:sldId id="472" r:id="rId12"/>
    <p:sldId id="473" r:id="rId13"/>
    <p:sldId id="464" r:id="rId14"/>
    <p:sldId id="474" r:id="rId15"/>
    <p:sldId id="484" r:id="rId16"/>
    <p:sldId id="465" r:id="rId17"/>
    <p:sldId id="475" r:id="rId18"/>
    <p:sldId id="423" r:id="rId19"/>
    <p:sldId id="476" r:id="rId20"/>
    <p:sldId id="477" r:id="rId21"/>
    <p:sldId id="480" r:id="rId22"/>
    <p:sldId id="485" r:id="rId23"/>
    <p:sldId id="467" r:id="rId24"/>
    <p:sldId id="481" r:id="rId25"/>
    <p:sldId id="462" r:id="rId26"/>
    <p:sldId id="482" r:id="rId27"/>
    <p:sldId id="483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nG" initials="M" lastIdx="68" clrIdx="0"/>
  <p:cmAuthor id="2" name="HP" initials="H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FF"/>
    <a:srgbClr val="CC66FF"/>
    <a:srgbClr val="D71722"/>
    <a:srgbClr val="F38F27"/>
    <a:srgbClr val="FFCCFF"/>
    <a:srgbClr val="FFFCE4"/>
    <a:srgbClr val="CFEBFC"/>
    <a:srgbClr val="5F947A"/>
    <a:srgbClr val="5797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72644" autoAdjust="0"/>
  </p:normalViewPr>
  <p:slideViewPr>
    <p:cSldViewPr snapToGrid="0">
      <p:cViewPr varScale="1">
        <p:scale>
          <a:sx n="52" d="100"/>
          <a:sy n="52" d="100"/>
        </p:scale>
        <p:origin x="-10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9DF45-1BC6-4512-A3A3-5B868A05A484}" type="datetimeFigureOut">
              <a:rPr lang="fr-FR" smtClean="0"/>
              <a:pPr/>
              <a:t>08/06/2020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57C9A-3428-49D5-AEBA-65241C8F50E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00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599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442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381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541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756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462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662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2082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924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713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81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310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836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49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868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678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459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0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29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06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51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99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63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36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08/06/2020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70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08/06/2020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25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08/06/2020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52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08/06/2020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80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08/06/2020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21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08/06/2020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83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08/06/2020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8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25794" y="1253667"/>
            <a:ext cx="9743767" cy="238760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Le tourisme et ses espaces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31418" y="3836291"/>
            <a:ext cx="9144000" cy="1655762"/>
          </a:xfrm>
        </p:spPr>
        <p:txBody>
          <a:bodyPr/>
          <a:lstStyle/>
          <a:p>
            <a:r>
              <a:rPr lang="fr-FR" dirty="0"/>
              <a:t>Géographie – Classe de 4</a:t>
            </a:r>
            <a:r>
              <a:rPr lang="fr-FR" baseline="30000" dirty="0"/>
              <a:t>ème</a:t>
            </a:r>
            <a:endParaRPr lang="fr-FR" dirty="0"/>
          </a:p>
          <a:p>
            <a:r>
              <a:rPr lang="fr-FR" i="1" dirty="0"/>
              <a:t>Thème 2 : Les mobilités humaines transnationales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80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7591" y="198868"/>
            <a:ext cx="5967016" cy="178510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géographie mondialisée du tourisme international ?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croissance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tourisme international</a:t>
            </a:r>
          </a:p>
        </p:txBody>
      </p:sp>
      <p:cxnSp>
        <p:nvCxnSpPr>
          <p:cNvPr id="9" name="Connecteur en arc 8"/>
          <p:cNvCxnSpPr>
            <a:endCxn id="4" idx="2"/>
          </p:cNvCxnSpPr>
          <p:nvPr/>
        </p:nvCxnSpPr>
        <p:spPr>
          <a:xfrm rot="10800000">
            <a:off x="3111100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tourisme et ses espaces</a:t>
            </a: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7591" y="198868"/>
            <a:ext cx="5967016" cy="246221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géographie mondialisée du tourisme international ?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croissance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tourisme international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 des mobilités touristiques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l’échelle mondiale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eur en arc 8"/>
          <p:cNvCxnSpPr>
            <a:endCxn id="4" idx="2"/>
          </p:cNvCxnSpPr>
          <p:nvPr/>
        </p:nvCxnSpPr>
        <p:spPr>
          <a:xfrm rot="10800000">
            <a:off x="3111100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tourisme et ses espaces</a:t>
            </a: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2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7591" y="198868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géographie mondialisée du tourisme international ?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croissance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tourisme international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 des mobilités touristiques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l’échelle mondiale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pratique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 reste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géographiquement et socialement limitée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eur en arc 8"/>
          <p:cNvCxnSpPr>
            <a:endCxn id="4" idx="2"/>
          </p:cNvCxnSpPr>
          <p:nvPr/>
        </p:nvCxnSpPr>
        <p:spPr>
          <a:xfrm rot="10800000">
            <a:off x="3111100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tourisme et ses espaces</a:t>
            </a: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23531"/>
            <a:ext cx="12191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II) Le tourisme international, une activité en plein essor, encouragée par des acteurs variés</a:t>
            </a: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fr-FR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Cancún, </a:t>
            </a:r>
            <a:r>
              <a:rPr lang="fr-FR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station balnéaire à la diversification encouragée par de nombreux acteurs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5" y="1720364"/>
            <a:ext cx="6000077" cy="394137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876" y="984465"/>
            <a:ext cx="3736704" cy="24133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238" y="3691053"/>
            <a:ext cx="3503342" cy="2927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92420" y="5661741"/>
            <a:ext cx="22047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Hervé Théry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Confins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54556" y="6581001"/>
            <a:ext cx="22047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Hervé Théry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Confins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37875" y="3378983"/>
            <a:ext cx="22047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Hervé Théry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Confins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146311" y="1720364"/>
            <a:ext cx="2007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Vacances </a:t>
            </a:r>
          </a:p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fr-F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all inclusive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2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0/0e/RivieraMayaMap.svg/800px-RivieraMayaMap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568" y="290568"/>
            <a:ext cx="4811730" cy="619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90019" y="10883147"/>
            <a:ext cx="1889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JMPerez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Playa del Carm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30" y="290568"/>
            <a:ext cx="4183344" cy="289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06585" y="6492617"/>
            <a:ext cx="9476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err="1">
                <a:solidFill>
                  <a:srgbClr val="3C4043"/>
                </a:solidFill>
                <a:latin typeface="arial" panose="020B0604020202020204" pitchFamily="34" charset="0"/>
              </a:rPr>
              <a:t>JMPerez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16159" y="3189496"/>
            <a:ext cx="8354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err="1" smtClean="0">
                <a:solidFill>
                  <a:srgbClr val="3C4043"/>
                </a:solidFill>
                <a:latin typeface="arial" panose="020B0604020202020204" pitchFamily="34" charset="0"/>
              </a:rPr>
              <a:t>Elelicht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1040" y="3743719"/>
            <a:ext cx="4174533" cy="274889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61354" y="1237764"/>
            <a:ext cx="20079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Revenus du tourisme au Mexique </a:t>
            </a:r>
          </a:p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 du PIB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Mexique</a:t>
            </a:r>
          </a:p>
          <a:p>
            <a:pPr algn="ctr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488" y="3640840"/>
            <a:ext cx="1803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Revenus du tourisme de Riviera Maya + Cancun 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ctr"/>
            <a:r>
              <a:rPr lang="fr-F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 du PIB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Mexique</a:t>
            </a:r>
          </a:p>
        </p:txBody>
      </p:sp>
    </p:spTree>
    <p:extLst>
      <p:ext uri="{BB962C8B-B14F-4D97-AF65-F5344CB8AC3E}">
        <p14:creationId xmlns:p14="http://schemas.microsoft.com/office/powerpoint/2010/main" val="389639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728" y="774700"/>
            <a:ext cx="5401371" cy="5892800"/>
          </a:xfrm>
          <a:prstGeom prst="rect">
            <a:avLst/>
          </a:prstGeom>
          <a:solidFill>
            <a:srgbClr val="CFEBF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5839186" y="532690"/>
            <a:ext cx="6187714" cy="6222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-196579" y="76134"/>
            <a:ext cx="1251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Titre :</a:t>
            </a:r>
            <a:endParaRPr lang="fr-FR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074" y="792327"/>
            <a:ext cx="4031031" cy="2433474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-1893274" y="3943902"/>
            <a:ext cx="4836777" cy="549971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18741275">
            <a:off x="-68485" y="3905463"/>
            <a:ext cx="4637447" cy="1251230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6200000">
            <a:off x="431376" y="2942207"/>
            <a:ext cx="1979991" cy="2342486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 rot="16200000">
            <a:off x="21587" y="5530433"/>
            <a:ext cx="1357352" cy="900272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12902480">
            <a:off x="3761305" y="4603563"/>
            <a:ext cx="727891" cy="1482398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4209442" y="1629729"/>
            <a:ext cx="314613" cy="65206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4336442" y="1667659"/>
            <a:ext cx="201275" cy="607486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4187883" y="2213521"/>
            <a:ext cx="164722" cy="37492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3924300" y="2211645"/>
            <a:ext cx="165100" cy="175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207275" y="1629730"/>
            <a:ext cx="4014867" cy="12668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isocèle 47"/>
          <p:cNvSpPr/>
          <p:nvPr/>
        </p:nvSpPr>
        <p:spPr>
          <a:xfrm>
            <a:off x="4432564" y="1501713"/>
            <a:ext cx="150396" cy="17253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/>
          <p:cNvSpPr/>
          <p:nvPr/>
        </p:nvSpPr>
        <p:spPr>
          <a:xfrm rot="18772678">
            <a:off x="221521" y="4241169"/>
            <a:ext cx="4490339" cy="84837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2822515" y="4282842"/>
            <a:ext cx="304800" cy="319332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1810418" y="5332066"/>
            <a:ext cx="304800" cy="319332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4089400" y="1308100"/>
            <a:ext cx="139700" cy="1524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Flèche vers le bas 74"/>
          <p:cNvSpPr/>
          <p:nvPr/>
        </p:nvSpPr>
        <p:spPr>
          <a:xfrm rot="3029549">
            <a:off x="4686695" y="757051"/>
            <a:ext cx="721832" cy="1034482"/>
          </a:xfrm>
          <a:prstGeom prst="down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avec flèche 75"/>
          <p:cNvCxnSpPr/>
          <p:nvPr/>
        </p:nvCxnSpPr>
        <p:spPr>
          <a:xfrm flipV="1">
            <a:off x="371103" y="820984"/>
            <a:ext cx="0" cy="233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/>
          <p:cNvSpPr txBox="1"/>
          <p:nvPr/>
        </p:nvSpPr>
        <p:spPr>
          <a:xfrm>
            <a:off x="388558" y="792366"/>
            <a:ext cx="33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</a:t>
            </a:r>
            <a:endParaRPr lang="fr-FR" dirty="0"/>
          </a:p>
        </p:txBody>
      </p:sp>
      <p:sp>
        <p:nvSpPr>
          <p:cNvPr id="78" name="ZoneTexte 77"/>
          <p:cNvSpPr txBox="1"/>
          <p:nvPr/>
        </p:nvSpPr>
        <p:spPr>
          <a:xfrm>
            <a:off x="4764042" y="6376545"/>
            <a:ext cx="331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0</a:t>
            </a:r>
            <a:endParaRPr lang="fr-FR" sz="1400" dirty="0"/>
          </a:p>
        </p:txBody>
      </p:sp>
      <p:sp>
        <p:nvSpPr>
          <p:cNvPr id="79" name="ZoneTexte 78"/>
          <p:cNvSpPr txBox="1"/>
          <p:nvPr/>
        </p:nvSpPr>
        <p:spPr>
          <a:xfrm>
            <a:off x="5056829" y="6376545"/>
            <a:ext cx="835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</a:t>
            </a:r>
            <a:r>
              <a:rPr lang="fr-FR" sz="1400" dirty="0" smtClean="0"/>
              <a:t>0km</a:t>
            </a:r>
            <a:endParaRPr lang="fr-FR" sz="1400" dirty="0"/>
          </a:p>
        </p:txBody>
      </p:sp>
      <p:cxnSp>
        <p:nvCxnSpPr>
          <p:cNvPr id="80" name="Connecteur droit 79"/>
          <p:cNvCxnSpPr/>
          <p:nvPr/>
        </p:nvCxnSpPr>
        <p:spPr>
          <a:xfrm>
            <a:off x="4859299" y="6420525"/>
            <a:ext cx="5082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1"/>
          <p:cNvSpPr txBox="1"/>
          <p:nvPr/>
        </p:nvSpPr>
        <p:spPr>
          <a:xfrm>
            <a:off x="628142" y="1771698"/>
            <a:ext cx="136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YUCATÁN</a:t>
            </a:r>
            <a:endParaRPr lang="fr-FR" b="1" dirty="0"/>
          </a:p>
        </p:txBody>
      </p:sp>
      <p:sp>
        <p:nvSpPr>
          <p:cNvPr id="84" name="Rectangle 83"/>
          <p:cNvSpPr/>
          <p:nvPr/>
        </p:nvSpPr>
        <p:spPr>
          <a:xfrm>
            <a:off x="2368502" y="1492305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" panose="020B0604020202020204" pitchFamily="34" charset="0"/>
              </a:rPr>
              <a:t>Cancún</a:t>
            </a:r>
            <a:endParaRPr lang="fr-FR" dirty="0"/>
          </a:p>
        </p:txBody>
      </p:sp>
      <p:sp>
        <p:nvSpPr>
          <p:cNvPr id="85" name="Rectangle 84"/>
          <p:cNvSpPr/>
          <p:nvPr/>
        </p:nvSpPr>
        <p:spPr>
          <a:xfrm>
            <a:off x="4234513" y="2837755"/>
            <a:ext cx="106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latin typeface="arial" panose="020B0604020202020204" pitchFamily="34" charset="0"/>
              </a:rPr>
              <a:t>Puerto</a:t>
            </a:r>
            <a:r>
              <a:rPr lang="fr-FR" dirty="0" smtClean="0">
                <a:latin typeface="arial" panose="020B0604020202020204" pitchFamily="34" charset="0"/>
              </a:rPr>
              <a:t> Morelos</a:t>
            </a:r>
            <a:endParaRPr lang="fr-FR" dirty="0"/>
          </a:p>
        </p:txBody>
      </p:sp>
      <p:sp>
        <p:nvSpPr>
          <p:cNvPr id="86" name="Rectangle 85"/>
          <p:cNvSpPr/>
          <p:nvPr/>
        </p:nvSpPr>
        <p:spPr>
          <a:xfrm>
            <a:off x="3230654" y="3954296"/>
            <a:ext cx="1352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latin typeface="arial" panose="020B0604020202020204" pitchFamily="34" charset="0"/>
              </a:rPr>
              <a:t>Playa</a:t>
            </a:r>
            <a:r>
              <a:rPr lang="fr-FR" dirty="0" smtClean="0">
                <a:latin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</a:rPr>
              <a:t>del</a:t>
            </a:r>
            <a:r>
              <a:rPr lang="fr-FR" dirty="0" smtClean="0">
                <a:latin typeface="arial" panose="020B0604020202020204" pitchFamily="34" charset="0"/>
              </a:rPr>
              <a:t> Carmen</a:t>
            </a:r>
            <a:endParaRPr lang="fr-FR" dirty="0"/>
          </a:p>
        </p:txBody>
      </p:sp>
      <p:sp>
        <p:nvSpPr>
          <p:cNvPr id="87" name="Rectangle 86"/>
          <p:cNvSpPr/>
          <p:nvPr/>
        </p:nvSpPr>
        <p:spPr>
          <a:xfrm>
            <a:off x="2181530" y="5116147"/>
            <a:ext cx="1223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latin typeface="arial" panose="020B0604020202020204" pitchFamily="34" charset="0"/>
              </a:rPr>
              <a:t>Puerto</a:t>
            </a:r>
            <a:r>
              <a:rPr lang="fr-FR" dirty="0" smtClean="0">
                <a:latin typeface="arial" panose="020B0604020202020204" pitchFamily="34" charset="0"/>
              </a:rPr>
              <a:t> Aventuras</a:t>
            </a:r>
            <a:endParaRPr lang="fr-FR" dirty="0"/>
          </a:p>
        </p:txBody>
      </p:sp>
      <p:sp>
        <p:nvSpPr>
          <p:cNvPr id="95" name="Rectangle 94"/>
          <p:cNvSpPr/>
          <p:nvPr/>
        </p:nvSpPr>
        <p:spPr>
          <a:xfrm rot="16200000">
            <a:off x="437821" y="5857821"/>
            <a:ext cx="611159" cy="97315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39"/>
          <p:cNvCxnSpPr/>
          <p:nvPr/>
        </p:nvCxnSpPr>
        <p:spPr>
          <a:xfrm flipV="1">
            <a:off x="207275" y="6560611"/>
            <a:ext cx="864780" cy="1088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182223" y="6038818"/>
            <a:ext cx="106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</a:rPr>
              <a:t>Tulum</a:t>
            </a:r>
            <a:endParaRPr lang="fr-FR" dirty="0"/>
          </a:p>
        </p:txBody>
      </p:sp>
      <p:sp>
        <p:nvSpPr>
          <p:cNvPr id="96" name="ZoneTexte 95"/>
          <p:cNvSpPr txBox="1"/>
          <p:nvPr/>
        </p:nvSpPr>
        <p:spPr>
          <a:xfrm>
            <a:off x="4284716" y="3715335"/>
            <a:ext cx="1363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MER DES CARAÏBES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5839186" y="588474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b="1" dirty="0" smtClean="0">
                <a:latin typeface="+mj-lt"/>
              </a:rPr>
              <a:t>1. </a:t>
            </a:r>
            <a:r>
              <a:rPr lang="fr-FR" sz="1400" b="1" dirty="0">
                <a:latin typeface="+mj-lt"/>
                <a:cs typeface="Times New Roman" panose="02020603050405020304" pitchFamily="18" charset="0"/>
              </a:rPr>
              <a:t>Cancún d’une situation géographique attractive à une station balnéaire </a:t>
            </a:r>
            <a:r>
              <a:rPr lang="fr-FR" sz="1400" b="1" dirty="0" smtClean="0">
                <a:latin typeface="+mj-lt"/>
                <a:cs typeface="Times New Roman" panose="02020603050405020304" pitchFamily="18" charset="0"/>
              </a:rPr>
              <a:t>mondialisée</a:t>
            </a:r>
            <a:endParaRPr lang="fr-FR" sz="1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958215" y="1395724"/>
            <a:ext cx="139700" cy="1524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ZoneTexte 98"/>
          <p:cNvSpPr txBox="1"/>
          <p:nvPr/>
        </p:nvSpPr>
        <p:spPr>
          <a:xfrm>
            <a:off x="6237670" y="1336551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Ancien village de pêcheurs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00" name="Connecteur droit 99"/>
          <p:cNvCxnSpPr/>
          <p:nvPr/>
        </p:nvCxnSpPr>
        <p:spPr>
          <a:xfrm flipV="1">
            <a:off x="5913157" y="1792746"/>
            <a:ext cx="260958" cy="808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ZoneTexte 103"/>
          <p:cNvSpPr txBox="1"/>
          <p:nvPr/>
        </p:nvSpPr>
        <p:spPr>
          <a:xfrm>
            <a:off x="6220369" y="1584058"/>
            <a:ext cx="587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Station balnéaire aménagée en 1974 par le gouvernement pour générer du tourisme de masse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5" name="Ellipse 104"/>
          <p:cNvSpPr/>
          <p:nvPr/>
        </p:nvSpPr>
        <p:spPr>
          <a:xfrm>
            <a:off x="5932815" y="2083369"/>
            <a:ext cx="165100" cy="175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ctangle 106"/>
          <p:cNvSpPr/>
          <p:nvPr/>
        </p:nvSpPr>
        <p:spPr>
          <a:xfrm>
            <a:off x="5872466" y="904598"/>
            <a:ext cx="333621" cy="220455"/>
          </a:xfrm>
          <a:prstGeom prst="rect">
            <a:avLst/>
          </a:prstGeom>
          <a:solidFill>
            <a:srgbClr val="FFFC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ZoneTexte 107"/>
          <p:cNvSpPr txBox="1"/>
          <p:nvPr/>
        </p:nvSpPr>
        <p:spPr>
          <a:xfrm>
            <a:off x="6237670" y="879996"/>
            <a:ext cx="5841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Le </a:t>
            </a:r>
            <a:r>
              <a:rPr lang="fr-FR" sz="1400" dirty="0">
                <a:latin typeface="+mj-lt"/>
              </a:rPr>
              <a:t>Yucatán, une </a:t>
            </a:r>
            <a:r>
              <a:rPr lang="fr-FR" sz="1400" dirty="0" smtClean="0">
                <a:latin typeface="+mj-lt"/>
              </a:rPr>
              <a:t>région à aménager pour le gouvernement mexicain au début des années 1970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6206087" y="2024358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Aéroport international de Canc</a:t>
            </a:r>
            <a:r>
              <a:rPr lang="fr-FR" sz="1400" dirty="0">
                <a:latin typeface="+mj-lt"/>
                <a:cs typeface="Times New Roman" panose="02020603050405020304" pitchFamily="18" charset="0"/>
              </a:rPr>
              <a:t>ú</a:t>
            </a:r>
            <a:r>
              <a:rPr lang="fr-FR" sz="1400" dirty="0" smtClean="0">
                <a:latin typeface="+mj-lt"/>
              </a:rPr>
              <a:t>n, le 2</a:t>
            </a:r>
            <a:r>
              <a:rPr lang="fr-FR" sz="1400" baseline="30000" dirty="0" smtClean="0">
                <a:latin typeface="+mj-lt"/>
              </a:rPr>
              <a:t>ème</a:t>
            </a:r>
            <a:r>
              <a:rPr lang="fr-FR" sz="1400" dirty="0" smtClean="0">
                <a:latin typeface="+mj-lt"/>
              </a:rPr>
              <a:t> le plus fréquenté au Mexique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10" name="Connecteur droit 109"/>
          <p:cNvCxnSpPr/>
          <p:nvPr/>
        </p:nvCxnSpPr>
        <p:spPr>
          <a:xfrm>
            <a:off x="5939165" y="2499609"/>
            <a:ext cx="2050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6206087" y="2316940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Routes rénovées </a:t>
            </a:r>
            <a:r>
              <a:rPr lang="fr-FR" sz="1400" dirty="0">
                <a:latin typeface="+mj-lt"/>
              </a:rPr>
              <a:t>pour desservir Cancún</a:t>
            </a:r>
          </a:p>
        </p:txBody>
      </p:sp>
      <p:sp>
        <p:nvSpPr>
          <p:cNvPr id="117" name="Flèche vers le bas 116"/>
          <p:cNvSpPr/>
          <p:nvPr/>
        </p:nvSpPr>
        <p:spPr>
          <a:xfrm rot="16200000">
            <a:off x="5948766" y="2626200"/>
            <a:ext cx="298296" cy="337769"/>
          </a:xfrm>
          <a:prstGeom prst="down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ZoneTexte 117"/>
          <p:cNvSpPr txBox="1"/>
          <p:nvPr/>
        </p:nvSpPr>
        <p:spPr>
          <a:xfrm>
            <a:off x="6206086" y="2656701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Flux touristiques internationaux en croissance depuis les années 1970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9" name="ZoneTexte 118"/>
          <p:cNvSpPr txBox="1"/>
          <p:nvPr/>
        </p:nvSpPr>
        <p:spPr>
          <a:xfrm>
            <a:off x="5871437" y="3071912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b="1" dirty="0">
                <a:latin typeface="+mj-lt"/>
              </a:rPr>
              <a:t>2</a:t>
            </a:r>
            <a:r>
              <a:rPr lang="fr-FR" sz="1400" b="1" dirty="0" smtClean="0">
                <a:latin typeface="+mj-lt"/>
              </a:rPr>
              <a:t>. </a:t>
            </a:r>
            <a:r>
              <a:rPr lang="fr-FR" sz="1400" b="1" dirty="0" smtClean="0">
                <a:latin typeface="+mj-lt"/>
                <a:cs typeface="Times New Roman" panose="02020603050405020304" pitchFamily="18" charset="0"/>
              </a:rPr>
              <a:t>Cancún, une station balnéaire en voie de diversification </a:t>
            </a:r>
            <a:endParaRPr lang="fr-FR" sz="1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0" name="Triangle isocèle 119"/>
          <p:cNvSpPr/>
          <p:nvPr/>
        </p:nvSpPr>
        <p:spPr>
          <a:xfrm>
            <a:off x="5956564" y="3444813"/>
            <a:ext cx="150396" cy="17253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ZoneTexte 120"/>
          <p:cNvSpPr txBox="1"/>
          <p:nvPr/>
        </p:nvSpPr>
        <p:spPr>
          <a:xfrm>
            <a:off x="6173728" y="3401471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Le centre des congrès, aménagé pour attirer du tourisme d’affaire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5932470" y="3731030"/>
            <a:ext cx="174490" cy="223266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ZoneTexte 122"/>
          <p:cNvSpPr txBox="1"/>
          <p:nvPr/>
        </p:nvSpPr>
        <p:spPr>
          <a:xfrm>
            <a:off x="6206086" y="3680849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Stations balnéaires aménagées pour limiter la saturation </a:t>
            </a:r>
            <a:r>
              <a:rPr lang="fr-FR" sz="1400" dirty="0">
                <a:latin typeface="+mj-lt"/>
              </a:rPr>
              <a:t>de Cancún</a:t>
            </a:r>
          </a:p>
        </p:txBody>
      </p:sp>
      <p:sp>
        <p:nvSpPr>
          <p:cNvPr id="124" name="Ellipse 123"/>
          <p:cNvSpPr/>
          <p:nvPr/>
        </p:nvSpPr>
        <p:spPr>
          <a:xfrm>
            <a:off x="5943380" y="4093680"/>
            <a:ext cx="188980" cy="22465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ZoneTexte 124"/>
          <p:cNvSpPr txBox="1"/>
          <p:nvPr/>
        </p:nvSpPr>
        <p:spPr>
          <a:xfrm>
            <a:off x="6230253" y="3953592"/>
            <a:ext cx="579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Tulum, site archéologique </a:t>
            </a:r>
            <a:r>
              <a:rPr lang="fr-FR" sz="1400" dirty="0">
                <a:latin typeface="+mj-lt"/>
              </a:rPr>
              <a:t>d’une ancienne cité Maya encore peu fréquenté par les touristes de Cancún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5889176" y="4451735"/>
            <a:ext cx="396841" cy="25088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ZoneTexte 126"/>
          <p:cNvSpPr txBox="1"/>
          <p:nvPr/>
        </p:nvSpPr>
        <p:spPr>
          <a:xfrm>
            <a:off x="6256306" y="4439795"/>
            <a:ext cx="579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La Riviera Maya, une zone touristique aménagée pour allier tourisme balnéaire et culturel</a:t>
            </a:r>
            <a:endParaRPr lang="fr-FR" sz="1400" dirty="0">
              <a:cs typeface="Times New Roman" panose="02020603050405020304" pitchFamily="18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3936936" y="3120493"/>
            <a:ext cx="304800" cy="319332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/>
          <p:cNvCxnSpPr/>
          <p:nvPr/>
        </p:nvCxnSpPr>
        <p:spPr>
          <a:xfrm flipV="1">
            <a:off x="4114576" y="1627782"/>
            <a:ext cx="78476" cy="15938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/>
          <p:cNvSpPr/>
          <p:nvPr/>
        </p:nvSpPr>
        <p:spPr>
          <a:xfrm rot="2320407" flipV="1">
            <a:off x="2550928" y="2473506"/>
            <a:ext cx="1749725" cy="389843"/>
          </a:xfrm>
          <a:prstGeom prst="arc">
            <a:avLst>
              <a:gd name="adj1" fmla="val 10666936"/>
              <a:gd name="adj2" fmla="val 24377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/>
          <p:cNvSpPr/>
          <p:nvPr/>
        </p:nvSpPr>
        <p:spPr>
          <a:xfrm>
            <a:off x="1079234" y="6341905"/>
            <a:ext cx="265041" cy="282206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/>
          <p:cNvCxnSpPr/>
          <p:nvPr/>
        </p:nvCxnSpPr>
        <p:spPr>
          <a:xfrm flipV="1">
            <a:off x="1047782" y="3217430"/>
            <a:ext cx="3053195" cy="33572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6" grpId="0" animBg="1"/>
      <p:bldP spid="50" grpId="0" animBg="1"/>
      <p:bldP spid="51" grpId="0" animBg="1"/>
      <p:bldP spid="85" grpId="0"/>
      <p:bldP spid="86" grpId="0"/>
      <p:bldP spid="87" grpId="0"/>
      <p:bldP spid="95" grpId="0" animBg="1"/>
      <p:bldP spid="88" grpId="0"/>
      <p:bldP spid="119" grpId="0"/>
      <p:bldP spid="120" grpId="0" animBg="1"/>
      <p:bldP spid="121" grpId="0"/>
      <p:bldP spid="122" grpId="0" animBg="1"/>
      <p:bldP spid="123" grpId="0"/>
      <p:bldP spid="124" grpId="0" animBg="1"/>
      <p:bldP spid="125" grpId="0"/>
      <p:bldP spid="126" grpId="0" animBg="1"/>
      <p:bldP spid="127" grpId="0"/>
      <p:bldP spid="111" grpId="0" animBg="1"/>
      <p:bldP spid="1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8058" y="88342"/>
            <a:ext cx="122700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II) Le tourisme international, une activité en plein essor, encouragée par des acteurs variés</a:t>
            </a: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l’échelle mondiale, une mise en tourisme accrue des espaces : des destinations </a:t>
            </a:r>
            <a:r>
              <a:rPr lang="fr-FR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pratiques 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touristiques variées</a:t>
            </a:r>
          </a:p>
          <a:p>
            <a:pPr lvl="0" algn="ctr">
              <a:lnSpc>
                <a:spcPct val="150000"/>
              </a:lnSpc>
            </a:pPr>
            <a:endParaRPr lang="fr-FR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209" y="1457891"/>
            <a:ext cx="4253799" cy="31485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92112" y="4524239"/>
            <a:ext cx="32111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Hachette,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Histoire-Géographie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21916" y="4599767"/>
            <a:ext cx="50343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Hachette,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Histoire-Géographie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Collection Nathalie Plaza,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ccolade fermante 10"/>
          <p:cNvSpPr/>
          <p:nvPr/>
        </p:nvSpPr>
        <p:spPr>
          <a:xfrm rot="5400000">
            <a:off x="5720486" y="-8483"/>
            <a:ext cx="431307" cy="10742395"/>
          </a:xfrm>
          <a:prstGeom prst="righ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643696" y="5862122"/>
            <a:ext cx="6584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Artificialisation</a:t>
            </a:r>
            <a:r>
              <a:rPr lang="fr-FR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des espaces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64" y="1711015"/>
            <a:ext cx="3781833" cy="280647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323" y="1319119"/>
            <a:ext cx="814805" cy="82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2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geoconfluences.ens-lyon.fr/geoconfluences/doc/typespace/tourisme/images/KnafouCostaR-C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400" y="2097448"/>
            <a:ext cx="6518148" cy="25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66474" y="511126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Ecotourisme</a:t>
            </a:r>
            <a:r>
              <a:rPr lang="fr-FR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forme de tourisme centrée </a:t>
            </a:r>
            <a:r>
              <a:rPr lang="fr-FR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 la découverte de la nature, dans le respect de l'environnement et </a:t>
            </a:r>
            <a:r>
              <a:rPr lang="fr-FR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populations locales.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Description de cette image, également commentée ci-aprè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1592">
            <a:off x="10923928" y="3824431"/>
            <a:ext cx="1007590" cy="100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11250373" y="4205562"/>
            <a:ext cx="354699" cy="2453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65" y="492125"/>
            <a:ext cx="4284341" cy="28067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43" y="3655820"/>
            <a:ext cx="4290563" cy="239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6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248216" y="276680"/>
            <a:ext cx="5839062" cy="206210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activité en plein essor, encouragée par des acteurs variés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espaces artificialisés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aménagement de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stations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tourisme de masse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en arc 18"/>
          <p:cNvCxnSpPr>
            <a:endCxn id="12" idx="2"/>
          </p:cNvCxnSpPr>
          <p:nvPr/>
        </p:nvCxnSpPr>
        <p:spPr>
          <a:xfrm rot="10800000">
            <a:off x="3111099" y="3347225"/>
            <a:ext cx="1596916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>
            <a:endCxn id="9" idx="2"/>
          </p:cNvCxnSpPr>
          <p:nvPr/>
        </p:nvCxnSpPr>
        <p:spPr>
          <a:xfrm flipV="1">
            <a:off x="7590361" y="3356497"/>
            <a:ext cx="1577387" cy="89120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à coins arrondis 21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7591" y="198868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géographie mondialisée du tourisme international ?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croissance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tourisme international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 des mobilités touristiques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l’échelle mondiale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pratique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 reste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géographiquement et socialement limitée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tourisme et ses espaces</a:t>
            </a: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0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248216" y="276680"/>
            <a:ext cx="5839062" cy="273921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activité en plein essor, encouragée par des acteurs variés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espaces artificialisés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aménagement de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stations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tourisme de masse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concurrence accrue entre les territoires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intensification du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tourisme métropolitain</a:t>
            </a:r>
          </a:p>
          <a:p>
            <a:pPr lvl="0"/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en arc 18"/>
          <p:cNvCxnSpPr>
            <a:endCxn id="12" idx="2"/>
          </p:cNvCxnSpPr>
          <p:nvPr/>
        </p:nvCxnSpPr>
        <p:spPr>
          <a:xfrm rot="10800000">
            <a:off x="3111099" y="3347225"/>
            <a:ext cx="1596916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>
            <a:endCxn id="9" idx="2"/>
          </p:cNvCxnSpPr>
          <p:nvPr/>
        </p:nvCxnSpPr>
        <p:spPr>
          <a:xfrm flipV="1">
            <a:off x="7590361" y="3356497"/>
            <a:ext cx="1577387" cy="89120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à coins arrondis 21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7591" y="198868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géographie mondialisée du tourisme international ?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croissance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tourisme international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 des mobilités touristiques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l’échelle mondiale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pratique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 reste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géographiquement et socialement limitée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tourisme et ses espaces</a:t>
            </a: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1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910" y="1123985"/>
            <a:ext cx="7943182" cy="5734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39832" y="5082363"/>
            <a:ext cx="233916" cy="212651"/>
          </a:xfrm>
          <a:prstGeom prst="rect">
            <a:avLst/>
          </a:prstGeom>
          <a:solidFill>
            <a:srgbClr val="F38F27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050465" y="5599445"/>
            <a:ext cx="233916" cy="212651"/>
          </a:xfrm>
          <a:prstGeom prst="rect">
            <a:avLst/>
          </a:prstGeom>
          <a:solidFill>
            <a:srgbClr val="D71722"/>
          </a:solidFill>
          <a:ln>
            <a:solidFill>
              <a:srgbClr val="D717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284381" y="5004022"/>
            <a:ext cx="225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Fermeture partielle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284381" y="5521104"/>
            <a:ext cx="225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Fermeture totale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28883" y="116958"/>
            <a:ext cx="10005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/>
              <a:t>La fermeture des frontières en contexte de pandémie mondiale du covid-19 </a:t>
            </a:r>
          </a:p>
          <a:p>
            <a:pPr algn="ctr"/>
            <a:r>
              <a:rPr lang="fr-FR" sz="2400" u="sng" dirty="0"/>
              <a:t>au 31 mars 2020 </a:t>
            </a:r>
          </a:p>
        </p:txBody>
      </p:sp>
    </p:spTree>
    <p:extLst>
      <p:ext uri="{BB962C8B-B14F-4D97-AF65-F5344CB8AC3E}">
        <p14:creationId xmlns:p14="http://schemas.microsoft.com/office/powerpoint/2010/main" val="39745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248216" y="276680"/>
            <a:ext cx="5839062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activité en plein essor, encouragée par des acteurs variés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espaces artificialisés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aménagement de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stations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tourisme de masse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concurrence accrue entre les territoires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intensification du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tourisme métropolitain</a:t>
            </a:r>
          </a:p>
          <a:p>
            <a:pPr marL="285750" lvl="0" indent="-285750">
              <a:buFontTx/>
              <a:buChar char="-"/>
            </a:pP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pratiques touristiques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stratégies territoriales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(écotourisme…)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en arc 18"/>
          <p:cNvCxnSpPr>
            <a:endCxn id="12" idx="2"/>
          </p:cNvCxnSpPr>
          <p:nvPr/>
        </p:nvCxnSpPr>
        <p:spPr>
          <a:xfrm rot="10800000">
            <a:off x="3111099" y="3347225"/>
            <a:ext cx="1596916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>
            <a:endCxn id="9" idx="2"/>
          </p:cNvCxnSpPr>
          <p:nvPr/>
        </p:nvCxnSpPr>
        <p:spPr>
          <a:xfrm flipV="1">
            <a:off x="7590361" y="3356497"/>
            <a:ext cx="1577387" cy="89120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à coins arrondis 21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7591" y="198868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géographie mondialisée du tourisme international ?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croissance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tourisme international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 des mobilités touristiques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l’échelle mondiale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pratique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 reste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géographiquement et socialement limitée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tourisme et ses espaces</a:t>
            </a: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47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8058" y="88342"/>
            <a:ext cx="12270058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III) Le tourisme, </a:t>
            </a:r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activité qui recompose les territoires et les sociétés, source de développement ? </a:t>
            </a:r>
          </a:p>
          <a:p>
            <a:pPr lvl="0" algn="ctr">
              <a:lnSpc>
                <a:spcPct val="150000"/>
              </a:lnSpc>
            </a:pPr>
            <a:r>
              <a:rPr lang="fr-FR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fr-FR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Cancún, </a:t>
            </a:r>
            <a:r>
              <a:rPr lang="fr-FR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station balnéaire à l’épreuve de la durabilité</a:t>
            </a:r>
          </a:p>
          <a:p>
            <a:pPr algn="ctr">
              <a:lnSpc>
                <a:spcPct val="150000"/>
              </a:lnSpc>
            </a:pPr>
            <a:endParaRPr lang="fr-FR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endParaRPr lang="fr-FR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igure 15 Derrière la plage, la vi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37" y="1116332"/>
            <a:ext cx="3512939" cy="26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3B71298-17E6-4A14-AD0C-3B05A7057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71" y="4104857"/>
            <a:ext cx="3533208" cy="2334664"/>
          </a:xfrm>
          <a:prstGeom prst="rect">
            <a:avLst/>
          </a:prstGeom>
        </p:spPr>
      </p:pic>
      <p:pic>
        <p:nvPicPr>
          <p:cNvPr id="2052" name="Picture 4" descr="File:Mangrov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3" y="1107845"/>
            <a:ext cx="4101817" cy="26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019943" y="593032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Conflit d’acteurs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ôtel 3d isométrique avec une plage Vecteur Premi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1688">
            <a:off x="5305794" y="4311987"/>
            <a:ext cx="1527754" cy="133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77858">
            <a:off x="9036953" y="4445308"/>
            <a:ext cx="1791215" cy="1327046"/>
          </a:xfrm>
          <a:prstGeom prst="rect">
            <a:avLst/>
          </a:prstGeom>
        </p:spPr>
      </p:pic>
      <p:sp>
        <p:nvSpPr>
          <p:cNvPr id="6" name="Multiplication 5"/>
          <p:cNvSpPr/>
          <p:nvPr/>
        </p:nvSpPr>
        <p:spPr>
          <a:xfrm>
            <a:off x="7569200" y="4381806"/>
            <a:ext cx="914400" cy="91440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89682" y="6455507"/>
            <a:ext cx="37639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Le Livre Scolaire,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Histoire-Géographie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0626275">
            <a:off x="5605680" y="5557836"/>
            <a:ext cx="14258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Graphiconart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644968">
            <a:off x="8804141" y="5603027"/>
            <a:ext cx="14258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Macrovector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02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728" y="774700"/>
            <a:ext cx="5401371" cy="5892800"/>
          </a:xfrm>
          <a:prstGeom prst="rect">
            <a:avLst/>
          </a:prstGeom>
          <a:solidFill>
            <a:srgbClr val="CFEBF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5839186" y="532690"/>
            <a:ext cx="6187714" cy="6222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-196579" y="76134"/>
            <a:ext cx="1251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Titre : Croquis de Cancún, une station balnéaire et sa région aménagées pour le tourisme de masse : quelle durabilité ?  </a:t>
            </a:r>
            <a:endParaRPr lang="fr-FR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074" y="792327"/>
            <a:ext cx="4031031" cy="2433474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-1893274" y="3943902"/>
            <a:ext cx="4836777" cy="549971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18741275">
            <a:off x="150531" y="3458852"/>
            <a:ext cx="4114783" cy="1575168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6200000">
            <a:off x="324889" y="2995417"/>
            <a:ext cx="1608661" cy="1758185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 rot="16200000">
            <a:off x="21587" y="5530433"/>
            <a:ext cx="1357352" cy="900272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12902480">
            <a:off x="3761305" y="4603563"/>
            <a:ext cx="727891" cy="1482398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4209442" y="1629729"/>
            <a:ext cx="314613" cy="65206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4336442" y="1667659"/>
            <a:ext cx="201275" cy="607486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4187883" y="2213521"/>
            <a:ext cx="164722" cy="37492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3924300" y="2211645"/>
            <a:ext cx="165100" cy="175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207275" y="1629730"/>
            <a:ext cx="4014867" cy="12668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isocèle 47"/>
          <p:cNvSpPr/>
          <p:nvPr/>
        </p:nvSpPr>
        <p:spPr>
          <a:xfrm>
            <a:off x="4432564" y="1501713"/>
            <a:ext cx="150396" cy="17253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/>
          <p:cNvSpPr/>
          <p:nvPr/>
        </p:nvSpPr>
        <p:spPr>
          <a:xfrm rot="18772678">
            <a:off x="-7238" y="4273978"/>
            <a:ext cx="4714302" cy="800765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3860366" y="3059304"/>
            <a:ext cx="304800" cy="319332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2822515" y="4282842"/>
            <a:ext cx="304800" cy="319332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1810418" y="5332066"/>
            <a:ext cx="304800" cy="319332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3361794" y="872320"/>
            <a:ext cx="800479" cy="637930"/>
          </a:xfrm>
          <a:prstGeom prst="rect">
            <a:avLst/>
          </a:prstGeom>
          <a:solidFill>
            <a:srgbClr val="F38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4089400" y="1308100"/>
            <a:ext cx="139700" cy="1524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avec flèche 60"/>
          <p:cNvCxnSpPr/>
          <p:nvPr/>
        </p:nvCxnSpPr>
        <p:spPr>
          <a:xfrm>
            <a:off x="964934" y="1256178"/>
            <a:ext cx="2396860" cy="114202"/>
          </a:xfrm>
          <a:prstGeom prst="straightConnector1">
            <a:avLst/>
          </a:prstGeom>
          <a:ln w="76200">
            <a:solidFill>
              <a:srgbClr val="D717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lèche courbée vers le haut 67"/>
          <p:cNvSpPr/>
          <p:nvPr/>
        </p:nvSpPr>
        <p:spPr>
          <a:xfrm rot="1576868">
            <a:off x="4389164" y="2028376"/>
            <a:ext cx="337436" cy="175582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9" name="Flèche courbée vers le haut 68"/>
          <p:cNvSpPr/>
          <p:nvPr/>
        </p:nvSpPr>
        <p:spPr>
          <a:xfrm rot="1576868">
            <a:off x="3963826" y="3386851"/>
            <a:ext cx="382496" cy="18155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0" name="Flèche courbée vers le haut 69"/>
          <p:cNvSpPr/>
          <p:nvPr/>
        </p:nvSpPr>
        <p:spPr>
          <a:xfrm rot="1576868">
            <a:off x="2935191" y="4517184"/>
            <a:ext cx="382496" cy="18155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1" name="Flèche courbée vers le haut 70"/>
          <p:cNvSpPr/>
          <p:nvPr/>
        </p:nvSpPr>
        <p:spPr>
          <a:xfrm rot="1576868">
            <a:off x="1958402" y="5649811"/>
            <a:ext cx="382496" cy="18155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3" name="Multiplication 72"/>
          <p:cNvSpPr/>
          <p:nvPr/>
        </p:nvSpPr>
        <p:spPr>
          <a:xfrm>
            <a:off x="4254500" y="2138074"/>
            <a:ext cx="234678" cy="27314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Multiplication 73"/>
          <p:cNvSpPr/>
          <p:nvPr/>
        </p:nvSpPr>
        <p:spPr>
          <a:xfrm>
            <a:off x="4445000" y="1718974"/>
            <a:ext cx="234678" cy="27314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Flèche vers le bas 74"/>
          <p:cNvSpPr/>
          <p:nvPr/>
        </p:nvSpPr>
        <p:spPr>
          <a:xfrm rot="3029549">
            <a:off x="4686695" y="757051"/>
            <a:ext cx="721832" cy="1034482"/>
          </a:xfrm>
          <a:prstGeom prst="down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avec flèche 75"/>
          <p:cNvCxnSpPr/>
          <p:nvPr/>
        </p:nvCxnSpPr>
        <p:spPr>
          <a:xfrm flipV="1">
            <a:off x="371103" y="820984"/>
            <a:ext cx="0" cy="233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/>
          <p:cNvSpPr txBox="1"/>
          <p:nvPr/>
        </p:nvSpPr>
        <p:spPr>
          <a:xfrm>
            <a:off x="388558" y="792366"/>
            <a:ext cx="33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</a:t>
            </a:r>
            <a:endParaRPr lang="fr-FR" dirty="0"/>
          </a:p>
        </p:txBody>
      </p:sp>
      <p:sp>
        <p:nvSpPr>
          <p:cNvPr id="78" name="ZoneTexte 77"/>
          <p:cNvSpPr txBox="1"/>
          <p:nvPr/>
        </p:nvSpPr>
        <p:spPr>
          <a:xfrm>
            <a:off x="4764042" y="6376545"/>
            <a:ext cx="331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0</a:t>
            </a:r>
            <a:endParaRPr lang="fr-FR" sz="1400" dirty="0"/>
          </a:p>
        </p:txBody>
      </p:sp>
      <p:sp>
        <p:nvSpPr>
          <p:cNvPr id="79" name="ZoneTexte 78"/>
          <p:cNvSpPr txBox="1"/>
          <p:nvPr/>
        </p:nvSpPr>
        <p:spPr>
          <a:xfrm>
            <a:off x="5056829" y="6376545"/>
            <a:ext cx="835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</a:t>
            </a:r>
            <a:r>
              <a:rPr lang="fr-FR" sz="1400" dirty="0" smtClean="0"/>
              <a:t>0km</a:t>
            </a:r>
            <a:endParaRPr lang="fr-FR" sz="1400" dirty="0"/>
          </a:p>
        </p:txBody>
      </p:sp>
      <p:cxnSp>
        <p:nvCxnSpPr>
          <p:cNvPr id="80" name="Connecteur droit 79"/>
          <p:cNvCxnSpPr/>
          <p:nvPr/>
        </p:nvCxnSpPr>
        <p:spPr>
          <a:xfrm>
            <a:off x="4859299" y="6420525"/>
            <a:ext cx="5082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1"/>
          <p:cNvSpPr txBox="1"/>
          <p:nvPr/>
        </p:nvSpPr>
        <p:spPr>
          <a:xfrm>
            <a:off x="628142" y="1771698"/>
            <a:ext cx="136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YUCATÁN</a:t>
            </a:r>
            <a:endParaRPr lang="fr-FR" b="1" dirty="0"/>
          </a:p>
        </p:txBody>
      </p:sp>
      <p:sp>
        <p:nvSpPr>
          <p:cNvPr id="84" name="Rectangle 83"/>
          <p:cNvSpPr/>
          <p:nvPr/>
        </p:nvSpPr>
        <p:spPr>
          <a:xfrm>
            <a:off x="2368502" y="1492305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" panose="020B0604020202020204" pitchFamily="34" charset="0"/>
              </a:rPr>
              <a:t>Cancún</a:t>
            </a:r>
            <a:endParaRPr lang="fr-FR" dirty="0"/>
          </a:p>
        </p:txBody>
      </p:sp>
      <p:sp>
        <p:nvSpPr>
          <p:cNvPr id="85" name="Rectangle 84"/>
          <p:cNvSpPr/>
          <p:nvPr/>
        </p:nvSpPr>
        <p:spPr>
          <a:xfrm>
            <a:off x="4234513" y="2837755"/>
            <a:ext cx="106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latin typeface="arial" panose="020B0604020202020204" pitchFamily="34" charset="0"/>
              </a:rPr>
              <a:t>Puerto</a:t>
            </a:r>
            <a:r>
              <a:rPr lang="fr-FR" dirty="0" smtClean="0">
                <a:latin typeface="arial" panose="020B0604020202020204" pitchFamily="34" charset="0"/>
              </a:rPr>
              <a:t> Morelos</a:t>
            </a:r>
            <a:endParaRPr lang="fr-FR" dirty="0"/>
          </a:p>
        </p:txBody>
      </p:sp>
      <p:sp>
        <p:nvSpPr>
          <p:cNvPr id="86" name="Rectangle 85"/>
          <p:cNvSpPr/>
          <p:nvPr/>
        </p:nvSpPr>
        <p:spPr>
          <a:xfrm>
            <a:off x="3230654" y="3954296"/>
            <a:ext cx="1352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latin typeface="arial" panose="020B0604020202020204" pitchFamily="34" charset="0"/>
              </a:rPr>
              <a:t>Playa</a:t>
            </a:r>
            <a:r>
              <a:rPr lang="fr-FR" dirty="0" smtClean="0">
                <a:latin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</a:rPr>
              <a:t>del</a:t>
            </a:r>
            <a:r>
              <a:rPr lang="fr-FR" dirty="0" smtClean="0">
                <a:latin typeface="arial" panose="020B0604020202020204" pitchFamily="34" charset="0"/>
              </a:rPr>
              <a:t> Carmen</a:t>
            </a:r>
            <a:endParaRPr lang="fr-FR" dirty="0"/>
          </a:p>
        </p:txBody>
      </p:sp>
      <p:sp>
        <p:nvSpPr>
          <p:cNvPr id="87" name="Rectangle 86"/>
          <p:cNvSpPr/>
          <p:nvPr/>
        </p:nvSpPr>
        <p:spPr>
          <a:xfrm>
            <a:off x="2181530" y="5116147"/>
            <a:ext cx="1223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latin typeface="arial" panose="020B0604020202020204" pitchFamily="34" charset="0"/>
              </a:rPr>
              <a:t>Puerto</a:t>
            </a:r>
            <a:r>
              <a:rPr lang="fr-FR" dirty="0" smtClean="0">
                <a:latin typeface="arial" panose="020B0604020202020204" pitchFamily="34" charset="0"/>
              </a:rPr>
              <a:t> Aventuras</a:t>
            </a:r>
            <a:endParaRPr lang="fr-FR" dirty="0"/>
          </a:p>
        </p:txBody>
      </p:sp>
      <p:sp>
        <p:nvSpPr>
          <p:cNvPr id="95" name="Rectangle 94"/>
          <p:cNvSpPr/>
          <p:nvPr/>
        </p:nvSpPr>
        <p:spPr>
          <a:xfrm rot="16200000">
            <a:off x="411955" y="5924231"/>
            <a:ext cx="566298" cy="910594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1028434" y="6265705"/>
            <a:ext cx="265041" cy="282206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Flèche courbée vers le haut 71"/>
          <p:cNvSpPr/>
          <p:nvPr/>
        </p:nvSpPr>
        <p:spPr>
          <a:xfrm rot="1576868">
            <a:off x="1118705" y="6444313"/>
            <a:ext cx="382496" cy="18155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82223" y="6038818"/>
            <a:ext cx="106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</a:rPr>
              <a:t>Tulum</a:t>
            </a:r>
            <a:endParaRPr lang="fr-FR" dirty="0"/>
          </a:p>
        </p:txBody>
      </p:sp>
      <p:sp>
        <p:nvSpPr>
          <p:cNvPr id="96" name="ZoneTexte 95"/>
          <p:cNvSpPr txBox="1"/>
          <p:nvPr/>
        </p:nvSpPr>
        <p:spPr>
          <a:xfrm>
            <a:off x="4284716" y="3715335"/>
            <a:ext cx="1363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MER DES CARAÏBES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5839186" y="588474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b="1" dirty="0" smtClean="0">
                <a:latin typeface="+mj-lt"/>
              </a:rPr>
              <a:t>1. </a:t>
            </a:r>
            <a:r>
              <a:rPr lang="fr-FR" sz="1400" b="1" dirty="0">
                <a:latin typeface="+mj-lt"/>
                <a:cs typeface="Times New Roman" panose="02020603050405020304" pitchFamily="18" charset="0"/>
              </a:rPr>
              <a:t>Cancún d’une situation géographique attractive à une station balnéaire </a:t>
            </a:r>
            <a:r>
              <a:rPr lang="fr-FR" sz="1400" b="1" dirty="0" smtClean="0">
                <a:latin typeface="+mj-lt"/>
                <a:cs typeface="Times New Roman" panose="02020603050405020304" pitchFamily="18" charset="0"/>
              </a:rPr>
              <a:t>mondialisée</a:t>
            </a:r>
            <a:endParaRPr lang="fr-FR" sz="1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958215" y="1395724"/>
            <a:ext cx="139700" cy="1524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ZoneTexte 98"/>
          <p:cNvSpPr txBox="1"/>
          <p:nvPr/>
        </p:nvSpPr>
        <p:spPr>
          <a:xfrm>
            <a:off x="6237670" y="1336551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Ancien village de pêcheurs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00" name="Connecteur droit 99"/>
          <p:cNvCxnSpPr/>
          <p:nvPr/>
        </p:nvCxnSpPr>
        <p:spPr>
          <a:xfrm flipV="1">
            <a:off x="5913157" y="1792746"/>
            <a:ext cx="260958" cy="808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ZoneTexte 103"/>
          <p:cNvSpPr txBox="1"/>
          <p:nvPr/>
        </p:nvSpPr>
        <p:spPr>
          <a:xfrm>
            <a:off x="6220369" y="1584058"/>
            <a:ext cx="587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Station balnéaire aménagée en 1974 par le gouvernement pour générer du tourisme de masse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5" name="Ellipse 104"/>
          <p:cNvSpPr/>
          <p:nvPr/>
        </p:nvSpPr>
        <p:spPr>
          <a:xfrm>
            <a:off x="5932815" y="2083369"/>
            <a:ext cx="165100" cy="175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ctangle 106"/>
          <p:cNvSpPr/>
          <p:nvPr/>
        </p:nvSpPr>
        <p:spPr>
          <a:xfrm>
            <a:off x="5872466" y="904598"/>
            <a:ext cx="333621" cy="220455"/>
          </a:xfrm>
          <a:prstGeom prst="rect">
            <a:avLst/>
          </a:prstGeom>
          <a:solidFill>
            <a:srgbClr val="FFFC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ZoneTexte 107"/>
          <p:cNvSpPr txBox="1"/>
          <p:nvPr/>
        </p:nvSpPr>
        <p:spPr>
          <a:xfrm>
            <a:off x="6237670" y="879996"/>
            <a:ext cx="5841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Le </a:t>
            </a:r>
            <a:r>
              <a:rPr lang="fr-FR" sz="1400" dirty="0">
                <a:latin typeface="+mj-lt"/>
              </a:rPr>
              <a:t>Yucatán, une région </a:t>
            </a:r>
            <a:r>
              <a:rPr lang="fr-FR" sz="1400" dirty="0" smtClean="0">
                <a:latin typeface="+mj-lt"/>
              </a:rPr>
              <a:t>à aménager pour le gouvernement mexicain au début des années 1970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6206087" y="2024358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Aéroport international de </a:t>
            </a:r>
            <a:r>
              <a:rPr lang="fr-FR" sz="1400" dirty="0">
                <a:latin typeface="+mj-lt"/>
              </a:rPr>
              <a:t>Cancún, le 2ème le plus fréquenté au Mexique</a:t>
            </a:r>
          </a:p>
        </p:txBody>
      </p:sp>
      <p:cxnSp>
        <p:nvCxnSpPr>
          <p:cNvPr id="110" name="Connecteur droit 109"/>
          <p:cNvCxnSpPr/>
          <p:nvPr/>
        </p:nvCxnSpPr>
        <p:spPr>
          <a:xfrm>
            <a:off x="5939165" y="2499609"/>
            <a:ext cx="2050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6206087" y="2316940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Routes </a:t>
            </a:r>
            <a:r>
              <a:rPr lang="fr-FR" sz="1400" dirty="0">
                <a:latin typeface="+mj-lt"/>
              </a:rPr>
              <a:t>rénovées pour desservir Cancún</a:t>
            </a:r>
          </a:p>
        </p:txBody>
      </p:sp>
      <p:sp>
        <p:nvSpPr>
          <p:cNvPr id="117" name="Flèche vers le bas 116"/>
          <p:cNvSpPr/>
          <p:nvPr/>
        </p:nvSpPr>
        <p:spPr>
          <a:xfrm rot="16200000">
            <a:off x="5948766" y="2626200"/>
            <a:ext cx="298296" cy="337769"/>
          </a:xfrm>
          <a:prstGeom prst="down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ZoneTexte 117"/>
          <p:cNvSpPr txBox="1"/>
          <p:nvPr/>
        </p:nvSpPr>
        <p:spPr>
          <a:xfrm>
            <a:off x="6206086" y="2656701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Flux touristiques internationaux en croissance depuis les années 1970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9" name="ZoneTexte 118"/>
          <p:cNvSpPr txBox="1"/>
          <p:nvPr/>
        </p:nvSpPr>
        <p:spPr>
          <a:xfrm>
            <a:off x="5871437" y="3071912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b="1" dirty="0">
                <a:latin typeface="+mj-lt"/>
              </a:rPr>
              <a:t>2</a:t>
            </a:r>
            <a:r>
              <a:rPr lang="fr-FR" sz="1400" b="1" dirty="0" smtClean="0">
                <a:latin typeface="+mj-lt"/>
              </a:rPr>
              <a:t>. </a:t>
            </a:r>
            <a:r>
              <a:rPr lang="fr-FR" sz="1400" b="1" dirty="0" smtClean="0">
                <a:latin typeface="+mj-lt"/>
                <a:cs typeface="Times New Roman" panose="02020603050405020304" pitchFamily="18" charset="0"/>
              </a:rPr>
              <a:t>Cancún, une station balnéaire en voie de diversification </a:t>
            </a:r>
            <a:endParaRPr lang="fr-FR" sz="1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0" name="Triangle isocèle 119"/>
          <p:cNvSpPr/>
          <p:nvPr/>
        </p:nvSpPr>
        <p:spPr>
          <a:xfrm>
            <a:off x="5956564" y="3444813"/>
            <a:ext cx="150396" cy="17253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ZoneTexte 120"/>
          <p:cNvSpPr txBox="1"/>
          <p:nvPr/>
        </p:nvSpPr>
        <p:spPr>
          <a:xfrm>
            <a:off x="6173728" y="3401471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Le centre des congrès, aménagé pour attirer du tourisme d’affaire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5932470" y="3731030"/>
            <a:ext cx="174490" cy="223266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ZoneTexte 122"/>
          <p:cNvSpPr txBox="1"/>
          <p:nvPr/>
        </p:nvSpPr>
        <p:spPr>
          <a:xfrm>
            <a:off x="6206086" y="3680849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Stations balnéaires aménagées pour limiter la </a:t>
            </a:r>
            <a:r>
              <a:rPr lang="fr-FR" sz="1400" dirty="0">
                <a:latin typeface="+mj-lt"/>
              </a:rPr>
              <a:t>saturation de Cancún</a:t>
            </a:r>
          </a:p>
        </p:txBody>
      </p:sp>
      <p:sp>
        <p:nvSpPr>
          <p:cNvPr id="124" name="Ellipse 123"/>
          <p:cNvSpPr/>
          <p:nvPr/>
        </p:nvSpPr>
        <p:spPr>
          <a:xfrm>
            <a:off x="5943380" y="4093680"/>
            <a:ext cx="188980" cy="224657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ZoneTexte 124"/>
          <p:cNvSpPr txBox="1"/>
          <p:nvPr/>
        </p:nvSpPr>
        <p:spPr>
          <a:xfrm>
            <a:off x="6230253" y="3953592"/>
            <a:ext cx="579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Tulum, site archéologique d’une ancienne cité Maya encore peu fréquenté par les </a:t>
            </a:r>
            <a:r>
              <a:rPr lang="fr-FR" sz="1400" dirty="0">
                <a:latin typeface="+mj-lt"/>
              </a:rPr>
              <a:t>touristes de Cancún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5889176" y="4451735"/>
            <a:ext cx="396841" cy="25088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ZoneTexte 126"/>
          <p:cNvSpPr txBox="1"/>
          <p:nvPr/>
        </p:nvSpPr>
        <p:spPr>
          <a:xfrm>
            <a:off x="6256306" y="4439795"/>
            <a:ext cx="579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La Riviera Maya, une zone touristique aménagée pour allier tourisme balnéaire et culturel</a:t>
            </a:r>
            <a:endParaRPr lang="fr-FR" sz="1400" dirty="0">
              <a:cs typeface="Times New Roman" panose="02020603050405020304" pitchFamily="18" charset="0"/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5871437" y="4952703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b="1" dirty="0" smtClean="0">
                <a:latin typeface="+mj-lt"/>
              </a:rPr>
              <a:t>3. </a:t>
            </a:r>
            <a:r>
              <a:rPr lang="fr-FR" sz="1400" b="1" dirty="0" smtClean="0">
                <a:latin typeface="+mj-lt"/>
                <a:cs typeface="Times New Roman" panose="02020603050405020304" pitchFamily="18" charset="0"/>
              </a:rPr>
              <a:t>Cancún, une station balnéaire à l’épreuve de la durabilité</a:t>
            </a:r>
            <a:endParaRPr lang="fr-FR" sz="1400" b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9" name="Connecteur droit avec flèche 128"/>
          <p:cNvCxnSpPr/>
          <p:nvPr/>
        </p:nvCxnSpPr>
        <p:spPr>
          <a:xfrm>
            <a:off x="5868025" y="5440889"/>
            <a:ext cx="417992" cy="0"/>
          </a:xfrm>
          <a:prstGeom prst="straightConnector1">
            <a:avLst/>
          </a:prstGeom>
          <a:ln w="76200">
            <a:solidFill>
              <a:srgbClr val="D717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ZoneTexte 131"/>
          <p:cNvSpPr txBox="1"/>
          <p:nvPr/>
        </p:nvSpPr>
        <p:spPr>
          <a:xfrm>
            <a:off x="6219588" y="5268819"/>
            <a:ext cx="579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Flux de populations Maya venues trouver un emploi dans le secteur </a:t>
            </a:r>
            <a:r>
              <a:rPr lang="fr-FR" sz="1400" dirty="0">
                <a:latin typeface="+mj-lt"/>
              </a:rPr>
              <a:t>touristique à Cancún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5896005" y="5715341"/>
            <a:ext cx="323583" cy="253834"/>
          </a:xfrm>
          <a:prstGeom prst="rect">
            <a:avLst/>
          </a:prstGeom>
          <a:solidFill>
            <a:srgbClr val="F38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ZoneTexte 133"/>
          <p:cNvSpPr txBox="1"/>
          <p:nvPr/>
        </p:nvSpPr>
        <p:spPr>
          <a:xfrm>
            <a:off x="6243279" y="5715341"/>
            <a:ext cx="5796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La ville habitée par les populations locales : un espace enclavé </a:t>
            </a:r>
            <a:endParaRPr lang="fr-FR" sz="1400" dirty="0">
              <a:cs typeface="Times New Roman" panose="02020603050405020304" pitchFamily="18" charset="0"/>
            </a:endParaRPr>
          </a:p>
        </p:txBody>
      </p:sp>
      <p:sp>
        <p:nvSpPr>
          <p:cNvPr id="135" name="Flèche courbée vers le haut 134"/>
          <p:cNvSpPr/>
          <p:nvPr/>
        </p:nvSpPr>
        <p:spPr>
          <a:xfrm>
            <a:off x="5896005" y="6083679"/>
            <a:ext cx="309384" cy="196557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6" name="ZoneTexte 135"/>
          <p:cNvSpPr txBox="1"/>
          <p:nvPr/>
        </p:nvSpPr>
        <p:spPr>
          <a:xfrm>
            <a:off x="6267949" y="6019418"/>
            <a:ext cx="5796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Flux de rejets de déchets en mer : pollution et destruction des mangroves</a:t>
            </a:r>
            <a:endParaRPr lang="fr-FR" sz="1400" dirty="0">
              <a:cs typeface="Times New Roman" panose="02020603050405020304" pitchFamily="18" charset="0"/>
            </a:endParaRPr>
          </a:p>
        </p:txBody>
      </p:sp>
      <p:sp>
        <p:nvSpPr>
          <p:cNvPr id="137" name="Multiplication 136"/>
          <p:cNvSpPr/>
          <p:nvPr/>
        </p:nvSpPr>
        <p:spPr>
          <a:xfrm>
            <a:off x="5918200" y="6354474"/>
            <a:ext cx="234678" cy="273144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ZoneTexte 137"/>
          <p:cNvSpPr txBox="1"/>
          <p:nvPr/>
        </p:nvSpPr>
        <p:spPr>
          <a:xfrm>
            <a:off x="6185079" y="6261987"/>
            <a:ext cx="579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Conflits d’acteurs entre riverains et aménageurs sur la construction de nouveaux hôtels dans un espace déjà très artificialisé</a:t>
            </a:r>
            <a:endParaRPr lang="fr-FR" sz="1400" dirty="0">
              <a:cs typeface="Times New Roman" panose="02020603050405020304" pitchFamily="18" charset="0"/>
            </a:endParaRPr>
          </a:p>
        </p:txBody>
      </p:sp>
      <p:cxnSp>
        <p:nvCxnSpPr>
          <p:cNvPr id="37" name="Connecteur droit 36"/>
          <p:cNvCxnSpPr>
            <a:endCxn id="44" idx="2"/>
          </p:cNvCxnSpPr>
          <p:nvPr/>
        </p:nvCxnSpPr>
        <p:spPr>
          <a:xfrm flipV="1">
            <a:off x="1070006" y="3184127"/>
            <a:ext cx="2918379" cy="32285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V="1">
            <a:off x="3961742" y="1478127"/>
            <a:ext cx="218400" cy="17320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/>
          <p:cNvSpPr/>
          <p:nvPr/>
        </p:nvSpPr>
        <p:spPr>
          <a:xfrm rot="2743475" flipV="1">
            <a:off x="2663145" y="2279840"/>
            <a:ext cx="1560842" cy="691023"/>
          </a:xfrm>
          <a:prstGeom prst="arc">
            <a:avLst>
              <a:gd name="adj1" fmla="val 10666936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39"/>
          <p:cNvCxnSpPr/>
          <p:nvPr/>
        </p:nvCxnSpPr>
        <p:spPr>
          <a:xfrm flipV="1">
            <a:off x="207275" y="6398234"/>
            <a:ext cx="894567" cy="2712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/>
          <p:cNvSpPr txBox="1"/>
          <p:nvPr/>
        </p:nvSpPr>
        <p:spPr>
          <a:xfrm>
            <a:off x="-300242" y="75460"/>
            <a:ext cx="1251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Titre :</a:t>
            </a:r>
            <a:endParaRPr lang="fr-FR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8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  <p:bldP spid="72" grpId="0" animBg="1"/>
      <p:bldP spid="128" grpId="0"/>
      <p:bldP spid="132" grpId="0"/>
      <p:bldP spid="133" grpId="0" animBg="1"/>
      <p:bldP spid="134" grpId="0"/>
      <p:bldP spid="135" grpId="0" animBg="1"/>
      <p:bldP spid="136" grpId="0"/>
      <p:bldP spid="137" grpId="0" animBg="1"/>
      <p:bldP spid="138" grpId="0"/>
      <p:bldP spid="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8058" y="88342"/>
            <a:ext cx="1227005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III) Le tourisme, </a:t>
            </a:r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activité qui recompose les territoires et les sociétés, source de développement ? </a:t>
            </a:r>
          </a:p>
          <a:p>
            <a:pPr algn="ctr">
              <a:lnSpc>
                <a:spcPct val="150000"/>
              </a:lnSpc>
            </a:pPr>
            <a:r>
              <a:rPr lang="fr-FR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A l’échelle mondiale, </a:t>
            </a:r>
            <a:r>
              <a:rPr lang="fr-FR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effets diversifiés du tourisme sur les économies, les sociétés et les territoires</a:t>
            </a:r>
          </a:p>
          <a:p>
            <a:pPr lvl="0" algn="ctr">
              <a:lnSpc>
                <a:spcPct val="150000"/>
              </a:lnSpc>
            </a:pPr>
            <a:endParaRPr lang="fr-FR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endParaRPr lang="fr-FR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Journée du tourisme design plat avec des points de repère Vecteur grat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6" y="1399025"/>
            <a:ext cx="5373354" cy="357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5550" y="5888973"/>
            <a:ext cx="5966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Secteur du tourisme 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smtClean="0">
                <a:solidFill>
                  <a:srgbClr val="F38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emploi/10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 le monde</a:t>
            </a:r>
            <a:endParaRPr lang="fr-FR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7300" y="5333659"/>
            <a:ext cx="6030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smtClean="0">
                <a:solidFill>
                  <a:srgbClr val="F38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recettes du tourisme </a:t>
            </a:r>
            <a:r>
              <a:rPr lang="fr-FR" sz="2000" b="1" dirty="0" smtClean="0">
                <a:solidFill>
                  <a:srgbClr val="F38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9%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smtClean="0">
                <a:solidFill>
                  <a:srgbClr val="F38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PIB </a:t>
            </a: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mondial</a:t>
            </a:r>
            <a:endParaRPr lang="fr-FR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117" y="2610345"/>
            <a:ext cx="4434770" cy="41581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50537" y="1207549"/>
            <a:ext cx="57959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fr-FR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fermeture de </a:t>
            </a:r>
            <a:r>
              <a:rPr lang="fr-FR" sz="2000" b="1" dirty="0" smtClean="0">
                <a:solidFill>
                  <a:srgbClr val="D717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72% des destinations </a:t>
            </a:r>
            <a:r>
              <a:rPr lang="fr-FR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mondiales au tourisme international</a:t>
            </a:r>
          </a:p>
          <a:p>
            <a:pPr algn="ctr"/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50551" y="2016669"/>
            <a:ext cx="57959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fr-FR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- 60% à -80% </a:t>
            </a:r>
            <a:r>
              <a:rPr lang="fr-FR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2000" b="1" dirty="0" smtClean="0">
                <a:solidFill>
                  <a:srgbClr val="D717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touristes internationaux</a:t>
            </a:r>
            <a:endParaRPr lang="fr-FR" sz="2000" dirty="0">
              <a:solidFill>
                <a:srgbClr val="D717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74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837" y="933450"/>
            <a:ext cx="4886325" cy="49911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61722">
            <a:off x="62229" y="178956"/>
            <a:ext cx="892198" cy="7160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05114" y="375085"/>
            <a:ext cx="3681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5F94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8% Gaz à Effet de Serre (GES)</a:t>
            </a:r>
            <a:endParaRPr lang="fr-FR" dirty="0">
              <a:solidFill>
                <a:srgbClr val="5F947A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9428" y="5595664"/>
            <a:ext cx="4620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AD91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Venise : </a:t>
            </a:r>
          </a:p>
          <a:p>
            <a:pPr algn="ctr"/>
            <a:r>
              <a:rPr lang="fr-FR" b="1" dirty="0" smtClean="0">
                <a:solidFill>
                  <a:srgbClr val="AD91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120 000 habitants en 1980 </a:t>
            </a:r>
            <a:r>
              <a:rPr lang="fr-FR" b="1" dirty="0" smtClean="0">
                <a:solidFill>
                  <a:srgbClr val="AD919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58 000 en 2020</a:t>
            </a:r>
            <a:endParaRPr lang="fr-FR" dirty="0">
              <a:solidFill>
                <a:srgbClr val="AD919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53430" y="4703633"/>
            <a:ext cx="37639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Le Livre Scolaire,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Histoire-Géographie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9495135">
            <a:off x="39531" y="724472"/>
            <a:ext cx="12936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Kreativkolors</a:t>
            </a:r>
            <a:endParaRPr lang="fr-F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07179" y="5308165"/>
            <a:ext cx="385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5797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Ecotourisme : tourisme de niche</a:t>
            </a:r>
            <a:endParaRPr lang="fr-FR" b="1" dirty="0">
              <a:solidFill>
                <a:srgbClr val="5797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15" y="3532525"/>
            <a:ext cx="3297487" cy="20322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31" y="1184147"/>
            <a:ext cx="3758669" cy="16963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9162" y="2411951"/>
            <a:ext cx="3392522" cy="224114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14006" y="5975083"/>
            <a:ext cx="37639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Atout France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05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3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84443" y="5049036"/>
            <a:ext cx="12060819" cy="17271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27031" y="5020063"/>
            <a:ext cx="120952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activité qui recompose les territoire et les sociétés, source de développement ? :</a:t>
            </a: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tourisme, un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secteur économique majeur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à toutes les échelles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Connecteur en arc 18"/>
          <p:cNvCxnSpPr/>
          <p:nvPr/>
        </p:nvCxnSpPr>
        <p:spPr>
          <a:xfrm rot="16200000" flipH="1">
            <a:off x="5969171" y="4865676"/>
            <a:ext cx="292141" cy="77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7590361" y="3335325"/>
            <a:ext cx="1614173" cy="912381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 rot="10800000">
            <a:off x="3111099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248216" y="276680"/>
            <a:ext cx="5839062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activité en plein essor, encouragée par des acteurs variés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espaces artificialisés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aménagement de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stations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tourisme de masse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concurrence accrue entre les territoires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intensification du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tourisme métropolitain</a:t>
            </a:r>
          </a:p>
          <a:p>
            <a:pPr marL="285750" lvl="0" indent="-285750">
              <a:buFontTx/>
              <a:buChar char="-"/>
            </a:pP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pratiques touristiques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stratégies territoriales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(écotourisme…)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27591" y="198868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géographie mondialisée du tourisme international ?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croissance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tourisme international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 des mobilités touristiques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l’échelle mondiale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pratique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 reste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géographiquement et socialement limitée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tourisme et ses espaces</a:t>
            </a: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6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84443" y="5049036"/>
            <a:ext cx="12060819" cy="17271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27031" y="5020063"/>
            <a:ext cx="120952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activité qui recompose les territoire et les sociétés, source de développement ? :</a:t>
            </a: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tourisme, un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secteur économique majeur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à toutes les échelles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secteur largement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dépendant du contexte local, national et international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Connecteur en arc 18"/>
          <p:cNvCxnSpPr/>
          <p:nvPr/>
        </p:nvCxnSpPr>
        <p:spPr>
          <a:xfrm rot="16200000" flipH="1">
            <a:off x="5969171" y="4865676"/>
            <a:ext cx="292141" cy="77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7590361" y="3335325"/>
            <a:ext cx="1614173" cy="912381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 rot="10800000">
            <a:off x="3111099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248216" y="276680"/>
            <a:ext cx="5839062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activité en plein essor, encouragée par des acteurs variés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espaces artificialisés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aménagement de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stations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tourisme de masse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concurrence accrue entre les territoires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intensification du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tourisme métropolitain</a:t>
            </a:r>
          </a:p>
          <a:p>
            <a:pPr marL="285750" lvl="0" indent="-285750">
              <a:buFontTx/>
              <a:buChar char="-"/>
            </a:pP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pratiques touristiques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stratégies territoriales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(écotourisme…)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27591" y="198868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géographie mondialisée du tourisme international ?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croissance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tourisme international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 des mobilités touristiques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l’échelle mondiale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pratique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 reste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géographiquement et socialement limitée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tourisme et ses espaces</a:t>
            </a: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84443" y="5049036"/>
            <a:ext cx="12060819" cy="17271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27031" y="5020063"/>
            <a:ext cx="1209529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activité qui recompose les territoire et les sociétés, source de développement ? :</a:t>
            </a: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tourisme, un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secteur économique majeur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à toutes les échelles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secteur largement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dépendant du contexte local, national et international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enjeu pour l’avenir :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rendre le tourisme durable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Connecteur en arc 18"/>
          <p:cNvCxnSpPr/>
          <p:nvPr/>
        </p:nvCxnSpPr>
        <p:spPr>
          <a:xfrm rot="16200000" flipH="1">
            <a:off x="5969171" y="4865676"/>
            <a:ext cx="292141" cy="77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7590361" y="3335325"/>
            <a:ext cx="1614173" cy="912381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 rot="10800000">
            <a:off x="3111099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248216" y="276680"/>
            <a:ext cx="5839062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activité en plein essor, encouragée par des acteurs variés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espaces artificialisés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aménagement de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stations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tourisme de masse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concurrence accrue entre les territoires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intensification du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tourisme métropolitain</a:t>
            </a:r>
          </a:p>
          <a:p>
            <a:pPr marL="285750" lvl="0" indent="-285750">
              <a:buFontTx/>
              <a:buChar char="-"/>
            </a:pP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pratiques touristiques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stratégies territoriales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(écotourisme…)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27591" y="198868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géographie mondialisée du tourisme international ? :</a:t>
            </a:r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croissance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tourisme international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 des mobilités touristiques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l’échelle mondiale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pratique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 reste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géographiquement et socialement limitée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580863" y="3791864"/>
            <a:ext cx="3199070" cy="7694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tourisme et ses espaces</a:t>
            </a:r>
            <a:endParaRPr lang="fr-F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38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742" y="418210"/>
            <a:ext cx="11965258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 tourisme </a:t>
            </a:r>
            <a:r>
              <a:rPr lang="fr-FR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une 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mobilité </a:t>
            </a:r>
            <a:r>
              <a:rPr lang="fr-FR" sz="28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volontaire et temporaire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d’au moins 24h </a:t>
            </a:r>
            <a:r>
              <a:rPr lang="fr-FR" sz="28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en dehors du domicile 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à des </a:t>
            </a:r>
            <a:r>
              <a:rPr lang="fr-FR" sz="28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fins de récréation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personnelles ou professionnelles. 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2796167" y="2560200"/>
            <a:ext cx="8118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1995</a:t>
            </a:r>
            <a:r>
              <a:rPr lang="fr-FR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500 millions </a:t>
            </a:r>
            <a:r>
              <a:rPr lang="fr-FR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 touristes internationaux</a:t>
            </a:r>
          </a:p>
        </p:txBody>
      </p:sp>
      <p:sp>
        <p:nvSpPr>
          <p:cNvPr id="6" name="Flèche courbée vers la droite 5"/>
          <p:cNvSpPr/>
          <p:nvPr/>
        </p:nvSpPr>
        <p:spPr>
          <a:xfrm>
            <a:off x="4873857" y="3158817"/>
            <a:ext cx="1069898" cy="1840027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67575" y="3702618"/>
            <a:ext cx="153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 </a:t>
            </a:r>
            <a:r>
              <a:rPr lang="fr-F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3</a:t>
            </a:r>
            <a:endParaRPr lang="fr-FR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5515" y="4972425"/>
            <a:ext cx="77593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fr-FR" sz="28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2019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1,4 milliard 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 touristes internationaux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61685" y="2223838"/>
            <a:ext cx="8877300" cy="42545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6145">
            <a:off x="1332516" y="3594003"/>
            <a:ext cx="1173163" cy="108253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442" y="5923291"/>
            <a:ext cx="1247785" cy="93326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896" y="5378408"/>
            <a:ext cx="1314673" cy="14089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45686">
            <a:off x="1272520" y="1890616"/>
            <a:ext cx="1056891" cy="96041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1946" y="3584169"/>
            <a:ext cx="1265828" cy="112348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080841">
            <a:off x="10167665" y="1673345"/>
            <a:ext cx="1307540" cy="130159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11619">
            <a:off x="10414167" y="5438201"/>
            <a:ext cx="814538" cy="110906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6852" y="1657544"/>
            <a:ext cx="923921" cy="94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4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1733" y="3635390"/>
            <a:ext cx="11258457" cy="1325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rgbClr val="C00000"/>
                </a:solidFill>
              </a:rPr>
              <a:t>Comment le tourisme international transforme-t-il les sociétés et les territoires, à toutes les échelles </a:t>
            </a:r>
            <a:r>
              <a:rPr lang="fr-FR" b="1" dirty="0" smtClean="0">
                <a:solidFill>
                  <a:srgbClr val="C00000"/>
                </a:solidFill>
              </a:rPr>
              <a:t>?</a:t>
            </a:r>
            <a:r>
              <a:rPr lang="fr-FR" b="1" dirty="0">
                <a:solidFill>
                  <a:srgbClr val="C00000"/>
                </a:solidFill>
              </a:rPr>
              <a:t/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fr-FR" b="1" dirty="0">
                <a:solidFill>
                  <a:schemeClr val="accent6">
                    <a:lumMod val="50000"/>
                  </a:schemeClr>
                </a:solidFill>
              </a:rPr>
            </a:b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8342"/>
            <a:ext cx="12191999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I) Des touristes </a:t>
            </a:r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plus en plus nombreux : une géographie mondialisée du </a:t>
            </a:r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tourisme international</a:t>
            </a:r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? </a:t>
            </a:r>
          </a:p>
          <a:p>
            <a:pPr lvl="0" algn="ctr">
              <a:lnSpc>
                <a:spcPct val="150000"/>
              </a:lnSpc>
            </a:pPr>
            <a:r>
              <a:rPr lang="fr-FR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Cancún</a:t>
            </a:r>
            <a:r>
              <a:rPr lang="fr-FR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d’une situation géographique attractive à une station balnéaire mondialisée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" y="1882684"/>
            <a:ext cx="6162875" cy="33459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176" y="1639725"/>
            <a:ext cx="5109117" cy="38318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63381" y="5471563"/>
            <a:ext cx="22047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Hervé Théry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Confins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8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8A541C2-4E7E-4A66-B586-26E358E1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585" y="219927"/>
            <a:ext cx="7791296" cy="52041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24880" y="5424082"/>
            <a:ext cx="22047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Hervé Théry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Confins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8900" y="5712562"/>
            <a:ext cx="12103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Tourisme de masse </a:t>
            </a:r>
            <a:r>
              <a:rPr lang="fr-FR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type de tourisme que l’on trouve dans des espaces aménagés pour accueillir un grand nombre de voyageurs à des prix abordables.</a:t>
            </a:r>
            <a:endParaRPr lang="fr-FR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5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728" y="774700"/>
            <a:ext cx="5401371" cy="5892800"/>
          </a:xfrm>
          <a:prstGeom prst="rect">
            <a:avLst/>
          </a:prstGeom>
          <a:solidFill>
            <a:srgbClr val="CFEBF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5839186" y="532690"/>
            <a:ext cx="6187714" cy="6222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-196579" y="76134"/>
            <a:ext cx="1251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Titre :</a:t>
            </a:r>
            <a:endParaRPr lang="fr-FR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074" y="792327"/>
            <a:ext cx="4031031" cy="2433474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-1893274" y="3943902"/>
            <a:ext cx="4836777" cy="549971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18741275">
            <a:off x="189015" y="3315902"/>
            <a:ext cx="4114783" cy="1745985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6200000">
            <a:off x="324889" y="2995417"/>
            <a:ext cx="1608661" cy="1758185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 rot="16200000">
            <a:off x="231206" y="5320814"/>
            <a:ext cx="1367590" cy="1329748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12902480">
            <a:off x="3761305" y="4603563"/>
            <a:ext cx="727891" cy="1482398"/>
          </a:xfrm>
          <a:prstGeom prst="rect">
            <a:avLst/>
          </a:prstGeom>
          <a:solidFill>
            <a:srgbClr val="FFF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4209442" y="1642429"/>
            <a:ext cx="314613" cy="65206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4349142" y="1680359"/>
            <a:ext cx="201275" cy="607486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4187883" y="2213521"/>
            <a:ext cx="164722" cy="37492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3924300" y="2211645"/>
            <a:ext cx="165100" cy="175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207275" y="1629730"/>
            <a:ext cx="4014867" cy="12668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V="1">
            <a:off x="981106" y="3121232"/>
            <a:ext cx="2993336" cy="32660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/>
          <p:cNvSpPr/>
          <p:nvPr/>
        </p:nvSpPr>
        <p:spPr>
          <a:xfrm rot="2100775" flipV="1">
            <a:off x="2480619" y="2325461"/>
            <a:ext cx="1661361" cy="627697"/>
          </a:xfrm>
          <a:prstGeom prst="arc">
            <a:avLst>
              <a:gd name="adj1" fmla="val 10666936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4089400" y="1308100"/>
            <a:ext cx="139700" cy="1524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Flèche vers le bas 74"/>
          <p:cNvSpPr/>
          <p:nvPr/>
        </p:nvSpPr>
        <p:spPr>
          <a:xfrm rot="3029549">
            <a:off x="4686695" y="757051"/>
            <a:ext cx="721832" cy="1034482"/>
          </a:xfrm>
          <a:prstGeom prst="down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avec flèche 75"/>
          <p:cNvCxnSpPr/>
          <p:nvPr/>
        </p:nvCxnSpPr>
        <p:spPr>
          <a:xfrm flipV="1">
            <a:off x="371103" y="820984"/>
            <a:ext cx="0" cy="233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/>
          <p:cNvSpPr txBox="1"/>
          <p:nvPr/>
        </p:nvSpPr>
        <p:spPr>
          <a:xfrm>
            <a:off x="388558" y="792366"/>
            <a:ext cx="33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</a:t>
            </a:r>
            <a:endParaRPr lang="fr-FR" dirty="0"/>
          </a:p>
        </p:txBody>
      </p:sp>
      <p:sp>
        <p:nvSpPr>
          <p:cNvPr id="78" name="ZoneTexte 77"/>
          <p:cNvSpPr txBox="1"/>
          <p:nvPr/>
        </p:nvSpPr>
        <p:spPr>
          <a:xfrm>
            <a:off x="4764042" y="6376545"/>
            <a:ext cx="331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0</a:t>
            </a:r>
            <a:endParaRPr lang="fr-FR" sz="1400" dirty="0"/>
          </a:p>
        </p:txBody>
      </p:sp>
      <p:sp>
        <p:nvSpPr>
          <p:cNvPr id="79" name="ZoneTexte 78"/>
          <p:cNvSpPr txBox="1"/>
          <p:nvPr/>
        </p:nvSpPr>
        <p:spPr>
          <a:xfrm>
            <a:off x="5056829" y="6376545"/>
            <a:ext cx="835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</a:t>
            </a:r>
            <a:r>
              <a:rPr lang="fr-FR" sz="1400" dirty="0" smtClean="0"/>
              <a:t>0km</a:t>
            </a:r>
            <a:endParaRPr lang="fr-FR" sz="1400" dirty="0"/>
          </a:p>
        </p:txBody>
      </p:sp>
      <p:cxnSp>
        <p:nvCxnSpPr>
          <p:cNvPr id="80" name="Connecteur droit 79"/>
          <p:cNvCxnSpPr/>
          <p:nvPr/>
        </p:nvCxnSpPr>
        <p:spPr>
          <a:xfrm>
            <a:off x="4859299" y="6420525"/>
            <a:ext cx="5082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1"/>
          <p:cNvSpPr txBox="1"/>
          <p:nvPr/>
        </p:nvSpPr>
        <p:spPr>
          <a:xfrm>
            <a:off x="628142" y="1771698"/>
            <a:ext cx="136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YUCATÁN</a:t>
            </a:r>
            <a:endParaRPr lang="fr-FR" b="1" dirty="0"/>
          </a:p>
        </p:txBody>
      </p:sp>
      <p:sp>
        <p:nvSpPr>
          <p:cNvPr id="84" name="Rectangle 83"/>
          <p:cNvSpPr/>
          <p:nvPr/>
        </p:nvSpPr>
        <p:spPr>
          <a:xfrm>
            <a:off x="2368502" y="1492305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" panose="020B0604020202020204" pitchFamily="34" charset="0"/>
              </a:rPr>
              <a:t>Cancún</a:t>
            </a:r>
            <a:endParaRPr lang="fr-FR" dirty="0"/>
          </a:p>
        </p:txBody>
      </p:sp>
      <p:cxnSp>
        <p:nvCxnSpPr>
          <p:cNvPr id="40" name="Connecteur droit 39"/>
          <p:cNvCxnSpPr/>
          <p:nvPr/>
        </p:nvCxnSpPr>
        <p:spPr>
          <a:xfrm flipV="1">
            <a:off x="258074" y="6387312"/>
            <a:ext cx="723032" cy="2787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ZoneTexte 95"/>
          <p:cNvSpPr txBox="1"/>
          <p:nvPr/>
        </p:nvSpPr>
        <p:spPr>
          <a:xfrm>
            <a:off x="4284716" y="3715335"/>
            <a:ext cx="1363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MER DES CARAÏBES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5839186" y="588474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b="1" dirty="0" smtClean="0">
                <a:latin typeface="+mj-lt"/>
              </a:rPr>
              <a:t>1. </a:t>
            </a:r>
            <a:r>
              <a:rPr lang="fr-FR" sz="1400" b="1" dirty="0">
                <a:latin typeface="+mj-lt"/>
                <a:cs typeface="Times New Roman" panose="02020603050405020304" pitchFamily="18" charset="0"/>
              </a:rPr>
              <a:t>Cancún d’une situation géographique attractive à une station balnéaire </a:t>
            </a:r>
            <a:r>
              <a:rPr lang="fr-FR" sz="1400" b="1" dirty="0" smtClean="0">
                <a:latin typeface="+mj-lt"/>
                <a:cs typeface="Times New Roman" panose="02020603050405020304" pitchFamily="18" charset="0"/>
              </a:rPr>
              <a:t>mondialisée</a:t>
            </a:r>
            <a:endParaRPr lang="fr-FR" sz="1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958215" y="1395724"/>
            <a:ext cx="139700" cy="1524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ZoneTexte 98"/>
          <p:cNvSpPr txBox="1"/>
          <p:nvPr/>
        </p:nvSpPr>
        <p:spPr>
          <a:xfrm>
            <a:off x="6237670" y="1336551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Ancien village de pêcheurs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00" name="Connecteur droit 99"/>
          <p:cNvCxnSpPr/>
          <p:nvPr/>
        </p:nvCxnSpPr>
        <p:spPr>
          <a:xfrm flipV="1">
            <a:off x="5913157" y="1792746"/>
            <a:ext cx="260958" cy="808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ZoneTexte 103"/>
          <p:cNvSpPr txBox="1"/>
          <p:nvPr/>
        </p:nvSpPr>
        <p:spPr>
          <a:xfrm>
            <a:off x="6220369" y="1584058"/>
            <a:ext cx="587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Station balnéaire aménagée en 1974 par le gouvernement pour générer du tourisme de masse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5" name="Ellipse 104"/>
          <p:cNvSpPr/>
          <p:nvPr/>
        </p:nvSpPr>
        <p:spPr>
          <a:xfrm>
            <a:off x="5932815" y="2083369"/>
            <a:ext cx="165100" cy="175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ctangle 106"/>
          <p:cNvSpPr/>
          <p:nvPr/>
        </p:nvSpPr>
        <p:spPr>
          <a:xfrm>
            <a:off x="5872466" y="904598"/>
            <a:ext cx="333621" cy="220455"/>
          </a:xfrm>
          <a:prstGeom prst="rect">
            <a:avLst/>
          </a:prstGeom>
          <a:solidFill>
            <a:srgbClr val="FFFC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ZoneTexte 107"/>
          <p:cNvSpPr txBox="1"/>
          <p:nvPr/>
        </p:nvSpPr>
        <p:spPr>
          <a:xfrm>
            <a:off x="6237670" y="879996"/>
            <a:ext cx="5841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Le </a:t>
            </a:r>
            <a:r>
              <a:rPr lang="fr-FR" sz="1400" dirty="0">
                <a:latin typeface="+mj-lt"/>
              </a:rPr>
              <a:t>Yucatán, </a:t>
            </a:r>
            <a:r>
              <a:rPr lang="fr-FR" sz="1400" dirty="0" smtClean="0">
                <a:latin typeface="+mj-lt"/>
              </a:rPr>
              <a:t>une région à aménager pour le gouvernement mexicain au début des années 1970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6206087" y="2024358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Aéroport international de Canc</a:t>
            </a:r>
            <a:r>
              <a:rPr lang="fr-FR" sz="1400" dirty="0">
                <a:latin typeface="+mj-lt"/>
                <a:cs typeface="Times New Roman" panose="02020603050405020304" pitchFamily="18" charset="0"/>
              </a:rPr>
              <a:t>ú</a:t>
            </a:r>
            <a:r>
              <a:rPr lang="fr-FR" sz="1400" dirty="0" smtClean="0">
                <a:latin typeface="+mj-lt"/>
              </a:rPr>
              <a:t>n, le 2</a:t>
            </a:r>
            <a:r>
              <a:rPr lang="fr-FR" sz="1400" baseline="30000" dirty="0" smtClean="0">
                <a:latin typeface="+mj-lt"/>
              </a:rPr>
              <a:t>ème</a:t>
            </a:r>
            <a:r>
              <a:rPr lang="fr-FR" sz="1400" dirty="0" smtClean="0">
                <a:latin typeface="+mj-lt"/>
              </a:rPr>
              <a:t> le plus fréquenté au Mexique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10" name="Connecteur droit 109"/>
          <p:cNvCxnSpPr/>
          <p:nvPr/>
        </p:nvCxnSpPr>
        <p:spPr>
          <a:xfrm>
            <a:off x="5939165" y="2499609"/>
            <a:ext cx="2050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6206087" y="2316940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Routes rénovées </a:t>
            </a:r>
            <a:r>
              <a:rPr lang="fr-FR" sz="1400" dirty="0">
                <a:latin typeface="+mj-lt"/>
              </a:rPr>
              <a:t>pour desservir Cancún</a:t>
            </a:r>
          </a:p>
        </p:txBody>
      </p:sp>
      <p:sp>
        <p:nvSpPr>
          <p:cNvPr id="117" name="Flèche vers le bas 116"/>
          <p:cNvSpPr/>
          <p:nvPr/>
        </p:nvSpPr>
        <p:spPr>
          <a:xfrm rot="16200000">
            <a:off x="5948766" y="2626200"/>
            <a:ext cx="298296" cy="337769"/>
          </a:xfrm>
          <a:prstGeom prst="down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ZoneTexte 117"/>
          <p:cNvSpPr txBox="1"/>
          <p:nvPr/>
        </p:nvSpPr>
        <p:spPr>
          <a:xfrm>
            <a:off x="6206086" y="2656701"/>
            <a:ext cx="625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latin typeface="+mj-lt"/>
              </a:rPr>
              <a:t>Flux touristiques internationaux en croissance depuis les années 1970</a:t>
            </a:r>
            <a:endParaRPr lang="fr-FR" sz="14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39" name="Connecteur droit 138"/>
          <p:cNvCxnSpPr>
            <a:stCxn id="44" idx="2"/>
          </p:cNvCxnSpPr>
          <p:nvPr/>
        </p:nvCxnSpPr>
        <p:spPr>
          <a:xfrm flipV="1">
            <a:off x="3991646" y="1478128"/>
            <a:ext cx="188496" cy="16377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4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4" grpId="0" animBg="1"/>
      <p:bldP spid="26" grpId="0" animBg="1"/>
      <p:bldP spid="75" grpId="0" animBg="1"/>
      <p:bldP spid="82" grpId="0"/>
      <p:bldP spid="84" grpId="0"/>
      <p:bldP spid="97" grpId="0"/>
      <p:bldP spid="98" grpId="0" animBg="1"/>
      <p:bldP spid="99" grpId="0"/>
      <p:bldP spid="104" grpId="0"/>
      <p:bldP spid="105" grpId="0" animBg="1"/>
      <p:bldP spid="107" grpId="0" animBg="1"/>
      <p:bldP spid="108" grpId="0"/>
      <p:bldP spid="109" grpId="0"/>
      <p:bldP spid="116" grpId="0"/>
      <p:bldP spid="117" grpId="0" animBg="1"/>
      <p:bldP spid="1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" y="-68235"/>
            <a:ext cx="12191999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I) Des touristes </a:t>
            </a:r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plus en plus nombreux : une géographie mondialisée du </a:t>
            </a:r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tourisme international</a:t>
            </a:r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? </a:t>
            </a:r>
          </a:p>
          <a:p>
            <a:pPr lvl="0" algn="ctr">
              <a:lnSpc>
                <a:spcPct val="150000"/>
              </a:lnSpc>
            </a:pPr>
            <a:r>
              <a:rPr lang="fr-FR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A l’échelle mondiale, une croissance du tourisme international</a:t>
            </a:r>
            <a:endParaRPr lang="fr-FR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873" y="1172778"/>
            <a:ext cx="5374892" cy="47875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65916" y="6015598"/>
            <a:ext cx="4956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Hachette,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Histoire-Géographie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Collection Nathalie Plaza,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0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22" y="161883"/>
            <a:ext cx="8468764" cy="61627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02377" y="6454472"/>
            <a:ext cx="273985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Nathan, </a:t>
            </a:r>
            <a:r>
              <a:rPr lang="fr-FR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Histoire-Géographie</a:t>
            </a:r>
            <a:r>
              <a:rPr lang="fr-F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FR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050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806686" y="682583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Tourisme international</a:t>
            </a:r>
          </a:p>
          <a:p>
            <a:pPr algn="ctr"/>
            <a:r>
              <a:rPr lang="fr-FR" sz="2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</a:p>
          <a:p>
            <a:pPr algn="ctr"/>
            <a:r>
              <a:rPr lang="fr-F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15% </a:t>
            </a:r>
            <a:r>
              <a:rPr lang="fr-FR" sz="2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 la population mondiale</a:t>
            </a:r>
            <a:endParaRPr lang="fr-FR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978900" y="2803483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Tourisme national </a:t>
            </a:r>
            <a:r>
              <a:rPr lang="fr-FR" sz="2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reste </a:t>
            </a: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majoritaire</a:t>
            </a:r>
            <a:endParaRPr lang="fr-FR" sz="20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806686" y="4583309"/>
            <a:ext cx="3385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2010</a:t>
            </a:r>
            <a:r>
              <a:rPr lang="fr-FR" sz="2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- 750 millions </a:t>
            </a:r>
            <a:r>
              <a:rPr lang="fr-FR" sz="2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 touristes en Inde</a:t>
            </a:r>
          </a:p>
          <a:p>
            <a:pPr algn="ctr"/>
            <a:r>
              <a:rPr lang="fr-FR" sz="2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98% des Indiens</a:t>
            </a:r>
            <a:endParaRPr lang="fr-FR" sz="20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4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5614</TotalTime>
  <Words>1648</Words>
  <Application>Microsoft Office PowerPoint</Application>
  <PresentationFormat>Personnalisé</PresentationFormat>
  <Paragraphs>245</Paragraphs>
  <Slides>27</Slides>
  <Notes>19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Le tourisme et ses espaces</vt:lpstr>
      <vt:lpstr>Présentation PowerPoint</vt:lpstr>
      <vt:lpstr>Présentation PowerPoint</vt:lpstr>
      <vt:lpstr>Comment le tourisme international transforme-t-il les sociétés et les territoires, à toutes les échelles ?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Mers et océans : un monde maritimisé</dc:title>
  <dc:creator>MarionG</dc:creator>
  <cp:lastModifiedBy>Administration centrale</cp:lastModifiedBy>
  <cp:revision>630</cp:revision>
  <dcterms:created xsi:type="dcterms:W3CDTF">2020-04-08T08:32:14Z</dcterms:created>
  <dcterms:modified xsi:type="dcterms:W3CDTF">2020-06-08T14:47:08Z</dcterms:modified>
</cp:coreProperties>
</file>