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626" r:id="rId2"/>
    <p:sldId id="627" r:id="rId3"/>
    <p:sldId id="680" r:id="rId4"/>
    <p:sldId id="724" r:id="rId5"/>
    <p:sldId id="722" r:id="rId6"/>
    <p:sldId id="709" r:id="rId7"/>
    <p:sldId id="710" r:id="rId8"/>
    <p:sldId id="711" r:id="rId9"/>
    <p:sldId id="601" r:id="rId10"/>
    <p:sldId id="727" r:id="rId11"/>
    <p:sldId id="713" r:id="rId12"/>
    <p:sldId id="728" r:id="rId13"/>
    <p:sldId id="714" r:id="rId14"/>
    <p:sldId id="602" r:id="rId15"/>
    <p:sldId id="688" r:id="rId16"/>
    <p:sldId id="697" r:id="rId17"/>
    <p:sldId id="695" r:id="rId18"/>
    <p:sldId id="699" r:id="rId19"/>
    <p:sldId id="720" r:id="rId20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3"/>
    <p:restoredTop sz="94434" autoAdjust="0"/>
  </p:normalViewPr>
  <p:slideViewPr>
    <p:cSldViewPr snapToGrid="0" snapToObjects="1">
      <p:cViewPr varScale="1">
        <p:scale>
          <a:sx n="65" d="100"/>
          <a:sy n="65" d="100"/>
        </p:scale>
        <p:origin x="8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6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Tracer les dizaines, …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54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94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811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3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Lundi 22 juin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4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706" y="368796"/>
            <a:ext cx="3660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rgbClr val="7030A0"/>
                </a:solidFill>
              </a:rPr>
              <a:t>Quel est le score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58293" y="5470002"/>
            <a:ext cx="2677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 Score : …………</a:t>
            </a:r>
            <a:endParaRPr lang="fr-FR" sz="3200" dirty="0"/>
          </a:p>
        </p:txBody>
      </p:sp>
      <p:pic>
        <p:nvPicPr>
          <p:cNvPr id="16" name="Imag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87" y="1408722"/>
            <a:ext cx="4188823" cy="4127863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3855615" y="2756269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781717" y="2414500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059537" y="3773399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296864" y="3123976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3626030" y="1809980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713320" y="922627"/>
            <a:ext cx="1317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 </a:t>
            </a:r>
            <a:r>
              <a:rPr lang="fr-FR" sz="2800" b="1" dirty="0" smtClean="0"/>
              <a:t>Cible A</a:t>
            </a:r>
            <a:endParaRPr lang="fr-FR" sz="2800" dirty="0"/>
          </a:p>
        </p:txBody>
      </p:sp>
      <p:grpSp>
        <p:nvGrpSpPr>
          <p:cNvPr id="6" name="Groupe 5"/>
          <p:cNvGrpSpPr/>
          <p:nvPr/>
        </p:nvGrpSpPr>
        <p:grpSpPr>
          <a:xfrm>
            <a:off x="6721364" y="1015127"/>
            <a:ext cx="4105043" cy="5222011"/>
            <a:chOff x="6672327" y="881650"/>
            <a:chExt cx="4105043" cy="5222011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72327" y="1391023"/>
              <a:ext cx="4105043" cy="4078979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7643767" y="2926857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8698626" y="3140475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8258747" y="2622470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10067187" y="3867112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0231808" y="3364654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9051013" y="1783254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8424199" y="1714813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240283" y="5518886"/>
              <a:ext cx="258416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…………</a:t>
              </a:r>
              <a:endParaRPr lang="fr-FR" sz="32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981542" y="881650"/>
              <a:ext cx="130195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 </a:t>
              </a:r>
              <a:r>
                <a:rPr lang="fr-FR" sz="2800" b="1" dirty="0" smtClean="0"/>
                <a:t>Cible B</a:t>
              </a:r>
              <a:endParaRPr lang="fr-FR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7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6131" y="169837"/>
            <a:ext cx="71020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rgbClr val="7030A0"/>
                </a:solidFill>
              </a:rPr>
              <a:t>Quel est le </a:t>
            </a:r>
            <a:r>
              <a:rPr lang="fr-FR" sz="3600" b="1" dirty="0" smtClean="0">
                <a:solidFill>
                  <a:srgbClr val="7030A0"/>
                </a:solidFill>
              </a:rPr>
              <a:t>score de chaque enfant </a:t>
            </a:r>
            <a:r>
              <a:rPr lang="fr-FR" sz="3600" b="1" dirty="0">
                <a:solidFill>
                  <a:srgbClr val="7030A0"/>
                </a:solidFill>
              </a:rPr>
              <a:t>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grpSp>
        <p:nvGrpSpPr>
          <p:cNvPr id="7" name="Groupe 6"/>
          <p:cNvGrpSpPr/>
          <p:nvPr/>
        </p:nvGrpSpPr>
        <p:grpSpPr>
          <a:xfrm>
            <a:off x="615706" y="1323410"/>
            <a:ext cx="10979688" cy="4573199"/>
            <a:chOff x="615706" y="1323410"/>
            <a:chExt cx="10979688" cy="4573199"/>
          </a:xfrm>
        </p:grpSpPr>
        <p:grpSp>
          <p:nvGrpSpPr>
            <p:cNvPr id="5" name="Groupe 4"/>
            <p:cNvGrpSpPr/>
            <p:nvPr/>
          </p:nvGrpSpPr>
          <p:grpSpPr>
            <a:xfrm>
              <a:off x="4345050" y="1357708"/>
              <a:ext cx="3451430" cy="4538901"/>
              <a:chOff x="4345050" y="1357708"/>
              <a:chExt cx="3451430" cy="4538901"/>
            </a:xfrm>
          </p:grpSpPr>
          <p:grpSp>
            <p:nvGrpSpPr>
              <p:cNvPr id="40" name="Groupe 39"/>
              <p:cNvGrpSpPr/>
              <p:nvPr/>
            </p:nvGrpSpPr>
            <p:grpSpPr>
              <a:xfrm>
                <a:off x="4345050" y="1846630"/>
                <a:ext cx="3451430" cy="3459727"/>
                <a:chOff x="4131305" y="1956310"/>
                <a:chExt cx="3451430" cy="3459727"/>
              </a:xfrm>
            </p:grpSpPr>
            <p:pic>
              <p:nvPicPr>
                <p:cNvPr id="23" name="Image 22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131305" y="1956310"/>
                  <a:ext cx="3451430" cy="3459727"/>
                </a:xfrm>
                <a:prstGeom prst="rect">
                  <a:avLst/>
                </a:prstGeom>
              </p:spPr>
            </p:pic>
            <p:sp>
              <p:nvSpPr>
                <p:cNvPr id="26" name="Ellipse 25"/>
                <p:cNvSpPr/>
                <p:nvPr/>
              </p:nvSpPr>
              <p:spPr>
                <a:xfrm>
                  <a:off x="5748851" y="3355192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" name="Ellipse 26"/>
                <p:cNvSpPr/>
                <p:nvPr/>
              </p:nvSpPr>
              <p:spPr>
                <a:xfrm>
                  <a:off x="6963120" y="3711895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8" name="Ellipse 27"/>
                <p:cNvSpPr/>
                <p:nvPr/>
              </p:nvSpPr>
              <p:spPr>
                <a:xfrm>
                  <a:off x="5013851" y="3207939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0" name="Ellipse 29"/>
                <p:cNvSpPr/>
                <p:nvPr/>
              </p:nvSpPr>
              <p:spPr>
                <a:xfrm>
                  <a:off x="5937346" y="4100814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1" name="Ellipse 30"/>
                <p:cNvSpPr/>
                <p:nvPr/>
              </p:nvSpPr>
              <p:spPr>
                <a:xfrm>
                  <a:off x="6381786" y="4720588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2" name="Ellipse 31"/>
                <p:cNvSpPr/>
                <p:nvPr/>
              </p:nvSpPr>
              <p:spPr>
                <a:xfrm>
                  <a:off x="6835167" y="4288588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6" name="Rectangle 45"/>
              <p:cNvSpPr/>
              <p:nvPr/>
            </p:nvSpPr>
            <p:spPr>
              <a:xfrm>
                <a:off x="4758573" y="5311834"/>
                <a:ext cx="25841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7030A0"/>
                    </a:solidFill>
                  </a:rPr>
                  <a:t>Score : </a:t>
                </a:r>
                <a:r>
                  <a:rPr lang="fr-FR" sz="3200" b="1" dirty="0" smtClean="0">
                    <a:solidFill>
                      <a:srgbClr val="7030A0"/>
                    </a:solidFill>
                  </a:rPr>
                  <a:t>…………</a:t>
                </a:r>
                <a:endParaRPr lang="fr-FR" sz="3200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593640" y="1357708"/>
                <a:ext cx="8268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b="1" dirty="0" smtClean="0"/>
                  <a:t>Paul</a:t>
                </a:r>
                <a:endParaRPr lang="fr-FR" sz="2800" dirty="0"/>
              </a:p>
            </p:txBody>
          </p:sp>
        </p:grpSp>
        <p:grpSp>
          <p:nvGrpSpPr>
            <p:cNvPr id="2" name="Groupe 1"/>
            <p:cNvGrpSpPr/>
            <p:nvPr/>
          </p:nvGrpSpPr>
          <p:grpSpPr>
            <a:xfrm>
              <a:off x="615706" y="1357709"/>
              <a:ext cx="3451430" cy="4523843"/>
              <a:chOff x="615706" y="1357709"/>
              <a:chExt cx="3451430" cy="4523843"/>
            </a:xfrm>
          </p:grpSpPr>
          <p:grpSp>
            <p:nvGrpSpPr>
              <p:cNvPr id="39" name="Groupe 38"/>
              <p:cNvGrpSpPr/>
              <p:nvPr/>
            </p:nvGrpSpPr>
            <p:grpSpPr>
              <a:xfrm>
                <a:off x="615706" y="1846630"/>
                <a:ext cx="3451430" cy="3459727"/>
                <a:chOff x="615706" y="1846630"/>
                <a:chExt cx="3451430" cy="3459727"/>
              </a:xfrm>
            </p:grpSpPr>
            <p:pic>
              <p:nvPicPr>
                <p:cNvPr id="20" name="Image 1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5706" y="1846630"/>
                  <a:ext cx="3451430" cy="3459727"/>
                </a:xfrm>
                <a:prstGeom prst="rect">
                  <a:avLst/>
                </a:prstGeom>
              </p:spPr>
            </p:pic>
            <p:sp>
              <p:nvSpPr>
                <p:cNvPr id="11" name="Ellipse 10"/>
                <p:cNvSpPr/>
                <p:nvPr/>
              </p:nvSpPr>
              <p:spPr>
                <a:xfrm>
                  <a:off x="2130100" y="3190562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" name="Ellipse 13"/>
                <p:cNvSpPr/>
                <p:nvPr/>
              </p:nvSpPr>
              <p:spPr>
                <a:xfrm>
                  <a:off x="2393788" y="3355192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5" name="Ellipse 14"/>
                <p:cNvSpPr/>
                <p:nvPr/>
              </p:nvSpPr>
              <p:spPr>
                <a:xfrm>
                  <a:off x="2619335" y="3979209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" name="Ellipse 24"/>
                <p:cNvSpPr/>
                <p:nvPr/>
              </p:nvSpPr>
              <p:spPr>
                <a:xfrm>
                  <a:off x="1425059" y="2218588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8" name="Ellipse 37"/>
                <p:cNvSpPr/>
                <p:nvPr/>
              </p:nvSpPr>
              <p:spPr>
                <a:xfrm>
                  <a:off x="944643" y="2974562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>
                <a:off x="1871179" y="1357709"/>
                <a:ext cx="9653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b="1" dirty="0" smtClean="0"/>
                  <a:t>Anna</a:t>
                </a:r>
                <a:endParaRPr lang="fr-FR" sz="2800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887846" y="5296777"/>
                <a:ext cx="25841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7030A0"/>
                    </a:solidFill>
                  </a:rPr>
                  <a:t>Score : </a:t>
                </a:r>
                <a:r>
                  <a:rPr lang="fr-FR" sz="3200" b="1" dirty="0" smtClean="0">
                    <a:solidFill>
                      <a:srgbClr val="7030A0"/>
                    </a:solidFill>
                  </a:rPr>
                  <a:t>…………</a:t>
                </a:r>
                <a:endParaRPr lang="fr-FR" sz="3200" dirty="0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1839556" y="2040481"/>
                <a:ext cx="216338" cy="21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" name="Groupe 5"/>
            <p:cNvGrpSpPr/>
            <p:nvPr/>
          </p:nvGrpSpPr>
          <p:grpSpPr>
            <a:xfrm>
              <a:off x="8143964" y="1323410"/>
              <a:ext cx="3451430" cy="4567722"/>
              <a:chOff x="8143964" y="1323410"/>
              <a:chExt cx="3451430" cy="4567722"/>
            </a:xfrm>
          </p:grpSpPr>
          <p:grpSp>
            <p:nvGrpSpPr>
              <p:cNvPr id="41" name="Groupe 40"/>
              <p:cNvGrpSpPr/>
              <p:nvPr/>
            </p:nvGrpSpPr>
            <p:grpSpPr>
              <a:xfrm>
                <a:off x="8143964" y="1846630"/>
                <a:ext cx="3451430" cy="3459727"/>
                <a:chOff x="7646904" y="1956678"/>
                <a:chExt cx="3451430" cy="3459727"/>
              </a:xfrm>
            </p:grpSpPr>
            <p:pic>
              <p:nvPicPr>
                <p:cNvPr id="24" name="Image 2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646904" y="1956678"/>
                  <a:ext cx="3451430" cy="3459727"/>
                </a:xfrm>
                <a:prstGeom prst="rect">
                  <a:avLst/>
                </a:prstGeom>
              </p:spPr>
            </p:pic>
            <p:sp>
              <p:nvSpPr>
                <p:cNvPr id="33" name="Ellipse 32"/>
                <p:cNvSpPr/>
                <p:nvPr/>
              </p:nvSpPr>
              <p:spPr>
                <a:xfrm>
                  <a:off x="9156281" y="3315939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4" name="Ellipse 33"/>
                <p:cNvSpPr/>
                <p:nvPr/>
              </p:nvSpPr>
              <p:spPr>
                <a:xfrm>
                  <a:off x="8744946" y="4100814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5" name="Ellipse 34"/>
                <p:cNvSpPr/>
                <p:nvPr/>
              </p:nvSpPr>
              <p:spPr>
                <a:xfrm>
                  <a:off x="8434501" y="3686173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6" name="Ellipse 35"/>
                <p:cNvSpPr/>
                <p:nvPr/>
              </p:nvSpPr>
              <p:spPr>
                <a:xfrm>
                  <a:off x="9509419" y="2218588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7" name="Ellipse 36"/>
                <p:cNvSpPr/>
                <p:nvPr/>
              </p:nvSpPr>
              <p:spPr>
                <a:xfrm>
                  <a:off x="8639437" y="3256701"/>
                  <a:ext cx="216338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8606448" y="5306357"/>
                <a:ext cx="258416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7030A0"/>
                    </a:solidFill>
                  </a:rPr>
                  <a:t>Score : </a:t>
                </a:r>
                <a:r>
                  <a:rPr lang="fr-FR" sz="3200" b="1" dirty="0" smtClean="0">
                    <a:solidFill>
                      <a:srgbClr val="7030A0"/>
                    </a:solidFill>
                  </a:rPr>
                  <a:t>…………</a:t>
                </a:r>
                <a:endParaRPr lang="fr-FR" sz="32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9311544" y="1323410"/>
                <a:ext cx="11162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b="1" dirty="0" smtClean="0"/>
                  <a:t>Kamel</a:t>
                </a:r>
                <a:endParaRPr lang="fr-FR" sz="2800" dirty="0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10760184" y="2678062"/>
                <a:ext cx="216338" cy="21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69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706" y="551353"/>
            <a:ext cx="6164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Quel est le score final de Jean ?</a:t>
            </a:r>
            <a:endParaRPr lang="fr-FR" sz="3600" b="1" dirty="0">
              <a:solidFill>
                <a:srgbClr val="7030A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615705" y="1529766"/>
            <a:ext cx="10390425" cy="3090360"/>
            <a:chOff x="615705" y="1529766"/>
            <a:chExt cx="10390425" cy="3090360"/>
          </a:xfrm>
        </p:grpSpPr>
        <p:pic>
          <p:nvPicPr>
            <p:cNvPr id="6" name="Imag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05" y="1529766"/>
              <a:ext cx="3138147" cy="3090360"/>
            </a:xfrm>
            <a:prstGeom prst="rect">
              <a:avLst/>
            </a:prstGeom>
          </p:spPr>
        </p:pic>
        <p:pic>
          <p:nvPicPr>
            <p:cNvPr id="7" name="Image 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0796" y="1529766"/>
              <a:ext cx="3138147" cy="3090360"/>
            </a:xfrm>
            <a:prstGeom prst="rect">
              <a:avLst/>
            </a:prstGeom>
          </p:spPr>
        </p:pic>
        <p:pic>
          <p:nvPicPr>
            <p:cNvPr id="8" name="Image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7983" y="1529766"/>
              <a:ext cx="3138147" cy="3090360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2076609" y="2751988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1784532" y="2851621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619335" y="397920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653531" y="2751988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5553614" y="1794136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6252097" y="1826221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9220718" y="2751988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8629785" y="2967988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8768336" y="2504962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9587803" y="4103734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0243345" y="2293455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10243345" y="3615703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5082882" y="2751988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247314" y="2477947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6078172" y="3323788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6942320" y="5544896"/>
            <a:ext cx="25905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Score final : …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8792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706" y="551353"/>
            <a:ext cx="8997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Place des balles dans la cible pour atteindre le score</a:t>
            </a:r>
            <a:endParaRPr lang="fr-FR" sz="3200" b="1" dirty="0">
              <a:solidFill>
                <a:srgbClr val="7030A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806717" y="1577891"/>
            <a:ext cx="10120874" cy="4035560"/>
            <a:chOff x="806717" y="1577891"/>
            <a:chExt cx="10120874" cy="4035560"/>
          </a:xfrm>
        </p:grpSpPr>
        <p:pic>
          <p:nvPicPr>
            <p:cNvPr id="5" name="Image 4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717" y="1577892"/>
              <a:ext cx="3055420" cy="3018171"/>
            </a:xfrm>
            <a:prstGeom prst="rect">
              <a:avLst/>
            </a:prstGeom>
          </p:spPr>
        </p:pic>
        <p:pic>
          <p:nvPicPr>
            <p:cNvPr id="7" name="Image 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5233" y="1577892"/>
              <a:ext cx="3055420" cy="3018171"/>
            </a:xfrm>
            <a:prstGeom prst="rect">
              <a:avLst/>
            </a:prstGeom>
          </p:spPr>
        </p:pic>
        <p:pic>
          <p:nvPicPr>
            <p:cNvPr id="8" name="Image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171" y="1577891"/>
              <a:ext cx="3055420" cy="3018171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164573" y="5004388"/>
              <a:ext cx="20423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201</a:t>
              </a:r>
              <a:endParaRPr lang="fr-FR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4257" y="5004389"/>
              <a:ext cx="20423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102</a:t>
              </a:r>
              <a:endParaRPr lang="fr-FR" sz="3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78704" y="5028676"/>
              <a:ext cx="20423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210</a:t>
              </a:r>
              <a:endParaRPr lang="fr-FR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63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418" y="16171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1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489260"/>
              <a:ext cx="3376796" cy="9440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/>
                <a:t>Problème énoncé </a:t>
              </a:r>
            </a:p>
            <a:p>
              <a:pPr algn="ctr"/>
              <a:r>
                <a:rPr lang="fr-FR" sz="32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67" y="3840245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90519"/>
            <a:ext cx="6255328" cy="3561022"/>
            <a:chOff x="2276301" y="1825625"/>
            <a:chExt cx="6255328" cy="356102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ZoneTexte 67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2178780" y="333063"/>
            <a:ext cx="8949862" cy="1938992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Combien de brochettes les élèves </a:t>
            </a:r>
            <a:r>
              <a:rPr lang="fr-FR" sz="2400" b="1" dirty="0" err="1" smtClean="0"/>
              <a:t>vont-ils</a:t>
            </a:r>
            <a:r>
              <a:rPr lang="fr-FR" sz="2400" b="1" dirty="0" smtClean="0"/>
              <a:t> réaliser </a:t>
            </a:r>
            <a:r>
              <a:rPr lang="fr-FR" sz="2400" b="1" dirty="0"/>
              <a:t>? </a:t>
            </a:r>
            <a:endParaRPr lang="fr-FR" sz="2400" dirty="0"/>
          </a:p>
          <a:p>
            <a:pPr fontAlgn="base"/>
            <a:r>
              <a:rPr lang="fr-FR" sz="2400" dirty="0"/>
              <a:t>Les élèves de CP préparent des brochettes de </a:t>
            </a:r>
            <a:r>
              <a:rPr lang="fr-FR" sz="2400" dirty="0" smtClean="0"/>
              <a:t>bonbons en </a:t>
            </a:r>
            <a:r>
              <a:rPr lang="fr-FR" sz="2400" dirty="0" smtClean="0"/>
              <a:t>mousse </a:t>
            </a:r>
            <a:r>
              <a:rPr lang="fr-FR" sz="2400" dirty="0"/>
              <a:t>pour </a:t>
            </a:r>
            <a:r>
              <a:rPr lang="fr-FR" sz="2400" dirty="0" smtClean="0"/>
              <a:t>le décor de la fête de l’école. </a:t>
            </a:r>
          </a:p>
          <a:p>
            <a:pPr fontAlgn="base"/>
            <a:r>
              <a:rPr lang="fr-FR" sz="2400" dirty="0" smtClean="0"/>
              <a:t>Une </a:t>
            </a:r>
            <a:r>
              <a:rPr lang="fr-FR" sz="2400" dirty="0"/>
              <a:t>brochette contient 10 bonbons. </a:t>
            </a:r>
          </a:p>
          <a:p>
            <a:pPr fontAlgn="base"/>
            <a:r>
              <a:rPr lang="fr-FR" sz="2400" dirty="0"/>
              <a:t>La maîtresse leur donne 190 bonbons pour faire des brochettes.</a:t>
            </a:r>
          </a:p>
        </p:txBody>
      </p:sp>
      <p:sp>
        <p:nvSpPr>
          <p:cNvPr id="67" name="Bulle ronde 66"/>
          <p:cNvSpPr/>
          <p:nvPr/>
        </p:nvSpPr>
        <p:spPr>
          <a:xfrm>
            <a:off x="10720244" y="71250"/>
            <a:ext cx="1209845" cy="523626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2466" r="17917" b="-8809"/>
          <a:stretch/>
        </p:blipFill>
        <p:spPr>
          <a:xfrm>
            <a:off x="3056021" y="5259977"/>
            <a:ext cx="8726661" cy="1908208"/>
          </a:xfrm>
          <a:prstGeom prst="rect">
            <a:avLst/>
          </a:prstGeom>
        </p:spPr>
      </p:pic>
      <p:sp>
        <p:nvSpPr>
          <p:cNvPr id="70" name="ZoneTexte 69"/>
          <p:cNvSpPr txBox="1"/>
          <p:nvPr/>
        </p:nvSpPr>
        <p:spPr>
          <a:xfrm>
            <a:off x="3528732" y="5439498"/>
            <a:ext cx="8650579" cy="92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Ils ont réalisé 19 brochettes de 10 bonbons.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6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452665" y="6373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323114" y="1287074"/>
            <a:ext cx="11287359" cy="4278094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Le </a:t>
            </a:r>
            <a:r>
              <a:rPr lang="fr-FR" sz="3200" dirty="0"/>
              <a:t>nez de Pinocchio mesure 5 cm. 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Quand Pinocchio dit un mensonge, la </a:t>
            </a:r>
            <a:r>
              <a:rPr lang="fr-FR" sz="3200" dirty="0" smtClean="0"/>
              <a:t>fée allonge </a:t>
            </a:r>
            <a:r>
              <a:rPr lang="fr-FR" sz="3200" dirty="0"/>
              <a:t>son nez </a:t>
            </a:r>
            <a:r>
              <a:rPr lang="fr-FR" sz="3200" dirty="0" smtClean="0"/>
              <a:t>de </a:t>
            </a:r>
            <a:r>
              <a:rPr lang="fr-FR" sz="3200" dirty="0"/>
              <a:t>3 cm, mais quand il dit la vérité, la </a:t>
            </a:r>
            <a:r>
              <a:rPr lang="fr-FR" sz="3200" dirty="0" smtClean="0"/>
              <a:t>fée </a:t>
            </a:r>
            <a:r>
              <a:rPr lang="fr-FR" sz="3200" dirty="0"/>
              <a:t>le raccourcit de 2 cm. </a:t>
            </a:r>
          </a:p>
          <a:p>
            <a:pPr>
              <a:lnSpc>
                <a:spcPct val="150000"/>
              </a:lnSpc>
            </a:pPr>
            <a:r>
              <a:rPr lang="fr-FR" sz="3200" dirty="0"/>
              <a:t>À la fin de la journée, Pinocchio a dit 6 mensonges et 4 vérités</a:t>
            </a:r>
            <a:r>
              <a:rPr lang="fr-FR" sz="3200" dirty="0" smtClean="0"/>
              <a:t>.</a:t>
            </a:r>
            <a:endParaRPr lang="fr-FR" sz="3200" b="1" dirty="0" smtClean="0"/>
          </a:p>
          <a:p>
            <a:pPr>
              <a:lnSpc>
                <a:spcPct val="150000"/>
              </a:lnSpc>
            </a:pPr>
            <a:r>
              <a:rPr lang="fr-FR" sz="3200" b="1" dirty="0" smtClean="0"/>
              <a:t>Combien </a:t>
            </a:r>
            <a:r>
              <a:rPr lang="fr-FR" sz="3200" b="1" dirty="0"/>
              <a:t>mesure le nez de Pinocchio à la fin de la journée ?</a:t>
            </a:r>
            <a:endParaRPr lang="fr-FR" sz="3200" dirty="0"/>
          </a:p>
          <a:p>
            <a:r>
              <a:rPr lang="fr-FR" sz="3200" dirty="0" smtClean="0"/>
              <a:t> </a:t>
            </a:r>
            <a:endParaRPr lang="fr-FR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405" y="6373"/>
            <a:ext cx="1308220" cy="199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ZoneTexte 49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3463696" y="162050"/>
            <a:ext cx="8466034" cy="1938992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Le nez de Pinocchio mesure 5 cm. </a:t>
            </a:r>
          </a:p>
          <a:p>
            <a:r>
              <a:rPr lang="fr-FR" sz="2400" dirty="0"/>
              <a:t>Quand Pinocchio dit un mensonge, la </a:t>
            </a:r>
            <a:r>
              <a:rPr lang="fr-FR" sz="2400" dirty="0" smtClean="0"/>
              <a:t>fée </a:t>
            </a:r>
            <a:r>
              <a:rPr lang="fr-FR" sz="2400" dirty="0"/>
              <a:t>allonge son nez de 3 cm, </a:t>
            </a:r>
            <a:endParaRPr lang="fr-FR" sz="2400" dirty="0" smtClean="0"/>
          </a:p>
          <a:p>
            <a:r>
              <a:rPr lang="fr-FR" sz="2400" dirty="0" smtClean="0"/>
              <a:t>mais </a:t>
            </a:r>
            <a:r>
              <a:rPr lang="fr-FR" sz="2400" dirty="0"/>
              <a:t>quand il dit la vérité, la </a:t>
            </a:r>
            <a:r>
              <a:rPr lang="fr-FR" sz="2400" dirty="0" smtClean="0"/>
              <a:t>fée </a:t>
            </a:r>
            <a:r>
              <a:rPr lang="fr-FR" sz="2400" dirty="0"/>
              <a:t>le raccourcit de 2 cm. </a:t>
            </a:r>
          </a:p>
          <a:p>
            <a:r>
              <a:rPr lang="fr-FR" sz="2400" dirty="0"/>
              <a:t>À la fin de la journée, Pinocchio a dit 6 mensonges et 4 vérités.</a:t>
            </a:r>
            <a:endParaRPr lang="fr-FR" sz="2400" b="1" dirty="0"/>
          </a:p>
          <a:p>
            <a:r>
              <a:rPr lang="fr-FR" sz="2400" b="1" dirty="0"/>
              <a:t>Combien mesure le nez de Pinocchio à la fin de la journée ?</a:t>
            </a:r>
            <a:endParaRPr lang="fr-FR" sz="2400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2032" r="17917" b="-8809"/>
          <a:stretch/>
        </p:blipFill>
        <p:spPr>
          <a:xfrm>
            <a:off x="1965140" y="5342845"/>
            <a:ext cx="9964590" cy="1907512"/>
          </a:xfrm>
          <a:prstGeom prst="rect">
            <a:avLst/>
          </a:prstGeom>
        </p:spPr>
      </p:pic>
      <p:sp>
        <p:nvSpPr>
          <p:cNvPr id="68" name="ZoneTexte 67"/>
          <p:cNvSpPr txBox="1"/>
          <p:nvPr/>
        </p:nvSpPr>
        <p:spPr>
          <a:xfrm>
            <a:off x="2310310" y="5533131"/>
            <a:ext cx="10936705" cy="92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>
                <a:latin typeface="French Script MT" panose="03020402040607040605" pitchFamily="66" charset="0"/>
              </a:rPr>
              <a:t>Le nez de Pinocchio mesure 15 cm à la fin de la journée.</a:t>
            </a:r>
          </a:p>
        </p:txBody>
      </p:sp>
    </p:spTree>
    <p:extLst>
      <p:ext uri="{BB962C8B-B14F-4D97-AF65-F5344CB8AC3E}">
        <p14:creationId xmlns:p14="http://schemas.microsoft.com/office/powerpoint/2010/main" val="7950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900753" y="1"/>
            <a:ext cx="77993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3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587244" y="1723759"/>
            <a:ext cx="10899361" cy="4031873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b="1" dirty="0"/>
              <a:t>Aide Gaston et Gustave à répartir les poissons dans les sachets.</a:t>
            </a:r>
            <a:endParaRPr lang="fr-FR" sz="3200" dirty="0"/>
          </a:p>
          <a:p>
            <a:pPr fontAlgn="base"/>
            <a:r>
              <a:rPr lang="fr-FR" sz="3200" dirty="0"/>
              <a:t> </a:t>
            </a:r>
          </a:p>
          <a:p>
            <a:pPr fontAlgn="base"/>
            <a:r>
              <a:rPr lang="fr-FR" sz="3200" dirty="0"/>
              <a:t>Gustave a pêché </a:t>
            </a:r>
            <a:r>
              <a:rPr lang="fr-FR" sz="3200" dirty="0" smtClean="0"/>
              <a:t>12 </a:t>
            </a:r>
            <a:r>
              <a:rPr lang="fr-FR" sz="3200" dirty="0"/>
              <a:t>poissons. Gaston en a pêché le double. </a:t>
            </a:r>
            <a:endParaRPr lang="fr-FR" sz="3200" dirty="0" smtClean="0"/>
          </a:p>
          <a:p>
            <a:pPr fontAlgn="base"/>
            <a:r>
              <a:rPr lang="fr-FR" sz="3200" dirty="0" smtClean="0"/>
              <a:t>Ils </a:t>
            </a:r>
            <a:r>
              <a:rPr lang="fr-FR" sz="3200" dirty="0"/>
              <a:t>réunissent tous les poissons dans un même seau.</a:t>
            </a:r>
          </a:p>
          <a:p>
            <a:pPr fontAlgn="base"/>
            <a:r>
              <a:rPr lang="fr-FR" sz="3200" dirty="0"/>
              <a:t>Pour vendre les poissons de leur pêche, ils les répartissent </a:t>
            </a:r>
            <a:r>
              <a:rPr lang="fr-FR" sz="3200" dirty="0" smtClean="0"/>
              <a:t>dans </a:t>
            </a:r>
            <a:r>
              <a:rPr lang="fr-FR" sz="3200" dirty="0"/>
              <a:t>quatre sachets. </a:t>
            </a:r>
            <a:endParaRPr lang="fr-FR" sz="3200" dirty="0" smtClean="0"/>
          </a:p>
          <a:p>
            <a:pPr fontAlgn="base"/>
            <a:r>
              <a:rPr lang="fr-FR" sz="3200" dirty="0" smtClean="0"/>
              <a:t>Il y a autant de poissons dans chaque sachet.</a:t>
            </a:r>
          </a:p>
          <a:p>
            <a:pPr fontAlgn="base"/>
            <a:endParaRPr lang="fr-FR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387" y="1"/>
            <a:ext cx="1039960" cy="173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1800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3206" y="1122363"/>
            <a:ext cx="10645254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Numération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b="1" dirty="0" smtClean="0"/>
              <a:t>La droite graduée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/>
          <p:cNvGrpSpPr/>
          <p:nvPr/>
        </p:nvGrpSpPr>
        <p:grpSpPr>
          <a:xfrm>
            <a:off x="1526423" y="4845094"/>
            <a:ext cx="10665577" cy="1710617"/>
            <a:chOff x="1526423" y="4845094"/>
            <a:chExt cx="10665577" cy="1710617"/>
          </a:xfrm>
        </p:grpSpPr>
        <p:sp>
          <p:nvSpPr>
            <p:cNvPr id="35" name="Rectangle 34"/>
            <p:cNvSpPr/>
            <p:nvPr/>
          </p:nvSpPr>
          <p:spPr>
            <a:xfrm>
              <a:off x="1671547" y="5755492"/>
              <a:ext cx="915225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0    </a:t>
              </a:r>
              <a:r>
                <a:rPr lang="fr-FR" sz="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5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10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6" name="Image 35"/>
            <p:cNvPicPr>
              <a:picLocks noChangeAspect="1"/>
            </p:cNvPicPr>
            <p:nvPr/>
          </p:nvPicPr>
          <p:blipFill rotWithShape="1">
            <a:blip r:embed="rId2"/>
            <a:srcRect b="18463"/>
            <a:stretch/>
          </p:blipFill>
          <p:spPr>
            <a:xfrm>
              <a:off x="1526423" y="5209972"/>
              <a:ext cx="9038533" cy="434917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1671547" y="4845094"/>
              <a:ext cx="1052045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B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		</a:t>
              </a:r>
              <a:r>
                <a:rPr lang="fr-FR" sz="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C			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D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22" name="Image 21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71" y="119466"/>
            <a:ext cx="1402318" cy="170933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05007" y="164608"/>
            <a:ext cx="3905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La droite graduée</a:t>
            </a:r>
            <a:endParaRPr lang="fr-FR" sz="4000" dirty="0"/>
          </a:p>
        </p:txBody>
      </p:sp>
      <p:sp>
        <p:nvSpPr>
          <p:cNvPr id="14" name="Rectangle 13"/>
          <p:cNvSpPr/>
          <p:nvPr/>
        </p:nvSpPr>
        <p:spPr>
          <a:xfrm>
            <a:off x="1856953" y="5511493"/>
            <a:ext cx="566792" cy="22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 u</a:t>
            </a:r>
            <a:endParaRPr lang="fr-FR" b="1" dirty="0"/>
          </a:p>
        </p:txBody>
      </p:sp>
      <p:sp>
        <p:nvSpPr>
          <p:cNvPr id="15" name="Rectangle 14"/>
          <p:cNvSpPr/>
          <p:nvPr/>
        </p:nvSpPr>
        <p:spPr>
          <a:xfrm>
            <a:off x="2411001" y="5511493"/>
            <a:ext cx="557193" cy="22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2976913" y="5511493"/>
            <a:ext cx="562086" cy="22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3530181" y="5511493"/>
            <a:ext cx="568544" cy="22169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072286" y="5511493"/>
            <a:ext cx="580488" cy="22169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660877" y="5511493"/>
            <a:ext cx="543058" cy="22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5194164" y="5511493"/>
            <a:ext cx="571757" cy="22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765921" y="5511493"/>
            <a:ext cx="541293" cy="22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6299634" y="5511493"/>
            <a:ext cx="565754" cy="2243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6872968" y="5511493"/>
            <a:ext cx="538085" cy="22169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3854542" y="988693"/>
            <a:ext cx="6249306" cy="3375325"/>
            <a:chOff x="3234327" y="2716536"/>
            <a:chExt cx="6249306" cy="3375325"/>
          </a:xfrm>
        </p:grpSpPr>
        <p:sp>
          <p:nvSpPr>
            <p:cNvPr id="17" name="Rectangle 16"/>
            <p:cNvSpPr/>
            <p:nvPr/>
          </p:nvSpPr>
          <p:spPr>
            <a:xfrm>
              <a:off x="3336908" y="3019068"/>
              <a:ext cx="4392918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0    </a:t>
              </a:r>
              <a:r>
                <a:rPr lang="fr-FR" sz="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</a:t>
              </a:r>
              <a:r>
                <a:rPr lang="fr-FR" sz="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5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36908" y="4250174"/>
              <a:ext cx="3934750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0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1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5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/>
          </p:nvPicPr>
          <p:blipFill rotWithShape="1">
            <a:blip r:embed="rId4"/>
            <a:srcRect l="2593" b="-6120"/>
            <a:stretch/>
          </p:blipFill>
          <p:spPr>
            <a:xfrm>
              <a:off x="3279616" y="4024098"/>
              <a:ext cx="4210866" cy="356974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34327" y="2814257"/>
              <a:ext cx="4185052" cy="327779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 rotWithShape="1">
            <a:blip r:embed="rId4"/>
            <a:srcRect l="1958" t="1" b="-2452"/>
            <a:stretch/>
          </p:blipFill>
          <p:spPr>
            <a:xfrm>
              <a:off x="3272460" y="5290108"/>
              <a:ext cx="4284948" cy="363912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3380603" y="5568641"/>
              <a:ext cx="406866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0     1		      </a:t>
              </a:r>
              <a:r>
                <a:rPr lang="fr-FR" sz="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5</a:t>
              </a:r>
              <a:r>
                <a:rPr lang="fr-FR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endParaRPr lang="fr-FR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8265740" y="2716536"/>
              <a:ext cx="12178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dirty="0" smtClean="0">
                  <a:solidFill>
                    <a:srgbClr val="0070C0"/>
                  </a:solidFill>
                </a:rPr>
                <a:t>Marius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86860" y="5210454"/>
              <a:ext cx="9529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dirty="0" smtClean="0">
                  <a:solidFill>
                    <a:srgbClr val="0070C0"/>
                  </a:solidFill>
                </a:rPr>
                <a:t>Amel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265740" y="3940975"/>
              <a:ext cx="9335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dirty="0" smtClean="0">
                  <a:solidFill>
                    <a:srgbClr val="0070C0"/>
                  </a:solidFill>
                </a:rPr>
                <a:t>Rémi</a:t>
              </a:r>
              <a:endParaRPr lang="fr-FR" sz="28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569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615820" y="833317"/>
            <a:ext cx="10555037" cy="1742040"/>
            <a:chOff x="651649" y="833317"/>
            <a:chExt cx="10555037" cy="1742040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2"/>
            <a:srcRect r="33223"/>
            <a:stretch/>
          </p:blipFill>
          <p:spPr>
            <a:xfrm>
              <a:off x="697817" y="1145261"/>
              <a:ext cx="10312452" cy="48577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86233" y="1775138"/>
              <a:ext cx="10520453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0   </a:t>
              </a:r>
              <a:r>
                <a:rPr lang="fr-FR" sz="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		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10  					   …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1649" y="833317"/>
              <a:ext cx="10520453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		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 </a:t>
              </a:r>
              <a:r>
                <a:rPr lang="fr-FR" sz="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B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					   </a:t>
              </a:r>
              <a:r>
                <a:rPr lang="fr-FR" sz="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C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814500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1 u</a:t>
            </a:r>
            <a:endParaRPr lang="fr-FR" sz="1600" b="1" dirty="0"/>
          </a:p>
        </p:txBody>
      </p:sp>
      <p:grpSp>
        <p:nvGrpSpPr>
          <p:cNvPr id="7" name="Groupe 6"/>
          <p:cNvGrpSpPr/>
          <p:nvPr/>
        </p:nvGrpSpPr>
        <p:grpSpPr>
          <a:xfrm>
            <a:off x="615820" y="3294697"/>
            <a:ext cx="10966580" cy="1856649"/>
            <a:chOff x="542260" y="3311429"/>
            <a:chExt cx="11111024" cy="1856649"/>
          </a:xfrm>
        </p:grpSpPr>
        <p:sp>
          <p:nvSpPr>
            <p:cNvPr id="11" name="Rectangle 10"/>
            <p:cNvSpPr/>
            <p:nvPr/>
          </p:nvSpPr>
          <p:spPr>
            <a:xfrm>
              <a:off x="661988" y="4367859"/>
              <a:ext cx="10592110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0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		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10  					  …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7300" y="3311429"/>
              <a:ext cx="10535519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		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B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					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C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 rotWithShape="1">
            <a:blip r:embed="rId3"/>
            <a:srcRect l="2861" t="-1" b="9117"/>
            <a:stretch/>
          </p:blipFill>
          <p:spPr>
            <a:xfrm>
              <a:off x="542260" y="3711539"/>
              <a:ext cx="11111024" cy="365940"/>
            </a:xfrm>
            <a:prstGeom prst="rect">
              <a:avLst/>
            </a:prstGeom>
          </p:spPr>
        </p:pic>
      </p:grpSp>
      <p:sp>
        <p:nvSpPr>
          <p:cNvPr id="75" name="Rectangle 74"/>
          <p:cNvSpPr/>
          <p:nvPr/>
        </p:nvSpPr>
        <p:spPr>
          <a:xfrm>
            <a:off x="1288152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1753153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2228590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703722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3177034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3648634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4122196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4598773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5065935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530795" y="1448370"/>
            <a:ext cx="489212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6020007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6490688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6960649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7436321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7890645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8361326" y="1448370"/>
            <a:ext cx="471600" cy="25961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8829298" y="1443582"/>
            <a:ext cx="487682" cy="26439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9303331" y="1441082"/>
            <a:ext cx="476196" cy="26689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9779526" y="1441082"/>
            <a:ext cx="485175" cy="26689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23272" y="2249886"/>
            <a:ext cx="4707523" cy="42846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10 u</a:t>
            </a:r>
            <a:endParaRPr lang="fr-FR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28335" y="4005037"/>
            <a:ext cx="4724393" cy="43220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10 u</a:t>
            </a:r>
            <a:endParaRPr lang="fr-FR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836771" y="4005037"/>
            <a:ext cx="4715957" cy="43220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10 u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5801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-0.00065 -0.1428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38763 -0.0004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7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5" grpId="0" animBg="1"/>
      <p:bldP spid="76" grpId="0" animBg="1"/>
      <p:bldP spid="77" grpId="0" animBg="1"/>
      <p:bldP spid="78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21" grpId="0" animBg="1"/>
      <p:bldP spid="21" grpId="1" animBg="1"/>
      <p:bldP spid="13" grpId="0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r="12080"/>
          <a:stretch/>
        </p:blipFill>
        <p:spPr>
          <a:xfrm>
            <a:off x="859740" y="2101548"/>
            <a:ext cx="10440139" cy="5156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6138" y="2802028"/>
            <a:ext cx="108337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0     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  	                  …		   …	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…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   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6139" y="1705512"/>
            <a:ext cx="108337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                   </a:t>
            </a:r>
            <a:r>
              <a:rPr lang="fr-FR" sz="2800" kern="1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fr-FR" sz="28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		</a:t>
            </a:r>
            <a:r>
              <a:rPr lang="fr-FR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B</a:t>
            </a:r>
            <a:r>
              <a:rPr lang="fr-FR" sz="1800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fr-FR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       C 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</a:t>
            </a:r>
            <a:r>
              <a:rPr lang="fr-FR" sz="1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       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4410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10 u</a:t>
            </a:r>
            <a:endParaRPr lang="fr-FR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258775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35123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10357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853315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616795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377674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12407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884955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862875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36825" y="394131"/>
            <a:ext cx="8722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Indique les nombres qui correspondent aux points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8409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53" y="2116673"/>
            <a:ext cx="10420350" cy="56197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6138" y="2802028"/>
            <a:ext cx="108337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0     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  	                   …		   		…	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…</a:t>
            </a:r>
            <a:r>
              <a:rPr lang="fr-FR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   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6139" y="1705512"/>
            <a:ext cx="108337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                   </a:t>
            </a:r>
            <a:r>
              <a:rPr lang="fr-FR" sz="2800" kern="1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fr-FR" sz="28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fr-FR" sz="28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E</a:t>
            </a:r>
            <a:r>
              <a:rPr lang="fr-FR" sz="1800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fr-FR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fr-FR" sz="28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F 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</a:t>
            </a:r>
            <a:r>
              <a:rPr lang="fr-FR" sz="1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       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4410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10 u</a:t>
            </a:r>
            <a:endParaRPr lang="fr-FR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259889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35123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10357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870393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633873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377674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12407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884955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862875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36825" y="427241"/>
            <a:ext cx="8722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Indique les nombres qui correspondent aux points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72867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r="11397"/>
          <a:stretch/>
        </p:blipFill>
        <p:spPr>
          <a:xfrm>
            <a:off x="885825" y="2136370"/>
            <a:ext cx="10313544" cy="525842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6138" y="2802028"/>
            <a:ext cx="10833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0      </a:t>
            </a:r>
            <a:r>
              <a:rPr lang="fr-FR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  </a:t>
            </a:r>
            <a:r>
              <a:rPr lang="fr-FR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  <a:r>
              <a:rPr lang="fr-FR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   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6139" y="1705512"/>
            <a:ext cx="10833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 </a:t>
            </a:r>
            <a:r>
              <a:rPr lang="fr-FR" sz="1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       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7435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35123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10357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853315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616795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377674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124076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884955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36825" y="394131"/>
            <a:ext cx="9799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Montre la place </a:t>
            </a:r>
            <a:r>
              <a:rPr lang="fr-FR" sz="3200" b="1" dirty="0">
                <a:solidFill>
                  <a:srgbClr val="7030A0"/>
                </a:solidFill>
              </a:rPr>
              <a:t>d</a:t>
            </a:r>
            <a:r>
              <a:rPr lang="fr-FR" sz="3200" b="1" dirty="0" smtClean="0">
                <a:solidFill>
                  <a:srgbClr val="7030A0"/>
                </a:solidFill>
              </a:rPr>
              <a:t>es points G, H et J sur la droite graduée</a:t>
            </a:r>
            <a:endParaRPr lang="fr-FR" sz="3200" dirty="0"/>
          </a:p>
        </p:txBody>
      </p:sp>
      <p:sp>
        <p:nvSpPr>
          <p:cNvPr id="20" name="Rectangle 19"/>
          <p:cNvSpPr/>
          <p:nvPr/>
        </p:nvSpPr>
        <p:spPr>
          <a:xfrm>
            <a:off x="5930815" y="5126567"/>
            <a:ext cx="525983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7030A0"/>
                </a:solidFill>
              </a:rPr>
              <a:t>J  est </a:t>
            </a:r>
            <a:r>
              <a:rPr lang="fr-FR" sz="3200" dirty="0">
                <a:solidFill>
                  <a:srgbClr val="7030A0"/>
                </a:solidFill>
              </a:rPr>
              <a:t>repéré par le nombre </a:t>
            </a:r>
            <a:r>
              <a:rPr lang="fr-FR" sz="3200" dirty="0" smtClean="0">
                <a:solidFill>
                  <a:srgbClr val="7030A0"/>
                </a:solidFill>
              </a:rPr>
              <a:t>90</a:t>
            </a:r>
            <a:r>
              <a:rPr lang="fr-FR" sz="3200" dirty="0">
                <a:solidFill>
                  <a:srgbClr val="7030A0"/>
                </a:solidFill>
              </a:rPr>
              <a:t>.</a:t>
            </a:r>
          </a:p>
          <a:p>
            <a:endParaRPr lang="fr-FR" sz="3200" b="1" dirty="0">
              <a:solidFill>
                <a:srgbClr val="7030A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43955" y="2453859"/>
            <a:ext cx="763480" cy="41670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10 u</a:t>
            </a:r>
            <a:endParaRPr lang="fr-FR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912161" y="3582770"/>
            <a:ext cx="5295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7030A0"/>
                </a:solidFill>
              </a:rPr>
              <a:t>G est repéré par le nombre 30.</a:t>
            </a:r>
          </a:p>
        </p:txBody>
      </p:sp>
      <p:sp>
        <p:nvSpPr>
          <p:cNvPr id="5" name="Rectangle 4"/>
          <p:cNvSpPr/>
          <p:nvPr/>
        </p:nvSpPr>
        <p:spPr>
          <a:xfrm>
            <a:off x="5939893" y="4354668"/>
            <a:ext cx="5291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7030A0"/>
                </a:solidFill>
              </a:rPr>
              <a:t>H est repéré par le nombre 60.</a:t>
            </a:r>
          </a:p>
        </p:txBody>
      </p:sp>
    </p:spTree>
    <p:extLst>
      <p:ext uri="{BB962C8B-B14F-4D97-AF65-F5344CB8AC3E}">
        <p14:creationId xmlns:p14="http://schemas.microsoft.com/office/powerpoint/2010/main" val="18911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8" grpId="0" animBg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3624" y="1709216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Calcul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  </a:t>
            </a:r>
            <a:r>
              <a:rPr lang="fr-FR" dirty="0" smtClean="0">
                <a:latin typeface="+mn-lt"/>
                <a:cs typeface="Arial" panose="020B0604020202020204" pitchFamily="34" charset="0"/>
              </a:rPr>
              <a:t>Le jeu de la cible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7375</TotalTime>
  <Words>415</Words>
  <Application>Microsoft Office PowerPoint</Application>
  <PresentationFormat>Grand écran</PresentationFormat>
  <Paragraphs>90</Paragraphs>
  <Slides>19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Clensey Medium</vt:lpstr>
      <vt:lpstr>French Script MT</vt:lpstr>
      <vt:lpstr>Times New Roman</vt:lpstr>
      <vt:lpstr>Thème Office</vt:lpstr>
      <vt:lpstr>Lundi 22 juin</vt:lpstr>
      <vt:lpstr>Présentation PowerPoint</vt:lpstr>
      <vt:lpstr>Numération La droite graduée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Calcul    Le jeu de la cible</vt:lpstr>
      <vt:lpstr>Présentation PowerPoint</vt:lpstr>
      <vt:lpstr>Présentation PowerPoint</vt:lpstr>
      <vt:lpstr>Présentation PowerPoint</vt:lpstr>
      <vt:lpstr>Présentation PowerPoint</vt:lpstr>
      <vt:lpstr>Problèmes</vt:lpstr>
      <vt:lpstr>Problème n° 1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ANNE SZYMCZAK</cp:lastModifiedBy>
  <cp:revision>436</cp:revision>
  <cp:lastPrinted>2020-04-02T08:03:17Z</cp:lastPrinted>
  <dcterms:created xsi:type="dcterms:W3CDTF">2020-03-30T08:30:58Z</dcterms:created>
  <dcterms:modified xsi:type="dcterms:W3CDTF">2020-06-11T08:29:47Z</dcterms:modified>
</cp:coreProperties>
</file>