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603" r:id="rId2"/>
    <p:sldId id="604" r:id="rId3"/>
    <p:sldId id="294" r:id="rId4"/>
    <p:sldId id="598" r:id="rId5"/>
    <p:sldId id="440" r:id="rId6"/>
    <p:sldId id="585" r:id="rId7"/>
    <p:sldId id="615" r:id="rId8"/>
    <p:sldId id="605" r:id="rId9"/>
    <p:sldId id="613" r:id="rId10"/>
    <p:sldId id="606" r:id="rId11"/>
    <p:sldId id="614" r:id="rId12"/>
    <p:sldId id="607" r:id="rId13"/>
    <p:sldId id="494" r:id="rId14"/>
    <p:sldId id="597" r:id="rId15"/>
    <p:sldId id="608" r:id="rId16"/>
    <p:sldId id="609" r:id="rId17"/>
    <p:sldId id="610" r:id="rId18"/>
    <p:sldId id="611" r:id="rId19"/>
    <p:sldId id="499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3DC"/>
    <a:srgbClr val="A0FEED"/>
    <a:srgbClr val="F5FFBB"/>
    <a:srgbClr val="87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75467" autoAdjust="0"/>
  </p:normalViewPr>
  <p:slideViewPr>
    <p:cSldViewPr snapToGrid="0" snapToObjects="1">
      <p:cViewPr varScale="1">
        <p:scale>
          <a:sx n="55" d="100"/>
          <a:sy n="55" d="100"/>
        </p:scale>
        <p:origin x="13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6899A-59FA-4E4F-821B-C0C5C78CA170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C7C3-056B-DF46-BFA3-A8A4123AC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3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53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0" dirty="0"/>
              <a:t> propositions de schéma : en barre et droite graduée</a:t>
            </a:r>
          </a:p>
          <a:p>
            <a:r>
              <a:rPr lang="fr-FR" baseline="0" dirty="0"/>
              <a:t>Ecrire le calcul en ligne 36 + 16</a:t>
            </a:r>
          </a:p>
          <a:p>
            <a:r>
              <a:rPr lang="fr-FR" baseline="0" dirty="0"/>
              <a:t>Utiliser diapo suivante pour calculer </a:t>
            </a:r>
          </a:p>
          <a:p>
            <a:r>
              <a:rPr lang="fr-FR" baseline="0" dirty="0"/>
              <a:t>Compléter le résultat du calcul</a:t>
            </a:r>
          </a:p>
          <a:p>
            <a:r>
              <a:rPr lang="fr-FR" baseline="0" dirty="0"/>
              <a:t>Ecrire phrase réponse : Il y a 52 oiseaux.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0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</a:t>
            </a:r>
            <a:r>
              <a:rPr lang="fr-FR" baseline="0" dirty="0"/>
              <a:t> étape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093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</a:t>
            </a:r>
            <a:r>
              <a:rPr lang="fr-FR" baseline="0" dirty="0"/>
              <a:t> étape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856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Combien de capuchons manque-t-il si on a 163 feutres et 140 capuchons 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35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 + 25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+ 5 + 27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 + 20 + 60 + 80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12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26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gros cubes de mille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barre de dix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petits cubes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81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gros cubes de mille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barre de dix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petits cubes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922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gros cubes de mille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plaques de cent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barres de dix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petits cubes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874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gros cubes de mille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plaque de cent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barres de dix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petits cubes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37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463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698 + 462 = 1160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1865 – 1160 = 705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y a 705 livres documentaires dans la bibliothèque.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la bibliothèque du collège, il y a 1865 livres. Il y a 698 romans policiers, 462 bandes-dessinées. Les autres sont des livres documentaires. Combien y-a-t-il de livres documentaires ?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35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17D3A-3FA4-2942-9B5E-4A6FF43CE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7CBA47-7B44-4A47-BB84-0DA4D509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C69C8-E12D-9D4F-BEA0-5757F3C0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3581B-1FD9-2E46-BD82-6D6C4D19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1C2C00-899C-CD42-A36E-BA8A6E98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13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72FF4F-CB21-3E43-A5D8-77EB1C54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82BAAC-FF8D-B644-ADF7-B33186256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1B30E5-49AF-7F40-8B49-0004A51A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C9643F-6B9A-DB45-A30A-94008C2C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0BFDA-0363-D845-B33C-0E4F627E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7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6AAC6D-7448-AA4B-9746-32D0EF951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F1432A-6E8B-8841-A0A4-1DFB01C42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35941-F446-F64E-914E-15D9B82E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726831-F4E7-3141-8F53-8A459C3E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CF815D-F662-AE49-97D6-C89AA394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3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A45D7-F675-604A-8C49-CEF839C8A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C6668-3D2B-954B-92CB-567EB0EA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B7B100-DE91-344A-B98E-5FFD8295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43648-8AC7-9E44-AB70-39A63E5D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9545B-EEA9-814B-A0D4-D94C4AA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83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D20EA-0C4D-3344-B36B-8B68CD97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11D71E-535D-E34E-8E0E-21EE05523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E67770-D353-8D41-8265-8F9ADD52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3BECEC-F0E7-EA45-BA59-501B554F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8BD3DC-DFB5-5849-B523-8A237824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45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D7C32-E13D-A641-98D8-06778226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335DF1-15F9-1E46-84FC-AB9DB4047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2E6F38-8771-0A4B-A963-E58DCEE04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190162-CD25-094A-8D50-2F53D85A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8E029C-4255-614E-BEBF-45BA6F4B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ACD554-6DE0-F047-A089-5DB0AF86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8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0841C-A475-814D-8838-B60EE20F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8429D8-01DC-1D4E-8020-D916EAEF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6C783B-BF82-7748-BC71-B707D06E4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13D2CF-BFFF-9640-A4E8-DB09F6935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792FB5-B1E0-CE40-89C4-288F579F3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76511D-7898-A84E-A1E1-4EDC0A60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22A604-7787-324E-8AC8-8F224D74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BA0FC1-DB0E-004E-828B-03D9CB32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72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0F10D-6B23-7E4A-8CAD-B86AEC46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CC7EFE-B74E-844C-B1C7-36212776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CE3DDB-C46E-1E4B-9207-EDF01800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FF394E-9A4A-064A-9040-39BBE062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3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FC8321-9EE4-C846-B964-BE5BC1AC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48429C-223C-4445-B0DE-9164B9B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A6CD58-C55F-E348-9D39-E54F1878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1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1E967-7FE2-9A49-901D-9E903708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61F4A-E675-1A44-B6A6-0E411A57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22AD18-2342-904F-B111-387E477E6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5813CF-3E7A-5C43-B8B9-FA283A0B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7A4765-EC98-9046-9971-86330EB8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D63479-655C-4D4E-A6E2-138B7111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78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E778D-D8CE-E94C-8830-6A02E49A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E1B14D-1FCE-9444-BC97-875CAC440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A4F0E9-CA38-E84A-B168-96B61DF0D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E0786-CA07-CF44-A20D-ACDB1215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C5BB3B-BDDC-8940-93ED-CF093FA2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9D8FAA-8E49-0940-8766-ABC6C75F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33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2AF8A6-D621-3E4A-B06F-FB5209E95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FD24AB-C6C7-2A44-A3FF-443B3379C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9FA560-82D6-DA41-81B9-141399FD0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48EE-5760-0C4C-BC95-76F3C403C667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70814E-FE27-1646-9F58-9AEDD7A73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91157F-796B-7E40-B2B1-47EF36F5B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6279D-97E2-AE4E-B36C-AD7BD3522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8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gif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Lundi 20 </a:t>
            </a:r>
            <a:r>
              <a:rPr lang="fr-FR" dirty="0"/>
              <a:t>avril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960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375" y="5077082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244" y="315248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 3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375" y="4724788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Image 4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59" y="294969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 4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126" y="3917388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37" y="3130179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770" y="2206731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11" y="1468228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885" y="2190576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655" y="2206731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28" y="3868682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775" y="3868682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681" y="3868682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134" y="3851113"/>
            <a:ext cx="365292" cy="147700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594837" y="1812425"/>
            <a:ext cx="35734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0">
              <a:spcAft>
                <a:spcPts val="0"/>
              </a:spcAft>
            </a:pP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Le </a:t>
            </a:r>
            <a:r>
              <a:rPr lang="fr-FR" sz="48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nombre total de petits </a:t>
            </a: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cubes est : </a:t>
            </a:r>
            <a:endParaRPr lang="fr-FR" sz="4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Espace réservé du texte 2"/>
              <p:cNvSpPr txBox="1">
                <a:spLocks/>
              </p:cNvSpPr>
              <p:nvPr/>
            </p:nvSpPr>
            <p:spPr>
              <a:xfrm>
                <a:off x="2444262" y="520323"/>
                <a:ext cx="4419600" cy="6010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3600" b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Font typeface="Arial" panose="020B0604020202020204" pitchFamily="34" charset="0"/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25" name="Espace réservé du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62" y="520323"/>
                <a:ext cx="4419600" cy="601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 </a:t>
            </a:r>
            <a:r>
              <a:rPr lang="fr-FR" b="1" dirty="0">
                <a:solidFill>
                  <a:srgbClr val="7030A0"/>
                </a:solidFill>
              </a:rPr>
              <a:t>Écris ce nombre en chiffres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886200" y="1690688"/>
                <a:ext cx="4419600" cy="601052"/>
              </a:xfrm>
            </p:spPr>
            <p:txBody>
              <a:bodyPr/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86200" y="1690688"/>
                <a:ext cx="4419600" cy="60105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6B42BE-9C3F-43CA-8CB5-421BEA251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906" y="365125"/>
            <a:ext cx="1433790" cy="23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7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335" y="2265713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14" y="2265713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430" y="315248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15" y="315248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98" y="4352054"/>
            <a:ext cx="1865115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993" y="4352054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692" y="4352054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234" y="5108026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299" y="5590813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869" y="4636485"/>
            <a:ext cx="489759" cy="26860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551446" y="1637756"/>
            <a:ext cx="5232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0">
              <a:spcAft>
                <a:spcPts val="0"/>
              </a:spcAft>
            </a:pP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Le </a:t>
            </a:r>
            <a:r>
              <a:rPr lang="fr-FR" sz="48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nombre total de petits </a:t>
            </a: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cubes est : </a:t>
            </a:r>
            <a:endParaRPr lang="fr-FR" sz="4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Espace réservé du texte 2"/>
              <p:cNvSpPr txBox="1">
                <a:spLocks/>
              </p:cNvSpPr>
              <p:nvPr/>
            </p:nvSpPr>
            <p:spPr>
              <a:xfrm>
                <a:off x="2913185" y="655899"/>
                <a:ext cx="4419600" cy="601052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Font typeface="Arial" panose="020B0604020202020204" pitchFamily="34" charset="0"/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14" name="Espace réservé du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185" y="655899"/>
                <a:ext cx="4419600" cy="601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8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46360"/>
            <a:ext cx="9144000" cy="1365279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Problèmes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 Correction du problème de la séance précédente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1053555" y="1359104"/>
                <a:ext cx="9639846" cy="224676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defRPr/>
                </a:pPr>
                <a:r>
                  <a:rPr lang="fr-FR" sz="2800" dirty="0" smtClean="0"/>
                  <a:t>Dans </a:t>
                </a:r>
                <a:r>
                  <a:rPr lang="fr-FR" sz="2800" dirty="0"/>
                  <a:t>la bibliothèque du collège, il y a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</a:rPr>
                      <m:t>1865</m:t>
                    </m:r>
                  </m:oMath>
                </a14:m>
                <a:r>
                  <a:rPr lang="fr-FR" sz="2800" dirty="0"/>
                  <a:t> livres. </a:t>
                </a:r>
                <a:endParaRPr lang="fr-FR" sz="2800" dirty="0" smtClean="0"/>
              </a:p>
              <a:p>
                <a:pPr lvl="0" algn="just">
                  <a:defRPr/>
                </a:pPr>
                <a:r>
                  <a:rPr lang="fr-FR" sz="2800" dirty="0" smtClean="0"/>
                  <a:t>Il </a:t>
                </a:r>
                <a:r>
                  <a:rPr lang="fr-FR" sz="2800" dirty="0"/>
                  <a:t>y a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</a:rPr>
                      <m:t>698</m:t>
                    </m:r>
                  </m:oMath>
                </a14:m>
                <a:r>
                  <a:rPr lang="fr-FR" sz="2800" dirty="0"/>
                  <a:t> romans policiers,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</a:rPr>
                      <m:t>462</m:t>
                    </m:r>
                  </m:oMath>
                </a14:m>
                <a:r>
                  <a:rPr lang="fr-FR" sz="2800" dirty="0"/>
                  <a:t> bandes-dessinées. </a:t>
                </a:r>
                <a:endParaRPr lang="fr-FR" sz="2800" dirty="0" smtClean="0"/>
              </a:p>
              <a:p>
                <a:pPr lvl="0" algn="just">
                  <a:defRPr/>
                </a:pPr>
                <a:r>
                  <a:rPr lang="fr-FR" sz="2800" dirty="0" smtClean="0"/>
                  <a:t>Les </a:t>
                </a:r>
                <a:r>
                  <a:rPr lang="fr-FR" sz="2800" dirty="0"/>
                  <a:t>autres sont des livres documentaires. </a:t>
                </a:r>
                <a:endParaRPr lang="fr-FR" sz="2800" dirty="0" smtClean="0"/>
              </a:p>
              <a:p>
                <a:pPr lvl="0" algn="just">
                  <a:defRPr/>
                </a:pPr>
                <a:r>
                  <a:rPr lang="fr-FR" sz="2800" b="1" dirty="0" smtClean="0"/>
                  <a:t>Combien </a:t>
                </a:r>
                <a:r>
                  <a:rPr lang="fr-FR" sz="2800" b="1" dirty="0"/>
                  <a:t>y-a-t-il de livres documentaires ?</a:t>
                </a:r>
                <a:r>
                  <a:rPr lang="fr-FR" sz="2800" dirty="0"/>
                  <a:t> </a:t>
                </a:r>
                <a:endParaRPr lang="fr-FR" sz="2800" dirty="0" smtClean="0"/>
              </a:p>
              <a:p>
                <a:pPr lvl="0">
                  <a:defRPr/>
                </a:pPr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55" y="1359104"/>
                <a:ext cx="9639846" cy="2246769"/>
              </a:xfrm>
              <a:prstGeom prst="rect">
                <a:avLst/>
              </a:prstGeom>
              <a:blipFill>
                <a:blip r:embed="rId3"/>
                <a:stretch>
                  <a:fillRect l="-1263" t="-2426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72176" b="2392"/>
          <a:stretch/>
        </p:blipFill>
        <p:spPr>
          <a:xfrm>
            <a:off x="2584666" y="4774697"/>
            <a:ext cx="9607334" cy="16612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053555" y="3726934"/>
                <a:ext cx="1085122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698 + 462 = 1160</m:t>
                      </m:r>
                    </m:oMath>
                  </m:oMathPara>
                </a14:m>
                <a:endParaRPr lang="fr-FR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1865 – 1160  = 705</m:t>
                      </m:r>
                    </m:oMath>
                  </m:oMathPara>
                </a14:m>
                <a:endParaRPr lang="fr-FR" sz="3200" dirty="0" smtClean="0"/>
              </a:p>
              <a:p>
                <a:endParaRPr lang="fr-FR" sz="3200" dirty="0" smtClean="0"/>
              </a:p>
              <a:p>
                <a:pPr algn="r"/>
                <a:r>
                  <a:rPr lang="fr-FR" sz="4400" dirty="0" smtClean="0">
                    <a:latin typeface="French Script MT" panose="03020402040607040605" pitchFamily="66" charset="0"/>
                  </a:rPr>
                  <a:t>Il y a 705 livres documentaires dans la bibliothèque.</a:t>
                </a:r>
                <a:endParaRPr lang="fr-FR" sz="4400" dirty="0">
                  <a:latin typeface="French Script MT" panose="03020402040607040605" pitchFamily="66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55" y="3726934"/>
                <a:ext cx="10851229" cy="2246769"/>
              </a:xfrm>
              <a:prstGeom prst="rect">
                <a:avLst/>
              </a:prstGeom>
              <a:blipFill>
                <a:blip r:embed="rId5"/>
                <a:stretch>
                  <a:fillRect r="-2247" b="-119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1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n°1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686821"/>
              <a:ext cx="3376796" cy="7282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/>
                <a:t>Problème énoncé </a:t>
              </a:r>
            </a:p>
            <a:p>
              <a:pPr algn="ctr"/>
              <a:r>
                <a:rPr lang="fr-FR" sz="24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3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 91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6" t="79844" r="9505" b="2392"/>
          <a:stretch/>
        </p:blipFill>
        <p:spPr>
          <a:xfrm>
            <a:off x="3539353" y="4906107"/>
            <a:ext cx="8458200" cy="1464163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8" y="16171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n°1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457200"/>
            <a:ext cx="50206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52168" y="3333135"/>
            <a:ext cx="5373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51030" y="1006662"/>
                <a:ext cx="11746523" cy="1569660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/>
                  <a:t>Combien de billes avait Marie avant la récréation </a:t>
                </a:r>
                <a:r>
                  <a:rPr lang="fr-FR" sz="3200" b="1" dirty="0" smtClean="0"/>
                  <a:t>?</a:t>
                </a:r>
                <a:endParaRPr lang="fr-FR" sz="3200" dirty="0" smtClean="0"/>
              </a:p>
              <a:p>
                <a:r>
                  <a:rPr lang="fr-FR" sz="3200" dirty="0" smtClean="0"/>
                  <a:t>À la fin de la récréation, Marie avait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fr-FR" sz="3200" dirty="0" smtClean="0"/>
                  <a:t> billes.</a:t>
                </a:r>
              </a:p>
              <a:p>
                <a:r>
                  <a:rPr lang="fr-FR" sz="3200" dirty="0" smtClean="0"/>
                  <a:t>Elle en a perdu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25 </m:t>
                    </m:r>
                  </m:oMath>
                </a14:m>
                <a:r>
                  <a:rPr lang="fr-FR" sz="3200" dirty="0" smtClean="0"/>
                  <a:t>pendant la récréation.</a:t>
                </a: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30" y="1006662"/>
                <a:ext cx="11746523" cy="1569660"/>
              </a:xfrm>
              <a:prstGeom prst="rect">
                <a:avLst/>
              </a:prstGeom>
              <a:blipFill>
                <a:blip r:embed="rId4"/>
                <a:stretch>
                  <a:fillRect l="-1244" t="-4615" b="-1153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645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21744" y="1078131"/>
                <a:ext cx="11746523" cy="2062103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Zoé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37</m:t>
                    </m:r>
                  </m:oMath>
                </a14:m>
                <a:r>
                  <a:rPr lang="fr-FR" sz="3200" dirty="0"/>
                  <a:t> billes.</a:t>
                </a:r>
              </a:p>
              <a:p>
                <a:r>
                  <a:rPr lang="fr-FR" sz="3200" dirty="0" smtClean="0"/>
                  <a:t>Lucie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fr-FR" sz="3200" dirty="0"/>
                  <a:t> billes de </a:t>
                </a:r>
                <a:r>
                  <a:rPr lang="fr-FR" sz="3200" dirty="0" smtClean="0"/>
                  <a:t>plus </a:t>
                </a:r>
                <a:r>
                  <a:rPr lang="fr-FR" sz="3200" dirty="0"/>
                  <a:t>que </a:t>
                </a:r>
                <a:r>
                  <a:rPr lang="fr-FR" sz="3200" dirty="0" smtClean="0"/>
                  <a:t>Zoé. </a:t>
                </a:r>
              </a:p>
              <a:p>
                <a:r>
                  <a:rPr lang="fr-FR" sz="3200" dirty="0" smtClean="0"/>
                  <a:t>Léo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33</m:t>
                    </m:r>
                  </m:oMath>
                </a14:m>
                <a:r>
                  <a:rPr lang="fr-FR" sz="3200" dirty="0" smtClean="0"/>
                  <a:t> billes de plus que Lucie</a:t>
                </a:r>
                <a:r>
                  <a:rPr lang="fr-FR" sz="3200" dirty="0"/>
                  <a:t>. </a:t>
                </a:r>
                <a:endParaRPr lang="fr-FR" sz="3200" dirty="0" smtClean="0"/>
              </a:p>
              <a:p>
                <a:r>
                  <a:rPr lang="fr-FR" sz="3200" b="1" dirty="0" smtClean="0"/>
                  <a:t>Combien Léo </a:t>
                </a:r>
                <a:r>
                  <a:rPr lang="fr-FR" sz="3200" b="1" dirty="0" err="1" smtClean="0"/>
                  <a:t>a-t-il</a:t>
                </a:r>
                <a:r>
                  <a:rPr lang="fr-FR" sz="3200" b="1" dirty="0" smtClean="0"/>
                  <a:t> de billes ?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44" y="1078131"/>
                <a:ext cx="11746523" cy="2062103"/>
              </a:xfrm>
              <a:prstGeom prst="rect">
                <a:avLst/>
              </a:prstGeom>
              <a:blipFill>
                <a:blip r:embed="rId3"/>
                <a:stretch>
                  <a:fillRect l="-1244" t="-3235" b="-8529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" name="Image 91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64086" y="3752834"/>
            <a:ext cx="10461840" cy="2096183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8" y="16171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65408E1-DBF1-4BF2-A4F6-B0542CB02C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086" y="724858"/>
            <a:ext cx="1068315" cy="17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14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21744" y="875727"/>
                <a:ext cx="11746523" cy="1077218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/>
                  <a:t>Zoé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37</m:t>
                    </m:r>
                  </m:oMath>
                </a14:m>
                <a:r>
                  <a:rPr lang="fr-FR" sz="3200" dirty="0"/>
                  <a:t> </a:t>
                </a:r>
                <a:r>
                  <a:rPr lang="fr-FR" sz="3200" dirty="0" smtClean="0"/>
                  <a:t>billes. Lucie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fr-FR" sz="3200" dirty="0"/>
                  <a:t> billes de </a:t>
                </a:r>
                <a:r>
                  <a:rPr lang="fr-FR" sz="3200" dirty="0" smtClean="0"/>
                  <a:t>plus </a:t>
                </a:r>
                <a:r>
                  <a:rPr lang="fr-FR" sz="3200" dirty="0"/>
                  <a:t>que </a:t>
                </a:r>
                <a:r>
                  <a:rPr lang="fr-FR" sz="3200" dirty="0" smtClean="0"/>
                  <a:t>Zoé. Léo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33</m:t>
                    </m:r>
                  </m:oMath>
                </a14:m>
                <a:r>
                  <a:rPr lang="fr-FR" sz="3200" dirty="0" smtClean="0"/>
                  <a:t> billes de plus que Lucie</a:t>
                </a:r>
                <a:r>
                  <a:rPr lang="fr-FR" sz="3200" dirty="0"/>
                  <a:t>. </a:t>
                </a:r>
                <a:r>
                  <a:rPr lang="fr-FR" sz="3200" b="1" dirty="0" smtClean="0"/>
                  <a:t>Combien Léo </a:t>
                </a:r>
                <a:r>
                  <a:rPr lang="fr-FR" sz="3200" b="1" dirty="0" err="1" smtClean="0"/>
                  <a:t>a-t-il</a:t>
                </a:r>
                <a:r>
                  <a:rPr lang="fr-FR" sz="3200" b="1" dirty="0" smtClean="0"/>
                  <a:t> de billes ?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44" y="875727"/>
                <a:ext cx="11746523" cy="1077218"/>
              </a:xfrm>
              <a:prstGeom prst="rect">
                <a:avLst/>
              </a:prstGeom>
              <a:blipFill>
                <a:blip r:embed="rId3"/>
                <a:stretch>
                  <a:fillRect l="-1244" t="-6180" b="-17416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8418" y="16172"/>
            <a:ext cx="5247409" cy="880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n°2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79760" r="20397" b="2392"/>
          <a:stretch/>
        </p:blipFill>
        <p:spPr>
          <a:xfrm>
            <a:off x="4466492" y="5451231"/>
            <a:ext cx="7491046" cy="117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4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662781"/>
            <a:ext cx="9880601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Problème pour la prochaine fois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397607" y="2468563"/>
            <a:ext cx="11676184" cy="3046988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fr-FR" sz="4800" dirty="0" smtClean="0"/>
          </a:p>
          <a:p>
            <a:r>
              <a:rPr lang="fr-FR" sz="4800" dirty="0" smtClean="0"/>
              <a:t>Combien </a:t>
            </a:r>
            <a:r>
              <a:rPr lang="fr-FR" sz="4800" dirty="0"/>
              <a:t>de </a:t>
            </a:r>
            <a:r>
              <a:rPr lang="fr-FR" sz="4800" dirty="0" smtClean="0"/>
              <a:t>feutres vont sécher sachant que j’ai </a:t>
            </a:r>
            <a:r>
              <a:rPr lang="fr-FR" sz="4800" dirty="0"/>
              <a:t>163 feutres et 140 capuchons </a:t>
            </a:r>
            <a:r>
              <a:rPr lang="fr-FR" sz="4800" dirty="0" smtClean="0"/>
              <a:t>?</a:t>
            </a:r>
          </a:p>
          <a:p>
            <a:pPr algn="just"/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926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CE2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52902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Calcul réfléchi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Additions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93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61945" y="333624"/>
                <a:ext cx="362243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13+5+27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945" y="333624"/>
                <a:ext cx="362243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6957" y="333623"/>
                <a:ext cx="297179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45+25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57" y="333623"/>
                <a:ext cx="2971799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192105" y="333866"/>
                <a:ext cx="69635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400" i="1" dirty="0" smtClean="0">
                          <a:latin typeface="Cambria Math" panose="02040503050406030204" pitchFamily="18" charset="0"/>
                        </a:rPr>
                        <m:t>40+20+60+80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105" y="333866"/>
                <a:ext cx="6963509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17"/>
          <p:cNvCxnSpPr/>
          <p:nvPr/>
        </p:nvCxnSpPr>
        <p:spPr>
          <a:xfrm>
            <a:off x="2936634" y="333866"/>
            <a:ext cx="17584" cy="65241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910755" y="333866"/>
            <a:ext cx="0" cy="65241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2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46360"/>
            <a:ext cx="9144000" cy="1365279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Numération</a:t>
            </a: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79" y="694286"/>
            <a:ext cx="716280" cy="53721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821406" y="1231496"/>
                <a:ext cx="891783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40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06" y="1231496"/>
                <a:ext cx="891783" cy="984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944" y="1585168"/>
            <a:ext cx="817419" cy="25246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82680" y="4109848"/>
                <a:ext cx="51308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 = 10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680" y="4109848"/>
                <a:ext cx="513080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057" y="255004"/>
            <a:ext cx="2757055" cy="254958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82826" y="2899540"/>
                <a:ext cx="483061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 = 10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826" y="2899540"/>
                <a:ext cx="483061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777" y="2595373"/>
            <a:ext cx="3777615" cy="30289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249777" y="5621473"/>
                <a:ext cx="483061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 = 10</m:t>
                      </m:r>
                      <m:r>
                        <a:rPr lang="fr-FR" sz="40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777" y="5621473"/>
                <a:ext cx="483061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>
            <a:extLst>
              <a:ext uri="{FF2B5EF4-FFF2-40B4-BE49-F238E27FC236}">
                <a16:creationId xmlns:a16="http://schemas.microsoft.com/office/drawing/2014/main" id="{2ED1CDA3-055C-4B8C-BF8A-DF369490A2D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561" y="219453"/>
            <a:ext cx="1652718" cy="201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757" y="2357507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178" y="2345446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893" y="2368334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9" y="2362155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77" y="5036700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687" y="1607826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81" y="1968622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372" y="4116504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650" y="3794025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330" y="3794025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06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641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87" y="2719034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510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29148" y="458126"/>
            <a:ext cx="9419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54000">
              <a:spcAft>
                <a:spcPts val="0"/>
              </a:spcAft>
            </a:pPr>
            <a:r>
              <a:rPr lang="fr-FR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Écris </a:t>
            </a:r>
            <a:r>
              <a:rPr lang="fr-FR" sz="3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en chiffres le nombre total de petits </a:t>
            </a:r>
            <a:r>
              <a:rPr lang="fr-FR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cubes</a:t>
            </a:r>
            <a:endParaRPr lang="fr-FR" sz="36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010" y="187869"/>
            <a:ext cx="1294546" cy="215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757" y="2357507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178" y="2345446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893" y="2368334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9" y="2362155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977" y="5036700"/>
            <a:ext cx="365292" cy="1477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15" y="85216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251" y="293857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03" y="3174801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14" y="2048206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15" y="4116504"/>
            <a:ext cx="2703285" cy="188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06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641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87" y="2719034"/>
            <a:ext cx="489759" cy="26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510" y="2721303"/>
            <a:ext cx="489759" cy="268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07356" y="798674"/>
            <a:ext cx="5232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0">
              <a:spcAft>
                <a:spcPts val="0"/>
              </a:spcAft>
            </a:pP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Le </a:t>
            </a:r>
            <a:r>
              <a:rPr lang="fr-FR" sz="48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nombre total de petits </a:t>
            </a:r>
            <a:r>
              <a:rPr lang="fr-FR" sz="4800" dirty="0" smtClean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cubes est : </a:t>
            </a:r>
            <a:endParaRPr lang="fr-FR" sz="4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 </a:t>
            </a:r>
            <a:r>
              <a:rPr lang="fr-FR" b="1" dirty="0">
                <a:solidFill>
                  <a:srgbClr val="7030A0"/>
                </a:solidFill>
              </a:rPr>
              <a:t>Écris ce nombre en chiffres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texte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886200" y="1690688"/>
                <a:ext cx="4419600" cy="601052"/>
              </a:xfrm>
            </p:spPr>
            <p:txBody>
              <a:bodyPr/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fr-FR" sz="3600" b="1" i="1" dirty="0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3600" b="1" dirty="0"/>
              </a:p>
              <a:p>
                <a:endParaRPr lang="fr-FR" dirty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text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86200" y="1690688"/>
                <a:ext cx="4419600" cy="60105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6B42BE-9C3F-43CA-8CB5-421BEA251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906" y="365125"/>
            <a:ext cx="1433790" cy="238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608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473</Words>
  <Application>Microsoft Office PowerPoint</Application>
  <PresentationFormat>Grand écran</PresentationFormat>
  <Paragraphs>95</Paragraphs>
  <Slides>19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Cambria Math</vt:lpstr>
      <vt:lpstr>Clensey Medium</vt:lpstr>
      <vt:lpstr>Comic Sans MS</vt:lpstr>
      <vt:lpstr>French Script MT</vt:lpstr>
      <vt:lpstr>Thème Office</vt:lpstr>
      <vt:lpstr>Lundi 20 avril</vt:lpstr>
      <vt:lpstr>Présentation PowerPoint</vt:lpstr>
      <vt:lpstr>Calcul réfléchi</vt:lpstr>
      <vt:lpstr>Présentation PowerPoint</vt:lpstr>
      <vt:lpstr>Numération</vt:lpstr>
      <vt:lpstr>Présentation PowerPoint</vt:lpstr>
      <vt:lpstr>Présentation PowerPoint</vt:lpstr>
      <vt:lpstr>Présentation PowerPoint</vt:lpstr>
      <vt:lpstr> Écris ce nombre en chiffres</vt:lpstr>
      <vt:lpstr>Présentation PowerPoint</vt:lpstr>
      <vt:lpstr> Écris ce nombre en chiffres</vt:lpstr>
      <vt:lpstr>Présentation PowerPoint</vt:lpstr>
      <vt:lpstr>Problèmes</vt:lpstr>
      <vt:lpstr> Correction du problème de la séance précédente</vt:lpstr>
      <vt:lpstr>Problème n°1</vt:lpstr>
      <vt:lpstr>Présentation PowerPoint</vt:lpstr>
      <vt:lpstr>Présentation PowerPoint</vt:lpstr>
      <vt:lpstr>Présentation PowerPoint</vt:lpstr>
      <vt:lpstr>Problème pour la prochaine fois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25 mars</dc:title>
  <dc:creator>Laure BREMONT</dc:creator>
  <cp:lastModifiedBy>IEN Pantin</cp:lastModifiedBy>
  <cp:revision>131</cp:revision>
  <dcterms:created xsi:type="dcterms:W3CDTF">2020-03-25T09:22:14Z</dcterms:created>
  <dcterms:modified xsi:type="dcterms:W3CDTF">2020-04-16T12:00:03Z</dcterms:modified>
</cp:coreProperties>
</file>