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1900" r:id="rId2"/>
    <p:sldId id="1901" r:id="rId3"/>
    <p:sldId id="1972" r:id="rId4"/>
    <p:sldId id="1971" r:id="rId5"/>
    <p:sldId id="1973" r:id="rId6"/>
    <p:sldId id="1974" r:id="rId7"/>
    <p:sldId id="1975" r:id="rId8"/>
    <p:sldId id="1978" r:id="rId9"/>
    <p:sldId id="1977" r:id="rId10"/>
    <p:sldId id="1967" r:id="rId11"/>
    <p:sldId id="1915" r:id="rId12"/>
    <p:sldId id="2020" r:id="rId13"/>
    <p:sldId id="1907" r:id="rId14"/>
    <p:sldId id="1908" r:id="rId15"/>
    <p:sldId id="1909" r:id="rId16"/>
    <p:sldId id="1910" r:id="rId17"/>
    <p:sldId id="1911" r:id="rId18"/>
    <p:sldId id="1912" r:id="rId19"/>
    <p:sldId id="1913" r:id="rId20"/>
    <p:sldId id="1914" r:id="rId21"/>
    <p:sldId id="2032" r:id="rId22"/>
    <p:sldId id="2033" r:id="rId23"/>
    <p:sldId id="2034" r:id="rId24"/>
    <p:sldId id="2035" r:id="rId25"/>
    <p:sldId id="2019" r:id="rId26"/>
    <p:sldId id="2077" r:id="rId27"/>
    <p:sldId id="2038" r:id="rId28"/>
    <p:sldId id="2042" r:id="rId29"/>
    <p:sldId id="2039" r:id="rId30"/>
    <p:sldId id="2040" r:id="rId31"/>
    <p:sldId id="2041" r:id="rId32"/>
    <p:sldId id="2037" r:id="rId33"/>
    <p:sldId id="1904" r:id="rId34"/>
    <p:sldId id="1903" r:id="rId35"/>
    <p:sldId id="2076" r:id="rId36"/>
    <p:sldId id="2044" r:id="rId37"/>
    <p:sldId id="1919" r:id="rId38"/>
    <p:sldId id="192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FFCCFF"/>
    <a:srgbClr val="FFCCCC"/>
    <a:srgbClr val="A6C9E8"/>
    <a:srgbClr val="7CA8EA"/>
    <a:srgbClr val="FF767B"/>
    <a:srgbClr val="2C4E8C"/>
    <a:srgbClr val="27467D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7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947571782119"/>
          <c:y val="0"/>
          <c:w val="0.74399999999999999"/>
          <c:h val="0.743999999999999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9856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2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5"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35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885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8211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8763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9090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4393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212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46444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1470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2078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2825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7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95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1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48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71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55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9669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27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2120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76" Type="http://schemas.openxmlformats.org/officeDocument/2006/relationships/image" Target="../media/image31.png"/><Relationship Id="rId2" Type="http://schemas.openxmlformats.org/officeDocument/2006/relationships/image" Target="../media/image23.png"/><Relationship Id="rId75" Type="http://schemas.openxmlformats.org/officeDocument/2006/relationships/hyperlink" Target="https://commons.wikimedia.org/wiki/File:Analogue_clock_face.svg" TargetMode="External"/><Relationship Id="rId1" Type="http://schemas.openxmlformats.org/officeDocument/2006/relationships/slideLayout" Target="../slideLayouts/slideLayout7.xml"/><Relationship Id="rId78" Type="http://schemas.openxmlformats.org/officeDocument/2006/relationships/hyperlink" Target="http://guilhermescalzilli.blogspot.com/2013_12_01_archive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image" Target="../media/image410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Lundi 15 juin Séance 1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0437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2929" y="244424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01994"/>
            <a:ext cx="11958918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Nombres décimaux et mesures de grandeurs</a:t>
            </a:r>
          </a:p>
        </p:txBody>
      </p:sp>
    </p:spTree>
    <p:extLst>
      <p:ext uri="{BB962C8B-B14F-4D97-AF65-F5344CB8AC3E}">
        <p14:creationId xmlns:p14="http://schemas.microsoft.com/office/powerpoint/2010/main" val="275168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17B3EFC-AE39-401D-AA45-B04138B05191}"/>
              </a:ext>
            </a:extLst>
          </p:cNvPr>
          <p:cNvSpPr txBox="1"/>
          <p:nvPr/>
        </p:nvSpPr>
        <p:spPr>
          <a:xfrm>
            <a:off x="2244436" y="545780"/>
            <a:ext cx="1030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/>
              <a:t>Pour exprimer une mesure de longueur 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="" xmlns:a16="http://schemas.microsoft.com/office/drawing/2014/main" id="{3F920011-8300-49B5-982C-29FDA8A4813F}"/>
              </a:ext>
            </a:extLst>
          </p:cNvPr>
          <p:cNvSpPr/>
          <p:nvPr/>
        </p:nvSpPr>
        <p:spPr>
          <a:xfrm>
            <a:off x="238902" y="195448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RAPPEL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1333A5D-166A-4D63-8EF3-D749197A05B3}"/>
              </a:ext>
            </a:extLst>
          </p:cNvPr>
          <p:cNvSpPr txBox="1"/>
          <p:nvPr/>
        </p:nvSpPr>
        <p:spPr>
          <a:xfrm>
            <a:off x="3352800" y="1293167"/>
            <a:ext cx="85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Je choisis l’unité la plus appropriée</a:t>
            </a:r>
            <a:r>
              <a:rPr lang="fr-FR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F684EB5-FD63-4EE3-8E70-F9B0F6AA6011}"/>
              </a:ext>
            </a:extLst>
          </p:cNvPr>
          <p:cNvSpPr txBox="1"/>
          <p:nvPr/>
        </p:nvSpPr>
        <p:spPr>
          <a:xfrm>
            <a:off x="3352800" y="1754832"/>
            <a:ext cx="781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 mètre (m) est l’unité principale.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11798C-F878-41CE-A320-38A5754B5FE6}"/>
              </a:ext>
            </a:extLst>
          </p:cNvPr>
          <p:cNvSpPr/>
          <p:nvPr/>
        </p:nvSpPr>
        <p:spPr>
          <a:xfrm>
            <a:off x="436419" y="2354996"/>
            <a:ext cx="11319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u="sng" dirty="0">
                <a:solidFill>
                  <a:prstClr val="black"/>
                </a:solidFill>
              </a:rPr>
              <a:t>Pour effectuer des calculs avec des mesures de longueurs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2BFF3F5-16F3-45E8-8BA6-048985A16BF8}"/>
              </a:ext>
            </a:extLst>
          </p:cNvPr>
          <p:cNvSpPr txBox="1"/>
          <p:nvPr/>
        </p:nvSpPr>
        <p:spPr>
          <a:xfrm>
            <a:off x="581891" y="3148549"/>
            <a:ext cx="1117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faut exprimer toutes les mesures dans la même unité.</a:t>
            </a:r>
          </a:p>
        </p:txBody>
      </p:sp>
      <p:graphicFrame>
        <p:nvGraphicFramePr>
          <p:cNvPr id="13" name="Tableau 13">
            <a:extLst>
              <a:ext uri="{FF2B5EF4-FFF2-40B4-BE49-F238E27FC236}">
                <a16:creationId xmlns="" xmlns:a16="http://schemas.microsoft.com/office/drawing/2014/main" id="{71A63AB2-85BB-4DEE-B6F2-1C802BAD5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219658"/>
              </p:ext>
            </p:extLst>
          </p:nvPr>
        </p:nvGraphicFramePr>
        <p:xfrm>
          <a:off x="1094507" y="3989339"/>
          <a:ext cx="93240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2000">
                  <a:extLst>
                    <a:ext uri="{9D8B030D-6E8A-4147-A177-3AD203B41FA5}">
                      <a16:colId xmlns="" xmlns:a16="http://schemas.microsoft.com/office/drawing/2014/main" val="2269797582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52416336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3190348144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2787642199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78528121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2643763744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383041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1 000 fois plus grand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100 fois plus grand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 fois plus grand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 fois plus petit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100 fois plus petit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1 000 fois plus petit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6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Kilomètre</a:t>
                      </a:r>
                    </a:p>
                    <a:p>
                      <a:pPr algn="ctr"/>
                      <a:r>
                        <a:rPr lang="fr-FR" dirty="0"/>
                        <a:t>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hectomètre</a:t>
                      </a:r>
                    </a:p>
                    <a:p>
                      <a:pPr algn="ctr"/>
                      <a:r>
                        <a:rPr lang="fr-FR" dirty="0"/>
                        <a:t>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décamètre</a:t>
                      </a:r>
                    </a:p>
                    <a:p>
                      <a:pPr algn="ctr"/>
                      <a:r>
                        <a:rPr lang="fr-FR" dirty="0"/>
                        <a:t>dam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mètre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décimètre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centimètre</a:t>
                      </a:r>
                    </a:p>
                    <a:p>
                      <a:pPr algn="ctr"/>
                      <a:r>
                        <a:rPr lang="fr-FR" dirty="0"/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millimètre</a:t>
                      </a:r>
                    </a:p>
                    <a:p>
                      <a:pPr algn="ctr"/>
                      <a:r>
                        <a:rPr lang="fr-FR" dirty="0"/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988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12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894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65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3F0358-E335-44E0-8BF4-A8056BC272DD}"/>
              </a:ext>
            </a:extLst>
          </p:cNvPr>
          <p:cNvSpPr txBox="1">
            <a:spLocks/>
          </p:cNvSpPr>
          <p:nvPr/>
        </p:nvSpPr>
        <p:spPr>
          <a:xfrm>
            <a:off x="839069" y="250180"/>
            <a:ext cx="10513863" cy="1048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55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C3D175-ECE2-4A6D-951C-50F865D2AD0F}"/>
              </a:ext>
            </a:extLst>
          </p:cNvPr>
          <p:cNvSpPr txBox="1"/>
          <p:nvPr/>
        </p:nvSpPr>
        <p:spPr>
          <a:xfrm>
            <a:off x="964575" y="2721114"/>
            <a:ext cx="929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Choisis la bonne unité pour exprimer…</a:t>
            </a:r>
          </a:p>
        </p:txBody>
      </p:sp>
    </p:spTree>
    <p:extLst>
      <p:ext uri="{BB962C8B-B14F-4D97-AF65-F5344CB8AC3E}">
        <p14:creationId xmlns:p14="http://schemas.microsoft.com/office/powerpoint/2010/main" val="9829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6846426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hauteur du mont Blanc ?</a:t>
            </a:r>
          </a:p>
        </p:txBody>
      </p:sp>
    </p:spTree>
    <p:extLst>
      <p:ext uri="{BB962C8B-B14F-4D97-AF65-F5344CB8AC3E}">
        <p14:creationId xmlns:p14="http://schemas.microsoft.com/office/powerpoint/2010/main" val="384045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4" name="Espace réservé du contenu 10">
            <a:extLst>
              <a:ext uri="{FF2B5EF4-FFF2-40B4-BE49-F238E27FC236}">
                <a16:creationId xmlns="" xmlns:a16="http://schemas.microsoft.com/office/drawing/2014/main" id="{360F227E-67DC-4A21-8CC5-285DA06D0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4745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AED9B27-937C-4C21-BCAC-0A14E221A0F5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hauteur du mont Blanc ?</a:t>
            </a:r>
          </a:p>
        </p:txBody>
      </p:sp>
    </p:spTree>
    <p:extLst>
      <p:ext uri="{BB962C8B-B14F-4D97-AF65-F5344CB8AC3E}">
        <p14:creationId xmlns:p14="http://schemas.microsoft.com/office/powerpoint/2010/main" val="83969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largeur d’un cahier ?</a:t>
            </a:r>
          </a:p>
        </p:txBody>
      </p:sp>
    </p:spTree>
    <p:extLst>
      <p:ext uri="{BB962C8B-B14F-4D97-AF65-F5344CB8AC3E}">
        <p14:creationId xmlns:p14="http://schemas.microsoft.com/office/powerpoint/2010/main" val="259914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9846080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largeur d’un cahier ?</a:t>
            </a:r>
          </a:p>
        </p:txBody>
      </p:sp>
    </p:spTree>
    <p:extLst>
      <p:ext uri="{BB962C8B-B14F-4D97-AF65-F5344CB8AC3E}">
        <p14:creationId xmlns:p14="http://schemas.microsoft.com/office/powerpoint/2010/main" val="50403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distance Londres-Bruxelles ?</a:t>
            </a:r>
          </a:p>
        </p:txBody>
      </p:sp>
    </p:spTree>
    <p:extLst>
      <p:ext uri="{BB962C8B-B14F-4D97-AF65-F5344CB8AC3E}">
        <p14:creationId xmlns:p14="http://schemas.microsoft.com/office/powerpoint/2010/main" val="320677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7385161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614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distance Londres-Bruxelles ?</a:t>
            </a:r>
          </a:p>
        </p:txBody>
      </p:sp>
    </p:spTree>
    <p:extLst>
      <p:ext uri="{BB962C8B-B14F-4D97-AF65-F5344CB8AC3E}">
        <p14:creationId xmlns:p14="http://schemas.microsoft.com/office/powerpoint/2010/main" val="429091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longueur d’une mine de crayon ?</a:t>
            </a:r>
          </a:p>
        </p:txBody>
      </p:sp>
    </p:spTree>
    <p:extLst>
      <p:ext uri="{BB962C8B-B14F-4D97-AF65-F5344CB8AC3E}">
        <p14:creationId xmlns:p14="http://schemas.microsoft.com/office/powerpoint/2010/main" val="80269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/>
              <a:t>Multiplier </a:t>
            </a:r>
            <a:r>
              <a:rPr lang="fr-FR" sz="3600" smtClean="0"/>
              <a:t>par des fractions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3986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8080444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longueur d’une mine de crayon ?</a:t>
            </a:r>
          </a:p>
        </p:txBody>
      </p:sp>
    </p:spTree>
    <p:extLst>
      <p:ext uri="{BB962C8B-B14F-4D97-AF65-F5344CB8AC3E}">
        <p14:creationId xmlns:p14="http://schemas.microsoft.com/office/powerpoint/2010/main" val="355962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profondeur d’une piscine ?</a:t>
            </a:r>
          </a:p>
        </p:txBody>
      </p:sp>
    </p:spTree>
    <p:extLst>
      <p:ext uri="{BB962C8B-B14F-4D97-AF65-F5344CB8AC3E}">
        <p14:creationId xmlns:p14="http://schemas.microsoft.com/office/powerpoint/2010/main" val="72749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1304170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profondeur d’une piscine ?</a:t>
            </a:r>
          </a:p>
        </p:txBody>
      </p:sp>
    </p:spTree>
    <p:extLst>
      <p:ext uri="{BB962C8B-B14F-4D97-AF65-F5344CB8AC3E}">
        <p14:creationId xmlns:p14="http://schemas.microsoft.com/office/powerpoint/2010/main" val="376586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longueur d’un stylo ?</a:t>
            </a:r>
          </a:p>
        </p:txBody>
      </p:sp>
    </p:spTree>
    <p:extLst>
      <p:ext uri="{BB962C8B-B14F-4D97-AF65-F5344CB8AC3E}">
        <p14:creationId xmlns:p14="http://schemas.microsoft.com/office/powerpoint/2010/main" val="234241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1668765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16FA812-321C-4591-9703-777DE0CB75DC}"/>
              </a:ext>
            </a:extLst>
          </p:cNvPr>
          <p:cNvSpPr txBox="1"/>
          <p:nvPr/>
        </p:nvSpPr>
        <p:spPr>
          <a:xfrm>
            <a:off x="839069" y="1139687"/>
            <a:ext cx="76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longueur d’un stylo ?</a:t>
            </a:r>
          </a:p>
        </p:txBody>
      </p:sp>
    </p:spTree>
    <p:extLst>
      <p:ext uri="{BB962C8B-B14F-4D97-AF65-F5344CB8AC3E}">
        <p14:creationId xmlns:p14="http://schemas.microsoft.com/office/powerpoint/2010/main" val="269166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0546C2F-9180-47F0-9E6F-029E636D9F60}"/>
              </a:ext>
            </a:extLst>
          </p:cNvPr>
          <p:cNvSpPr/>
          <p:nvPr/>
        </p:nvSpPr>
        <p:spPr>
          <a:xfrm>
            <a:off x="5053421" y="4648669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latin typeface="Calibri"/>
              </a:rPr>
              <a:t>0   6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903D1C2-EC7D-46EB-B60B-5638528BA9AE}"/>
              </a:ext>
            </a:extLst>
          </p:cNvPr>
          <p:cNvSpPr txBox="1"/>
          <p:nvPr/>
        </p:nvSpPr>
        <p:spPr>
          <a:xfrm>
            <a:off x="0" y="769040"/>
            <a:ext cx="9502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chargement d’un camion mesure 3 m 6 cm de haut.</a:t>
            </a:r>
          </a:p>
          <a:p>
            <a:r>
              <a:rPr lang="fr-FR" sz="3200" dirty="0"/>
              <a:t>D’après ce panneau, peut-il passer?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3EF26207-4D57-479F-9730-00C7DA87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00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3E0C7BC0-9EB8-41D5-862F-13F55BAEFCD3}"/>
                  </a:ext>
                </a:extLst>
              </p:cNvPr>
              <p:cNvSpPr txBox="1"/>
              <p:nvPr/>
            </p:nvSpPr>
            <p:spPr>
              <a:xfrm>
                <a:off x="251012" y="2334801"/>
                <a:ext cx="715618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6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 m = 0,06 cm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E0C7BC0-9EB8-41D5-862F-13F55BAEF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" y="2334801"/>
                <a:ext cx="7156182" cy="791820"/>
              </a:xfrm>
              <a:prstGeom prst="rect">
                <a:avLst/>
              </a:prstGeom>
              <a:blipFill>
                <a:blip r:embed="rId3"/>
                <a:stretch>
                  <a:fillRect l="-2129"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A8F44A4-6DA1-403F-851C-DBFED04F48A2}"/>
              </a:ext>
            </a:extLst>
          </p:cNvPr>
          <p:cNvSpPr txBox="1"/>
          <p:nvPr/>
        </p:nvSpPr>
        <p:spPr>
          <a:xfrm>
            <a:off x="273860" y="3251451"/>
            <a:ext cx="447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 m 6 cm = 3,06 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41C380E-3D99-4ED0-962C-8E75AFF8FC0C}"/>
              </a:ext>
            </a:extLst>
          </p:cNvPr>
          <p:cNvSpPr txBox="1"/>
          <p:nvPr/>
        </p:nvSpPr>
        <p:spPr>
          <a:xfrm>
            <a:off x="251012" y="4083449"/>
            <a:ext cx="894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3,06 &lt; 3,5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1B77DBB-241D-4F40-868F-9BCD35222245}"/>
              </a:ext>
            </a:extLst>
          </p:cNvPr>
          <p:cNvSpPr txBox="1"/>
          <p:nvPr/>
        </p:nvSpPr>
        <p:spPr>
          <a:xfrm>
            <a:off x="-1539582" y="5597286"/>
            <a:ext cx="894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Oui, ce camion peut passer</a:t>
            </a:r>
            <a:r>
              <a:rPr lang="fr-FR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8E6119F-6CD1-432D-8867-DC0725E67218}"/>
              </a:ext>
            </a:extLst>
          </p:cNvPr>
          <p:cNvSpPr/>
          <p:nvPr/>
        </p:nvSpPr>
        <p:spPr>
          <a:xfrm>
            <a:off x="251012" y="208560"/>
            <a:ext cx="8946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="" xmlns:a16="http://schemas.microsoft.com/office/drawing/2014/main" id="{B6350E8F-67CF-4FBA-A09C-79C9E0B5E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21800"/>
              </p:ext>
            </p:extLst>
          </p:nvPr>
        </p:nvGraphicFramePr>
        <p:xfrm>
          <a:off x="6540899" y="3445154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4BCCCE41-0361-4287-AD5D-F8C8F7D492F7}"/>
              </a:ext>
            </a:extLst>
          </p:cNvPr>
          <p:cNvGrpSpPr/>
          <p:nvPr/>
        </p:nvGrpSpPr>
        <p:grpSpPr>
          <a:xfrm>
            <a:off x="10129727" y="3359431"/>
            <a:ext cx="845915" cy="1064893"/>
            <a:chOff x="18830619" y="3897039"/>
            <a:chExt cx="845915" cy="1064893"/>
          </a:xfrm>
        </p:grpSpPr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A2DC0742-4DA8-4ECF-BFA6-BD81AD63D650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A02E1FCF-66CA-4EC3-A7BD-2C2D2F427E9A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3C991FA-C4A2-4CFE-82C7-164AD382F63E}"/>
              </a:ext>
            </a:extLst>
          </p:cNvPr>
          <p:cNvSpPr/>
          <p:nvPr/>
        </p:nvSpPr>
        <p:spPr>
          <a:xfrm>
            <a:off x="10056542" y="4279719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E86C681-3DD9-4E1A-A545-D222FFE6EAB1}"/>
              </a:ext>
            </a:extLst>
          </p:cNvPr>
          <p:cNvSpPr/>
          <p:nvPr/>
        </p:nvSpPr>
        <p:spPr>
          <a:xfrm>
            <a:off x="10589446" y="4272807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44AC26B-739A-4D87-9917-95371A281D46}"/>
              </a:ext>
            </a:extLst>
          </p:cNvPr>
          <p:cNvSpPr/>
          <p:nvPr/>
        </p:nvSpPr>
        <p:spPr>
          <a:xfrm>
            <a:off x="11149219" y="4276909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77C02C42-405A-4964-9226-E18ABD2DE8EA}"/>
              </a:ext>
            </a:extLst>
          </p:cNvPr>
          <p:cNvSpPr txBox="1"/>
          <p:nvPr/>
        </p:nvSpPr>
        <p:spPr>
          <a:xfrm rot="16200000">
            <a:off x="10882498" y="3737988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94826CF1-82C0-4A37-BD75-DF61D4E0356A}"/>
              </a:ext>
            </a:extLst>
          </p:cNvPr>
          <p:cNvGrpSpPr/>
          <p:nvPr/>
        </p:nvGrpSpPr>
        <p:grpSpPr>
          <a:xfrm>
            <a:off x="6518957" y="4630186"/>
            <a:ext cx="5236450" cy="838210"/>
            <a:chOff x="3776218" y="3990054"/>
            <a:chExt cx="5236450" cy="83821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821C57A-C16B-4274-AD19-8AEAF737DFCD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27BFD39-BE63-462C-901C-AE2DA6AE412D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75E776B-98CE-47E3-89FE-0851E778128E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FDBDB44-6655-4452-8E34-C331DF8849E0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EC81421-DAD8-433A-A1E5-3683F0233836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F1936D5E-9BF8-466E-AACC-6DA243FCD2BB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CC5BCED-1B22-42B6-BC9F-C407E6C8CEC1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F360A6BB-AA02-4656-986C-E1F68E14971A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10FE6BD-F898-4173-90BC-1848F50D455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9EBDD532-F259-49AF-B0FB-DC16ADDC1681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06014A-6899-4E73-BA1F-7C300E8A5A79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4A74D89-5562-4C6F-B687-2B13B13A1FF1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2ACD763-EAC7-42BF-8356-AE020D800991}"/>
              </a:ext>
            </a:extLst>
          </p:cNvPr>
          <p:cNvSpPr/>
          <p:nvPr/>
        </p:nvSpPr>
        <p:spPr>
          <a:xfrm>
            <a:off x="8836555" y="4276908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B9C0FB26-3F7A-4BB7-B0CF-3C43C32E114E}"/>
              </a:ext>
            </a:extLst>
          </p:cNvPr>
          <p:cNvSpPr txBox="1"/>
          <p:nvPr/>
        </p:nvSpPr>
        <p:spPr>
          <a:xfrm>
            <a:off x="9860190" y="4898431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614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/>
      <p:bldP spid="9" grpId="0"/>
      <p:bldP spid="10" grpId="0"/>
      <p:bldP spid="5" grpId="0"/>
      <p:bldP spid="15" grpId="0"/>
      <p:bldP spid="16" grpId="0"/>
      <p:bldP spid="17" grpId="0"/>
      <p:bldP spid="18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CDC608AD-9E43-482F-9CC7-EA3100BCE6B3}"/>
              </a:ext>
            </a:extLst>
          </p:cNvPr>
          <p:cNvSpPr/>
          <p:nvPr/>
        </p:nvSpPr>
        <p:spPr>
          <a:xfrm>
            <a:off x="5156938" y="5311049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2   </a:t>
            </a:r>
            <a:r>
              <a:rPr kumimoji="0" lang="fr-FR" sz="40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="" xmlns:a16="http://schemas.microsoft.com/office/drawing/2014/main" id="{6B63AA25-FD8F-49CA-B52F-A3B0F7181203}"/>
              </a:ext>
            </a:extLst>
          </p:cNvPr>
          <p:cNvSpPr/>
          <p:nvPr/>
        </p:nvSpPr>
        <p:spPr>
          <a:xfrm>
            <a:off x="139475" y="278183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FD2E548-F15F-42A1-BEC1-ED62F4F68F6A}"/>
              </a:ext>
            </a:extLst>
          </p:cNvPr>
          <p:cNvSpPr txBox="1"/>
          <p:nvPr/>
        </p:nvSpPr>
        <p:spPr>
          <a:xfrm>
            <a:off x="2938612" y="148168"/>
            <a:ext cx="904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Lorsqu’une longueur est donnée, par exemple en mètre et centimètre, on peut l’exprimer en mètre à l’aide d’un nombre décimal.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="" xmlns:a16="http://schemas.microsoft.com/office/drawing/2014/main" id="{B72DAFDD-A0AA-492E-81F1-61A2C899BA28}"/>
                  </a:ext>
                </a:extLst>
              </p:cNvPr>
              <p:cNvSpPr txBox="1"/>
              <p:nvPr/>
            </p:nvSpPr>
            <p:spPr>
              <a:xfrm>
                <a:off x="1326577" y="1638864"/>
                <a:ext cx="962890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dm , c’est un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dixième</a:t>
                </a:r>
                <a:r>
                  <a:rPr lang="fr-FR" sz="2400" b="1" dirty="0"/>
                  <a:t> de mètre : 1 dm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/>
                  <a:t> m         →         1 dm = 0,1 m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72DAFDD-A0AA-492E-81F1-61A2C899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7" y="1638864"/>
                <a:ext cx="9628909" cy="647357"/>
              </a:xfrm>
              <a:prstGeom prst="rect">
                <a:avLst/>
              </a:prstGeom>
              <a:blipFill>
                <a:blip r:embed="rId2"/>
                <a:stretch>
                  <a:fillRect l="-1013" b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52CAE094-709F-45B9-8157-2CE539EE8B3E}"/>
                  </a:ext>
                </a:extLst>
              </p:cNvPr>
              <p:cNvSpPr txBox="1"/>
              <p:nvPr/>
            </p:nvSpPr>
            <p:spPr>
              <a:xfrm>
                <a:off x="1326576" y="2355050"/>
                <a:ext cx="962890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cm , c’est un </a:t>
                </a:r>
                <a:r>
                  <a:rPr lang="fr-FR" sz="2400" b="1" dirty="0">
                    <a:solidFill>
                      <a:srgbClr val="0070C0"/>
                    </a:solidFill>
                  </a:rPr>
                  <a:t>centième</a:t>
                </a:r>
                <a:r>
                  <a:rPr lang="fr-FR" sz="2400" b="1" dirty="0"/>
                  <a:t> de mètre : 1 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/>
                  <a:t> m       →        1 cm = 0,01 m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2CAE094-709F-45B9-8157-2CE539EE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6" y="2355050"/>
                <a:ext cx="9628909" cy="647357"/>
              </a:xfrm>
              <a:prstGeom prst="rect">
                <a:avLst/>
              </a:prstGeom>
              <a:blipFill>
                <a:blip r:embed="rId3"/>
                <a:stretch>
                  <a:fillRect l="-1013" b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="" xmlns:a16="http://schemas.microsoft.com/office/drawing/2014/main" id="{011E5147-A549-4E29-BBC5-ABCD7E31769A}"/>
                  </a:ext>
                </a:extLst>
              </p:cNvPr>
              <p:cNvSpPr txBox="1"/>
              <p:nvPr/>
            </p:nvSpPr>
            <p:spPr>
              <a:xfrm>
                <a:off x="0" y="4552362"/>
                <a:ext cx="4294909" cy="160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3 m 625 mm </a:t>
                </a:r>
                <a:r>
                  <a:rPr lang="fr-FR" dirty="0"/>
                  <a:t>= 3 m 6 dm 2 cm 5 mm</a:t>
                </a:r>
              </a:p>
              <a:p>
                <a:endParaRPr lang="fr-FR" dirty="0"/>
              </a:p>
              <a:p>
                <a:r>
                  <a:rPr lang="fr-FR" b="1" dirty="0"/>
                  <a:t>3 m 625 mm </a:t>
                </a:r>
                <a:r>
                  <a:rPr lang="fr-FR" dirty="0"/>
                  <a:t>= 3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dirty="0"/>
                  <a:t>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dirty="0"/>
                  <a:t> m +</a:t>
                </a:r>
                <a:r>
                  <a:rPr lang="fr-FR" b="1" kern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fr-FR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dirty="0"/>
                  <a:t> m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b="1" dirty="0"/>
                  <a:t>3 m 625 mm </a:t>
                </a:r>
                <a:r>
                  <a:rPr lang="fr-FR" dirty="0"/>
                  <a:t>= 3,</a:t>
                </a:r>
                <a:r>
                  <a:rPr lang="fr-FR" b="1" dirty="0">
                    <a:solidFill>
                      <a:srgbClr val="FF0000"/>
                    </a:solidFill>
                  </a:rPr>
                  <a:t>6</a:t>
                </a:r>
                <a:r>
                  <a:rPr lang="fr-FR" b="1" dirty="0">
                    <a:solidFill>
                      <a:srgbClr val="0070C0"/>
                    </a:solidFill>
                  </a:rPr>
                  <a:t>2</a:t>
                </a:r>
                <a:r>
                  <a:rPr lang="fr-FR" b="1" dirty="0">
                    <a:solidFill>
                      <a:srgbClr val="FFC000"/>
                    </a:solidFill>
                  </a:rPr>
                  <a:t>5 </a:t>
                </a:r>
                <a:r>
                  <a:rPr lang="fr-FR" dirty="0"/>
                  <a:t>m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11E5147-A549-4E29-BBC5-ABCD7E317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2362"/>
                <a:ext cx="4294909" cy="1604542"/>
              </a:xfrm>
              <a:prstGeom prst="rect">
                <a:avLst/>
              </a:prstGeom>
              <a:blipFill>
                <a:blip r:embed="rId4"/>
                <a:stretch>
                  <a:fillRect l="-1135" t="-2281" b="-5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46167C47-E608-43DD-BCA6-35E666AFF00C}"/>
                  </a:ext>
                </a:extLst>
              </p:cNvPr>
              <p:cNvSpPr txBox="1"/>
              <p:nvPr/>
            </p:nvSpPr>
            <p:spPr>
              <a:xfrm>
                <a:off x="1326576" y="3034096"/>
                <a:ext cx="9628909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mm , c’est un </a:t>
                </a:r>
                <a:r>
                  <a:rPr lang="fr-FR" sz="2400" b="1" dirty="0">
                    <a:solidFill>
                      <a:srgbClr val="FFC000"/>
                    </a:solidFill>
                  </a:rPr>
                  <a:t>millième</a:t>
                </a:r>
                <a:r>
                  <a:rPr lang="fr-FR" sz="2400" b="1" dirty="0"/>
                  <a:t> de mètre : 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400" b="1" dirty="0"/>
                  <a:t> m   →        1 mm = 0,001 m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6167C47-E608-43DD-BCA6-35E666AFF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6" y="3034096"/>
                <a:ext cx="9628909" cy="625812"/>
              </a:xfrm>
              <a:prstGeom prst="rect">
                <a:avLst/>
              </a:prstGeom>
              <a:blipFill>
                <a:blip r:embed="rId5"/>
                <a:stretch>
                  <a:fillRect l="-1013" r="-1267"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Tableau 72">
            <a:extLst>
              <a:ext uri="{FF2B5EF4-FFF2-40B4-BE49-F238E27FC236}">
                <a16:creationId xmlns="" xmlns:a16="http://schemas.microsoft.com/office/drawing/2014/main" id="{BBDA3670-04AF-41A9-9C5D-5D94C39D6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95645"/>
              </p:ext>
            </p:extLst>
          </p:nvPr>
        </p:nvGraphicFramePr>
        <p:xfrm>
          <a:off x="6019322" y="409780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E1FE8B8E-2682-43E0-A896-2C46E0D9068B}"/>
              </a:ext>
            </a:extLst>
          </p:cNvPr>
          <p:cNvGrpSpPr/>
          <p:nvPr/>
        </p:nvGrpSpPr>
        <p:grpSpPr>
          <a:xfrm>
            <a:off x="9608150" y="4012080"/>
            <a:ext cx="845915" cy="1064893"/>
            <a:chOff x="18830619" y="3897039"/>
            <a:chExt cx="845915" cy="1064893"/>
          </a:xfrm>
        </p:grpSpPr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0F588D35-E631-43BA-8381-A30C0321DB34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="" xmlns:a16="http://schemas.microsoft.com/office/drawing/2014/main" id="{D93D8EB8-5676-49AD-BA30-A9EECD971A5C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6921FC1-71EC-4A22-889C-DF81003D17FC}"/>
              </a:ext>
            </a:extLst>
          </p:cNvPr>
          <p:cNvSpPr/>
          <p:nvPr/>
        </p:nvSpPr>
        <p:spPr>
          <a:xfrm>
            <a:off x="9534965" y="493236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D535715A-191E-4610-9C9E-85BA6B9CBFDE}"/>
              </a:ext>
            </a:extLst>
          </p:cNvPr>
          <p:cNvSpPr/>
          <p:nvPr/>
        </p:nvSpPr>
        <p:spPr>
          <a:xfrm>
            <a:off x="10067869" y="492545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A3541207-B1A9-458C-BC32-4E23DF9CD803}"/>
              </a:ext>
            </a:extLst>
          </p:cNvPr>
          <p:cNvSpPr/>
          <p:nvPr/>
        </p:nvSpPr>
        <p:spPr>
          <a:xfrm>
            <a:off x="10627642" y="492955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06FF8494-E720-4BDE-A7E8-A76F8BE474C3}"/>
              </a:ext>
            </a:extLst>
          </p:cNvPr>
          <p:cNvSpPr txBox="1"/>
          <p:nvPr/>
        </p:nvSpPr>
        <p:spPr>
          <a:xfrm rot="16200000">
            <a:off x="10360921" y="439063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1" name="Groupe 80">
            <a:extLst>
              <a:ext uri="{FF2B5EF4-FFF2-40B4-BE49-F238E27FC236}">
                <a16:creationId xmlns="" xmlns:a16="http://schemas.microsoft.com/office/drawing/2014/main" id="{E37473C8-4454-44EA-AC73-FAC4790F1C71}"/>
              </a:ext>
            </a:extLst>
          </p:cNvPr>
          <p:cNvGrpSpPr/>
          <p:nvPr/>
        </p:nvGrpSpPr>
        <p:grpSpPr>
          <a:xfrm>
            <a:off x="5997380" y="5282835"/>
            <a:ext cx="5236450" cy="838210"/>
            <a:chOff x="3776218" y="3990054"/>
            <a:chExt cx="5236450" cy="838210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01C57AFA-AE17-4D0C-924F-6E3DC9FA9E1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6C9BC81A-1D49-4D55-95B5-7BEF42B512B0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A51C7FFC-DB88-4435-A1CF-030B3DA15FEA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F0EB4DD9-8E7F-48AA-ACB1-AC5EA761427F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FF3965D9-CADF-4D98-A756-FD60335879F4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9776207-6C01-4D48-94CB-65F6065228D0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A417B1B6-216D-4115-A7FC-35589D3E770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BFDB7B57-0923-4BD3-8607-85A19C8039CD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6E2A1D5B-9CE9-45EC-8A2D-D0C89FE54925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165BECDA-AB88-4016-ACEC-D5D9B3EDA93C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3245DF3E-6378-4317-BAFD-01C7356DEC74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FC68EA6A-3B34-47F2-8F51-2A95A31540B6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98BCB22-F400-4D81-B76A-A6CA0CC71A6F}"/>
              </a:ext>
            </a:extLst>
          </p:cNvPr>
          <p:cNvSpPr/>
          <p:nvPr/>
        </p:nvSpPr>
        <p:spPr>
          <a:xfrm>
            <a:off x="8314978" y="492955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08E6A3E-4939-4E30-A89C-5D353DEB1FA4}"/>
              </a:ext>
            </a:extLst>
          </p:cNvPr>
          <p:cNvSpPr txBox="1"/>
          <p:nvPr/>
        </p:nvSpPr>
        <p:spPr>
          <a:xfrm>
            <a:off x="9338613" y="5551080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765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" grpId="0"/>
      <p:bldP spid="9" grpId="0"/>
      <p:bldP spid="13" grpId="0"/>
      <p:bldP spid="12" grpId="0"/>
      <p:bldP spid="77" grpId="0"/>
      <p:bldP spid="78" grpId="0"/>
      <p:bldP spid="79" grpId="0"/>
      <p:bldP spid="80" grpId="0"/>
      <p:bldP spid="9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B4695B-16F0-4C94-A05A-E12E2D1D4A75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C8C4E8B-1587-40C6-986C-3CECDBDC7E0F}"/>
              </a:ext>
            </a:extLst>
          </p:cNvPr>
          <p:cNvSpPr txBox="1"/>
          <p:nvPr/>
        </p:nvSpPr>
        <p:spPr>
          <a:xfrm>
            <a:off x="430306" y="2171273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13 m 2 cm =              m</a:t>
            </a:r>
          </a:p>
          <a:p>
            <a:pPr algn="ctr"/>
            <a:endParaRPr lang="fr-FR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3145795" y="2691423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…   </a:t>
            </a:r>
          </a:p>
        </p:txBody>
      </p:sp>
    </p:spTree>
    <p:extLst>
      <p:ext uri="{BB962C8B-B14F-4D97-AF65-F5344CB8AC3E}">
        <p14:creationId xmlns:p14="http://schemas.microsoft.com/office/powerpoint/2010/main" val="148250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8C05B1B-C27F-4252-AE9B-4B2CC087AC5E}"/>
              </a:ext>
            </a:extLst>
          </p:cNvPr>
          <p:cNvSpPr txBox="1"/>
          <p:nvPr/>
        </p:nvSpPr>
        <p:spPr>
          <a:xfrm>
            <a:off x="430306" y="2171273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13 m 2 cm =              m</a:t>
            </a:r>
          </a:p>
          <a:p>
            <a:pPr algn="ctr"/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="" xmlns:a16="http://schemas.microsoft.com/office/drawing/2014/main" id="{6BDA7FCA-DBEE-450F-8349-CD95726436F8}"/>
                  </a:ext>
                </a:extLst>
              </p:cNvPr>
              <p:cNvSpPr txBox="1"/>
              <p:nvPr/>
            </p:nvSpPr>
            <p:spPr>
              <a:xfrm>
                <a:off x="6113929" y="1852724"/>
                <a:ext cx="554181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13 m 2 cm = 13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BDA7FCA-DBEE-450F-8349-CD957264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929" y="1852724"/>
                <a:ext cx="5541818" cy="791820"/>
              </a:xfrm>
              <a:prstGeom prst="rect">
                <a:avLst/>
              </a:prstGeom>
              <a:blipFill>
                <a:blip r:embed="rId2"/>
                <a:stretch>
                  <a:fillRect l="-2860"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D876B38-A163-4426-BBB8-11CF71D5BC25}"/>
              </a:ext>
            </a:extLst>
          </p:cNvPr>
          <p:cNvSpPr txBox="1"/>
          <p:nvPr/>
        </p:nvSpPr>
        <p:spPr>
          <a:xfrm>
            <a:off x="6236318" y="5185824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13 m 2 cm = 13 m + 0,02 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AECFBB5-1592-4AE8-AD9A-697061F9ABBF}"/>
              </a:ext>
            </a:extLst>
          </p:cNvPr>
          <p:cNvSpPr txBox="1"/>
          <p:nvPr/>
        </p:nvSpPr>
        <p:spPr>
          <a:xfrm>
            <a:off x="6273642" y="6039510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13 m 2 cm = 13,02 m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3076992" y="2773439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13,02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079CCF-980E-4193-873D-C50975CC0510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56B0648-BACE-46FF-84D0-E922FFA627A2}"/>
              </a:ext>
            </a:extLst>
          </p:cNvPr>
          <p:cNvSpPr/>
          <p:nvPr/>
        </p:nvSpPr>
        <p:spPr>
          <a:xfrm>
            <a:off x="4609981" y="4017106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latin typeface="Calibri"/>
              </a:rPr>
              <a:t>0   2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60063380-BB98-46FA-926D-57967D9FB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62129"/>
              </p:ext>
            </p:extLst>
          </p:nvPr>
        </p:nvGraphicFramePr>
        <p:xfrm>
          <a:off x="6137562" y="2823792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4C1EBD9F-AD2F-448C-B98F-588DDD377A64}"/>
              </a:ext>
            </a:extLst>
          </p:cNvPr>
          <p:cNvGrpSpPr/>
          <p:nvPr/>
        </p:nvGrpSpPr>
        <p:grpSpPr>
          <a:xfrm>
            <a:off x="9709463" y="2721465"/>
            <a:ext cx="845915" cy="1064893"/>
            <a:chOff x="18830619" y="3897039"/>
            <a:chExt cx="845915" cy="1064893"/>
          </a:xfrm>
        </p:grpSpPr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295AEF16-0D76-4B5E-8D30-AC0B9D527E13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6749ADE3-2523-44B8-BD5F-A0532F6E6810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E7B1606-6F06-4833-AA35-36745240585E}"/>
              </a:ext>
            </a:extLst>
          </p:cNvPr>
          <p:cNvSpPr/>
          <p:nvPr/>
        </p:nvSpPr>
        <p:spPr>
          <a:xfrm>
            <a:off x="9636278" y="3641753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39A4E46-C2B0-4151-BCE1-4D9355B2CE35}"/>
              </a:ext>
            </a:extLst>
          </p:cNvPr>
          <p:cNvSpPr/>
          <p:nvPr/>
        </p:nvSpPr>
        <p:spPr>
          <a:xfrm>
            <a:off x="10169182" y="3634841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3C8A0C1-8F63-4D0A-B595-FCD15105ED19}"/>
              </a:ext>
            </a:extLst>
          </p:cNvPr>
          <p:cNvSpPr/>
          <p:nvPr/>
        </p:nvSpPr>
        <p:spPr>
          <a:xfrm>
            <a:off x="10728955" y="3638943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65E03DF-40C4-461E-AB47-384BEE35D54C}"/>
              </a:ext>
            </a:extLst>
          </p:cNvPr>
          <p:cNvSpPr txBox="1"/>
          <p:nvPr/>
        </p:nvSpPr>
        <p:spPr>
          <a:xfrm rot="16200000">
            <a:off x="10462234" y="3100022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9F044717-6357-41E6-BB82-BC71CEB8E484}"/>
              </a:ext>
            </a:extLst>
          </p:cNvPr>
          <p:cNvGrpSpPr/>
          <p:nvPr/>
        </p:nvGrpSpPr>
        <p:grpSpPr>
          <a:xfrm>
            <a:off x="6098693" y="3992220"/>
            <a:ext cx="5236450" cy="838210"/>
            <a:chOff x="3776218" y="3990054"/>
            <a:chExt cx="5236450" cy="838210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428DEA1-E63E-4A2B-A605-977C6D06166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46688C57-DA10-4B2E-87F4-8F4FAA371F03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BDE52B7-F5E1-4E0C-873F-20A62871F038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644BF04-1FC2-46A7-AE21-AC44CE7D66D6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52B977F-C18E-4A44-8E44-D56DB35B753A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CC4630F-0E97-45C3-9C29-21043A36C321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A76FF15-DE33-485A-9F33-16D5DCF3E73F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9F30D98B-3162-4166-AF0B-F2D9EB16379A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36BD746-83F4-4C62-8F82-CDFFE890DE33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5BEC8EB-01E3-41C9-AD06-925EBAD1E31B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8349B16-2E96-4E46-A809-EA8E155F0143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9AFF624-F410-4342-A402-C9893D8EF46E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A528E6C-DAD0-4FC1-8760-DF63E3E19B0A}"/>
              </a:ext>
            </a:extLst>
          </p:cNvPr>
          <p:cNvSpPr/>
          <p:nvPr/>
        </p:nvSpPr>
        <p:spPr>
          <a:xfrm>
            <a:off x="8416291" y="3638942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9135309B-7C17-47E0-8244-4042F64442DF}"/>
              </a:ext>
            </a:extLst>
          </p:cNvPr>
          <p:cNvSpPr txBox="1"/>
          <p:nvPr/>
        </p:nvSpPr>
        <p:spPr>
          <a:xfrm>
            <a:off x="9439926" y="4260465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167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 animBg="1"/>
      <p:bldP spid="16" grpId="0"/>
      <p:bldP spid="17" grpId="0"/>
      <p:bldP spid="18" grpId="0"/>
      <p:bldP spid="19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3E3EE6-E711-47B4-B039-54855042D1E8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C44D660-76D3-4959-B048-73D73B4B8856}"/>
              </a:ext>
            </a:extLst>
          </p:cNvPr>
          <p:cNvSpPr txBox="1"/>
          <p:nvPr/>
        </p:nvSpPr>
        <p:spPr>
          <a:xfrm>
            <a:off x="424906" y="2171273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8 m 5 dm =              m</a:t>
            </a:r>
          </a:p>
          <a:p>
            <a:pPr algn="ctr"/>
            <a:endParaRPr lang="fr-FR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2965687" y="2665389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…   </a:t>
            </a:r>
          </a:p>
        </p:txBody>
      </p:sp>
    </p:spTree>
    <p:extLst>
      <p:ext uri="{BB962C8B-B14F-4D97-AF65-F5344CB8AC3E}">
        <p14:creationId xmlns:p14="http://schemas.microsoft.com/office/powerpoint/2010/main" val="2440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Espace réservé du contenu 4">
                <a:extLst>
                  <a:ext uri="{FF2B5EF4-FFF2-40B4-BE49-F238E27FC236}">
                    <a16:creationId xmlns="" xmlns:a16="http://schemas.microsoft.com/office/drawing/2014/main" id="{CC103755-3393-1540-9CCC-37BA932C83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738" y="429200"/>
                <a:ext cx="4069421" cy="27094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3600" dirty="0"/>
                  <a:t>  </a:t>
                </a:r>
              </a:p>
              <a:p>
                <a:pPr marL="0" indent="0">
                  <a:buNone/>
                </a:pPr>
                <a:r>
                  <a:rPr lang="fr-FR" sz="3600" dirty="0"/>
                  <a:t>Calcule  3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000" dirty="0"/>
                  <a:t>   </a:t>
                </a:r>
              </a:p>
            </p:txBody>
          </p:sp>
        </mc:Choice>
        <mc:Fallback xmlns="">
          <p:sp>
            <p:nvSpPr>
              <p:cNvPr id="62" name="Espace réservé du contenu 4">
                <a:extLst>
                  <a:ext uri="{FF2B5EF4-FFF2-40B4-BE49-F238E27FC236}">
                    <a16:creationId xmlns:a16="http://schemas.microsoft.com/office/drawing/2014/main" id="{CC103755-3393-1540-9CCC-37BA932C8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38" y="429200"/>
                <a:ext cx="4069421" cy="2709426"/>
              </a:xfrm>
              <a:prstGeom prst="rect">
                <a:avLst/>
              </a:prstGeom>
              <a:blipFill>
                <a:blip r:embed="rId3"/>
                <a:stretch>
                  <a:fillRect l="-46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6B8B6B8F-3374-4348-AE02-BC076BB6312A}"/>
                  </a:ext>
                </a:extLst>
              </p:cNvPr>
              <p:cNvSpPr txBox="1"/>
              <p:nvPr/>
            </p:nvSpPr>
            <p:spPr>
              <a:xfrm>
                <a:off x="6435253" y="2212445"/>
                <a:ext cx="5056094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3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B8B6B8F-3374-4348-AE02-BC076BB63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53" y="2212445"/>
                <a:ext cx="5056094" cy="1109791"/>
              </a:xfrm>
              <a:prstGeom prst="rect">
                <a:avLst/>
              </a:prstGeom>
              <a:blipFill>
                <a:blip r:embed="rId4"/>
                <a:stretch>
                  <a:fillRect l="-4946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F98D527B-428E-40EF-A053-BCC42C0BFFAC}"/>
                  </a:ext>
                </a:extLst>
              </p:cNvPr>
              <p:cNvSpPr txBox="1"/>
              <p:nvPr/>
            </p:nvSpPr>
            <p:spPr>
              <a:xfrm>
                <a:off x="7329135" y="3376421"/>
                <a:ext cx="4413296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3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1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98D527B-428E-40EF-A053-BCC42C0B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35" y="3376421"/>
                <a:ext cx="4413296" cy="1049839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6F9EFE9A-9535-4778-9106-E168065E09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58638" y="488306"/>
            <a:ext cx="1389600" cy="1415212"/>
            <a:chOff x="1347" y="5894"/>
            <a:chExt cx="3714" cy="3638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10" name="Group 3">
              <a:extLst>
                <a:ext uri="{FF2B5EF4-FFF2-40B4-BE49-F238E27FC236}">
                  <a16:creationId xmlns="" xmlns:a16="http://schemas.microsoft.com/office/drawing/2014/main" id="{4AB1836B-473F-42F5-AF63-EE2DD4C21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" y="5894"/>
              <a:ext cx="3714" cy="3638"/>
              <a:chOff x="1225" y="5571"/>
              <a:chExt cx="3714" cy="3638"/>
            </a:xfrm>
            <a:grpFill/>
          </p:grpSpPr>
          <p:sp>
            <p:nvSpPr>
              <p:cNvPr id="11" name="AutoShape 4">
                <a:extLst>
                  <a:ext uri="{FF2B5EF4-FFF2-40B4-BE49-F238E27FC236}">
                    <a16:creationId xmlns="" xmlns:a16="http://schemas.microsoft.com/office/drawing/2014/main" id="{795E368D-6940-4C10-8962-6C73ED9AF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5571"/>
                <a:ext cx="3714" cy="3638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029" name="AutoShape 5">
                <a:extLst>
                  <a:ext uri="{FF2B5EF4-FFF2-40B4-BE49-F238E27FC236}">
                    <a16:creationId xmlns="" xmlns:a16="http://schemas.microsoft.com/office/drawing/2014/main" id="{CAF9D172-749C-4DBF-ADEC-FF6335238A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69" y="5571"/>
                <a:ext cx="0" cy="1743"/>
              </a:xfrm>
              <a:prstGeom prst="straightConnector1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0" name="AutoShape 6">
                <a:extLst>
                  <a:ext uri="{FF2B5EF4-FFF2-40B4-BE49-F238E27FC236}">
                    <a16:creationId xmlns="" xmlns:a16="http://schemas.microsoft.com/office/drawing/2014/main" id="{38AB299A-4D7E-4C30-A839-AB2FD21B2A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612" y="7317"/>
                <a:ext cx="1457" cy="1068"/>
              </a:xfrm>
              <a:prstGeom prst="straightConnector1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031" name="AutoShape 7">
              <a:extLst>
                <a:ext uri="{FF2B5EF4-FFF2-40B4-BE49-F238E27FC236}">
                  <a16:creationId xmlns="" xmlns:a16="http://schemas.microsoft.com/office/drawing/2014/main" id="{50C42C4D-0A77-4457-A7CE-87312CA94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1" y="7640"/>
              <a:ext cx="1605" cy="961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0445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8C05B1B-C27F-4252-AE9B-4B2CC087AC5E}"/>
              </a:ext>
            </a:extLst>
          </p:cNvPr>
          <p:cNvSpPr txBox="1"/>
          <p:nvPr/>
        </p:nvSpPr>
        <p:spPr>
          <a:xfrm>
            <a:off x="424906" y="2171273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8 m 5 dm =              m</a:t>
            </a:r>
          </a:p>
          <a:p>
            <a:pPr algn="ctr"/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="" xmlns:a16="http://schemas.microsoft.com/office/drawing/2014/main" id="{6BDA7FCA-DBEE-450F-8349-CD95726436F8}"/>
                  </a:ext>
                </a:extLst>
              </p:cNvPr>
              <p:cNvSpPr txBox="1"/>
              <p:nvPr/>
            </p:nvSpPr>
            <p:spPr>
              <a:xfrm>
                <a:off x="6072880" y="1679347"/>
                <a:ext cx="554181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8 m 5 dm = 8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BDA7FCA-DBEE-450F-8349-CD957264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80" y="1679347"/>
                <a:ext cx="5541818" cy="798873"/>
              </a:xfrm>
              <a:prstGeom prst="rect">
                <a:avLst/>
              </a:prstGeom>
              <a:blipFill>
                <a:blip r:embed="rId2"/>
                <a:stretch>
                  <a:fillRect l="-2750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D876B38-A163-4426-BBB8-11CF71D5BC25}"/>
              </a:ext>
            </a:extLst>
          </p:cNvPr>
          <p:cNvSpPr txBox="1"/>
          <p:nvPr/>
        </p:nvSpPr>
        <p:spPr>
          <a:xfrm>
            <a:off x="6072880" y="5102497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8 m 5 dm = 8 m + 0,5 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AECFBB5-1592-4AE8-AD9A-697061F9ABBF}"/>
              </a:ext>
            </a:extLst>
          </p:cNvPr>
          <p:cNvSpPr txBox="1"/>
          <p:nvPr/>
        </p:nvSpPr>
        <p:spPr>
          <a:xfrm>
            <a:off x="6080635" y="5786207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8 m 5 dm = 8,5 m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3015730" y="2759747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8,5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4D9CE5-7784-4D05-B57E-EF25443A6AFD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808DC9F-5746-4F8E-8BA4-6E8DBF903C58}"/>
              </a:ext>
            </a:extLst>
          </p:cNvPr>
          <p:cNvSpPr/>
          <p:nvPr/>
        </p:nvSpPr>
        <p:spPr>
          <a:xfrm>
            <a:off x="4602958" y="4035669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dirty="0">
                <a:latin typeface="Calibri"/>
              </a:rPr>
              <a:t>     8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noProof="0" dirty="0">
                <a:latin typeface="Calibri"/>
              </a:rPr>
              <a:t>5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C7585E07-E0A2-49FA-B21F-C74538B8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3893"/>
              </p:ext>
            </p:extLst>
          </p:nvPr>
        </p:nvGraphicFramePr>
        <p:xfrm>
          <a:off x="6111749" y="2819400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115EE58C-D797-49FC-AA36-CEC1BC8C1877}"/>
              </a:ext>
            </a:extLst>
          </p:cNvPr>
          <p:cNvGrpSpPr/>
          <p:nvPr/>
        </p:nvGrpSpPr>
        <p:grpSpPr>
          <a:xfrm>
            <a:off x="9683650" y="2717073"/>
            <a:ext cx="845915" cy="1064893"/>
            <a:chOff x="18830619" y="3897039"/>
            <a:chExt cx="845915" cy="1064893"/>
          </a:xfrm>
        </p:grpSpPr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53A00322-DFE7-4864-A859-76B3A81A9AB2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9C6D9D4E-946B-46BC-B4A2-A061C81E0211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E5AF631-651A-4D5B-954B-2A7B801DCB41}"/>
              </a:ext>
            </a:extLst>
          </p:cNvPr>
          <p:cNvSpPr/>
          <p:nvPr/>
        </p:nvSpPr>
        <p:spPr>
          <a:xfrm>
            <a:off x="9610465" y="3637361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0DA55C0-5B39-44ED-8145-06DAF82BBAFA}"/>
              </a:ext>
            </a:extLst>
          </p:cNvPr>
          <p:cNvSpPr/>
          <p:nvPr/>
        </p:nvSpPr>
        <p:spPr>
          <a:xfrm>
            <a:off x="10143369" y="3630449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00856FC-11C4-4CFE-A060-66E0C3FC5A52}"/>
              </a:ext>
            </a:extLst>
          </p:cNvPr>
          <p:cNvSpPr/>
          <p:nvPr/>
        </p:nvSpPr>
        <p:spPr>
          <a:xfrm>
            <a:off x="10703142" y="3634551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84EFE3-63E5-4D5F-8C56-6E8BFDF2EBA3}"/>
              </a:ext>
            </a:extLst>
          </p:cNvPr>
          <p:cNvSpPr txBox="1"/>
          <p:nvPr/>
        </p:nvSpPr>
        <p:spPr>
          <a:xfrm rot="16200000">
            <a:off x="10436421" y="3095630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465F7127-D3D7-453E-ADA9-C696587070D1}"/>
              </a:ext>
            </a:extLst>
          </p:cNvPr>
          <p:cNvGrpSpPr/>
          <p:nvPr/>
        </p:nvGrpSpPr>
        <p:grpSpPr>
          <a:xfrm>
            <a:off x="6072880" y="3986138"/>
            <a:ext cx="5236450" cy="838210"/>
            <a:chOff x="3776218" y="3990054"/>
            <a:chExt cx="5236450" cy="838210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310057A-135B-473A-A9B2-7A6E9C848D2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9107257-4A78-4C4E-893B-91A9D0A8563D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A3CCB0E-02FA-4D6F-9A8D-B408E85EC15B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37A27C9-D2FB-4A22-9BE4-49FEAD9050F0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30C88B2-A3A2-486A-B6EB-98CD83259911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10FF4F8-E99E-457E-8EB9-469CFAC95C6B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A2DC4AC-2844-4283-BAC0-42BA4D2D0463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0061DF3-922B-4ED3-B6CC-8E5BDE5BF90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31CEBFA-D01F-4614-9024-CDC873F7BFFE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D39CCEF-0EB1-436A-9F20-47EEFCFE85E3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F281F987-0DF2-4F52-A4A1-269769FC81DF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16307FA-C152-481F-9A49-4D458B9EFE94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C79DC86-FDB0-44F7-ACCD-9379F49942AC}"/>
              </a:ext>
            </a:extLst>
          </p:cNvPr>
          <p:cNvSpPr/>
          <p:nvPr/>
        </p:nvSpPr>
        <p:spPr>
          <a:xfrm>
            <a:off x="8390478" y="3634550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AE7FB722-2F57-4AEF-A52C-AF69CBE08673}"/>
              </a:ext>
            </a:extLst>
          </p:cNvPr>
          <p:cNvSpPr txBox="1"/>
          <p:nvPr/>
        </p:nvSpPr>
        <p:spPr>
          <a:xfrm>
            <a:off x="9414113" y="4256073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579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 animBg="1"/>
      <p:bldP spid="16" grpId="0"/>
      <p:bldP spid="17" grpId="0"/>
      <p:bldP spid="18" grpId="0"/>
      <p:bldP spid="19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020DAB-9CD1-4AD5-A096-BFD276D861FA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FF0EC24-B3D0-4655-A58F-6A435E4F1938}"/>
              </a:ext>
            </a:extLst>
          </p:cNvPr>
          <p:cNvSpPr txBox="1"/>
          <p:nvPr/>
        </p:nvSpPr>
        <p:spPr>
          <a:xfrm>
            <a:off x="171731" y="2116182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19 m 8 mm =               m</a:t>
            </a:r>
          </a:p>
          <a:p>
            <a:pPr algn="ctr"/>
            <a:endParaRPr lang="fr-FR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3009696" y="2635186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…   </a:t>
            </a:r>
          </a:p>
        </p:txBody>
      </p:sp>
    </p:spTree>
    <p:extLst>
      <p:ext uri="{BB962C8B-B14F-4D97-AF65-F5344CB8AC3E}">
        <p14:creationId xmlns:p14="http://schemas.microsoft.com/office/powerpoint/2010/main" val="3279762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641C585-17C7-4C0F-9606-94D1769E1F9B}"/>
              </a:ext>
            </a:extLst>
          </p:cNvPr>
          <p:cNvSpPr txBox="1"/>
          <p:nvPr/>
        </p:nvSpPr>
        <p:spPr>
          <a:xfrm>
            <a:off x="430306" y="1452282"/>
            <a:ext cx="1072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Complète</a:t>
            </a:r>
            <a:r>
              <a:rPr lang="fr-FR" sz="32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8C05B1B-C27F-4252-AE9B-4B2CC087AC5E}"/>
              </a:ext>
            </a:extLst>
          </p:cNvPr>
          <p:cNvSpPr txBox="1"/>
          <p:nvPr/>
        </p:nvSpPr>
        <p:spPr>
          <a:xfrm>
            <a:off x="171731" y="2116182"/>
            <a:ext cx="4625788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  <a:p>
            <a:pPr algn="ctr"/>
            <a:r>
              <a:rPr lang="fr-FR" sz="3600" dirty="0"/>
              <a:t>19 m 8 mm =               m</a:t>
            </a:r>
          </a:p>
          <a:p>
            <a:pPr algn="ctr"/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="" xmlns:a16="http://schemas.microsoft.com/office/drawing/2014/main" id="{6BDA7FCA-DBEE-450F-8349-CD95726436F8}"/>
                  </a:ext>
                </a:extLst>
              </p:cNvPr>
              <p:cNvSpPr txBox="1"/>
              <p:nvPr/>
            </p:nvSpPr>
            <p:spPr>
              <a:xfrm>
                <a:off x="6329955" y="1472373"/>
                <a:ext cx="554181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19 m 8 mm = 19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BDA7FCA-DBEE-450F-8349-CD957264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955" y="1472373"/>
                <a:ext cx="5541818" cy="791820"/>
              </a:xfrm>
              <a:prstGeom prst="rect">
                <a:avLst/>
              </a:prstGeom>
              <a:blipFill>
                <a:blip r:embed="rId2"/>
                <a:stretch>
                  <a:fillRect l="-2750" b="-13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D876B38-A163-4426-BBB8-11CF71D5BC25}"/>
              </a:ext>
            </a:extLst>
          </p:cNvPr>
          <p:cNvSpPr txBox="1"/>
          <p:nvPr/>
        </p:nvSpPr>
        <p:spPr>
          <a:xfrm>
            <a:off x="6271666" y="4952755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19 m 8 mm = 19 m + 0,008 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AECFBB5-1592-4AE8-AD9A-697061F9ABBF}"/>
              </a:ext>
            </a:extLst>
          </p:cNvPr>
          <p:cNvSpPr txBox="1"/>
          <p:nvPr/>
        </p:nvSpPr>
        <p:spPr>
          <a:xfrm>
            <a:off x="6271666" y="5598225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19 m 8 cm = 19,008 m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8DAA3B2-CBC4-44AD-8187-3B81A10D810B}"/>
              </a:ext>
            </a:extLst>
          </p:cNvPr>
          <p:cNvSpPr txBox="1"/>
          <p:nvPr/>
        </p:nvSpPr>
        <p:spPr>
          <a:xfrm>
            <a:off x="3990109" y="5405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B68D7BA-451C-43C6-8F75-777CA7D39519}"/>
              </a:ext>
            </a:extLst>
          </p:cNvPr>
          <p:cNvSpPr txBox="1"/>
          <p:nvPr/>
        </p:nvSpPr>
        <p:spPr>
          <a:xfrm>
            <a:off x="2826885" y="2703140"/>
            <a:ext cx="148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19,008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27820D-07AC-409B-AF7B-6BE0F4625F08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8E2391E-2C41-45F3-A8F0-96CB888F9CB6}"/>
              </a:ext>
            </a:extLst>
          </p:cNvPr>
          <p:cNvSpPr/>
          <p:nvPr/>
        </p:nvSpPr>
        <p:spPr>
          <a:xfrm>
            <a:off x="4935465" y="3875400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fr-FR" sz="4000" kern="0" dirty="0">
                <a:latin typeface="Calibri"/>
              </a:rPr>
              <a:t>9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latin typeface="Calibri"/>
              </a:rPr>
              <a:t>0   0   8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708A5BAD-C3E5-4515-BBDE-7C4394E74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91384"/>
              </p:ext>
            </p:extLst>
          </p:nvPr>
        </p:nvGraphicFramePr>
        <p:xfrm>
          <a:off x="6463219" y="2665245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6E45479B-B1AE-4C18-8FA2-5779F7616436}"/>
              </a:ext>
            </a:extLst>
          </p:cNvPr>
          <p:cNvGrpSpPr/>
          <p:nvPr/>
        </p:nvGrpSpPr>
        <p:grpSpPr>
          <a:xfrm>
            <a:off x="10035120" y="2562918"/>
            <a:ext cx="845915" cy="1064893"/>
            <a:chOff x="18830619" y="3897039"/>
            <a:chExt cx="845915" cy="1064893"/>
          </a:xfrm>
        </p:grpSpPr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34C4CB6D-A345-4554-A8DD-644D1EB1D8B9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439D0489-063B-4397-95A8-F065D69BCB9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EDB248E-FEC9-424A-84B7-703500CD119A}"/>
              </a:ext>
            </a:extLst>
          </p:cNvPr>
          <p:cNvSpPr/>
          <p:nvPr/>
        </p:nvSpPr>
        <p:spPr>
          <a:xfrm>
            <a:off x="9961935" y="3483206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910A792-D8C2-47AF-80F8-210B6D19B737}"/>
              </a:ext>
            </a:extLst>
          </p:cNvPr>
          <p:cNvSpPr/>
          <p:nvPr/>
        </p:nvSpPr>
        <p:spPr>
          <a:xfrm>
            <a:off x="10494839" y="3476294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9553EDD-A9E4-4447-B3D9-916648A56945}"/>
              </a:ext>
            </a:extLst>
          </p:cNvPr>
          <p:cNvSpPr/>
          <p:nvPr/>
        </p:nvSpPr>
        <p:spPr>
          <a:xfrm>
            <a:off x="11054612" y="3480396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0F24522-510E-4236-88CB-5F4E254018F0}"/>
              </a:ext>
            </a:extLst>
          </p:cNvPr>
          <p:cNvSpPr txBox="1"/>
          <p:nvPr/>
        </p:nvSpPr>
        <p:spPr>
          <a:xfrm rot="16200000">
            <a:off x="10787891" y="2941475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E1D3EFF7-4269-4B8A-815B-A1C4C120ACA3}"/>
              </a:ext>
            </a:extLst>
          </p:cNvPr>
          <p:cNvGrpSpPr/>
          <p:nvPr/>
        </p:nvGrpSpPr>
        <p:grpSpPr>
          <a:xfrm>
            <a:off x="6424350" y="3833673"/>
            <a:ext cx="5236450" cy="838210"/>
            <a:chOff x="3776218" y="3990054"/>
            <a:chExt cx="5236450" cy="838210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FE59438-5CF5-4534-990A-2F5DABEC673B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BFFED2D-660E-4C47-9335-7541B3D379E0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FDB980C-8076-46D8-B296-9AE1614C7B7C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B0AEE1B-1D77-442A-B3CF-176232A0E7BD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A49A7CF-E476-4C93-BB47-C60B853E00B5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B27F791E-494C-4507-8794-807AB899C2EC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90A0E815-301D-4B4E-8896-42D23FC8F40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81E9B86A-AEB8-4EDA-B6E1-0A9BD59D2E52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806DB25-17CC-4482-9B1C-5B78B76BCA12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6F16ED8-44A1-405A-B75D-2D525E221658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1C99513-D835-4C6B-9804-1351BF3E2F96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2D002AD0-5B59-4C13-8096-D41902FC68F0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43488D-B9BB-4EC1-AA2F-E0D21DC7CDAB}"/>
              </a:ext>
            </a:extLst>
          </p:cNvPr>
          <p:cNvSpPr/>
          <p:nvPr/>
        </p:nvSpPr>
        <p:spPr>
          <a:xfrm>
            <a:off x="8741948" y="3480395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4B588546-8D2B-4FAC-95F6-7AE700EDAFC3}"/>
              </a:ext>
            </a:extLst>
          </p:cNvPr>
          <p:cNvSpPr txBox="1"/>
          <p:nvPr/>
        </p:nvSpPr>
        <p:spPr>
          <a:xfrm>
            <a:off x="9765583" y="4101918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705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 animBg="1"/>
      <p:bldP spid="16" grpId="0"/>
      <p:bldP spid="17" grpId="0"/>
      <p:bldP spid="18" grpId="0"/>
      <p:bldP spid="19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1763BF9-8F99-444E-997F-056B4889E8C6}"/>
              </a:ext>
            </a:extLst>
          </p:cNvPr>
          <p:cNvSpPr/>
          <p:nvPr/>
        </p:nvSpPr>
        <p:spPr>
          <a:xfrm>
            <a:off x="5211304" y="5324743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dirty="0">
                <a:latin typeface="Calibri"/>
              </a:rPr>
              <a:t>     0   6   8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75528DDF-CF82-4875-9810-2106914D8D39}"/>
              </a:ext>
            </a:extLst>
          </p:cNvPr>
          <p:cNvSpPr/>
          <p:nvPr/>
        </p:nvSpPr>
        <p:spPr>
          <a:xfrm>
            <a:off x="5211307" y="3939072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dirty="0">
                <a:latin typeface="Calibri"/>
              </a:rPr>
              <a:t>     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noProof="0" dirty="0">
                <a:latin typeface="Calibri"/>
              </a:rPr>
              <a:t>7</a:t>
            </a:r>
            <a:r>
              <a:rPr lang="fr-FR" sz="4000" kern="0" dirty="0">
                <a:latin typeface="Calibri"/>
              </a:rPr>
              <a:t>  5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5B66F386-9464-4D92-89D9-D5966F0B27D4}"/>
              </a:ext>
            </a:extLst>
          </p:cNvPr>
          <p:cNvSpPr/>
          <p:nvPr/>
        </p:nvSpPr>
        <p:spPr>
          <a:xfrm>
            <a:off x="5211307" y="4600139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dirty="0">
                <a:latin typeface="Calibri"/>
              </a:rPr>
              <a:t>     1   9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="" xmlns:a16="http://schemas.microsoft.com/office/drawing/2014/main" id="{49C42754-D26E-4D17-A671-F9554A390176}"/>
              </a:ext>
            </a:extLst>
          </p:cNvPr>
          <p:cNvGrpSpPr/>
          <p:nvPr/>
        </p:nvGrpSpPr>
        <p:grpSpPr>
          <a:xfrm>
            <a:off x="6636178" y="3855685"/>
            <a:ext cx="5236450" cy="838210"/>
            <a:chOff x="3776218" y="3990054"/>
            <a:chExt cx="5236450" cy="838210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422AB593-D4B9-44E5-859D-8CC8D645AC28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2B03D6D-DE1B-4F68-97AE-C40EAA73F2B9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57CFE6C-1286-488D-89F4-8C54246AF832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396B3-E8D9-485F-AEA4-FBD59D76A389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BEB00C7-E043-42F2-84B9-8C624083957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B2917094-744B-40E2-B340-647F8009C9F1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D4201F5-0A15-48ED-A346-C8B8637D7E53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872FEE37-1508-4ACF-9446-894B8965D89E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DFB9A7F-95EC-450A-B7E0-5FBFA333A034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9C3F273-DA16-4367-AEC4-8A75FBF3F92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21BA16C-C519-402B-9E39-C891D89EFC3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C3BA9EA1-3895-402D-9353-E7824FADEDDB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4E36D7F-62EA-48C4-96F8-3BCC14C988E8}"/>
              </a:ext>
            </a:extLst>
          </p:cNvPr>
          <p:cNvSpPr txBox="1"/>
          <p:nvPr/>
        </p:nvSpPr>
        <p:spPr>
          <a:xfrm>
            <a:off x="216579" y="890363"/>
            <a:ext cx="1110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emballer quatre cadeaux, Fabien utilise une bobine de ruban de 5 m.</a:t>
            </a:r>
          </a:p>
          <a:p>
            <a:r>
              <a:rPr lang="fr-FR" sz="2400" dirty="0"/>
              <a:t>Il coupe d’abord 27 cm, puis 1,75 m, puis 19 dm et enfin 0,68 m.</a:t>
            </a:r>
          </a:p>
          <a:p>
            <a:r>
              <a:rPr lang="fr-FR" sz="2400" dirty="0"/>
              <a:t>Quelle longueur de ruban reste-t-il sur la bobine?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85D66FF-DB12-4BFF-BE2E-12FA00723418}"/>
              </a:ext>
            </a:extLst>
          </p:cNvPr>
          <p:cNvSpPr txBox="1"/>
          <p:nvPr/>
        </p:nvSpPr>
        <p:spPr>
          <a:xfrm>
            <a:off x="180109" y="235527"/>
            <a:ext cx="724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Convertir et calculer des longueurs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C081F0-2485-4FB9-8E68-4CD67E572660}"/>
              </a:ext>
            </a:extLst>
          </p:cNvPr>
          <p:cNvSpPr/>
          <p:nvPr/>
        </p:nvSpPr>
        <p:spPr>
          <a:xfrm>
            <a:off x="5211307" y="3209765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2  7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8F33CBA4-081E-40F4-89EF-454B1B98D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43150"/>
              </p:ext>
            </p:extLst>
          </p:nvPr>
        </p:nvGraphicFramePr>
        <p:xfrm>
          <a:off x="6680060" y="1993911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23754492-236F-4B8E-A991-72AA87D475DA}"/>
              </a:ext>
            </a:extLst>
          </p:cNvPr>
          <p:cNvGrpSpPr/>
          <p:nvPr/>
        </p:nvGrpSpPr>
        <p:grpSpPr>
          <a:xfrm>
            <a:off x="10251961" y="1891584"/>
            <a:ext cx="845915" cy="1064893"/>
            <a:chOff x="18830619" y="3897039"/>
            <a:chExt cx="845915" cy="1064893"/>
          </a:xfrm>
        </p:grpSpPr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4608ADEC-BABC-4D1A-B71F-A41BA98AD5D2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F9420F05-CA70-494A-A35F-CEF27A5F032F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E7DA56-A665-49D5-94AE-1C31034642B0}"/>
              </a:ext>
            </a:extLst>
          </p:cNvPr>
          <p:cNvSpPr/>
          <p:nvPr/>
        </p:nvSpPr>
        <p:spPr>
          <a:xfrm>
            <a:off x="10178776" y="2811872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04384C-3E25-4A53-B589-7957DD3DDCA5}"/>
              </a:ext>
            </a:extLst>
          </p:cNvPr>
          <p:cNvSpPr/>
          <p:nvPr/>
        </p:nvSpPr>
        <p:spPr>
          <a:xfrm>
            <a:off x="10711680" y="2804960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A4B08B1-5264-4C6A-89AF-CE7FC0E85989}"/>
              </a:ext>
            </a:extLst>
          </p:cNvPr>
          <p:cNvSpPr/>
          <p:nvPr/>
        </p:nvSpPr>
        <p:spPr>
          <a:xfrm>
            <a:off x="11271453" y="2809062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FE7CE21D-712E-4B8D-A86B-52B4660FEDB0}"/>
              </a:ext>
            </a:extLst>
          </p:cNvPr>
          <p:cNvSpPr txBox="1"/>
          <p:nvPr/>
        </p:nvSpPr>
        <p:spPr>
          <a:xfrm rot="16200000">
            <a:off x="11004732" y="2270141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91466A9F-E386-4E52-AA44-8BD2B1C33120}"/>
              </a:ext>
            </a:extLst>
          </p:cNvPr>
          <p:cNvGrpSpPr/>
          <p:nvPr/>
        </p:nvGrpSpPr>
        <p:grpSpPr>
          <a:xfrm>
            <a:off x="6658119" y="3181581"/>
            <a:ext cx="5236450" cy="838210"/>
            <a:chOff x="3776218" y="3990054"/>
            <a:chExt cx="5236450" cy="83821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F2DA097-45CB-4797-93E7-528135302D86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E717EA6-16AC-4E1A-A0A6-CBC118A9E204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AAD0B68-9BE9-4F7E-A2B9-A890A45BDFCE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23E1C1F-CA81-429D-B249-84A8E1AF61F5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3FF539B-3A45-449D-A5D5-650EDD7F500B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0C50AE8-3AED-4CBB-9EF8-D60CF703AE7B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810AFDA-4DB2-4B52-B236-4D0DF52A5A90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8054F47-F0ED-4719-9B54-B0337FBD0424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B5A87F17-52CB-44B7-9947-2FB8496A986D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FC51C68-D5F6-466D-8C37-289FC5111FBA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2785CCF-3B92-4D5D-9457-2A186BB8F63A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F29FF82-8EC4-4743-B358-6EAC790705AD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14E29EF-259F-4076-A22F-EE679E204EFD}"/>
              </a:ext>
            </a:extLst>
          </p:cNvPr>
          <p:cNvSpPr/>
          <p:nvPr/>
        </p:nvSpPr>
        <p:spPr>
          <a:xfrm>
            <a:off x="8958789" y="2809061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AEE3B7E4-27D8-4A10-AEA4-5C9A053FD1EA}"/>
              </a:ext>
            </a:extLst>
          </p:cNvPr>
          <p:cNvSpPr txBox="1"/>
          <p:nvPr/>
        </p:nvSpPr>
        <p:spPr>
          <a:xfrm>
            <a:off x="9982424" y="3430584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="" xmlns:a16="http://schemas.microsoft.com/office/drawing/2014/main" id="{76F509E6-D0CE-4887-AE8C-6763C1AE55E4}"/>
              </a:ext>
            </a:extLst>
          </p:cNvPr>
          <p:cNvGrpSpPr/>
          <p:nvPr/>
        </p:nvGrpSpPr>
        <p:grpSpPr>
          <a:xfrm>
            <a:off x="6635259" y="4620479"/>
            <a:ext cx="5236450" cy="838210"/>
            <a:chOff x="3776218" y="3990054"/>
            <a:chExt cx="5236450" cy="838210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F79FFD9-DA6B-4559-8BDB-3FF305D1FEC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59CE0D9-1ED0-497A-BC6D-05E52E3CD9B7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E7797C5E-BB2E-45B5-9945-3FEECC53959C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B833F54-836A-4790-83FD-0542711D9CD1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907B3C3-B8DB-4E67-9871-98E0E9C21BDD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5F054AB2-9BC7-4F88-BA0A-8CA43B55289F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9D7C1470-90C1-4771-AD35-B4462A582E04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D2DFA31B-8631-43C6-8F62-76877482638E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757A59F9-4D9E-47C4-A21C-6CA8A3118E16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19B829AB-6600-4F33-B067-C67D656D24D9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E83F73DF-725E-4EDB-B6FE-0486ADFB1227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A2BDE81-BDEB-4DF1-AA04-CA7A586D0CD0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" name="ZoneTexte 107">
            <a:extLst>
              <a:ext uri="{FF2B5EF4-FFF2-40B4-BE49-F238E27FC236}">
                <a16:creationId xmlns="" xmlns:a16="http://schemas.microsoft.com/office/drawing/2014/main" id="{F2273AD3-A24F-4DDA-9DC5-01888621C18D}"/>
              </a:ext>
            </a:extLst>
          </p:cNvPr>
          <p:cNvSpPr txBox="1"/>
          <p:nvPr/>
        </p:nvSpPr>
        <p:spPr>
          <a:xfrm>
            <a:off x="10010172" y="4009949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  <p:grpSp>
        <p:nvGrpSpPr>
          <p:cNvPr id="111" name="Groupe 110">
            <a:extLst>
              <a:ext uri="{FF2B5EF4-FFF2-40B4-BE49-F238E27FC236}">
                <a16:creationId xmlns="" xmlns:a16="http://schemas.microsoft.com/office/drawing/2014/main" id="{FA3B2741-71A5-4548-96EB-3937CD0BED76}"/>
              </a:ext>
            </a:extLst>
          </p:cNvPr>
          <p:cNvGrpSpPr/>
          <p:nvPr/>
        </p:nvGrpSpPr>
        <p:grpSpPr>
          <a:xfrm>
            <a:off x="6636178" y="5312164"/>
            <a:ext cx="5236450" cy="838210"/>
            <a:chOff x="3776218" y="3990054"/>
            <a:chExt cx="5236450" cy="838210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3ECD9CAC-C616-4154-B7B3-9F789A08C00F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1C291AF9-C2D9-4507-B655-8B5873A74097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8EE9893A-989F-4786-B455-6CDD5FF394D5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9B2152E6-FA90-4A21-AEB4-AC7B5E44C23A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A8A634EF-785C-4EE3-A3D9-11A1B0842DEB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C6E40A07-0DBB-4549-BA05-2612A1F93EC0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C04D900E-851F-4CF4-B5DB-95AAC01127F4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FC50E123-C71F-4488-AE44-70DEE504E2B3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39014162-C256-42FB-ACAF-7109311E2EDE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5E7D335B-3915-4636-B944-45650F701D72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1F2F4893-85F9-4FE4-87CC-B1BCFD58935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7F4381D8-FAB1-4055-973C-788942F0C766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09E1C18B-48BC-4DD2-831D-86343976E643}"/>
              </a:ext>
            </a:extLst>
          </p:cNvPr>
          <p:cNvSpPr txBox="1"/>
          <p:nvPr/>
        </p:nvSpPr>
        <p:spPr>
          <a:xfrm>
            <a:off x="10000612" y="5565249"/>
            <a:ext cx="9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="" xmlns:a16="http://schemas.microsoft.com/office/drawing/2014/main" id="{67ABDD48-9172-4C40-A5B9-C97A4AF49F27}"/>
              </a:ext>
            </a:extLst>
          </p:cNvPr>
          <p:cNvSpPr txBox="1"/>
          <p:nvPr/>
        </p:nvSpPr>
        <p:spPr>
          <a:xfrm>
            <a:off x="10010171" y="4850035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498F87B-1249-4304-A15E-D91594E536A4}"/>
              </a:ext>
            </a:extLst>
          </p:cNvPr>
          <p:cNvSpPr txBox="1"/>
          <p:nvPr/>
        </p:nvSpPr>
        <p:spPr>
          <a:xfrm>
            <a:off x="216579" y="2581835"/>
            <a:ext cx="454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0,27 + 1,75 + 1,9 + 0,68 = 4,6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048F5D-0838-4B40-9756-09D99B0FB8E6}"/>
              </a:ext>
            </a:extLst>
          </p:cNvPr>
          <p:cNvSpPr txBox="1"/>
          <p:nvPr/>
        </p:nvSpPr>
        <p:spPr>
          <a:xfrm>
            <a:off x="180109" y="3213111"/>
            <a:ext cx="467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5 – 4,6 = 0,4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15C38D94-94E5-422D-BA81-C936F3C62DFD}"/>
              </a:ext>
            </a:extLst>
          </p:cNvPr>
          <p:cNvSpPr txBox="1"/>
          <p:nvPr/>
        </p:nvSpPr>
        <p:spPr>
          <a:xfrm>
            <a:off x="180109" y="3879967"/>
            <a:ext cx="41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Il reste 0,4 m soit 40 cm.</a:t>
            </a:r>
          </a:p>
        </p:txBody>
      </p:sp>
    </p:spTree>
    <p:extLst>
      <p:ext uri="{BB962C8B-B14F-4D97-AF65-F5344CB8AC3E}">
        <p14:creationId xmlns:p14="http://schemas.microsoft.com/office/powerpoint/2010/main" val="8496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07" grpId="0" animBg="1"/>
      <p:bldP spid="106" grpId="0" animBg="1"/>
      <p:bldP spid="5" grpId="0" animBg="1"/>
      <p:bldP spid="12" grpId="0"/>
      <p:bldP spid="13" grpId="0"/>
      <p:bldP spid="14" grpId="0"/>
      <p:bldP spid="15" grpId="0"/>
      <p:bldP spid="29" grpId="0"/>
      <p:bldP spid="30" grpId="0"/>
      <p:bldP spid="108" grpId="0"/>
      <p:bldP spid="126" grpId="0"/>
      <p:bldP spid="109" grpId="0"/>
      <p:bldP spid="2" grpId="0"/>
      <p:bldP spid="3" grpId="0"/>
      <p:bldP spid="1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5" y="415185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4D43C6A-1250-4932-A1A5-56FA5B654288}"/>
              </a:ext>
            </a:extLst>
          </p:cNvPr>
          <p:cNvSpPr txBox="1"/>
          <p:nvPr/>
        </p:nvSpPr>
        <p:spPr>
          <a:xfrm>
            <a:off x="4170218" y="3283527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Calculer des durées</a:t>
            </a:r>
          </a:p>
        </p:txBody>
      </p:sp>
    </p:spTree>
    <p:extLst>
      <p:ext uri="{BB962C8B-B14F-4D97-AF65-F5344CB8AC3E}">
        <p14:creationId xmlns:p14="http://schemas.microsoft.com/office/powerpoint/2010/main" val="121854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D6752-56FC-4046-8EFE-ED8C0A37D561}"/>
              </a:ext>
            </a:extLst>
          </p:cNvPr>
          <p:cNvSpPr/>
          <p:nvPr/>
        </p:nvSpPr>
        <p:spPr>
          <a:xfrm>
            <a:off x="770945" y="1727818"/>
            <a:ext cx="1058399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A la retoucherie, la couturière a raccourci de 10 % la longueur d’une jupe qui mesurait 60 cm de long.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Quelle est à présent la longueur de cette jupe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13E0C2F-985D-4C16-BC9E-B0FBCEF4FE3A}"/>
              </a:ext>
            </a:extLst>
          </p:cNvPr>
          <p:cNvSpPr txBox="1"/>
          <p:nvPr/>
        </p:nvSpPr>
        <p:spPr>
          <a:xfrm>
            <a:off x="3653877" y="1019932"/>
            <a:ext cx="58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Couture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F93BD82-4319-AE4B-B19B-0530636D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60812" cy="13738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5127F52B-8F6C-44DF-8065-FAA479BDBDCB}"/>
              </a:ext>
            </a:extLst>
          </p:cNvPr>
          <p:cNvSpPr txBox="1">
            <a:spLocks/>
          </p:cNvSpPr>
          <p:nvPr/>
        </p:nvSpPr>
        <p:spPr>
          <a:xfrm>
            <a:off x="1318861" y="-27208"/>
            <a:ext cx="10512862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7030A0"/>
                </a:solidFill>
                <a:latin typeface="+mn-lt"/>
              </a:rPr>
              <a:t>Correction du problème donné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="" xmlns:a16="http://schemas.microsoft.com/office/drawing/2014/main" id="{48C10665-C0C7-4A81-8962-F812D7512205}"/>
                  </a:ext>
                </a:extLst>
              </p:cNvPr>
              <p:cNvSpPr txBox="1"/>
              <p:nvPr/>
            </p:nvSpPr>
            <p:spPr>
              <a:xfrm>
                <a:off x="502024" y="3621741"/>
                <a:ext cx="948465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10 %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8C10665-C0C7-4A81-8962-F812D751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4" y="3621741"/>
                <a:ext cx="9484658" cy="704295"/>
              </a:xfrm>
              <a:prstGeom prst="rect">
                <a:avLst/>
              </a:prstGeom>
              <a:blipFill>
                <a:blip r:embed="rId3"/>
                <a:stretch>
                  <a:fillRect l="-1285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="" xmlns:a16="http://schemas.microsoft.com/office/drawing/2014/main" id="{15445806-8EC0-41F2-9A27-77008E8ACF63}"/>
                  </a:ext>
                </a:extLst>
              </p:cNvPr>
              <p:cNvSpPr txBox="1"/>
              <p:nvPr/>
            </p:nvSpPr>
            <p:spPr>
              <a:xfrm>
                <a:off x="502024" y="4267200"/>
                <a:ext cx="6615952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de 60 cm = 60 : 10 = 6 cm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5445806-8EC0-41F2-9A27-77008E8AC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4" y="4267200"/>
                <a:ext cx="6615952" cy="703398"/>
              </a:xfrm>
              <a:prstGeom prst="rect">
                <a:avLst/>
              </a:prstGeom>
              <a:blipFill>
                <a:blip r:embed="rId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B957E62-5E29-42FD-95E5-B055299946DC}"/>
              </a:ext>
            </a:extLst>
          </p:cNvPr>
          <p:cNvSpPr txBox="1"/>
          <p:nvPr/>
        </p:nvSpPr>
        <p:spPr>
          <a:xfrm>
            <a:off x="502024" y="5042315"/>
            <a:ext cx="349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60 – 6 = 54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1E09D8F-3AA0-40B6-9E47-81D050CC5FA5}"/>
              </a:ext>
            </a:extLst>
          </p:cNvPr>
          <p:cNvSpPr txBox="1"/>
          <p:nvPr/>
        </p:nvSpPr>
        <p:spPr>
          <a:xfrm>
            <a:off x="502024" y="5616057"/>
            <a:ext cx="661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La jupe mesure à présent 54 cm.</a:t>
            </a:r>
          </a:p>
        </p:txBody>
      </p:sp>
    </p:spTree>
    <p:extLst>
      <p:ext uri="{BB962C8B-B14F-4D97-AF65-F5344CB8AC3E}">
        <p14:creationId xmlns:p14="http://schemas.microsoft.com/office/powerpoint/2010/main" val="10955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17B3EFC-AE39-401D-AA45-B04138B05191}"/>
              </a:ext>
            </a:extLst>
          </p:cNvPr>
          <p:cNvSpPr txBox="1"/>
          <p:nvPr/>
        </p:nvSpPr>
        <p:spPr>
          <a:xfrm>
            <a:off x="1884218" y="235149"/>
            <a:ext cx="103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/>
              <a:t>Pour mesurer des durées, </a:t>
            </a:r>
          </a:p>
          <a:p>
            <a:pPr algn="ctr"/>
            <a:r>
              <a:rPr lang="fr-FR" sz="3600" b="1" u="sng" dirty="0"/>
              <a:t>je peux utiliser différentes unités 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="" xmlns:a16="http://schemas.microsoft.com/office/drawing/2014/main" id="{3F920011-8300-49B5-982C-29FDA8A4813F}"/>
              </a:ext>
            </a:extLst>
          </p:cNvPr>
          <p:cNvSpPr/>
          <p:nvPr/>
        </p:nvSpPr>
        <p:spPr>
          <a:xfrm>
            <a:off x="274761" y="235149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RAPPEL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C0D58C6-E86F-47F3-94ED-E05C12723293}"/>
              </a:ext>
            </a:extLst>
          </p:cNvPr>
          <p:cNvSpPr txBox="1"/>
          <p:nvPr/>
        </p:nvSpPr>
        <p:spPr>
          <a:xfrm>
            <a:off x="197223" y="1638908"/>
            <a:ext cx="1179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Durant la journée</a:t>
            </a:r>
            <a:r>
              <a:rPr lang="fr-FR" sz="2800" dirty="0"/>
              <a:t>, on utilise les heures (h), les minutes (min) et les secondes (s).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D6CE6C96-502C-45D2-B9DE-E21699A91B8F}"/>
              </a:ext>
            </a:extLst>
          </p:cNvPr>
          <p:cNvSpPr/>
          <p:nvPr/>
        </p:nvSpPr>
        <p:spPr>
          <a:xfrm>
            <a:off x="376517" y="2365558"/>
            <a:ext cx="3711388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jour = 24 heures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A9028F22-291B-450F-AA4C-49B56B67B4ED}"/>
              </a:ext>
            </a:extLst>
          </p:cNvPr>
          <p:cNvSpPr/>
          <p:nvPr/>
        </p:nvSpPr>
        <p:spPr>
          <a:xfrm>
            <a:off x="4294094" y="2383488"/>
            <a:ext cx="3711388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heure = 60 minutes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D8FCF0DC-DFF0-44C7-AAF4-FA9B48BCE6FB}"/>
              </a:ext>
            </a:extLst>
          </p:cNvPr>
          <p:cNvSpPr/>
          <p:nvPr/>
        </p:nvSpPr>
        <p:spPr>
          <a:xfrm>
            <a:off x="8211671" y="2383488"/>
            <a:ext cx="3711388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min = 60 secondes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8FAFC37-598F-448C-8268-E7658523055D}"/>
              </a:ext>
            </a:extLst>
          </p:cNvPr>
          <p:cNvSpPr txBox="1"/>
          <p:nvPr/>
        </p:nvSpPr>
        <p:spPr>
          <a:xfrm>
            <a:off x="268941" y="3092208"/>
            <a:ext cx="1179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Durant l’année</a:t>
            </a:r>
            <a:r>
              <a:rPr lang="fr-FR" sz="2800" dirty="0"/>
              <a:t>, on utilise les mois, les semaines, les jours.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C9EBBFC8-C83C-46F7-B869-48146F19E03F}"/>
              </a:ext>
            </a:extLst>
          </p:cNvPr>
          <p:cNvSpPr/>
          <p:nvPr/>
        </p:nvSpPr>
        <p:spPr>
          <a:xfrm>
            <a:off x="244285" y="3902701"/>
            <a:ext cx="2717821" cy="5232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an = 12 mois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C4CD48D7-EFB2-4B36-AADD-E723261B6A2B}"/>
              </a:ext>
            </a:extLst>
          </p:cNvPr>
          <p:cNvSpPr/>
          <p:nvPr/>
        </p:nvSpPr>
        <p:spPr>
          <a:xfrm>
            <a:off x="3209363" y="3902701"/>
            <a:ext cx="2717821" cy="5232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1 an = 365 (366) jours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78E3317-20C9-4C66-866A-B3A8626D93B3}"/>
              </a:ext>
            </a:extLst>
          </p:cNvPr>
          <p:cNvSpPr/>
          <p:nvPr/>
        </p:nvSpPr>
        <p:spPr>
          <a:xfrm>
            <a:off x="6174440" y="3902701"/>
            <a:ext cx="2717821" cy="5232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 mois = 28 (29), 30, 31 jours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98D6CEDB-C9E4-4F9B-8C3B-444B21B044AA}"/>
              </a:ext>
            </a:extLst>
          </p:cNvPr>
          <p:cNvSpPr/>
          <p:nvPr/>
        </p:nvSpPr>
        <p:spPr>
          <a:xfrm>
            <a:off x="9139518" y="3902701"/>
            <a:ext cx="2717821" cy="5232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semaine = 7 jours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83763E12-9524-4A50-86A7-56C4B7B37B90}"/>
              </a:ext>
            </a:extLst>
          </p:cNvPr>
          <p:cNvSpPr txBox="1"/>
          <p:nvPr/>
        </p:nvSpPr>
        <p:spPr>
          <a:xfrm>
            <a:off x="197223" y="4713194"/>
            <a:ext cx="1179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Pour des durées plus longues</a:t>
            </a:r>
            <a:r>
              <a:rPr lang="fr-FR" sz="2800" dirty="0"/>
              <a:t>, on utilise la décennie, le siècle ou le millénaire.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="" xmlns:a16="http://schemas.microsoft.com/office/drawing/2014/main" id="{1F6CDA04-7D91-4C88-84AB-92787D38C8E2}"/>
              </a:ext>
            </a:extLst>
          </p:cNvPr>
          <p:cNvSpPr/>
          <p:nvPr/>
        </p:nvSpPr>
        <p:spPr>
          <a:xfrm>
            <a:off x="8211671" y="5423009"/>
            <a:ext cx="3711388" cy="523220"/>
          </a:xfrm>
          <a:prstGeom prst="roundRect">
            <a:avLst/>
          </a:prstGeom>
          <a:solidFill>
            <a:srgbClr val="FF767B"/>
          </a:solidFill>
          <a:ln>
            <a:solidFill>
              <a:srgbClr val="FF767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millénaire = 1 000 ans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86C005FA-D9E6-4722-8CA3-728E9F7ED2DC}"/>
              </a:ext>
            </a:extLst>
          </p:cNvPr>
          <p:cNvSpPr/>
          <p:nvPr/>
        </p:nvSpPr>
        <p:spPr>
          <a:xfrm>
            <a:off x="4261233" y="5423009"/>
            <a:ext cx="3711388" cy="523220"/>
          </a:xfrm>
          <a:prstGeom prst="roundRect">
            <a:avLst/>
          </a:prstGeom>
          <a:solidFill>
            <a:srgbClr val="FF767B"/>
          </a:solidFill>
          <a:ln>
            <a:solidFill>
              <a:srgbClr val="FF767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siècle = 100 ans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F6E338B1-BEA3-41E5-B702-2CC4F9D13DF9}"/>
              </a:ext>
            </a:extLst>
          </p:cNvPr>
          <p:cNvSpPr/>
          <p:nvPr/>
        </p:nvSpPr>
        <p:spPr>
          <a:xfrm>
            <a:off x="268941" y="5423009"/>
            <a:ext cx="3711388" cy="523220"/>
          </a:xfrm>
          <a:prstGeom prst="roundRect">
            <a:avLst/>
          </a:prstGeom>
          <a:solidFill>
            <a:srgbClr val="FF767B"/>
          </a:solidFill>
          <a:ln>
            <a:solidFill>
              <a:srgbClr val="FF767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 décennie= 10 ans</a:t>
            </a:r>
          </a:p>
        </p:txBody>
      </p:sp>
    </p:spTree>
    <p:extLst>
      <p:ext uri="{BB962C8B-B14F-4D97-AF65-F5344CB8AC3E}">
        <p14:creationId xmlns:p14="http://schemas.microsoft.com/office/powerpoint/2010/main" val="2843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57FAF9E5-F45B-4C97-B3F6-150F6BC03296}"/>
              </a:ext>
            </a:extLst>
          </p:cNvPr>
          <p:cNvSpPr/>
          <p:nvPr/>
        </p:nvSpPr>
        <p:spPr>
          <a:xfrm>
            <a:off x="57109" y="110836"/>
            <a:ext cx="4973781" cy="484909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PIZZA DU CHEF</a:t>
            </a:r>
          </a:p>
          <a:p>
            <a:pPr algn="ctr"/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Temps de préparation</a:t>
            </a:r>
          </a:p>
          <a:p>
            <a:pPr algn="ctr"/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Faire la pâte : 15 min</a:t>
            </a: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La laisser reposer : 40 min</a:t>
            </a: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Etaler et garnir la pâte : 5min</a:t>
            </a:r>
          </a:p>
          <a:p>
            <a:r>
              <a:rPr lang="fr-FR" sz="2800" b="1" dirty="0">
                <a:ln w="0"/>
                <a:solidFill>
                  <a:schemeClr val="tx1"/>
                </a:solidFill>
              </a:rPr>
              <a:t>Cuisson 10 min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9630E8A-4CE7-4D80-AF19-10B86095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75"/>
              </a:ext>
            </a:extLst>
          </a:blip>
          <a:stretch>
            <a:fillRect/>
          </a:stretch>
        </p:blipFill>
        <p:spPr>
          <a:xfrm>
            <a:off x="9348000" y="60"/>
            <a:ext cx="2844000" cy="28440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13B4EB80-481E-47C1-9EEA-5EE107EC135E}"/>
              </a:ext>
            </a:extLst>
          </p:cNvPr>
          <p:cNvCxnSpPr>
            <a:cxnSpLocks/>
          </p:cNvCxnSpPr>
          <p:nvPr/>
        </p:nvCxnSpPr>
        <p:spPr>
          <a:xfrm flipV="1">
            <a:off x="10770000" y="71351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EF39BE71-7C23-4038-8F15-42CA0837B4AF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837473B0-CC2E-450A-ABE3-18F120FF3D39}">
                <a1611:picAttrSrcUrl xmlns="" xmlns:a1611="http://schemas.microsoft.com/office/drawing/2016/11/main" r:id="rId78"/>
              </a:ext>
            </a:extLst>
          </a:blip>
          <a:stretch>
            <a:fillRect/>
          </a:stretch>
        </p:blipFill>
        <p:spPr>
          <a:xfrm>
            <a:off x="5209445" y="258815"/>
            <a:ext cx="3960000" cy="328185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ED1C6075-55B4-4C7E-9CEF-8A838EC66CF0}"/>
              </a:ext>
            </a:extLst>
          </p:cNvPr>
          <p:cNvCxnSpPr/>
          <p:nvPr/>
        </p:nvCxnSpPr>
        <p:spPr>
          <a:xfrm flipV="1">
            <a:off x="10795803" y="886691"/>
            <a:ext cx="897433" cy="535369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2FD3BA7C-16EA-4672-9E4A-7AFAE8473EB2}"/>
              </a:ext>
            </a:extLst>
          </p:cNvPr>
          <p:cNvSpPr txBox="1"/>
          <p:nvPr/>
        </p:nvSpPr>
        <p:spPr>
          <a:xfrm>
            <a:off x="5500255" y="3865418"/>
            <a:ext cx="599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 quelle heure Mario a-t-il commencé à préparer sa pizza?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DEED593-4A43-4050-AD55-9879B87C14E6}"/>
              </a:ext>
            </a:extLst>
          </p:cNvPr>
          <p:cNvSpPr txBox="1"/>
          <p:nvPr/>
        </p:nvSpPr>
        <p:spPr>
          <a:xfrm>
            <a:off x="7204364" y="110836"/>
            <a:ext cx="173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</a:rPr>
              <a:t>La </a:t>
            </a:r>
            <a:r>
              <a:rPr lang="fr-FR" sz="3200" dirty="0">
                <a:solidFill>
                  <a:srgbClr val="7030A0"/>
                </a:solidFill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224283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E98FF37-CE17-45F2-BA91-133897BBB9A6}"/>
              </a:ext>
            </a:extLst>
          </p:cNvPr>
          <p:cNvSpPr txBox="1"/>
          <p:nvPr/>
        </p:nvSpPr>
        <p:spPr>
          <a:xfrm>
            <a:off x="1080654" y="261611"/>
            <a:ext cx="843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La traversée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EFFDC34-0CFD-4B55-BA50-6EFAAC09AC9F}"/>
              </a:ext>
            </a:extLst>
          </p:cNvPr>
          <p:cNvSpPr txBox="1"/>
          <p:nvPr/>
        </p:nvSpPr>
        <p:spPr>
          <a:xfrm>
            <a:off x="678873" y="1080655"/>
            <a:ext cx="1025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Alvina</a:t>
            </a:r>
            <a:r>
              <a:rPr lang="fr-FR" sz="2400" dirty="0"/>
              <a:t> souhaite se rendre en Corse en empruntant un ferry.</a:t>
            </a:r>
          </a:p>
          <a:p>
            <a:r>
              <a:rPr lang="fr-FR" sz="2400" dirty="0"/>
              <a:t>Elle choisit de partir de Nice le 14 octobre à 19 h. </a:t>
            </a:r>
          </a:p>
          <a:p>
            <a:r>
              <a:rPr lang="fr-FR" sz="2400" dirty="0"/>
              <a:t>Son arrivée à Bastia est prévue le 15 octobre à 7 h 30.</a:t>
            </a:r>
          </a:p>
          <a:p>
            <a:r>
              <a:rPr lang="fr-FR" sz="2400" dirty="0"/>
              <a:t>Quelle va être la durée de sa traversée 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6A9254EF-BA3D-42FF-83CA-48C5EE7C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00" y="0"/>
            <a:ext cx="3312000" cy="22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E45E9194-824F-45D2-B6DE-7EB634F8026D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700738" y="429200"/>
            <a:ext cx="392505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 4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2624007" y="731444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07" y="731444"/>
                <a:ext cx="1173236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="" xmlns:a16="http://schemas.microsoft.com/office/drawing/2014/main" id="{9A55F580-A912-48BE-A086-C6EC193EA76E}"/>
                  </a:ext>
                </a:extLst>
              </p:cNvPr>
              <p:cNvSpPr txBox="1"/>
              <p:nvPr/>
            </p:nvSpPr>
            <p:spPr>
              <a:xfrm>
                <a:off x="6063299" y="2035872"/>
                <a:ext cx="505609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4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A55F580-A912-48BE-A086-C6EC193E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299" y="2035872"/>
                <a:ext cx="5056094" cy="1067152"/>
              </a:xfrm>
              <a:prstGeom prst="rect">
                <a:avLst/>
              </a:prstGeom>
              <a:blipFill>
                <a:blip r:embed="rId5"/>
                <a:stretch>
                  <a:fillRect l="-4946"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64E48637-BBC8-406F-8BBB-611FD71B2065}"/>
                  </a:ext>
                </a:extLst>
              </p:cNvPr>
              <p:cNvSpPr txBox="1"/>
              <p:nvPr/>
            </p:nvSpPr>
            <p:spPr>
              <a:xfrm>
                <a:off x="6063299" y="2998254"/>
                <a:ext cx="4413296" cy="105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4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2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4E48637-BBC8-406F-8BBB-611FD71B2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299" y="2998254"/>
                <a:ext cx="4413296" cy="1050416"/>
              </a:xfrm>
              <a:prstGeom prst="rect">
                <a:avLst/>
              </a:prstGeom>
              <a:blipFill>
                <a:blip r:embed="rId6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stomShape 2">
            <a:extLst>
              <a:ext uri="{FF2B5EF4-FFF2-40B4-BE49-F238E27FC236}">
                <a16:creationId xmlns="" xmlns:a16="http://schemas.microsoft.com/office/drawing/2014/main" id="{23B6A4CA-15B9-413C-9AC6-937424B62A7B}"/>
              </a:ext>
            </a:extLst>
          </p:cNvPr>
          <p:cNvSpPr/>
          <p:nvPr/>
        </p:nvSpPr>
        <p:spPr>
          <a:xfrm>
            <a:off x="9154509" y="3977793"/>
            <a:ext cx="2446601" cy="790817"/>
          </a:xfrm>
          <a:prstGeom prst="wedgeRoundRectCallout">
            <a:avLst>
              <a:gd name="adj1" fmla="val 3481"/>
              <a:gd name="adj2" fmla="val 890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4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4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="" xmlns:a16="http://schemas.microsoft.com/office/drawing/2014/main" id="{780A1D03-66A8-4B06-9DD5-B5942B427B7E}"/>
                  </a:ext>
                </a:extLst>
              </p:cNvPr>
              <p:cNvSpPr txBox="1"/>
              <p:nvPr/>
            </p:nvSpPr>
            <p:spPr>
              <a:xfrm>
                <a:off x="6297872" y="5374666"/>
                <a:ext cx="5374955" cy="98321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Multiplier un nombre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/>
                  <a:t> revient à prendre la moitié.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80A1D03-66A8-4B06-9DD5-B5942B4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72" y="5374666"/>
                <a:ext cx="5374955" cy="983218"/>
              </a:xfrm>
              <a:prstGeom prst="rect">
                <a:avLst/>
              </a:prstGeom>
              <a:blipFill>
                <a:blip r:embed="rId7"/>
                <a:stretch>
                  <a:fillRect l="-1466" b="-1144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666C127-E29B-484B-AE4D-1ED4F071A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7">
            <a:extLst>
              <a:ext uri="{FF2B5EF4-FFF2-40B4-BE49-F238E27FC236}">
                <a16:creationId xmlns="" xmlns:a16="http://schemas.microsoft.com/office/drawing/2014/main" id="{F78F0287-7CAE-4DD8-B7A2-DAECD866C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716921"/>
              </p:ext>
            </p:extLst>
          </p:nvPr>
        </p:nvGraphicFramePr>
        <p:xfrm>
          <a:off x="13991256" y="721911"/>
          <a:ext cx="1589602" cy="14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4893D9CE-00F8-420C-8825-2DDCE65D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854" y="3075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>
            <a:extLst>
              <a:ext uri="{FF2B5EF4-FFF2-40B4-BE49-F238E27FC236}">
                <a16:creationId xmlns="" xmlns:a16="http://schemas.microsoft.com/office/drawing/2014/main" id="{2069A85C-2363-4256-B4E3-1D097E5E7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11404"/>
              </p:ext>
            </p:extLst>
          </p:nvPr>
        </p:nvGraphicFramePr>
        <p:xfrm>
          <a:off x="7042267" y="4107"/>
          <a:ext cx="1957387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hart" r:id="rId9" imgW="1552457" imgH="1533532" progId="Excel.Chart.8">
                  <p:embed/>
                </p:oleObj>
              </mc:Choice>
              <mc:Fallback>
                <p:oleObj name="Chart" r:id="rId9" imgW="1552457" imgH="1533532" progId="Excel.Chart.8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="" xmlns:a16="http://schemas.microsoft.com/office/drawing/2014/main" id="{11758A91-EA16-428E-9270-DCB750B62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267" y="4107"/>
                        <a:ext cx="1957387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="" xmlns:a16="http://schemas.microsoft.com/office/drawing/2014/main" id="{11758A91-EA16-428E-9270-DCB750B62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849821"/>
              </p:ext>
            </p:extLst>
          </p:nvPr>
        </p:nvGraphicFramePr>
        <p:xfrm>
          <a:off x="5263443" y="0"/>
          <a:ext cx="1955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Chart" r:id="rId11" imgW="1552457" imgH="1533532" progId="Excel.Chart.8">
                  <p:embed/>
                </p:oleObj>
              </mc:Choice>
              <mc:Fallback>
                <p:oleObj name="Chart" r:id="rId11" imgW="1552457" imgH="1533532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443" y="0"/>
                        <a:ext cx="1955800" cy="193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2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OleChart spid="22" grpId="0"/>
      <p:bldOleChart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700738" y="429200"/>
            <a:ext cx="464707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 12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0D9430D5-54D2-44F5-A5B0-8FA97C56EC01}"/>
                  </a:ext>
                </a:extLst>
              </p:cNvPr>
              <p:cNvSpPr txBox="1"/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12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9430D5-54D2-44F5-A5B0-8FA97C56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blipFill>
                <a:blip r:embed="rId4"/>
                <a:stretch>
                  <a:fillRect l="-4819" b="-13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396C9C8B-FFBA-4848-A2CE-A1E2B59E2899}"/>
                  </a:ext>
                </a:extLst>
              </p:cNvPr>
              <p:cNvSpPr txBox="1"/>
              <p:nvPr/>
            </p:nvSpPr>
            <p:spPr>
              <a:xfrm>
                <a:off x="7393339" y="2560691"/>
                <a:ext cx="4413296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12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3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C9C8B-FFBA-4848-A2CE-A1E2B59E2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39" y="2560691"/>
                <a:ext cx="4413296" cy="1048429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4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700738" y="429200"/>
            <a:ext cx="464707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 28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B43E9D90-6930-41B7-BA40-7B4A475329F8}"/>
                  </a:ext>
                </a:extLst>
              </p:cNvPr>
              <p:cNvSpPr txBox="1"/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28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43E9D90-6930-41B7-BA40-7B4A4753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blipFill>
                <a:blip r:embed="rId4"/>
                <a:stretch>
                  <a:fillRect l="-4819" b="-13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B80AE487-4AF3-4BCE-9C34-39046D8898CB}"/>
                  </a:ext>
                </a:extLst>
              </p:cNvPr>
              <p:cNvSpPr txBox="1"/>
              <p:nvPr/>
            </p:nvSpPr>
            <p:spPr>
              <a:xfrm>
                <a:off x="7468300" y="2560691"/>
                <a:ext cx="4413296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28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14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80AE487-4AF3-4BCE-9C34-39046D88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0" y="2560691"/>
                <a:ext cx="4413296" cy="1049839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7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700738" y="429200"/>
            <a:ext cx="464707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 7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31" y="731444"/>
                <a:ext cx="117323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0,7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6AD0A18B-885C-4BD7-A447-07AAA77F7760}"/>
                  </a:ext>
                </a:extLst>
              </p:cNvPr>
              <p:cNvSpPr txBox="1"/>
              <p:nvPr/>
            </p:nvSpPr>
            <p:spPr>
              <a:xfrm>
                <a:off x="6293224" y="731444"/>
                <a:ext cx="5056094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7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D0A18B-885C-4BD7-A447-07AAA77F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4" y="731444"/>
                <a:ext cx="5056094" cy="1109791"/>
              </a:xfrm>
              <a:prstGeom prst="rect">
                <a:avLst/>
              </a:prstGeom>
              <a:blipFill>
                <a:blip r:embed="rId4"/>
                <a:stretch>
                  <a:fillRect l="-4819" b="-9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F7DB3103-8EAA-430B-90E9-7ECC161A83B0}"/>
                  </a:ext>
                </a:extLst>
              </p:cNvPr>
              <p:cNvSpPr txBox="1"/>
              <p:nvPr/>
            </p:nvSpPr>
            <p:spPr>
              <a:xfrm>
                <a:off x="7254145" y="2593059"/>
                <a:ext cx="4413296" cy="1045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7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0,7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7DB3103-8EAA-430B-90E9-7ECC161A8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145" y="2593059"/>
                <a:ext cx="4413296" cy="1045992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0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700738" y="429200"/>
            <a:ext cx="464707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13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3002850" y="769420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850" y="769420"/>
                <a:ext cx="117323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0,13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59B92B58-9B80-48CC-AEB5-8CC2CC76383E}"/>
                  </a:ext>
                </a:extLst>
              </p:cNvPr>
              <p:cNvSpPr txBox="1"/>
              <p:nvPr/>
            </p:nvSpPr>
            <p:spPr>
              <a:xfrm>
                <a:off x="6293224" y="731444"/>
                <a:ext cx="5056094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13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9B92B58-9B80-48CC-AEB5-8CC2CC763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4" y="731444"/>
                <a:ext cx="5056094" cy="1109791"/>
              </a:xfrm>
              <a:prstGeom prst="rect">
                <a:avLst/>
              </a:prstGeom>
              <a:blipFill>
                <a:blip r:embed="rId4"/>
                <a:stretch>
                  <a:fillRect l="-4819" b="-9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1AFAA1B4-6014-483D-B2DB-EA7FF064361D}"/>
                  </a:ext>
                </a:extLst>
              </p:cNvPr>
              <p:cNvSpPr txBox="1"/>
              <p:nvPr/>
            </p:nvSpPr>
            <p:spPr>
              <a:xfrm>
                <a:off x="7468300" y="2560691"/>
                <a:ext cx="4413296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13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0,13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AFAA1B4-6014-483D-B2DB-EA7FF064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0" y="2560691"/>
                <a:ext cx="4413296" cy="1052660"/>
              </a:xfrm>
              <a:prstGeom prst="rect">
                <a:avLst/>
              </a:prstGeom>
              <a:blipFill>
                <a:blip r:embed="rId5"/>
                <a:stretch>
                  <a:fillRect b="-132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6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820985" y="429200"/>
            <a:ext cx="464707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Calcule  10 x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394ED9-DB50-4423-B659-166498348E55}"/>
                  </a:ext>
                </a:extLst>
              </p:cNvPr>
              <p:cNvSpPr/>
              <p:nvPr/>
            </p:nvSpPr>
            <p:spPr>
              <a:xfrm>
                <a:off x="3024273" y="769420"/>
                <a:ext cx="117323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600" b="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94ED9-DB50-4423-B659-166498348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273" y="769420"/>
                <a:ext cx="117323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345401" y="2239116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505B0FAF-E3E6-425B-B73F-F79CB524170B}"/>
                  </a:ext>
                </a:extLst>
              </p:cNvPr>
              <p:cNvSpPr txBox="1"/>
              <p:nvPr/>
            </p:nvSpPr>
            <p:spPr>
              <a:xfrm>
                <a:off x="7468300" y="2560691"/>
                <a:ext cx="4413296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10 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5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05B0FAF-E3E6-425B-B73F-F79CB5241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0" y="2560691"/>
                <a:ext cx="4413296" cy="1052660"/>
              </a:xfrm>
              <a:prstGeom prst="rect">
                <a:avLst/>
              </a:prstGeom>
              <a:blipFill>
                <a:blip r:embed="rId4"/>
                <a:stretch>
                  <a:fillRect b="-132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re 1">
            <a:extLst>
              <a:ext uri="{FF2B5EF4-FFF2-40B4-BE49-F238E27FC236}">
                <a16:creationId xmlns="" xmlns:a16="http://schemas.microsoft.com/office/drawing/2014/main" id="{CA0AA838-863F-46AB-BBCC-2F686CBC5A87}"/>
              </a:ext>
            </a:extLst>
          </p:cNvPr>
          <p:cNvSpPr txBox="1">
            <a:spLocks/>
          </p:cNvSpPr>
          <p:nvPr/>
        </p:nvSpPr>
        <p:spPr>
          <a:xfrm>
            <a:off x="5836023" y="6407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831AE11C-5E06-4F2E-905E-5C8FB1E3E701}"/>
              </a:ext>
            </a:extLst>
          </p:cNvPr>
          <p:cNvSpPr txBox="1">
            <a:spLocks/>
          </p:cNvSpPr>
          <p:nvPr/>
        </p:nvSpPr>
        <p:spPr>
          <a:xfrm>
            <a:off x="5988423" y="7931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2E12F6AA-79F5-4FB9-8469-3A62901C01FD}"/>
                  </a:ext>
                </a:extLst>
              </p:cNvPr>
              <p:cNvSpPr txBox="1"/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solidFill>
                      <a:srgbClr val="0070C0"/>
                    </a:solidFill>
                  </a:rPr>
                  <a:t>10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E12F6AA-79F5-4FB9-8469-3A62901C0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4" y="731444"/>
                <a:ext cx="5056094" cy="1067152"/>
              </a:xfrm>
              <a:prstGeom prst="rect">
                <a:avLst/>
              </a:prstGeom>
              <a:blipFill>
                <a:blip r:embed="rId5"/>
                <a:stretch>
                  <a:fillRect l="-4819" b="-13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9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</TotalTime>
  <Words>1595</Words>
  <Application>Microsoft Office PowerPoint</Application>
  <PresentationFormat>Personnalisé</PresentationFormat>
  <Paragraphs>474</Paragraphs>
  <Slides>38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Thème Office</vt:lpstr>
      <vt:lpstr>Chart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Présentation PowerPoint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15 juin 2020</dc:subject>
  <dc:creator>Messica SOUALEM,PE et Xavier SORBE, IG</dc:creator>
  <cp:keywords>multiplication par une fraction, numération et unités de longueur, problèmes de durées</cp:keywords>
  <cp:lastModifiedBy>Xavier SORBE</cp:lastModifiedBy>
  <cp:revision>508</cp:revision>
  <dcterms:created xsi:type="dcterms:W3CDTF">2020-05-08T16:03:50Z</dcterms:created>
  <dcterms:modified xsi:type="dcterms:W3CDTF">2020-06-05T12:41:33Z</dcterms:modified>
</cp:coreProperties>
</file>