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20" r:id="rId4"/>
    <p:sldId id="321" r:id="rId5"/>
    <p:sldId id="315" r:id="rId6"/>
    <p:sldId id="317" r:id="rId7"/>
    <p:sldId id="325" r:id="rId8"/>
    <p:sldId id="316" r:id="rId9"/>
    <p:sldId id="328" r:id="rId10"/>
    <p:sldId id="327" r:id="rId11"/>
    <p:sldId id="305" r:id="rId12"/>
    <p:sldId id="326" r:id="rId13"/>
    <p:sldId id="329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French Script MT" panose="03020402040607040605" pitchFamily="66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9" roundtripDataSignature="AMtx7mhW8/XE62Lui1C/+sIofL2AUtD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3DC"/>
    <a:srgbClr val="FF0066"/>
    <a:srgbClr val="F78118"/>
    <a:srgbClr val="C93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1" autoAdjust="0"/>
  </p:normalViewPr>
  <p:slideViewPr>
    <p:cSldViewPr snapToGrid="0">
      <p:cViewPr varScale="1">
        <p:scale>
          <a:sx n="59" d="100"/>
          <a:sy n="59" d="100"/>
        </p:scale>
        <p:origin x="10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19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95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84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06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365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23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77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 smtClean="0"/>
              <a:t>Lundi </a:t>
            </a:r>
            <a:r>
              <a:rPr lang="fr-FR" dirty="0"/>
              <a:t>1</a:t>
            </a:r>
            <a:r>
              <a:rPr lang="fr-FR" dirty="0" smtClean="0"/>
              <a:t>5 juin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02177"/>
              </p:ext>
            </p:extLst>
          </p:nvPr>
        </p:nvGraphicFramePr>
        <p:xfrm>
          <a:off x="309966" y="626533"/>
          <a:ext cx="1152643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6434">
                  <a:extLst>
                    <a:ext uri="{9D8B030D-6E8A-4147-A177-3AD203B41FA5}">
                      <a16:colId xmlns:a16="http://schemas.microsoft.com/office/drawing/2014/main" val="1697270572"/>
                    </a:ext>
                  </a:extLst>
                </a:gridCol>
              </a:tblGrid>
              <a:tr h="1248762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Sophie rend visite à sa grand-mère à vélo. Le trajet dure trente </a:t>
                      </a:r>
                    </a:p>
                    <a:p>
                      <a:pPr algn="just"/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minutes. Elle</a:t>
                      </a:r>
                      <a:r>
                        <a:rPr lang="fr-FR" sz="3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part de chez elle à </a:t>
                      </a:r>
                      <a:r>
                        <a:rPr lang="fr-FR" sz="3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a:t>16</a:t>
                      </a:r>
                      <a:r>
                        <a:rPr lang="fr-FR" sz="3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</a:t>
                      </a:r>
                      <a:r>
                        <a:rPr lang="fr-FR" sz="3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a:t>10</a:t>
                      </a:r>
                      <a:r>
                        <a:rPr lang="fr-FR" sz="3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a:t>min</a:t>
                      </a:r>
                      <a:r>
                        <a:rPr lang="fr-FR" sz="3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  <a:p>
                      <a:pPr algn="just"/>
                      <a:r>
                        <a:rPr lang="fr-FR" sz="3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À quelle heure Sophie arrive-t-elle chez sa grand-mère</a:t>
                      </a:r>
                      <a:r>
                        <a:rPr lang="fr-FR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?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56404"/>
                  </a:ext>
                </a:extLst>
              </a:tr>
            </a:tbl>
          </a:graphicData>
        </a:graphic>
      </p:graphicFrame>
      <p:pic>
        <p:nvPicPr>
          <p:cNvPr id="3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1910" y="8910"/>
            <a:ext cx="754489" cy="137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9;p4"/>
          <p:cNvPicPr preferRelativeResize="0"/>
          <p:nvPr/>
        </p:nvPicPr>
        <p:blipFill rotWithShape="1">
          <a:blip r:embed="rId4">
            <a:alphaModFix/>
          </a:blip>
          <a:srcRect l="9158" t="79760" r="-8289" b="2391"/>
          <a:stretch/>
        </p:blipFill>
        <p:spPr>
          <a:xfrm>
            <a:off x="4569188" y="5246726"/>
            <a:ext cx="8316275" cy="11641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4893584" y="5214068"/>
            <a:ext cx="73308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200" dirty="0" smtClean="0">
                <a:latin typeface="French Script MT" panose="03020402040607040605" pitchFamily="66" charset="0"/>
              </a:rPr>
              <a:t>Sophie arrive à 16h40min chez sa grand-mère.</a:t>
            </a:r>
            <a:r>
              <a:rPr lang="fr-FR" sz="1800" dirty="0" smtClean="0">
                <a:latin typeface="French Script MT" panose="03020402040607040605" pitchFamily="66" charset="0"/>
              </a:rPr>
              <a:t>.</a:t>
            </a:r>
            <a:endParaRPr lang="fr-FR" sz="18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89372"/>
              </p:ext>
            </p:extLst>
          </p:nvPr>
        </p:nvGraphicFramePr>
        <p:xfrm>
          <a:off x="321732" y="360376"/>
          <a:ext cx="11514667" cy="1248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67">
                  <a:extLst>
                    <a:ext uri="{9D8B030D-6E8A-4147-A177-3AD203B41FA5}">
                      <a16:colId xmlns:a16="http://schemas.microsoft.com/office/drawing/2014/main" val="1697270572"/>
                    </a:ext>
                  </a:extLst>
                </a:gridCol>
              </a:tblGrid>
              <a:tr h="1248762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Katia part de chez elle à 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a:t>12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a:t>45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a:t>min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 Elle arrive à l’école à 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a:t>13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a:t>10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a:t>min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  <a:p>
                      <a:pPr algn="just"/>
                      <a:r>
                        <a:rPr lang="fr-FR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Quelle est la durée de son</a:t>
                      </a:r>
                      <a:r>
                        <a:rPr lang="fr-FR" sz="3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trajet</a:t>
                      </a:r>
                      <a:r>
                        <a:rPr lang="fr-FR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?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56404"/>
                  </a:ext>
                </a:extLst>
              </a:tr>
            </a:tbl>
          </a:graphicData>
        </a:graphic>
      </p:graphicFrame>
      <p:pic>
        <p:nvPicPr>
          <p:cNvPr id="3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1910" y="721832"/>
            <a:ext cx="754489" cy="137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9;p4"/>
          <p:cNvPicPr preferRelativeResize="0"/>
          <p:nvPr/>
        </p:nvPicPr>
        <p:blipFill rotWithShape="1">
          <a:blip r:embed="rId4">
            <a:alphaModFix/>
          </a:blip>
          <a:srcRect l="9158" t="79760" r="-8289" b="2391"/>
          <a:stretch/>
        </p:blipFill>
        <p:spPr>
          <a:xfrm>
            <a:off x="4352212" y="5260562"/>
            <a:ext cx="8316275" cy="11641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5043615" y="5214068"/>
            <a:ext cx="6513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French Script MT" panose="03020402040607040605" pitchFamily="66" charset="0"/>
              </a:rPr>
              <a:t>Katia marche 25 minutes pour aller à</a:t>
            </a:r>
            <a:r>
              <a:rPr lang="fr-FR" sz="1800" dirty="0" smtClean="0">
                <a:latin typeface="French Script MT" panose="03020402040607040605" pitchFamily="66" charset="0"/>
              </a:rPr>
              <a:t>.</a:t>
            </a:r>
            <a:endParaRPr lang="fr-FR" sz="1800" dirty="0">
              <a:latin typeface="French Script MT" panose="03020402040607040605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7017" y="5655278"/>
            <a:ext cx="1217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French Script MT" panose="03020402040607040605" pitchFamily="66" charset="0"/>
              </a:rPr>
              <a:t>l</a:t>
            </a:r>
            <a:r>
              <a:rPr lang="fr-FR" sz="4400" dirty="0" smtClean="0">
                <a:latin typeface="French Script MT" panose="03020402040607040605" pitchFamily="66" charset="0"/>
              </a:rPr>
              <a:t>’école.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0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31764"/>
              </p:ext>
            </p:extLst>
          </p:nvPr>
        </p:nvGraphicFramePr>
        <p:xfrm>
          <a:off x="120254" y="170483"/>
          <a:ext cx="11514667" cy="1642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67">
                  <a:extLst>
                    <a:ext uri="{9D8B030D-6E8A-4147-A177-3AD203B41FA5}">
                      <a16:colId xmlns:a16="http://schemas.microsoft.com/office/drawing/2014/main" val="1697270572"/>
                    </a:ext>
                  </a:extLst>
                </a:gridCol>
              </a:tblGrid>
              <a:tr h="1642819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Pour aller à la piscine, la classe de Nadia met vingt minutes</a:t>
                      </a:r>
                      <a:r>
                        <a:rPr lang="fr-FR" sz="3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à</a:t>
                      </a:r>
                    </a:p>
                    <a:p>
                      <a:pPr algn="just"/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pieds. Ils doivent se présenter à 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a:t>10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a:t>15</a:t>
                      </a:r>
                      <a:r>
                        <a:rPr lang="fr-FR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min à l’entrée de la piscine.</a:t>
                      </a:r>
                    </a:p>
                    <a:p>
                      <a:pPr algn="just"/>
                      <a:r>
                        <a:rPr lang="fr-FR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À</a:t>
                      </a:r>
                      <a:r>
                        <a:rPr lang="fr-FR" sz="3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quelle heure doivent-ils partir de l’école</a:t>
                      </a:r>
                      <a:r>
                        <a:rPr lang="fr-FR" sz="3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?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56404"/>
                  </a:ext>
                </a:extLst>
              </a:tr>
            </a:tbl>
          </a:graphicData>
        </a:graphic>
      </p:graphicFrame>
      <p:pic>
        <p:nvPicPr>
          <p:cNvPr id="3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7676" y="302080"/>
            <a:ext cx="754489" cy="137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9;p4"/>
          <p:cNvPicPr preferRelativeResize="0"/>
          <p:nvPr/>
        </p:nvPicPr>
        <p:blipFill rotWithShape="1">
          <a:blip r:embed="rId4">
            <a:alphaModFix/>
          </a:blip>
          <a:srcRect l="9158" t="79760" r="-8289" b="2391"/>
          <a:stretch/>
        </p:blipFill>
        <p:spPr>
          <a:xfrm>
            <a:off x="4352212" y="5260562"/>
            <a:ext cx="8316275" cy="11641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5043615" y="5214068"/>
            <a:ext cx="6454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French Script MT" panose="03020402040607040605" pitchFamily="66" charset="0"/>
              </a:rPr>
              <a:t>Ils doivent partir de l’école à 9h55min.</a:t>
            </a:r>
            <a:endParaRPr lang="fr-FR" sz="18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532" y="214269"/>
            <a:ext cx="1114817" cy="13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799903" y="214269"/>
            <a:ext cx="9968817" cy="5878532"/>
          </a:xfrm>
          <a:prstGeom prst="rect">
            <a:avLst/>
          </a:prstGeom>
          <a:solidFill>
            <a:srgbClr val="DEC3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Problème sur les heures et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durées</a:t>
            </a:r>
            <a:endParaRPr lang="fr-FR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On 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peut schématiser le temps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qui passe par 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une ligne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chronologique pour 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y poser les évènements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travailler les problèmes de durée, on peut utiliser</a:t>
            </a:r>
            <a:b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 passage à l’heure en utilisant en calcul les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compléments à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15min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10min                          </a:t>
            </a:r>
            <a:r>
              <a:rPr lang="fr-FR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(durées)</a:t>
            </a:r>
          </a:p>
          <a:p>
            <a:pPr marL="457200" indent="-457200">
              <a:buFontTx/>
              <a:buChar char="-"/>
            </a:pPr>
            <a:endParaRPr lang="fr-FR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fr-FR" sz="2800" dirty="0" smtClean="0">
                <a:solidFill>
                  <a:srgbClr val="C93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12h45min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13h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fr-FR" sz="2800" dirty="0" smtClean="0">
                <a:solidFill>
                  <a:srgbClr val="C93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13h10</a:t>
            </a: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fr-FR" sz="2800" dirty="0" smtClean="0">
                <a:solidFill>
                  <a:srgbClr val="C93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heure de départ                      heure d’arrivée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285811" y="5053315"/>
            <a:ext cx="7315200" cy="30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823209" y="4877469"/>
            <a:ext cx="20097" cy="35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633586" y="4877469"/>
            <a:ext cx="20097" cy="35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139591" y="4787034"/>
            <a:ext cx="20097" cy="35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833257" y="4887518"/>
            <a:ext cx="1810377" cy="120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653683" y="4809642"/>
            <a:ext cx="1506005" cy="94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1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Mathématiques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CE2</a:t>
            </a:r>
            <a:endParaRPr sz="9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>
                <a:solidFill>
                  <a:srgbClr val="7030A0"/>
                </a:solidFill>
                <a:latin typeface="+mn-lt"/>
                <a:ea typeface="Arial"/>
                <a:cs typeface="Arial"/>
                <a:sym typeface="Arial"/>
              </a:rPr>
              <a:t>Calcul </a:t>
            </a:r>
            <a:r>
              <a:rPr lang="fr-FR" sz="8000" b="1" dirty="0" smtClean="0">
                <a:solidFill>
                  <a:srgbClr val="7030A0"/>
                </a:solidFill>
                <a:latin typeface="+mn-lt"/>
                <a:ea typeface="Arial"/>
                <a:cs typeface="Arial"/>
                <a:sym typeface="Arial"/>
              </a:rPr>
              <a:t>mental</a:t>
            </a:r>
            <a:endParaRPr lang="fr-FR" sz="8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Réviser les tables de multiplicatio</a:t>
            </a:r>
            <a:r>
              <a:rPr lang="fr-FR" sz="4800" dirty="0"/>
              <a:t>n</a:t>
            </a:r>
            <a:r>
              <a:rPr lang="fr-FR" sz="4800" dirty="0" smtClean="0"/>
              <a:t>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6758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1721" y="475144"/>
            <a:ext cx="8524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Complète cette table de multiplication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1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7417" y="108499"/>
            <a:ext cx="754489" cy="13796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01404"/>
              </p:ext>
            </p:extLst>
          </p:nvPr>
        </p:nvGraphicFramePr>
        <p:xfrm>
          <a:off x="2961898" y="1488122"/>
          <a:ext cx="6755540" cy="4432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129">
                  <a:extLst>
                    <a:ext uri="{9D8B030D-6E8A-4147-A177-3AD203B41FA5}">
                      <a16:colId xmlns:a16="http://schemas.microsoft.com/office/drawing/2014/main" val="1618513986"/>
                    </a:ext>
                  </a:extLst>
                </a:gridCol>
                <a:gridCol w="1340087">
                  <a:extLst>
                    <a:ext uri="{9D8B030D-6E8A-4147-A177-3AD203B41FA5}">
                      <a16:colId xmlns:a16="http://schemas.microsoft.com/office/drawing/2014/main" val="2428826929"/>
                    </a:ext>
                  </a:extLst>
                </a:gridCol>
                <a:gridCol w="1351108">
                  <a:extLst>
                    <a:ext uri="{9D8B030D-6E8A-4147-A177-3AD203B41FA5}">
                      <a16:colId xmlns:a16="http://schemas.microsoft.com/office/drawing/2014/main" val="193563118"/>
                    </a:ext>
                  </a:extLst>
                </a:gridCol>
                <a:gridCol w="1351108">
                  <a:extLst>
                    <a:ext uri="{9D8B030D-6E8A-4147-A177-3AD203B41FA5}">
                      <a16:colId xmlns:a16="http://schemas.microsoft.com/office/drawing/2014/main" val="1862832047"/>
                    </a:ext>
                  </a:extLst>
                </a:gridCol>
                <a:gridCol w="1351108">
                  <a:extLst>
                    <a:ext uri="{9D8B030D-6E8A-4147-A177-3AD203B41FA5}">
                      <a16:colId xmlns:a16="http://schemas.microsoft.com/office/drawing/2014/main" val="3169709307"/>
                    </a:ext>
                  </a:extLst>
                </a:gridCol>
              </a:tblGrid>
              <a:tr h="886503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fr-FR" sz="36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fr-FR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fr-FR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fr-FR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91477"/>
                  </a:ext>
                </a:extLst>
              </a:tr>
              <a:tr h="886503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428861"/>
                  </a:ext>
                </a:extLst>
              </a:tr>
              <a:tr h="886503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169003"/>
                  </a:ext>
                </a:extLst>
              </a:tr>
              <a:tr h="886503"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</a:t>
                      </a:r>
                      <a:endParaRPr lang="fr-FR" sz="36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110684"/>
                  </a:ext>
                </a:extLst>
              </a:tr>
              <a:tr h="886503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</a:t>
                      </a:r>
                      <a:endParaRPr lang="fr-FR" sz="36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17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1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ctrTitle"/>
          </p:nvPr>
        </p:nvSpPr>
        <p:spPr>
          <a:xfrm>
            <a:off x="1203701" y="486933"/>
            <a:ext cx="978459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Calcul réfléchi et posé</a:t>
            </a:r>
            <a:endParaRPr sz="80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1523999" y="318358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fr-FR" sz="6000" dirty="0"/>
              <a:t>L</a:t>
            </a:r>
            <a:r>
              <a:rPr lang="fr-FR" sz="6000" dirty="0" smtClean="0"/>
              <a:t>a multiplication</a:t>
            </a:r>
            <a:r>
              <a:rPr lang="fr-FR" sz="6000" strike="sngStrike" dirty="0"/>
              <a:t/>
            </a:r>
            <a:br>
              <a:rPr lang="fr-FR" sz="6000" strike="sngStrike" dirty="0"/>
            </a:br>
            <a:endParaRPr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336" y="538083"/>
            <a:ext cx="974639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06400" algn="ctr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fr-FR" sz="4400" dirty="0" smtClean="0">
                <a:solidFill>
                  <a:srgbClr val="C93FBF"/>
                </a:solidFill>
                <a:latin typeface="Calibri"/>
                <a:cs typeface="Calibri"/>
                <a:sym typeface="Calibri"/>
              </a:rPr>
              <a:t>Calcul posé de la multiplication</a:t>
            </a:r>
            <a:endParaRPr lang="fr-FR" sz="4400" dirty="0">
              <a:solidFill>
                <a:srgbClr val="C93FB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Google Shape;1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919" y="199138"/>
            <a:ext cx="754489" cy="13796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7084766" y="1186099"/>
                <a:ext cx="19849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49 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66" y="1186099"/>
                <a:ext cx="198490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>
            <a:off x="8077217" y="2182372"/>
            <a:ext cx="0" cy="398306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293969" y="2874142"/>
                <a:ext cx="7101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969" y="2874142"/>
                <a:ext cx="71013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8653777" y="3489695"/>
                <a:ext cx="135032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sz="40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3</a:t>
                </a:r>
                <a14:m>
                  <m:oMath xmlns:m="http://schemas.openxmlformats.org/officeDocument/2006/math">
                    <m:r>
                      <a:rPr lang="fr-FR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fr-FR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777" y="3489695"/>
                <a:ext cx="1350323" cy="615553"/>
              </a:xfrm>
              <a:prstGeom prst="rect">
                <a:avLst/>
              </a:prstGeom>
              <a:blipFill>
                <a:blip r:embed="rId5"/>
                <a:stretch>
                  <a:fillRect t="-24752" b="-495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 flipV="1">
            <a:off x="8545290" y="4158405"/>
            <a:ext cx="1567299" cy="154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688509" y="2954103"/>
            <a:ext cx="5009196" cy="2172272"/>
            <a:chOff x="849163" y="2782908"/>
            <a:chExt cx="5009196" cy="2172272"/>
          </a:xfrm>
        </p:grpSpPr>
        <p:sp>
          <p:nvSpPr>
            <p:cNvPr id="21" name="Rectangle 20"/>
            <p:cNvSpPr/>
            <p:nvPr/>
          </p:nvSpPr>
          <p:spPr>
            <a:xfrm>
              <a:off x="849163" y="2782908"/>
              <a:ext cx="3263113" cy="2169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18574" y="2785804"/>
              <a:ext cx="1739785" cy="2169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849163" y="4086861"/>
              <a:ext cx="5009196" cy="18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972854" y="2107067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40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08040" y="2107067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38103" y="3384878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30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65541" y="4307826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336" y="538083"/>
            <a:ext cx="974639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06400" algn="ctr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fr-FR" sz="4400" dirty="0" smtClean="0">
                <a:solidFill>
                  <a:srgbClr val="C93FBF"/>
                </a:solidFill>
                <a:latin typeface="Calibri"/>
                <a:cs typeface="Calibri"/>
                <a:sym typeface="Calibri"/>
              </a:rPr>
              <a:t>Calcul posé de la multiplication</a:t>
            </a:r>
            <a:endParaRPr lang="fr-FR" sz="4400" dirty="0">
              <a:solidFill>
                <a:srgbClr val="C93FB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Google Shape;1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919" y="199138"/>
            <a:ext cx="754489" cy="13796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7084766" y="1186099"/>
                <a:ext cx="19849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73 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×48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66" y="1186099"/>
                <a:ext cx="198490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>
            <a:off x="7922234" y="2259705"/>
            <a:ext cx="0" cy="398306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820246" y="2477708"/>
                <a:ext cx="7101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73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246" y="2477708"/>
                <a:ext cx="71013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8211367" y="3039546"/>
                <a:ext cx="135032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sz="40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4</a:t>
                </a:r>
                <a14:m>
                  <m:oMath xmlns:m="http://schemas.openxmlformats.org/officeDocument/2006/math">
                    <m:r>
                      <a:rPr lang="fr-FR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fr-FR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67" y="3039546"/>
                <a:ext cx="1350323" cy="615553"/>
              </a:xfrm>
              <a:prstGeom prst="rect">
                <a:avLst/>
              </a:prstGeom>
              <a:blipFill>
                <a:blip r:embed="rId5"/>
                <a:stretch>
                  <a:fillRect t="-25743" b="-485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 flipV="1">
            <a:off x="8102878" y="3772546"/>
            <a:ext cx="1567299" cy="154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44240" y="1831377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fr-F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32215" y="1797333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81451" y="2785484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fr-F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08890" y="3928071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fr-FR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612684" y="2546246"/>
            <a:ext cx="5009196" cy="2172272"/>
            <a:chOff x="849163" y="2782908"/>
            <a:chExt cx="5009196" cy="2172272"/>
          </a:xfrm>
        </p:grpSpPr>
        <p:sp>
          <p:nvSpPr>
            <p:cNvPr id="19" name="Rectangle 18"/>
            <p:cNvSpPr/>
            <p:nvPr/>
          </p:nvSpPr>
          <p:spPr>
            <a:xfrm>
              <a:off x="849163" y="2782908"/>
              <a:ext cx="3263113" cy="2169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18574" y="2785804"/>
              <a:ext cx="1739785" cy="2169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849163" y="4086861"/>
              <a:ext cx="5009196" cy="18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25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397" y="2643295"/>
            <a:ext cx="47259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532" y="214269"/>
            <a:ext cx="1114817" cy="13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545744" y="214269"/>
            <a:ext cx="10430188" cy="6524863"/>
          </a:xfrm>
          <a:prstGeom prst="rect">
            <a:avLst/>
          </a:prstGeom>
          <a:solidFill>
            <a:srgbClr val="DEC3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 toute grandeur, le temps (la durée) se mesure.</a:t>
            </a:r>
          </a:p>
          <a:p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Une journée est découpée régulièrement en </a:t>
            </a:r>
            <a:r>
              <a:rPr lang="fr-FR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24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heures.</a:t>
            </a: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Chaque heure est découpée régulièrement en </a:t>
            </a:r>
            <a:r>
              <a:rPr lang="fr-FR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60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minutes.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Chaque minute est découpée régulièrement en </a:t>
            </a:r>
            <a:r>
              <a:rPr lang="fr-FR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60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secondes.</a:t>
            </a:r>
          </a:p>
          <a:p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Les unités peuvent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s’écrire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avec des abréviations internationales :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minute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pour seconde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conversions entre les différentes unités de temps sont :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60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 = </a:t>
            </a:r>
            <a:r>
              <a:rPr lang="fr-FR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60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Dans le langage courant, on oublie souvent de rappeler l’unité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« minutes » </a:t>
            </a:r>
          </a:p>
          <a:p>
            <a:pPr lvl="0"/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donner l’heure qu’il est, on dit : «</a:t>
            </a:r>
            <a:r>
              <a:rPr lang="fr-F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 Il est 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9</a:t>
            </a:r>
            <a:r>
              <a:rPr lang="fr-F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FR" sz="22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10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 ». </a:t>
            </a:r>
          </a:p>
          <a:p>
            <a:pPr lvl="0"/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écriture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mathématiques, toutes les unités doivent apparaître, on écrit  : </a:t>
            </a:r>
            <a:r>
              <a:rPr lang="fr-FR" sz="2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9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fr-FR" sz="22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10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1160" y="2391787"/>
            <a:ext cx="10015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durées</a:t>
            </a:r>
          </a:p>
          <a:p>
            <a:pPr algn="ctr"/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et l’heure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0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309</Words>
  <Application>Microsoft Office PowerPoint</Application>
  <PresentationFormat>Grand écran</PresentationFormat>
  <Paragraphs>81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Cambria Math</vt:lpstr>
      <vt:lpstr>French Script MT</vt:lpstr>
      <vt:lpstr>Arial</vt:lpstr>
      <vt:lpstr>Calibri</vt:lpstr>
      <vt:lpstr>Thème Office</vt:lpstr>
      <vt:lpstr>Lundi 15 juin</vt:lpstr>
      <vt:lpstr>Présentation PowerPoint</vt:lpstr>
      <vt:lpstr>Calcul mental</vt:lpstr>
      <vt:lpstr>Présentation PowerPoint</vt:lpstr>
      <vt:lpstr>Calcul réfléchi et posé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06 mai</dc:title>
  <dc:creator>Laure BREMONT</dc:creator>
  <cp:lastModifiedBy>ANNE SZYMCZAK</cp:lastModifiedBy>
  <cp:revision>218</cp:revision>
  <dcterms:created xsi:type="dcterms:W3CDTF">2020-03-25T09:22:14Z</dcterms:created>
  <dcterms:modified xsi:type="dcterms:W3CDTF">2020-06-03T18:09:12Z</dcterms:modified>
</cp:coreProperties>
</file>