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2" r:id="rId3"/>
    <p:sldId id="343" r:id="rId4"/>
    <p:sldId id="406" r:id="rId5"/>
    <p:sldId id="369" r:id="rId6"/>
    <p:sldId id="408" r:id="rId7"/>
    <p:sldId id="392" r:id="rId8"/>
    <p:sldId id="390" r:id="rId9"/>
    <p:sldId id="389" r:id="rId10"/>
    <p:sldId id="393" r:id="rId11"/>
    <p:sldId id="395" r:id="rId12"/>
    <p:sldId id="396" r:id="rId13"/>
    <p:sldId id="397" r:id="rId14"/>
    <p:sldId id="398" r:id="rId15"/>
    <p:sldId id="399" r:id="rId16"/>
    <p:sldId id="400" r:id="rId17"/>
    <p:sldId id="394" r:id="rId18"/>
    <p:sldId id="265" r:id="rId19"/>
    <p:sldId id="401" r:id="rId20"/>
    <p:sldId id="402" r:id="rId21"/>
    <p:sldId id="403" r:id="rId22"/>
    <p:sldId id="404" r:id="rId23"/>
    <p:sldId id="405" r:id="rId24"/>
    <p:sldId id="28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79428" autoAdjust="0"/>
  </p:normalViewPr>
  <p:slideViewPr>
    <p:cSldViewPr>
      <p:cViewPr>
        <p:scale>
          <a:sx n="50" d="100"/>
          <a:sy n="50" d="100"/>
        </p:scale>
        <p:origin x="-1422" y="-2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09/06/2020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CM : j’ai enlevé « direct », les repères de cycle 3 disent bien que le CM1 peut ne viser que le repérage des CC et CO sans distinction ; on commence à distinguer au CM2.</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CM : je vous ai changé le dernier exemple, un peu contestable.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extLst>
      <p:ext uri="{BB962C8B-B14F-4D97-AF65-F5344CB8AC3E}">
        <p14:creationId xmlns:p14="http://schemas.microsoft.com/office/powerpoint/2010/main" val="346866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Demander</a:t>
            </a:r>
            <a:r>
              <a:rPr lang="fr-FR" baseline="0" dirty="0"/>
              <a:t> aux élèves comment retrouver les CO (la question porte sur le verbe) puis analyser la nature des CO, préciser qu’on ne peut pas les enlever de la phrase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Comment</a:t>
            </a:r>
            <a:r>
              <a:rPr lang="fr-FR" baseline="0" dirty="0"/>
              <a:t> éviter les répétions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CM : j’ai légèrement modifié la définition en m’appuyant sur la terminologie grammaticale sur le point d’être publiée</a:t>
            </a:r>
            <a:r>
              <a:rPr lang="fr-FR" baseline="0" dirty="0" smtClean="0"/>
              <a:t> sur </a:t>
            </a:r>
            <a:r>
              <a:rPr lang="fr-FR" baseline="0" dirty="0" err="1" smtClean="0"/>
              <a:t>Eduscol</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38582749-5F8E-2A46-9BC3-28CDFD84451F}" type="slidenum">
              <a:rPr lang="fr-FR" smtClean="0"/>
              <a:pPr/>
              <a:t>17</a:t>
            </a:fld>
            <a:endParaRPr lang="fr-FR"/>
          </a:p>
        </p:txBody>
      </p:sp>
    </p:spTree>
    <p:extLst>
      <p:ext uri="{BB962C8B-B14F-4D97-AF65-F5344CB8AC3E}">
        <p14:creationId xmlns:p14="http://schemas.microsoft.com/office/powerpoint/2010/main" val="348292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CM : OK, sans faire remarquer le COI</a:t>
            </a:r>
            <a:r>
              <a:rPr lang="fr-FR" baseline="0" dirty="0" smtClean="0"/>
              <a:t>. J’enlèverais en revanche le COD du part présent, un peu dur…</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extLst>
      <p:ext uri="{BB962C8B-B14F-4D97-AF65-F5344CB8AC3E}">
        <p14:creationId xmlns:p14="http://schemas.microsoft.com/office/powerpoint/2010/main" val="6821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2</a:t>
            </a:fld>
            <a:endParaRPr lang="fr-FR" dirty="0"/>
          </a:p>
        </p:txBody>
      </p:sp>
    </p:spTree>
    <p:extLst>
      <p:ext uri="{BB962C8B-B14F-4D97-AF65-F5344CB8AC3E}">
        <p14:creationId xmlns:p14="http://schemas.microsoft.com/office/powerpoint/2010/main" val="89867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 serpe –</a:t>
            </a:r>
            <a:r>
              <a:rPr lang="fr-FR" baseline="0" dirty="0" smtClean="0"/>
              <a:t> les hommes – Méduse - Persée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24</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Rappeler</a:t>
            </a:r>
            <a:r>
              <a:rPr lang="fr-FR" baseline="0" dirty="0" smtClean="0"/>
              <a:t> aux élèves que Pégase a permis à Bellérophon de combattre la Chimère. Mais s’interroger, qui est cette créature ? D’où vient-elle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l’émission comporte beaucoup d’informations, beaucoup de textes + une leçon de grammaire importante…! Cela fait beaucoup pour des CM1…</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Je propose, à partir de cette diapo de rappel de la séance de lundi, d’évoquer le combat contre la Chimère et de dire que l’on va découvrir aujourd’hui un autre monstre, ce  dont raffole la mythologie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CM : simple diapo de « généalogie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extLst>
      <p:ext uri="{BB962C8B-B14F-4D97-AF65-F5344CB8AC3E}">
        <p14:creationId xmlns:p14="http://schemas.microsoft.com/office/powerpoint/2010/main" val="402645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Lecture élève : repère les instruments donnés par chaque dieu et à quoi ils servent</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extLst>
      <p:ext uri="{BB962C8B-B14F-4D97-AF65-F5344CB8AC3E}">
        <p14:creationId xmlns:p14="http://schemas.microsoft.com/office/powerpoint/2010/main" val="343588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Persée</a:t>
            </a:r>
            <a:r>
              <a:rPr lang="fr-FR" baseline="0" dirty="0" smtClean="0"/>
              <a:t> est le fils de Zeus, courageux il est aidé des dieux de l’Olympe qui vont lui donner des objets pour vaincre Méduse. Devine qui lui donne quoi ? Et comment peut s’en servir Persée.</a:t>
            </a:r>
          </a:p>
          <a:p>
            <a:r>
              <a:rPr lang="fr-FR" baseline="0" dirty="0" smtClean="0"/>
              <a:t>CM : OK et là, vous pouvez en effet ajouter l’effet de l’instrument, quitte à revenir une 3</a:t>
            </a:r>
            <a:r>
              <a:rPr lang="fr-FR" baseline="30000" dirty="0" smtClean="0"/>
              <a:t>ème</a:t>
            </a:r>
            <a:r>
              <a:rPr lang="fr-FR" baseline="0" dirty="0" smtClean="0"/>
              <a:t> fois sur le texte.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88B00C4-C887-B542-84D7-F899E5D5BE85}"/>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5" name="Espace réservé du pied de page 4">
            <a:extLst>
              <a:ext uri="{FF2B5EF4-FFF2-40B4-BE49-F238E27FC236}">
                <a16:creationId xmlns:a16="http://schemas.microsoft.com/office/drawing/2014/main" xmlns=""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65171D-4117-6C41-BC1B-D4F6A9F47E22}"/>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5" name="Espace réservé du pied de page 4">
            <a:extLst>
              <a:ext uri="{FF2B5EF4-FFF2-40B4-BE49-F238E27FC236}">
                <a16:creationId xmlns:a16="http://schemas.microsoft.com/office/drawing/2014/main" xmlns=""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60AE30-D834-9746-B938-C2DB2B4F0DBD}"/>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5" name="Espace réservé du pied de page 4">
            <a:extLst>
              <a:ext uri="{FF2B5EF4-FFF2-40B4-BE49-F238E27FC236}">
                <a16:creationId xmlns:a16="http://schemas.microsoft.com/office/drawing/2014/main" xmlns=""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11D65FB-2282-5442-83C3-6133380B08F8}"/>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5" name="Espace réservé du pied de page 4">
            <a:extLst>
              <a:ext uri="{FF2B5EF4-FFF2-40B4-BE49-F238E27FC236}">
                <a16:creationId xmlns:a16="http://schemas.microsoft.com/office/drawing/2014/main" xmlns=""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BECA9F48-7B92-8B47-BCEF-EBDB77B847CF}"/>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5" name="Espace réservé du pied de page 4">
            <a:extLst>
              <a:ext uri="{FF2B5EF4-FFF2-40B4-BE49-F238E27FC236}">
                <a16:creationId xmlns:a16="http://schemas.microsoft.com/office/drawing/2014/main" xmlns=""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C7599B8-823F-BB44-BD81-38C15046283E}"/>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6" name="Espace réservé du pied de page 5">
            <a:extLst>
              <a:ext uri="{FF2B5EF4-FFF2-40B4-BE49-F238E27FC236}">
                <a16:creationId xmlns:a16="http://schemas.microsoft.com/office/drawing/2014/main" xmlns=""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3EE84D3-0405-F544-9F13-8CD8B9802AED}"/>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8" name="Espace réservé du pied de page 7">
            <a:extLst>
              <a:ext uri="{FF2B5EF4-FFF2-40B4-BE49-F238E27FC236}">
                <a16:creationId xmlns:a16="http://schemas.microsoft.com/office/drawing/2014/main" xmlns=""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BBDD99A5-10DE-AC45-BE25-1A0D318C64DB}"/>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4" name="Espace réservé du pied de page 3">
            <a:extLst>
              <a:ext uri="{FF2B5EF4-FFF2-40B4-BE49-F238E27FC236}">
                <a16:creationId xmlns:a16="http://schemas.microsoft.com/office/drawing/2014/main" xmlns=""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AE76FC6-A618-614C-882B-5A954D351A2A}"/>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3" name="Espace réservé du pied de page 2">
            <a:extLst>
              <a:ext uri="{FF2B5EF4-FFF2-40B4-BE49-F238E27FC236}">
                <a16:creationId xmlns:a16="http://schemas.microsoft.com/office/drawing/2014/main" xmlns=""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37FB49D-B5D9-504A-986B-A523E0CDD761}"/>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6" name="Espace réservé du pied de page 5">
            <a:extLst>
              <a:ext uri="{FF2B5EF4-FFF2-40B4-BE49-F238E27FC236}">
                <a16:creationId xmlns:a16="http://schemas.microsoft.com/office/drawing/2014/main" xmlns=""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7783550-4A8F-E04E-A9BE-9228F04B505B}"/>
              </a:ext>
            </a:extLst>
          </p:cNvPr>
          <p:cNvSpPr>
            <a:spLocks noGrp="1"/>
          </p:cNvSpPr>
          <p:nvPr>
            <p:ph type="dt" sz="half" idx="10"/>
          </p:nvPr>
        </p:nvSpPr>
        <p:spPr/>
        <p:txBody>
          <a:bodyPr/>
          <a:lstStyle/>
          <a:p>
            <a:fld id="{050A95A0-46AC-DD44-9D77-3F7C849049D7}" type="datetimeFigureOut">
              <a:rPr lang="fr-FR" smtClean="0"/>
              <a:pPr/>
              <a:t>09/06/2020</a:t>
            </a:fld>
            <a:endParaRPr lang="fr-FR"/>
          </a:p>
        </p:txBody>
      </p:sp>
      <p:sp>
        <p:nvSpPr>
          <p:cNvPr id="6" name="Espace réservé du pied de page 5">
            <a:extLst>
              <a:ext uri="{FF2B5EF4-FFF2-40B4-BE49-F238E27FC236}">
                <a16:creationId xmlns:a16="http://schemas.microsoft.com/office/drawing/2014/main" xmlns=""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09/06/2020</a:t>
            </a:fld>
            <a:endParaRPr lang="fr-FR"/>
          </a:p>
        </p:txBody>
      </p:sp>
      <p:sp>
        <p:nvSpPr>
          <p:cNvPr id="5" name="Espace réservé du pied de page 4">
            <a:extLst>
              <a:ext uri="{FF2B5EF4-FFF2-40B4-BE49-F238E27FC236}">
                <a16:creationId xmlns:a16="http://schemas.microsoft.com/office/drawing/2014/main" xmlns=""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999B49-E57C-A246-ADE7-29BFE76BA6ED}"/>
              </a:ext>
            </a:extLst>
          </p:cNvPr>
          <p:cNvSpPr>
            <a:spLocks noGrp="1"/>
          </p:cNvSpPr>
          <p:nvPr>
            <p:ph type="ctrTitle"/>
          </p:nvPr>
        </p:nvSpPr>
        <p:spPr>
          <a:xfrm>
            <a:off x="1524000" y="762000"/>
            <a:ext cx="9144000" cy="2387600"/>
          </a:xfrm>
        </p:spPr>
        <p:txBody>
          <a:bodyPr/>
          <a:lstStyle/>
          <a:p>
            <a:r>
              <a:rPr lang="fr-FR" dirty="0"/>
              <a:t>Français </a:t>
            </a:r>
            <a:br>
              <a:rPr lang="fr-FR" dirty="0"/>
            </a:br>
            <a:r>
              <a:rPr lang="fr-FR" dirty="0" smtClean="0"/>
              <a:t>CM1</a:t>
            </a:r>
            <a:endParaRPr lang="fr-FR" dirty="0"/>
          </a:p>
        </p:txBody>
      </p:sp>
      <p:sp>
        <p:nvSpPr>
          <p:cNvPr id="3" name="Sous-titre 2">
            <a:extLst>
              <a:ext uri="{FF2B5EF4-FFF2-40B4-BE49-F238E27FC236}">
                <a16:creationId xmlns:a16="http://schemas.microsoft.com/office/drawing/2014/main" xmlns="" id="{683518CA-9E1B-5943-BDAE-F2032CD1D695}"/>
              </a:ext>
            </a:extLst>
          </p:cNvPr>
          <p:cNvSpPr>
            <a:spLocks noGrp="1"/>
          </p:cNvSpPr>
          <p:nvPr>
            <p:ph type="subTitle" idx="1"/>
          </p:nvPr>
        </p:nvSpPr>
        <p:spPr>
          <a:xfrm>
            <a:off x="1676400" y="3429000"/>
            <a:ext cx="9144000" cy="588962"/>
          </a:xfrm>
        </p:spPr>
        <p:txBody>
          <a:bodyPr>
            <a:normAutofit/>
          </a:bodyPr>
          <a:lstStyle/>
          <a:p>
            <a:r>
              <a:rPr lang="fr-FR" sz="3200" dirty="0" smtClean="0"/>
              <a:t>Des héros et des dieux</a:t>
            </a:r>
            <a:endParaRPr lang="fr-FR" sz="3200" dirty="0"/>
          </a:p>
        </p:txBody>
      </p:sp>
      <p:sp>
        <p:nvSpPr>
          <p:cNvPr id="4" name="Rectangle 3"/>
          <p:cNvSpPr/>
          <p:nvPr/>
        </p:nvSpPr>
        <p:spPr>
          <a:xfrm>
            <a:off x="2286000" y="4114800"/>
            <a:ext cx="7870424" cy="553998"/>
          </a:xfrm>
          <a:prstGeom prst="rect">
            <a:avLst/>
          </a:prstGeom>
        </p:spPr>
        <p:txBody>
          <a:bodyPr wrap="none">
            <a:spAutoFit/>
          </a:bodyPr>
          <a:lstStyle/>
          <a:p>
            <a:r>
              <a:rPr lang="fr-FR" sz="3000" dirty="0" smtClean="0"/>
              <a:t>Révisions grammaticales : le complément d’objet </a:t>
            </a:r>
            <a:endParaRPr lang="fr-FR" sz="3000" dirty="0"/>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C:\Users\famille Emier\Desktop\dossier Alex\Inspection\Supports possibles\2DC485EF-B77B-417C-8303-256CECAEADEF.png"/>
          <p:cNvPicPr>
            <a:picLocks noChangeAspect="1" noChangeArrowheads="1"/>
          </p:cNvPicPr>
          <p:nvPr/>
        </p:nvPicPr>
        <p:blipFill>
          <a:blip r:embed="rId3" cstate="print"/>
          <a:srcRect l="47286" t="58425" r="40892" b="21504"/>
          <a:stretch>
            <a:fillRect/>
          </a:stretch>
        </p:blipFill>
        <p:spPr bwMode="auto">
          <a:xfrm>
            <a:off x="6096000" y="76200"/>
            <a:ext cx="1600200" cy="2036618"/>
          </a:xfrm>
          <a:prstGeom prst="rect">
            <a:avLst/>
          </a:prstGeom>
          <a:noFill/>
        </p:spPr>
      </p:pic>
      <p:pic>
        <p:nvPicPr>
          <p:cNvPr id="8" name="Picture 2"/>
          <p:cNvPicPr>
            <a:picLocks noChangeAspect="1" noChangeArrowheads="1"/>
          </p:cNvPicPr>
          <p:nvPr/>
        </p:nvPicPr>
        <p:blipFill>
          <a:blip r:embed="rId4" cstate="print"/>
          <a:srcRect l="59663" t="77318" r="16732"/>
          <a:stretch>
            <a:fillRect/>
          </a:stretch>
        </p:blipFill>
        <p:spPr bwMode="auto">
          <a:xfrm>
            <a:off x="2743200" y="152400"/>
            <a:ext cx="2005446" cy="16002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12453" t="13360" r="58041" b="56437"/>
          <a:stretch>
            <a:fillRect/>
          </a:stretch>
        </p:blipFill>
        <p:spPr bwMode="auto">
          <a:xfrm rot="5400000">
            <a:off x="9439834" y="237566"/>
            <a:ext cx="2151532" cy="1828800"/>
          </a:xfrm>
          <a:prstGeom prst="rect">
            <a:avLst/>
          </a:prstGeom>
          <a:noFill/>
          <a:ln w="9525">
            <a:noFill/>
            <a:miter lim="800000"/>
            <a:headEnd/>
            <a:tailEnd/>
          </a:ln>
        </p:spPr>
      </p:pic>
      <p:sp>
        <p:nvSpPr>
          <p:cNvPr id="12" name="ZoneTexte 11"/>
          <p:cNvSpPr txBox="1"/>
          <p:nvPr/>
        </p:nvSpPr>
        <p:spPr>
          <a:xfrm>
            <a:off x="6019799" y="2209800"/>
            <a:ext cx="1907241" cy="492443"/>
          </a:xfrm>
          <a:prstGeom prst="rect">
            <a:avLst/>
          </a:prstGeom>
          <a:noFill/>
          <a:ln>
            <a:solidFill>
              <a:schemeClr val="accent1"/>
            </a:solidFill>
          </a:ln>
        </p:spPr>
        <p:txBody>
          <a:bodyPr wrap="square" rtlCol="0">
            <a:spAutoFit/>
          </a:bodyPr>
          <a:lstStyle/>
          <a:p>
            <a:r>
              <a:rPr lang="fr-FR" sz="2600" dirty="0" smtClean="0"/>
              <a:t>Un bouclier</a:t>
            </a:r>
            <a:endParaRPr lang="fr-FR" sz="2600" dirty="0"/>
          </a:p>
        </p:txBody>
      </p:sp>
      <p:sp>
        <p:nvSpPr>
          <p:cNvPr id="13" name="ZoneTexte 12"/>
          <p:cNvSpPr txBox="1"/>
          <p:nvPr/>
        </p:nvSpPr>
        <p:spPr>
          <a:xfrm>
            <a:off x="2514600" y="1905000"/>
            <a:ext cx="2819400" cy="492443"/>
          </a:xfrm>
          <a:prstGeom prst="rect">
            <a:avLst/>
          </a:prstGeom>
          <a:noFill/>
          <a:ln>
            <a:solidFill>
              <a:schemeClr val="accent1"/>
            </a:solidFill>
          </a:ln>
        </p:spPr>
        <p:txBody>
          <a:bodyPr wrap="square" rtlCol="0">
            <a:spAutoFit/>
          </a:bodyPr>
          <a:lstStyle/>
          <a:p>
            <a:r>
              <a:rPr lang="fr-FR" sz="2600" dirty="0" smtClean="0"/>
              <a:t>Des sandales ailées</a:t>
            </a:r>
            <a:endParaRPr lang="fr-FR" sz="2600" dirty="0"/>
          </a:p>
        </p:txBody>
      </p:sp>
      <p:sp>
        <p:nvSpPr>
          <p:cNvPr id="14" name="ZoneTexte 13"/>
          <p:cNvSpPr txBox="1"/>
          <p:nvPr/>
        </p:nvSpPr>
        <p:spPr>
          <a:xfrm>
            <a:off x="9677399" y="2326957"/>
            <a:ext cx="1658471" cy="492443"/>
          </a:xfrm>
          <a:prstGeom prst="rect">
            <a:avLst/>
          </a:prstGeom>
          <a:noFill/>
          <a:ln>
            <a:solidFill>
              <a:schemeClr val="accent1"/>
            </a:solidFill>
          </a:ln>
        </p:spPr>
        <p:txBody>
          <a:bodyPr wrap="square" rtlCol="0">
            <a:spAutoFit/>
          </a:bodyPr>
          <a:lstStyle/>
          <a:p>
            <a:r>
              <a:rPr lang="fr-FR" sz="2600" dirty="0" smtClean="0"/>
              <a:t>Un casque</a:t>
            </a:r>
            <a:endParaRPr lang="fr-FR" sz="2600" dirty="0"/>
          </a:p>
        </p:txBody>
      </p:sp>
      <p:sp>
        <p:nvSpPr>
          <p:cNvPr id="15" name="ZoneTexte 14"/>
          <p:cNvSpPr txBox="1"/>
          <p:nvPr/>
        </p:nvSpPr>
        <p:spPr>
          <a:xfrm>
            <a:off x="152400" y="1905000"/>
            <a:ext cx="1741394" cy="492443"/>
          </a:xfrm>
          <a:prstGeom prst="rect">
            <a:avLst/>
          </a:prstGeom>
          <a:noFill/>
          <a:ln>
            <a:solidFill>
              <a:schemeClr val="accent1"/>
            </a:solidFill>
          </a:ln>
        </p:spPr>
        <p:txBody>
          <a:bodyPr wrap="square" rtlCol="0">
            <a:spAutoFit/>
          </a:bodyPr>
          <a:lstStyle/>
          <a:p>
            <a:r>
              <a:rPr lang="fr-FR" sz="2600" dirty="0" smtClean="0"/>
              <a:t>Une serpe</a:t>
            </a:r>
            <a:endParaRPr lang="fr-FR" sz="2600" dirty="0"/>
          </a:p>
        </p:txBody>
      </p:sp>
      <p:pic>
        <p:nvPicPr>
          <p:cNvPr id="49157" name="Picture 5" descr="https://s1.qwant.com/thumbr/0x380/3/f/0bcf43df6ae2daabf0e40286c5e722dfe88861a1cc023a1daa582bafe8f636/image_Serpe_Rinaldi_n_4_large.jpg?u=http%3A%2F%2Fwww.le-besson.com%2Fio%2Fshop_produit%2F0003171%2Fimage_Serpe_Rinaldi_n_4_large.jpg&amp;q=0&amp;b=1&amp;p=0&amp;a=1"/>
          <p:cNvPicPr>
            <a:picLocks noChangeAspect="1" noChangeArrowheads="1"/>
          </p:cNvPicPr>
          <p:nvPr/>
        </p:nvPicPr>
        <p:blipFill>
          <a:blip r:embed="rId5" cstate="print"/>
          <a:srcRect/>
          <a:stretch>
            <a:fillRect/>
          </a:stretch>
        </p:blipFill>
        <p:spPr bwMode="auto">
          <a:xfrm>
            <a:off x="152400" y="76200"/>
            <a:ext cx="2505075" cy="1678886"/>
          </a:xfrm>
          <a:prstGeom prst="rect">
            <a:avLst/>
          </a:prstGeom>
          <a:noFill/>
        </p:spPr>
      </p:pic>
      <p:sp>
        <p:nvSpPr>
          <p:cNvPr id="18" name="Rectangle 17"/>
          <p:cNvSpPr/>
          <p:nvPr/>
        </p:nvSpPr>
        <p:spPr>
          <a:xfrm>
            <a:off x="9372600" y="6550223"/>
            <a:ext cx="2819400" cy="307777"/>
          </a:xfrm>
          <a:prstGeom prst="rect">
            <a:avLst/>
          </a:prstGeom>
        </p:spPr>
        <p:txBody>
          <a:bodyPr wrap="square">
            <a:spAutoFit/>
          </a:bodyPr>
          <a:lstStyle/>
          <a:p>
            <a:r>
              <a:rPr lang="fr-FR" sz="1400" dirty="0" smtClean="0"/>
              <a:t>© Bibliothèque nationale de France</a:t>
            </a:r>
            <a:endParaRPr lang="fr-FR" sz="1400" dirty="0"/>
          </a:p>
        </p:txBody>
      </p:sp>
      <p:sp>
        <p:nvSpPr>
          <p:cNvPr id="19" name="Rectangle 18"/>
          <p:cNvSpPr/>
          <p:nvPr/>
        </p:nvSpPr>
        <p:spPr>
          <a:xfrm>
            <a:off x="9525000" y="6321623"/>
            <a:ext cx="1143000" cy="307777"/>
          </a:xfrm>
          <a:prstGeom prst="rect">
            <a:avLst/>
          </a:prstGeom>
        </p:spPr>
        <p:txBody>
          <a:bodyPr wrap="square">
            <a:spAutoFit/>
          </a:bodyPr>
          <a:lstStyle/>
          <a:p>
            <a:r>
              <a:rPr lang="fr-FR" sz="1400" dirty="0" err="1" smtClean="0"/>
              <a:t>Qwant</a:t>
            </a:r>
            <a:r>
              <a:rPr lang="fr-FR" sz="1400" dirty="0" smtClean="0"/>
              <a:t> junior</a:t>
            </a:r>
            <a:endParaRPr lang="fr-FR" sz="1400" dirty="0"/>
          </a:p>
        </p:txBody>
      </p:sp>
      <p:sp>
        <p:nvSpPr>
          <p:cNvPr id="20" name="ZoneTexte 19"/>
          <p:cNvSpPr txBox="1"/>
          <p:nvPr/>
        </p:nvSpPr>
        <p:spPr>
          <a:xfrm>
            <a:off x="6019800" y="3637002"/>
            <a:ext cx="1752600" cy="553998"/>
          </a:xfrm>
          <a:prstGeom prst="rect">
            <a:avLst/>
          </a:prstGeom>
          <a:noFill/>
          <a:ln>
            <a:solidFill>
              <a:schemeClr val="accent1"/>
            </a:solidFill>
          </a:ln>
        </p:spPr>
        <p:txBody>
          <a:bodyPr wrap="square" rtlCol="0">
            <a:spAutoFit/>
          </a:bodyPr>
          <a:lstStyle/>
          <a:p>
            <a:pPr algn="ctr"/>
            <a:r>
              <a:rPr lang="fr-FR" sz="3000" dirty="0" smtClean="0">
                <a:solidFill>
                  <a:schemeClr val="accent2">
                    <a:lumMod val="75000"/>
                  </a:schemeClr>
                </a:solidFill>
              </a:rPr>
              <a:t>Athéna</a:t>
            </a:r>
            <a:endParaRPr lang="fr-FR" sz="3000" dirty="0">
              <a:solidFill>
                <a:schemeClr val="accent2">
                  <a:lumMod val="75000"/>
                </a:schemeClr>
              </a:solidFill>
            </a:endParaRPr>
          </a:p>
        </p:txBody>
      </p:sp>
      <p:sp>
        <p:nvSpPr>
          <p:cNvPr id="21" name="ZoneTexte 20"/>
          <p:cNvSpPr txBox="1"/>
          <p:nvPr/>
        </p:nvSpPr>
        <p:spPr>
          <a:xfrm>
            <a:off x="1249680" y="3637002"/>
            <a:ext cx="2103120" cy="553998"/>
          </a:xfrm>
          <a:prstGeom prst="rect">
            <a:avLst/>
          </a:prstGeom>
          <a:noFill/>
          <a:ln>
            <a:solidFill>
              <a:schemeClr val="accent1"/>
            </a:solidFill>
          </a:ln>
        </p:spPr>
        <p:txBody>
          <a:bodyPr wrap="square" rtlCol="0">
            <a:spAutoFit/>
          </a:bodyPr>
          <a:lstStyle/>
          <a:p>
            <a:pPr algn="ctr"/>
            <a:r>
              <a:rPr lang="fr-FR" sz="3000" dirty="0" smtClean="0">
                <a:solidFill>
                  <a:schemeClr val="accent2">
                    <a:lumMod val="75000"/>
                  </a:schemeClr>
                </a:solidFill>
              </a:rPr>
              <a:t>Hermès</a:t>
            </a:r>
            <a:endParaRPr lang="fr-FR" sz="3000" dirty="0">
              <a:solidFill>
                <a:schemeClr val="accent2">
                  <a:lumMod val="75000"/>
                </a:schemeClr>
              </a:solidFill>
            </a:endParaRPr>
          </a:p>
        </p:txBody>
      </p:sp>
      <p:sp>
        <p:nvSpPr>
          <p:cNvPr id="22" name="ZoneTexte 21"/>
          <p:cNvSpPr txBox="1"/>
          <p:nvPr/>
        </p:nvSpPr>
        <p:spPr>
          <a:xfrm>
            <a:off x="9677400" y="3637002"/>
            <a:ext cx="1752600" cy="553998"/>
          </a:xfrm>
          <a:prstGeom prst="rect">
            <a:avLst/>
          </a:prstGeom>
          <a:noFill/>
          <a:ln>
            <a:solidFill>
              <a:schemeClr val="accent1"/>
            </a:solidFill>
          </a:ln>
        </p:spPr>
        <p:txBody>
          <a:bodyPr wrap="square" rtlCol="0">
            <a:spAutoFit/>
          </a:bodyPr>
          <a:lstStyle/>
          <a:p>
            <a:pPr algn="ctr"/>
            <a:r>
              <a:rPr lang="fr-FR" sz="3000" dirty="0" smtClean="0">
                <a:solidFill>
                  <a:schemeClr val="accent2">
                    <a:lumMod val="75000"/>
                  </a:schemeClr>
                </a:solidFill>
              </a:rPr>
              <a:t>Hadès</a:t>
            </a:r>
            <a:endParaRPr lang="fr-FR" sz="3000" dirty="0">
              <a:solidFill>
                <a:schemeClr val="accent2">
                  <a:lumMod val="75000"/>
                </a:schemeClr>
              </a:solidFill>
            </a:endParaRPr>
          </a:p>
        </p:txBody>
      </p:sp>
      <p:sp>
        <p:nvSpPr>
          <p:cNvPr id="17" name="Accolade fermante 16"/>
          <p:cNvSpPr/>
          <p:nvPr/>
        </p:nvSpPr>
        <p:spPr>
          <a:xfrm rot="5400000">
            <a:off x="1905000" y="1371600"/>
            <a:ext cx="838200" cy="3124200"/>
          </a:xfrm>
          <a:prstGeom prst="rightBrace">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ZoneTexte 27"/>
          <p:cNvSpPr txBox="1"/>
          <p:nvPr/>
        </p:nvSpPr>
        <p:spPr>
          <a:xfrm>
            <a:off x="914400" y="4876800"/>
            <a:ext cx="3124200" cy="1384995"/>
          </a:xfrm>
          <a:prstGeom prst="rect">
            <a:avLst/>
          </a:prstGeom>
          <a:noFill/>
          <a:ln>
            <a:solidFill>
              <a:schemeClr val="accent1"/>
            </a:solidFill>
          </a:ln>
        </p:spPr>
        <p:txBody>
          <a:bodyPr wrap="square" rtlCol="0">
            <a:spAutoFit/>
          </a:bodyPr>
          <a:lstStyle/>
          <a:p>
            <a:pPr algn="ctr"/>
            <a:r>
              <a:rPr lang="fr-FR" sz="2800" dirty="0" smtClean="0">
                <a:solidFill>
                  <a:srgbClr val="7030A0"/>
                </a:solidFill>
              </a:rPr>
              <a:t>Trouver le repaire des Gorgones et décapiter Méduse</a:t>
            </a:r>
            <a:endParaRPr lang="fr-FR" sz="2800" dirty="0">
              <a:solidFill>
                <a:srgbClr val="7030A0"/>
              </a:solidFill>
            </a:endParaRPr>
          </a:p>
        </p:txBody>
      </p:sp>
      <p:sp>
        <p:nvSpPr>
          <p:cNvPr id="43" name="ZoneTexte 42"/>
          <p:cNvSpPr txBox="1"/>
          <p:nvPr/>
        </p:nvSpPr>
        <p:spPr>
          <a:xfrm>
            <a:off x="5334000" y="4876800"/>
            <a:ext cx="3124200" cy="954107"/>
          </a:xfrm>
          <a:prstGeom prst="rect">
            <a:avLst/>
          </a:prstGeom>
          <a:noFill/>
          <a:ln>
            <a:solidFill>
              <a:schemeClr val="accent1"/>
            </a:solidFill>
          </a:ln>
        </p:spPr>
        <p:txBody>
          <a:bodyPr wrap="square" rtlCol="0">
            <a:spAutoFit/>
          </a:bodyPr>
          <a:lstStyle/>
          <a:p>
            <a:pPr algn="ctr"/>
            <a:r>
              <a:rPr lang="fr-FR" sz="2800" dirty="0" smtClean="0">
                <a:solidFill>
                  <a:srgbClr val="7030A0"/>
                </a:solidFill>
              </a:rPr>
              <a:t>Voir Méduse sans être vu</a:t>
            </a:r>
            <a:endParaRPr lang="fr-FR" sz="2800" dirty="0">
              <a:solidFill>
                <a:srgbClr val="7030A0"/>
              </a:solidFill>
            </a:endParaRPr>
          </a:p>
        </p:txBody>
      </p:sp>
      <p:sp>
        <p:nvSpPr>
          <p:cNvPr id="44" name="ZoneTexte 43"/>
          <p:cNvSpPr txBox="1"/>
          <p:nvPr/>
        </p:nvSpPr>
        <p:spPr>
          <a:xfrm>
            <a:off x="9296400" y="4876800"/>
            <a:ext cx="2743200" cy="1384995"/>
          </a:xfrm>
          <a:prstGeom prst="rect">
            <a:avLst/>
          </a:prstGeom>
          <a:noFill/>
          <a:ln>
            <a:solidFill>
              <a:schemeClr val="accent1"/>
            </a:solidFill>
          </a:ln>
        </p:spPr>
        <p:txBody>
          <a:bodyPr wrap="square" rtlCol="0">
            <a:spAutoFit/>
          </a:bodyPr>
          <a:lstStyle/>
          <a:p>
            <a:pPr algn="ctr"/>
            <a:r>
              <a:rPr lang="fr-FR" sz="2800" dirty="0" smtClean="0">
                <a:solidFill>
                  <a:srgbClr val="7030A0"/>
                </a:solidFill>
              </a:rPr>
              <a:t>Ne pas être vu par les sœurs de Méduse</a:t>
            </a:r>
            <a:endParaRPr lang="fr-FR" sz="28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0" grpId="0" animBg="1"/>
      <p:bldP spid="21" grpId="0" animBg="1"/>
      <p:bldP spid="22" grpId="0" animBg="1"/>
      <p:bldP spid="17" grpId="0" animBg="1"/>
      <p:bldP spid="28"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1143000" y="2429470"/>
            <a:ext cx="101346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Zoom grammatical</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38201" y="1991380"/>
            <a:ext cx="3962400" cy="523220"/>
          </a:xfrm>
          <a:prstGeom prst="rect">
            <a:avLst/>
          </a:prstGeom>
          <a:noFill/>
          <a:ln>
            <a:solidFill>
              <a:srgbClr val="0070C0"/>
            </a:solidFill>
          </a:ln>
        </p:spPr>
        <p:txBody>
          <a:bodyPr wrap="square" rtlCol="0">
            <a:spAutoFit/>
          </a:bodyPr>
          <a:lstStyle/>
          <a:p>
            <a:pPr algn="ctr"/>
            <a:r>
              <a:rPr lang="fr-FR" sz="2800" dirty="0" smtClean="0"/>
              <a:t>Hermès </a:t>
            </a:r>
            <a:r>
              <a:rPr lang="fr-FR" sz="2800" dirty="0"/>
              <a:t>donne</a:t>
            </a:r>
            <a:endParaRPr lang="fr-FR" sz="2800" dirty="0">
              <a:solidFill>
                <a:srgbClr val="FF0000"/>
              </a:solidFill>
            </a:endParaRPr>
          </a:p>
        </p:txBody>
      </p:sp>
      <p:sp>
        <p:nvSpPr>
          <p:cNvPr id="4" name="ZoneTexte 3"/>
          <p:cNvSpPr txBox="1"/>
          <p:nvPr/>
        </p:nvSpPr>
        <p:spPr>
          <a:xfrm>
            <a:off x="838200" y="2930605"/>
            <a:ext cx="3962400" cy="523220"/>
          </a:xfrm>
          <a:prstGeom prst="rect">
            <a:avLst/>
          </a:prstGeom>
          <a:noFill/>
          <a:ln>
            <a:solidFill>
              <a:srgbClr val="0070C0"/>
            </a:solidFill>
          </a:ln>
        </p:spPr>
        <p:txBody>
          <a:bodyPr wrap="square" rtlCol="0">
            <a:spAutoFit/>
          </a:bodyPr>
          <a:lstStyle/>
          <a:p>
            <a:pPr algn="ctr"/>
            <a:r>
              <a:rPr lang="fr-FR" sz="2800" dirty="0"/>
              <a:t>Persée utilise</a:t>
            </a:r>
          </a:p>
        </p:txBody>
      </p:sp>
      <p:sp>
        <p:nvSpPr>
          <p:cNvPr id="5" name="ZoneTexte 4"/>
          <p:cNvSpPr txBox="1"/>
          <p:nvPr/>
        </p:nvSpPr>
        <p:spPr>
          <a:xfrm>
            <a:off x="872069" y="1076980"/>
            <a:ext cx="3928532" cy="523220"/>
          </a:xfrm>
          <a:prstGeom prst="rect">
            <a:avLst/>
          </a:prstGeom>
          <a:noFill/>
          <a:ln>
            <a:solidFill>
              <a:srgbClr val="0070C0"/>
            </a:solidFill>
          </a:ln>
        </p:spPr>
        <p:txBody>
          <a:bodyPr wrap="square" rtlCol="0">
            <a:spAutoFit/>
          </a:bodyPr>
          <a:lstStyle/>
          <a:p>
            <a:pPr algn="ctr"/>
            <a:r>
              <a:rPr lang="fr-FR" sz="2800" dirty="0"/>
              <a:t>Persée tue</a:t>
            </a:r>
          </a:p>
        </p:txBody>
      </p:sp>
      <p:sp>
        <p:nvSpPr>
          <p:cNvPr id="6" name="ZoneTexte 5"/>
          <p:cNvSpPr txBox="1"/>
          <p:nvPr/>
        </p:nvSpPr>
        <p:spPr>
          <a:xfrm>
            <a:off x="838202" y="3921205"/>
            <a:ext cx="3962399" cy="523220"/>
          </a:xfrm>
          <a:prstGeom prst="rect">
            <a:avLst/>
          </a:prstGeom>
          <a:noFill/>
          <a:ln>
            <a:solidFill>
              <a:srgbClr val="0070C0"/>
            </a:solidFill>
          </a:ln>
        </p:spPr>
        <p:txBody>
          <a:bodyPr wrap="square" rtlCol="0">
            <a:spAutoFit/>
          </a:bodyPr>
          <a:lstStyle/>
          <a:p>
            <a:pPr algn="ctr"/>
            <a:r>
              <a:rPr lang="fr-FR" sz="2800" dirty="0"/>
              <a:t>Il cache</a:t>
            </a:r>
          </a:p>
        </p:txBody>
      </p:sp>
      <p:sp>
        <p:nvSpPr>
          <p:cNvPr id="7" name="ZoneTexte 6"/>
          <p:cNvSpPr txBox="1"/>
          <p:nvPr/>
        </p:nvSpPr>
        <p:spPr>
          <a:xfrm>
            <a:off x="838200" y="4963179"/>
            <a:ext cx="4343400" cy="523220"/>
          </a:xfrm>
          <a:prstGeom prst="rect">
            <a:avLst/>
          </a:prstGeom>
          <a:noFill/>
          <a:ln>
            <a:solidFill>
              <a:srgbClr val="0070C0"/>
            </a:solidFill>
          </a:ln>
        </p:spPr>
        <p:txBody>
          <a:bodyPr wrap="square" rtlCol="0">
            <a:spAutoFit/>
          </a:bodyPr>
          <a:lstStyle/>
          <a:p>
            <a:pPr algn="ctr"/>
            <a:r>
              <a:rPr lang="fr-FR" sz="2800" dirty="0"/>
              <a:t>Personne ne </a:t>
            </a:r>
            <a:r>
              <a:rPr lang="fr-FR" sz="2800" dirty="0" smtClean="0"/>
              <a:t>souhaite</a:t>
            </a:r>
            <a:endParaRPr lang="fr-FR" sz="2800" dirty="0">
              <a:solidFill>
                <a:srgbClr val="FF0000"/>
              </a:solidFill>
            </a:endParaRPr>
          </a:p>
        </p:txBody>
      </p:sp>
      <p:sp>
        <p:nvSpPr>
          <p:cNvPr id="8" name="Rectangle 7"/>
          <p:cNvSpPr/>
          <p:nvPr/>
        </p:nvSpPr>
        <p:spPr>
          <a:xfrm>
            <a:off x="8991600" y="4953000"/>
            <a:ext cx="1459054" cy="523220"/>
          </a:xfrm>
          <a:prstGeom prst="rect">
            <a:avLst/>
          </a:prstGeom>
          <a:ln>
            <a:solidFill>
              <a:schemeClr val="accent1"/>
            </a:solidFill>
          </a:ln>
        </p:spPr>
        <p:txBody>
          <a:bodyPr wrap="none">
            <a:spAutoFit/>
          </a:bodyPr>
          <a:lstStyle/>
          <a:p>
            <a:r>
              <a:rPr lang="fr-FR" sz="2800" dirty="0">
                <a:solidFill>
                  <a:schemeClr val="accent2">
                    <a:lumMod val="75000"/>
                  </a:schemeClr>
                </a:solidFill>
              </a:rPr>
              <a:t>Méduse.</a:t>
            </a:r>
          </a:p>
        </p:txBody>
      </p:sp>
      <p:sp>
        <p:nvSpPr>
          <p:cNvPr id="9" name="Rectangle 8"/>
          <p:cNvSpPr/>
          <p:nvPr/>
        </p:nvSpPr>
        <p:spPr>
          <a:xfrm>
            <a:off x="8991600" y="1066800"/>
            <a:ext cx="1633782" cy="523220"/>
          </a:xfrm>
          <a:prstGeom prst="rect">
            <a:avLst/>
          </a:prstGeom>
          <a:ln>
            <a:solidFill>
              <a:schemeClr val="accent1"/>
            </a:solidFill>
          </a:ln>
        </p:spPr>
        <p:txBody>
          <a:bodyPr wrap="none">
            <a:spAutoFit/>
          </a:bodyPr>
          <a:lstStyle/>
          <a:p>
            <a:pPr lvl="0" algn="ctr"/>
            <a:r>
              <a:rPr lang="fr-FR" sz="2800" dirty="0">
                <a:solidFill>
                  <a:schemeClr val="accent2">
                    <a:lumMod val="75000"/>
                  </a:schemeClr>
                </a:solidFill>
              </a:rPr>
              <a:t>une serpe</a:t>
            </a:r>
          </a:p>
        </p:txBody>
      </p:sp>
      <p:sp>
        <p:nvSpPr>
          <p:cNvPr id="10" name="Rectangle 9"/>
          <p:cNvSpPr/>
          <p:nvPr/>
        </p:nvSpPr>
        <p:spPr>
          <a:xfrm>
            <a:off x="9013036" y="1940005"/>
            <a:ext cx="1197764" cy="523220"/>
          </a:xfrm>
          <a:prstGeom prst="rect">
            <a:avLst/>
          </a:prstGeom>
          <a:ln>
            <a:solidFill>
              <a:schemeClr val="accent1"/>
            </a:solidFill>
          </a:ln>
        </p:spPr>
        <p:txBody>
          <a:bodyPr wrap="none">
            <a:spAutoFit/>
          </a:bodyPr>
          <a:lstStyle/>
          <a:p>
            <a:r>
              <a:rPr lang="fr-FR" sz="2800" dirty="0">
                <a:solidFill>
                  <a:schemeClr val="accent2">
                    <a:lumMod val="75000"/>
                  </a:schemeClr>
                </a:solidFill>
              </a:rPr>
              <a:t>la tête.</a:t>
            </a:r>
          </a:p>
        </p:txBody>
      </p:sp>
      <p:sp>
        <p:nvSpPr>
          <p:cNvPr id="11" name="Rectangle 10"/>
          <p:cNvSpPr/>
          <p:nvPr/>
        </p:nvSpPr>
        <p:spPr>
          <a:xfrm>
            <a:off x="8991600" y="3972580"/>
            <a:ext cx="3042821" cy="523220"/>
          </a:xfrm>
          <a:prstGeom prst="rect">
            <a:avLst/>
          </a:prstGeom>
          <a:ln>
            <a:solidFill>
              <a:schemeClr val="accent1"/>
            </a:solidFill>
          </a:ln>
        </p:spPr>
        <p:txBody>
          <a:bodyPr wrap="none">
            <a:spAutoFit/>
          </a:bodyPr>
          <a:lstStyle/>
          <a:p>
            <a:r>
              <a:rPr lang="fr-FR" sz="2800" dirty="0">
                <a:solidFill>
                  <a:schemeClr val="accent2">
                    <a:lumMod val="75000"/>
                  </a:schemeClr>
                </a:solidFill>
              </a:rPr>
              <a:t>des sandales ailées.</a:t>
            </a:r>
          </a:p>
        </p:txBody>
      </p:sp>
      <p:sp>
        <p:nvSpPr>
          <p:cNvPr id="12" name="Rectangle 11"/>
          <p:cNvSpPr/>
          <p:nvPr/>
        </p:nvSpPr>
        <p:spPr>
          <a:xfrm>
            <a:off x="8991600" y="2905780"/>
            <a:ext cx="2746906" cy="523220"/>
          </a:xfrm>
          <a:prstGeom prst="rect">
            <a:avLst/>
          </a:prstGeom>
          <a:ln>
            <a:solidFill>
              <a:schemeClr val="accent1"/>
            </a:solidFill>
          </a:ln>
        </p:spPr>
        <p:txBody>
          <a:bodyPr wrap="none">
            <a:spAutoFit/>
          </a:bodyPr>
          <a:lstStyle/>
          <a:p>
            <a:pPr lvl="0" algn="ctr"/>
            <a:r>
              <a:rPr lang="fr-FR" sz="2800" dirty="0">
                <a:solidFill>
                  <a:schemeClr val="accent2">
                    <a:lumMod val="75000"/>
                  </a:schemeClr>
                </a:solidFill>
              </a:rPr>
              <a:t>a</a:t>
            </a:r>
            <a:r>
              <a:rPr lang="fr-FR" sz="2800" dirty="0" smtClean="0">
                <a:solidFill>
                  <a:schemeClr val="accent2">
                    <a:lumMod val="75000"/>
                  </a:schemeClr>
                </a:solidFill>
              </a:rPr>
              <a:t>ffronter Méduse</a:t>
            </a:r>
            <a:endParaRPr lang="fr-FR" sz="2800" dirty="0">
              <a:solidFill>
                <a:schemeClr val="accent2">
                  <a:lumMod val="75000"/>
                </a:schemeClr>
              </a:solidFill>
            </a:endParaRPr>
          </a:p>
        </p:txBody>
      </p:sp>
      <p:sp>
        <p:nvSpPr>
          <p:cNvPr id="15" name="Rectangle 14"/>
          <p:cNvSpPr/>
          <p:nvPr/>
        </p:nvSpPr>
        <p:spPr>
          <a:xfrm>
            <a:off x="4800600" y="1076400"/>
            <a:ext cx="1459054" cy="523220"/>
          </a:xfrm>
          <a:prstGeom prst="rect">
            <a:avLst/>
          </a:prstGeom>
          <a:ln>
            <a:solidFill>
              <a:schemeClr val="accent1"/>
            </a:solidFill>
          </a:ln>
        </p:spPr>
        <p:txBody>
          <a:bodyPr wrap="none">
            <a:spAutoFit/>
          </a:bodyPr>
          <a:lstStyle/>
          <a:p>
            <a:r>
              <a:rPr lang="fr-FR" sz="2800" dirty="0">
                <a:solidFill>
                  <a:schemeClr val="accent2">
                    <a:lumMod val="75000"/>
                  </a:schemeClr>
                </a:solidFill>
              </a:rPr>
              <a:t>Méduse.</a:t>
            </a:r>
          </a:p>
        </p:txBody>
      </p:sp>
      <p:sp>
        <p:nvSpPr>
          <p:cNvPr id="16" name="Rectangle 15"/>
          <p:cNvSpPr/>
          <p:nvPr/>
        </p:nvSpPr>
        <p:spPr>
          <a:xfrm>
            <a:off x="4815155" y="1990800"/>
            <a:ext cx="1725152" cy="523220"/>
          </a:xfrm>
          <a:prstGeom prst="rect">
            <a:avLst/>
          </a:prstGeom>
          <a:ln>
            <a:solidFill>
              <a:schemeClr val="accent1"/>
            </a:solidFill>
          </a:ln>
        </p:spPr>
        <p:txBody>
          <a:bodyPr wrap="none">
            <a:spAutoFit/>
          </a:bodyPr>
          <a:lstStyle/>
          <a:p>
            <a:pPr lvl="0" algn="ctr"/>
            <a:r>
              <a:rPr lang="fr-FR" sz="2800" dirty="0">
                <a:solidFill>
                  <a:schemeClr val="accent2">
                    <a:lumMod val="75000"/>
                  </a:schemeClr>
                </a:solidFill>
              </a:rPr>
              <a:t>une serpe.</a:t>
            </a:r>
          </a:p>
        </p:txBody>
      </p:sp>
      <p:sp>
        <p:nvSpPr>
          <p:cNvPr id="17" name="Rectangle 16"/>
          <p:cNvSpPr/>
          <p:nvPr/>
        </p:nvSpPr>
        <p:spPr>
          <a:xfrm>
            <a:off x="4800600" y="3920400"/>
            <a:ext cx="1197764" cy="523220"/>
          </a:xfrm>
          <a:prstGeom prst="rect">
            <a:avLst/>
          </a:prstGeom>
          <a:ln>
            <a:solidFill>
              <a:schemeClr val="accent1"/>
            </a:solidFill>
          </a:ln>
        </p:spPr>
        <p:txBody>
          <a:bodyPr wrap="none">
            <a:spAutoFit/>
          </a:bodyPr>
          <a:lstStyle/>
          <a:p>
            <a:r>
              <a:rPr lang="fr-FR" sz="2800" dirty="0">
                <a:solidFill>
                  <a:schemeClr val="accent2">
                    <a:lumMod val="75000"/>
                  </a:schemeClr>
                </a:solidFill>
              </a:rPr>
              <a:t>la tête.</a:t>
            </a:r>
          </a:p>
        </p:txBody>
      </p:sp>
      <p:sp>
        <p:nvSpPr>
          <p:cNvPr id="18" name="Rectangle 17"/>
          <p:cNvSpPr/>
          <p:nvPr/>
        </p:nvSpPr>
        <p:spPr>
          <a:xfrm>
            <a:off x="4820951" y="2930400"/>
            <a:ext cx="2951449" cy="523220"/>
          </a:xfrm>
          <a:prstGeom prst="rect">
            <a:avLst/>
          </a:prstGeom>
          <a:ln>
            <a:solidFill>
              <a:schemeClr val="accent1"/>
            </a:solidFill>
          </a:ln>
        </p:spPr>
        <p:txBody>
          <a:bodyPr wrap="none">
            <a:spAutoFit/>
          </a:bodyPr>
          <a:lstStyle/>
          <a:p>
            <a:r>
              <a:rPr lang="fr-FR" sz="2800" dirty="0">
                <a:solidFill>
                  <a:schemeClr val="accent2">
                    <a:lumMod val="75000"/>
                  </a:schemeClr>
                </a:solidFill>
              </a:rPr>
              <a:t>des sandales ailées</a:t>
            </a:r>
          </a:p>
        </p:txBody>
      </p:sp>
      <p:sp>
        <p:nvSpPr>
          <p:cNvPr id="19" name="Rectangle 18"/>
          <p:cNvSpPr/>
          <p:nvPr/>
        </p:nvSpPr>
        <p:spPr>
          <a:xfrm>
            <a:off x="5181600" y="4964400"/>
            <a:ext cx="2932803" cy="523220"/>
          </a:xfrm>
          <a:prstGeom prst="rect">
            <a:avLst/>
          </a:prstGeom>
          <a:ln>
            <a:solidFill>
              <a:schemeClr val="accent1"/>
            </a:solidFill>
          </a:ln>
        </p:spPr>
        <p:txBody>
          <a:bodyPr wrap="square">
            <a:spAutoFit/>
          </a:bodyPr>
          <a:lstStyle/>
          <a:p>
            <a:pPr lvl="0" algn="ctr"/>
            <a:r>
              <a:rPr lang="fr-FR" sz="2800" dirty="0">
                <a:solidFill>
                  <a:schemeClr val="accent2">
                    <a:lumMod val="75000"/>
                  </a:schemeClr>
                </a:solidFill>
              </a:rPr>
              <a:t>a</a:t>
            </a:r>
            <a:r>
              <a:rPr lang="fr-FR" sz="2800" dirty="0" smtClean="0">
                <a:solidFill>
                  <a:schemeClr val="accent2">
                    <a:lumMod val="75000"/>
                  </a:schemeClr>
                </a:solidFill>
              </a:rPr>
              <a:t>ffronter Méduse.</a:t>
            </a:r>
            <a:endParaRPr lang="fr-FR" sz="2800" dirty="0">
              <a:solidFill>
                <a:schemeClr val="accent2">
                  <a:lumMod val="75000"/>
                </a:schemeClr>
              </a:solidFill>
            </a:endParaRPr>
          </a:p>
        </p:txBody>
      </p:sp>
      <p:sp>
        <p:nvSpPr>
          <p:cNvPr id="20" name="ZoneTexte 19"/>
          <p:cNvSpPr txBox="1"/>
          <p:nvPr/>
        </p:nvSpPr>
        <p:spPr>
          <a:xfrm>
            <a:off x="-152400" y="162580"/>
            <a:ext cx="5334000" cy="584775"/>
          </a:xfrm>
          <a:prstGeom prst="rect">
            <a:avLst/>
          </a:prstGeom>
          <a:noFill/>
          <a:ln>
            <a:noFill/>
          </a:ln>
        </p:spPr>
        <p:txBody>
          <a:bodyPr wrap="square" rtlCol="0">
            <a:spAutoFit/>
          </a:bodyPr>
          <a:lstStyle/>
          <a:p>
            <a:pPr algn="ctr"/>
            <a:r>
              <a:rPr lang="fr-FR" sz="3200" u="sng" dirty="0">
                <a:solidFill>
                  <a:srgbClr val="0070C0"/>
                </a:solidFill>
              </a:rPr>
              <a:t>Complète ces phrases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2590800" y="2234625"/>
            <a:ext cx="4724400" cy="584775"/>
          </a:xfrm>
          <a:prstGeom prst="rect">
            <a:avLst/>
          </a:prstGeom>
          <a:noFill/>
          <a:ln>
            <a:solidFill>
              <a:srgbClr val="0070C0"/>
            </a:solidFill>
          </a:ln>
        </p:spPr>
        <p:txBody>
          <a:bodyPr wrap="square" rtlCol="0">
            <a:spAutoFit/>
          </a:bodyPr>
          <a:lstStyle/>
          <a:p>
            <a:pPr algn="ctr"/>
            <a:r>
              <a:rPr lang="fr-FR" sz="3200" dirty="0" smtClean="0">
                <a:solidFill>
                  <a:schemeClr val="tx1">
                    <a:lumMod val="95000"/>
                    <a:lumOff val="5000"/>
                  </a:schemeClr>
                </a:solidFill>
              </a:rPr>
              <a:t>Hermès </a:t>
            </a:r>
            <a:r>
              <a:rPr lang="fr-FR" sz="3200" dirty="0">
                <a:solidFill>
                  <a:schemeClr val="tx1">
                    <a:lumMod val="95000"/>
                    <a:lumOff val="5000"/>
                  </a:schemeClr>
                </a:solidFill>
              </a:rPr>
              <a:t>donne </a:t>
            </a:r>
            <a:r>
              <a:rPr lang="fr-FR" sz="3200" dirty="0">
                <a:solidFill>
                  <a:schemeClr val="accent2">
                    <a:lumMod val="75000"/>
                  </a:schemeClr>
                </a:solidFill>
              </a:rPr>
              <a:t>une serpe</a:t>
            </a:r>
            <a:r>
              <a:rPr lang="fr-FR" sz="3200" dirty="0">
                <a:solidFill>
                  <a:schemeClr val="tx1">
                    <a:lumMod val="95000"/>
                    <a:lumOff val="5000"/>
                  </a:schemeClr>
                </a:solidFill>
              </a:rPr>
              <a:t>.</a:t>
            </a:r>
          </a:p>
        </p:txBody>
      </p:sp>
      <p:sp>
        <p:nvSpPr>
          <p:cNvPr id="12" name="ZoneTexte 11"/>
          <p:cNvSpPr txBox="1"/>
          <p:nvPr/>
        </p:nvSpPr>
        <p:spPr>
          <a:xfrm>
            <a:off x="381000" y="101025"/>
            <a:ext cx="5334000" cy="584775"/>
          </a:xfrm>
          <a:prstGeom prst="rect">
            <a:avLst/>
          </a:prstGeom>
          <a:noFill/>
          <a:ln>
            <a:noFill/>
          </a:ln>
        </p:spPr>
        <p:txBody>
          <a:bodyPr wrap="square" rtlCol="0">
            <a:spAutoFit/>
          </a:bodyPr>
          <a:lstStyle/>
          <a:p>
            <a:r>
              <a:rPr lang="fr-FR" sz="3200" u="sng" dirty="0">
                <a:solidFill>
                  <a:srgbClr val="0070C0"/>
                </a:solidFill>
              </a:rPr>
              <a:t>Comment les retrouver ?</a:t>
            </a:r>
          </a:p>
        </p:txBody>
      </p:sp>
      <p:sp>
        <p:nvSpPr>
          <p:cNvPr id="13" name="ZoneTexte 12"/>
          <p:cNvSpPr txBox="1"/>
          <p:nvPr/>
        </p:nvSpPr>
        <p:spPr>
          <a:xfrm>
            <a:off x="2590800" y="4444425"/>
            <a:ext cx="4724400" cy="584775"/>
          </a:xfrm>
          <a:prstGeom prst="rect">
            <a:avLst/>
          </a:prstGeom>
          <a:noFill/>
          <a:ln>
            <a:solidFill>
              <a:srgbClr val="0070C0"/>
            </a:solidFill>
          </a:ln>
        </p:spPr>
        <p:txBody>
          <a:bodyPr wrap="square" rtlCol="0">
            <a:spAutoFit/>
          </a:bodyPr>
          <a:lstStyle/>
          <a:p>
            <a:pPr algn="ctr"/>
            <a:r>
              <a:rPr lang="fr-FR" sz="3200" dirty="0">
                <a:solidFill>
                  <a:schemeClr val="tx1">
                    <a:lumMod val="95000"/>
                    <a:lumOff val="5000"/>
                  </a:schemeClr>
                </a:solidFill>
              </a:rPr>
              <a:t>Il cache </a:t>
            </a:r>
            <a:r>
              <a:rPr lang="fr-FR" sz="3200" dirty="0">
                <a:solidFill>
                  <a:schemeClr val="accent2">
                    <a:lumMod val="75000"/>
                  </a:schemeClr>
                </a:solidFill>
              </a:rPr>
              <a:t>la tête</a:t>
            </a:r>
            <a:r>
              <a:rPr lang="fr-FR" sz="3200" dirty="0">
                <a:solidFill>
                  <a:schemeClr val="tx1">
                    <a:lumMod val="95000"/>
                    <a:lumOff val="5000"/>
                  </a:schemeClr>
                </a:solidFill>
              </a:rPr>
              <a:t>.</a:t>
            </a:r>
          </a:p>
        </p:txBody>
      </p:sp>
      <p:sp>
        <p:nvSpPr>
          <p:cNvPr id="14" name="ZoneTexte 13"/>
          <p:cNvSpPr txBox="1"/>
          <p:nvPr/>
        </p:nvSpPr>
        <p:spPr>
          <a:xfrm>
            <a:off x="2563288" y="3377625"/>
            <a:ext cx="5848637" cy="584775"/>
          </a:xfrm>
          <a:prstGeom prst="rect">
            <a:avLst/>
          </a:prstGeom>
          <a:noFill/>
          <a:ln>
            <a:solidFill>
              <a:srgbClr val="0070C0"/>
            </a:solidFill>
          </a:ln>
        </p:spPr>
        <p:txBody>
          <a:bodyPr wrap="square" rtlCol="0">
            <a:spAutoFit/>
          </a:bodyPr>
          <a:lstStyle/>
          <a:p>
            <a:pPr algn="ctr"/>
            <a:r>
              <a:rPr lang="fr-FR" sz="3200" dirty="0">
                <a:solidFill>
                  <a:schemeClr val="tx1">
                    <a:lumMod val="95000"/>
                    <a:lumOff val="5000"/>
                  </a:schemeClr>
                </a:solidFill>
              </a:rPr>
              <a:t>Persée utilise </a:t>
            </a:r>
            <a:r>
              <a:rPr lang="fr-FR" sz="3200" dirty="0">
                <a:solidFill>
                  <a:schemeClr val="accent2">
                    <a:lumMod val="75000"/>
                  </a:schemeClr>
                </a:solidFill>
              </a:rPr>
              <a:t>des sandales ailées.</a:t>
            </a:r>
          </a:p>
        </p:txBody>
      </p:sp>
      <p:sp>
        <p:nvSpPr>
          <p:cNvPr id="18" name="ZoneTexte 17"/>
          <p:cNvSpPr txBox="1"/>
          <p:nvPr/>
        </p:nvSpPr>
        <p:spPr>
          <a:xfrm>
            <a:off x="2590800" y="1244025"/>
            <a:ext cx="4705350" cy="584775"/>
          </a:xfrm>
          <a:prstGeom prst="rect">
            <a:avLst/>
          </a:prstGeom>
          <a:noFill/>
          <a:ln>
            <a:solidFill>
              <a:srgbClr val="0070C0"/>
            </a:solidFill>
          </a:ln>
        </p:spPr>
        <p:txBody>
          <a:bodyPr wrap="square" rtlCol="0">
            <a:spAutoFit/>
          </a:bodyPr>
          <a:lstStyle/>
          <a:p>
            <a:pPr algn="ctr"/>
            <a:r>
              <a:rPr lang="fr-FR" sz="3200" dirty="0">
                <a:solidFill>
                  <a:schemeClr val="tx1">
                    <a:lumMod val="95000"/>
                    <a:lumOff val="5000"/>
                  </a:schemeClr>
                </a:solidFill>
              </a:rPr>
              <a:t>Persée tue </a:t>
            </a:r>
            <a:r>
              <a:rPr lang="fr-FR" sz="3200" dirty="0">
                <a:solidFill>
                  <a:schemeClr val="accent2">
                    <a:lumMod val="75000"/>
                  </a:schemeClr>
                </a:solidFill>
              </a:rPr>
              <a:t>Méduse</a:t>
            </a:r>
            <a:r>
              <a:rPr lang="fr-FR" sz="3200" dirty="0">
                <a:solidFill>
                  <a:schemeClr val="tx1">
                    <a:lumMod val="95000"/>
                    <a:lumOff val="5000"/>
                  </a:schemeClr>
                </a:solidFill>
              </a:rPr>
              <a:t>.</a:t>
            </a:r>
          </a:p>
        </p:txBody>
      </p:sp>
      <p:sp>
        <p:nvSpPr>
          <p:cNvPr id="24" name="ZoneTexte 23"/>
          <p:cNvSpPr txBox="1"/>
          <p:nvPr/>
        </p:nvSpPr>
        <p:spPr>
          <a:xfrm>
            <a:off x="2590800" y="5435025"/>
            <a:ext cx="6477000" cy="1077218"/>
          </a:xfrm>
          <a:prstGeom prst="rect">
            <a:avLst/>
          </a:prstGeom>
          <a:noFill/>
          <a:ln>
            <a:solidFill>
              <a:srgbClr val="0070C0"/>
            </a:solidFill>
          </a:ln>
        </p:spPr>
        <p:txBody>
          <a:bodyPr wrap="square" rtlCol="0">
            <a:spAutoFit/>
          </a:bodyPr>
          <a:lstStyle/>
          <a:p>
            <a:pPr algn="ctr"/>
            <a:r>
              <a:rPr lang="fr-FR" sz="3200" dirty="0">
                <a:solidFill>
                  <a:schemeClr val="tx1">
                    <a:lumMod val="95000"/>
                    <a:lumOff val="5000"/>
                  </a:schemeClr>
                </a:solidFill>
              </a:rPr>
              <a:t>Personne ne </a:t>
            </a:r>
            <a:r>
              <a:rPr lang="fr-FR" sz="3200" dirty="0" smtClean="0">
                <a:solidFill>
                  <a:schemeClr val="tx1">
                    <a:lumMod val="95000"/>
                    <a:lumOff val="5000"/>
                  </a:schemeClr>
                </a:solidFill>
              </a:rPr>
              <a:t>souhaite </a:t>
            </a:r>
            <a:r>
              <a:rPr lang="fr-FR" sz="3200" dirty="0" smtClean="0">
                <a:solidFill>
                  <a:schemeClr val="accent2">
                    <a:lumMod val="75000"/>
                  </a:schemeClr>
                </a:solidFill>
              </a:rPr>
              <a:t>affronter Méduse.</a:t>
            </a:r>
            <a:endParaRPr lang="fr-FR" sz="3200" dirty="0">
              <a:solidFill>
                <a:schemeClr val="accent2">
                  <a:lumMod val="75000"/>
                </a:schemeClr>
              </a:solidFill>
            </a:endParaRPr>
          </a:p>
        </p:txBody>
      </p:sp>
      <p:sp>
        <p:nvSpPr>
          <p:cNvPr id="25" name="Rectangle 24"/>
          <p:cNvSpPr/>
          <p:nvPr/>
        </p:nvSpPr>
        <p:spPr>
          <a:xfrm>
            <a:off x="512759" y="1524000"/>
            <a:ext cx="1773241" cy="923330"/>
          </a:xfrm>
          <a:prstGeom prst="rect">
            <a:avLst/>
          </a:prstGeom>
          <a:noFill/>
        </p:spPr>
        <p:txBody>
          <a:bodyPr wrap="none" lIns="91440" tIns="45720" rIns="91440" bIns="45720">
            <a:spAutoFit/>
          </a:bodyPr>
          <a:lstStyle/>
          <a:p>
            <a:pPr algn="ctr"/>
            <a:r>
              <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QUI ?</a:t>
            </a:r>
          </a:p>
        </p:txBody>
      </p:sp>
      <p:sp>
        <p:nvSpPr>
          <p:cNvPr id="26" name="Rectangle 25"/>
          <p:cNvSpPr/>
          <p:nvPr/>
        </p:nvSpPr>
        <p:spPr>
          <a:xfrm>
            <a:off x="304800" y="3657600"/>
            <a:ext cx="2241319" cy="923330"/>
          </a:xfrm>
          <a:prstGeom prst="rect">
            <a:avLst/>
          </a:prstGeom>
          <a:noFill/>
        </p:spPr>
        <p:txBody>
          <a:bodyPr wrap="none" lIns="91440" tIns="45720" rIns="91440" bIns="45720">
            <a:spAutoFit/>
          </a:bodyPr>
          <a:lstStyle/>
          <a:p>
            <a:pPr algn="ctr"/>
            <a:r>
              <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QUOI ?</a:t>
            </a:r>
          </a:p>
        </p:txBody>
      </p:sp>
      <p:sp>
        <p:nvSpPr>
          <p:cNvPr id="27" name="Rectangle 26"/>
          <p:cNvSpPr/>
          <p:nvPr/>
        </p:nvSpPr>
        <p:spPr>
          <a:xfrm>
            <a:off x="8591837" y="2209800"/>
            <a:ext cx="2990563" cy="523220"/>
          </a:xfrm>
          <a:prstGeom prst="rect">
            <a:avLst/>
          </a:prstGeom>
          <a:ln>
            <a:solidFill>
              <a:schemeClr val="accent1"/>
            </a:solidFill>
          </a:ln>
        </p:spPr>
        <p:txBody>
          <a:bodyPr wrap="square">
            <a:spAutoFit/>
          </a:bodyPr>
          <a:lstStyle/>
          <a:p>
            <a:pPr lvl="0" algn="ctr"/>
            <a:r>
              <a:rPr lang="fr-FR" sz="2800" dirty="0">
                <a:solidFill>
                  <a:srgbClr val="7030A0"/>
                </a:solidFill>
              </a:rPr>
              <a:t>Un groupe nominal</a:t>
            </a:r>
          </a:p>
        </p:txBody>
      </p:sp>
      <p:sp>
        <p:nvSpPr>
          <p:cNvPr id="28" name="Rectangle 27"/>
          <p:cNvSpPr/>
          <p:nvPr/>
        </p:nvSpPr>
        <p:spPr>
          <a:xfrm>
            <a:off x="9854555" y="5486400"/>
            <a:ext cx="1727845" cy="523220"/>
          </a:xfrm>
          <a:prstGeom prst="rect">
            <a:avLst/>
          </a:prstGeom>
          <a:ln>
            <a:solidFill>
              <a:schemeClr val="accent1"/>
            </a:solidFill>
          </a:ln>
        </p:spPr>
        <p:txBody>
          <a:bodyPr wrap="none">
            <a:spAutoFit/>
          </a:bodyPr>
          <a:lstStyle/>
          <a:p>
            <a:r>
              <a:rPr lang="fr-FR" sz="2800" dirty="0">
                <a:solidFill>
                  <a:srgbClr val="7030A0"/>
                </a:solidFill>
              </a:rPr>
              <a:t>Un infinitif</a:t>
            </a:r>
          </a:p>
        </p:txBody>
      </p:sp>
      <p:sp>
        <p:nvSpPr>
          <p:cNvPr id="29" name="Rectangle 28"/>
          <p:cNvSpPr/>
          <p:nvPr/>
        </p:nvSpPr>
        <p:spPr>
          <a:xfrm>
            <a:off x="9164046" y="1295400"/>
            <a:ext cx="2418354" cy="523220"/>
          </a:xfrm>
          <a:prstGeom prst="rect">
            <a:avLst/>
          </a:prstGeom>
          <a:ln>
            <a:solidFill>
              <a:schemeClr val="accent1"/>
            </a:solidFill>
          </a:ln>
        </p:spPr>
        <p:txBody>
          <a:bodyPr wrap="none">
            <a:spAutoFit/>
          </a:bodyPr>
          <a:lstStyle/>
          <a:p>
            <a:pPr lvl="0" algn="ctr"/>
            <a:r>
              <a:rPr lang="fr-FR" sz="2800" dirty="0">
                <a:solidFill>
                  <a:srgbClr val="7030A0"/>
                </a:solidFill>
              </a:rPr>
              <a:t>Un nom propre</a:t>
            </a:r>
          </a:p>
        </p:txBody>
      </p:sp>
      <p:sp>
        <p:nvSpPr>
          <p:cNvPr id="30" name="Rectangle 29"/>
          <p:cNvSpPr/>
          <p:nvPr/>
        </p:nvSpPr>
        <p:spPr>
          <a:xfrm>
            <a:off x="8610600" y="3352800"/>
            <a:ext cx="2990563" cy="523220"/>
          </a:xfrm>
          <a:prstGeom prst="rect">
            <a:avLst/>
          </a:prstGeom>
          <a:ln>
            <a:solidFill>
              <a:schemeClr val="accent1"/>
            </a:solidFill>
          </a:ln>
        </p:spPr>
        <p:txBody>
          <a:bodyPr wrap="square">
            <a:spAutoFit/>
          </a:bodyPr>
          <a:lstStyle/>
          <a:p>
            <a:pPr lvl="0" algn="ctr"/>
            <a:r>
              <a:rPr lang="fr-FR" sz="2800" dirty="0">
                <a:solidFill>
                  <a:srgbClr val="7030A0"/>
                </a:solidFill>
              </a:rPr>
              <a:t>Un groupe nominal</a:t>
            </a:r>
          </a:p>
        </p:txBody>
      </p:sp>
      <p:sp>
        <p:nvSpPr>
          <p:cNvPr id="31" name="Rectangle 30"/>
          <p:cNvSpPr/>
          <p:nvPr/>
        </p:nvSpPr>
        <p:spPr>
          <a:xfrm>
            <a:off x="8610600" y="4495800"/>
            <a:ext cx="2990563" cy="523220"/>
          </a:xfrm>
          <a:prstGeom prst="rect">
            <a:avLst/>
          </a:prstGeom>
          <a:ln>
            <a:solidFill>
              <a:schemeClr val="accent1"/>
            </a:solidFill>
          </a:ln>
        </p:spPr>
        <p:txBody>
          <a:bodyPr wrap="square">
            <a:spAutoFit/>
          </a:bodyPr>
          <a:lstStyle/>
          <a:p>
            <a:pPr lvl="0" algn="ctr"/>
            <a:r>
              <a:rPr lang="fr-FR" sz="2800" dirty="0">
                <a:solidFill>
                  <a:srgbClr val="7030A0"/>
                </a:solidFill>
              </a:rPr>
              <a:t>Un groupe nominal</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400" decel="100000"/>
                                        <p:tgtEl>
                                          <p:spTgt spid="29"/>
                                        </p:tgtEl>
                                      </p:cBhvr>
                                    </p:animEffect>
                                    <p:anim calcmode="lin" valueType="num">
                                      <p:cBhvr>
                                        <p:cTn id="20" dur="400" decel="100000" fill="hold"/>
                                        <p:tgtEl>
                                          <p:spTgt spid="29"/>
                                        </p:tgtEl>
                                        <p:attrNameLst>
                                          <p:attrName>style.rotation</p:attrName>
                                        </p:attrNameLst>
                                      </p:cBhvr>
                                      <p:tavLst>
                                        <p:tav tm="0">
                                          <p:val>
                                            <p:fltVal val="-90"/>
                                          </p:val>
                                        </p:tav>
                                        <p:tav tm="100000">
                                          <p:val>
                                            <p:fltVal val="0"/>
                                          </p:val>
                                        </p:tav>
                                      </p:tavLst>
                                    </p:anim>
                                    <p:anim calcmode="lin" valueType="num">
                                      <p:cBhvr>
                                        <p:cTn id="21" dur="400" decel="100000" fill="hold"/>
                                        <p:tgtEl>
                                          <p:spTgt spid="29"/>
                                        </p:tgtEl>
                                        <p:attrNameLst>
                                          <p:attrName>ppt_x</p:attrName>
                                        </p:attrNameLst>
                                      </p:cBhvr>
                                      <p:tavLst>
                                        <p:tav tm="0">
                                          <p:val>
                                            <p:strVal val="#ppt_x+0.4"/>
                                          </p:val>
                                        </p:tav>
                                        <p:tav tm="100000">
                                          <p:val>
                                            <p:strVal val="#ppt_x-0.05"/>
                                          </p:val>
                                        </p:tav>
                                      </p:tavLst>
                                    </p:anim>
                                    <p:anim calcmode="lin" valueType="num">
                                      <p:cBhvr>
                                        <p:cTn id="22" dur="400" decel="100000" fill="hold"/>
                                        <p:tgtEl>
                                          <p:spTgt spid="29"/>
                                        </p:tgtEl>
                                        <p:attrNameLst>
                                          <p:attrName>ppt_y</p:attrName>
                                        </p:attrNameLst>
                                      </p:cBhvr>
                                      <p:tavLst>
                                        <p:tav tm="0">
                                          <p:val>
                                            <p:strVal val="#ppt_y-0.4"/>
                                          </p:val>
                                        </p:tav>
                                        <p:tav tm="100000">
                                          <p:val>
                                            <p:strVal val="#ppt_y+0.1"/>
                                          </p:val>
                                        </p:tav>
                                      </p:tavLst>
                                    </p:anim>
                                    <p:anim calcmode="lin" valueType="num">
                                      <p:cBhvr>
                                        <p:cTn id="23" dur="100" accel="100000" fill="hold">
                                          <p:stCondLst>
                                            <p:cond delay="400"/>
                                          </p:stCondLst>
                                        </p:cTn>
                                        <p:tgtEl>
                                          <p:spTgt spid="29"/>
                                        </p:tgtEl>
                                        <p:attrNameLst>
                                          <p:attrName>ppt_x</p:attrName>
                                        </p:attrNameLst>
                                      </p:cBhvr>
                                      <p:tavLst>
                                        <p:tav tm="0">
                                          <p:val>
                                            <p:strVal val="#ppt_x-0.05"/>
                                          </p:val>
                                        </p:tav>
                                        <p:tav tm="100000">
                                          <p:val>
                                            <p:strVal val="#ppt_x"/>
                                          </p:val>
                                        </p:tav>
                                      </p:tavLst>
                                    </p:anim>
                                    <p:anim calcmode="lin" valueType="num">
                                      <p:cBhvr>
                                        <p:cTn id="24" dur="100" accel="100000" fill="hold">
                                          <p:stCondLst>
                                            <p:cond delay="4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400" decel="100000"/>
                                        <p:tgtEl>
                                          <p:spTgt spid="27"/>
                                        </p:tgtEl>
                                      </p:cBhvr>
                                    </p:animEffect>
                                    <p:anim calcmode="lin" valueType="num">
                                      <p:cBhvr>
                                        <p:cTn id="30" dur="400" decel="100000" fill="hold"/>
                                        <p:tgtEl>
                                          <p:spTgt spid="27"/>
                                        </p:tgtEl>
                                        <p:attrNameLst>
                                          <p:attrName>style.rotation</p:attrName>
                                        </p:attrNameLst>
                                      </p:cBhvr>
                                      <p:tavLst>
                                        <p:tav tm="0">
                                          <p:val>
                                            <p:fltVal val="-90"/>
                                          </p:val>
                                        </p:tav>
                                        <p:tav tm="100000">
                                          <p:val>
                                            <p:fltVal val="0"/>
                                          </p:val>
                                        </p:tav>
                                      </p:tavLst>
                                    </p:anim>
                                    <p:anim calcmode="lin" valueType="num">
                                      <p:cBhvr>
                                        <p:cTn id="31" dur="400" decel="100000" fill="hold"/>
                                        <p:tgtEl>
                                          <p:spTgt spid="27"/>
                                        </p:tgtEl>
                                        <p:attrNameLst>
                                          <p:attrName>ppt_x</p:attrName>
                                        </p:attrNameLst>
                                      </p:cBhvr>
                                      <p:tavLst>
                                        <p:tav tm="0">
                                          <p:val>
                                            <p:strVal val="#ppt_x+0.4"/>
                                          </p:val>
                                        </p:tav>
                                        <p:tav tm="100000">
                                          <p:val>
                                            <p:strVal val="#ppt_x-0.05"/>
                                          </p:val>
                                        </p:tav>
                                      </p:tavLst>
                                    </p:anim>
                                    <p:anim calcmode="lin" valueType="num">
                                      <p:cBhvr>
                                        <p:cTn id="32" dur="400" decel="100000" fill="hold"/>
                                        <p:tgtEl>
                                          <p:spTgt spid="27"/>
                                        </p:tgtEl>
                                        <p:attrNameLst>
                                          <p:attrName>ppt_y</p:attrName>
                                        </p:attrNameLst>
                                      </p:cBhvr>
                                      <p:tavLst>
                                        <p:tav tm="0">
                                          <p:val>
                                            <p:strVal val="#ppt_y-0.4"/>
                                          </p:val>
                                        </p:tav>
                                        <p:tav tm="100000">
                                          <p:val>
                                            <p:strVal val="#ppt_y+0.1"/>
                                          </p:val>
                                        </p:tav>
                                      </p:tavLst>
                                    </p:anim>
                                    <p:anim calcmode="lin" valueType="num">
                                      <p:cBhvr>
                                        <p:cTn id="33" dur="100" accel="100000" fill="hold">
                                          <p:stCondLst>
                                            <p:cond delay="400"/>
                                          </p:stCondLst>
                                        </p:cTn>
                                        <p:tgtEl>
                                          <p:spTgt spid="27"/>
                                        </p:tgtEl>
                                        <p:attrNameLst>
                                          <p:attrName>ppt_x</p:attrName>
                                        </p:attrNameLst>
                                      </p:cBhvr>
                                      <p:tavLst>
                                        <p:tav tm="0">
                                          <p:val>
                                            <p:strVal val="#ppt_x-0.05"/>
                                          </p:val>
                                        </p:tav>
                                        <p:tav tm="100000">
                                          <p:val>
                                            <p:strVal val="#ppt_x"/>
                                          </p:val>
                                        </p:tav>
                                      </p:tavLst>
                                    </p:anim>
                                    <p:anim calcmode="lin" valueType="num">
                                      <p:cBhvr>
                                        <p:cTn id="34" dur="100" accel="100000" fill="hold">
                                          <p:stCondLst>
                                            <p:cond delay="4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400" decel="100000"/>
                                        <p:tgtEl>
                                          <p:spTgt spid="30"/>
                                        </p:tgtEl>
                                      </p:cBhvr>
                                    </p:animEffect>
                                    <p:anim calcmode="lin" valueType="num">
                                      <p:cBhvr>
                                        <p:cTn id="40" dur="400" decel="100000" fill="hold"/>
                                        <p:tgtEl>
                                          <p:spTgt spid="30"/>
                                        </p:tgtEl>
                                        <p:attrNameLst>
                                          <p:attrName>style.rotation</p:attrName>
                                        </p:attrNameLst>
                                      </p:cBhvr>
                                      <p:tavLst>
                                        <p:tav tm="0">
                                          <p:val>
                                            <p:fltVal val="-90"/>
                                          </p:val>
                                        </p:tav>
                                        <p:tav tm="100000">
                                          <p:val>
                                            <p:fltVal val="0"/>
                                          </p:val>
                                        </p:tav>
                                      </p:tavLst>
                                    </p:anim>
                                    <p:anim calcmode="lin" valueType="num">
                                      <p:cBhvr>
                                        <p:cTn id="41" dur="400" decel="100000" fill="hold"/>
                                        <p:tgtEl>
                                          <p:spTgt spid="30"/>
                                        </p:tgtEl>
                                        <p:attrNameLst>
                                          <p:attrName>ppt_x</p:attrName>
                                        </p:attrNameLst>
                                      </p:cBhvr>
                                      <p:tavLst>
                                        <p:tav tm="0">
                                          <p:val>
                                            <p:strVal val="#ppt_x+0.4"/>
                                          </p:val>
                                        </p:tav>
                                        <p:tav tm="100000">
                                          <p:val>
                                            <p:strVal val="#ppt_x-0.05"/>
                                          </p:val>
                                        </p:tav>
                                      </p:tavLst>
                                    </p:anim>
                                    <p:anim calcmode="lin" valueType="num">
                                      <p:cBhvr>
                                        <p:cTn id="42" dur="400" decel="100000" fill="hold"/>
                                        <p:tgtEl>
                                          <p:spTgt spid="30"/>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30"/>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400" decel="100000"/>
                                        <p:tgtEl>
                                          <p:spTgt spid="31"/>
                                        </p:tgtEl>
                                      </p:cBhvr>
                                    </p:animEffect>
                                    <p:anim calcmode="lin" valueType="num">
                                      <p:cBhvr>
                                        <p:cTn id="50" dur="400" decel="100000" fill="hold"/>
                                        <p:tgtEl>
                                          <p:spTgt spid="31"/>
                                        </p:tgtEl>
                                        <p:attrNameLst>
                                          <p:attrName>style.rotation</p:attrName>
                                        </p:attrNameLst>
                                      </p:cBhvr>
                                      <p:tavLst>
                                        <p:tav tm="0">
                                          <p:val>
                                            <p:fltVal val="-90"/>
                                          </p:val>
                                        </p:tav>
                                        <p:tav tm="100000">
                                          <p:val>
                                            <p:fltVal val="0"/>
                                          </p:val>
                                        </p:tav>
                                      </p:tavLst>
                                    </p:anim>
                                    <p:anim calcmode="lin" valueType="num">
                                      <p:cBhvr>
                                        <p:cTn id="51" dur="400" decel="100000" fill="hold"/>
                                        <p:tgtEl>
                                          <p:spTgt spid="31"/>
                                        </p:tgtEl>
                                        <p:attrNameLst>
                                          <p:attrName>ppt_x</p:attrName>
                                        </p:attrNameLst>
                                      </p:cBhvr>
                                      <p:tavLst>
                                        <p:tav tm="0">
                                          <p:val>
                                            <p:strVal val="#ppt_x+0.4"/>
                                          </p:val>
                                        </p:tav>
                                        <p:tav tm="100000">
                                          <p:val>
                                            <p:strVal val="#ppt_x-0.05"/>
                                          </p:val>
                                        </p:tav>
                                      </p:tavLst>
                                    </p:anim>
                                    <p:anim calcmode="lin" valueType="num">
                                      <p:cBhvr>
                                        <p:cTn id="52" dur="400" decel="100000" fill="hold"/>
                                        <p:tgtEl>
                                          <p:spTgt spid="31"/>
                                        </p:tgtEl>
                                        <p:attrNameLst>
                                          <p:attrName>ppt_y</p:attrName>
                                        </p:attrNameLst>
                                      </p:cBhvr>
                                      <p:tavLst>
                                        <p:tav tm="0">
                                          <p:val>
                                            <p:strVal val="#ppt_y-0.4"/>
                                          </p:val>
                                        </p:tav>
                                        <p:tav tm="100000">
                                          <p:val>
                                            <p:strVal val="#ppt_y+0.1"/>
                                          </p:val>
                                        </p:tav>
                                      </p:tavLst>
                                    </p:anim>
                                    <p:anim calcmode="lin" valueType="num">
                                      <p:cBhvr>
                                        <p:cTn id="53" dur="100" accel="100000" fill="hold">
                                          <p:stCondLst>
                                            <p:cond delay="400"/>
                                          </p:stCondLst>
                                        </p:cTn>
                                        <p:tgtEl>
                                          <p:spTgt spid="31"/>
                                        </p:tgtEl>
                                        <p:attrNameLst>
                                          <p:attrName>ppt_x</p:attrName>
                                        </p:attrNameLst>
                                      </p:cBhvr>
                                      <p:tavLst>
                                        <p:tav tm="0">
                                          <p:val>
                                            <p:strVal val="#ppt_x-0.05"/>
                                          </p:val>
                                        </p:tav>
                                        <p:tav tm="100000">
                                          <p:val>
                                            <p:strVal val="#ppt_x"/>
                                          </p:val>
                                        </p:tav>
                                      </p:tavLst>
                                    </p:anim>
                                    <p:anim calcmode="lin" valueType="num">
                                      <p:cBhvr>
                                        <p:cTn id="54" dur="100" accel="100000" fill="hold">
                                          <p:stCondLst>
                                            <p:cond delay="4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400" decel="100000"/>
                                        <p:tgtEl>
                                          <p:spTgt spid="28"/>
                                        </p:tgtEl>
                                      </p:cBhvr>
                                    </p:animEffect>
                                    <p:anim calcmode="lin" valueType="num">
                                      <p:cBhvr>
                                        <p:cTn id="60" dur="400" decel="100000" fill="hold"/>
                                        <p:tgtEl>
                                          <p:spTgt spid="28"/>
                                        </p:tgtEl>
                                        <p:attrNameLst>
                                          <p:attrName>style.rotation</p:attrName>
                                        </p:attrNameLst>
                                      </p:cBhvr>
                                      <p:tavLst>
                                        <p:tav tm="0">
                                          <p:val>
                                            <p:fltVal val="-90"/>
                                          </p:val>
                                        </p:tav>
                                        <p:tav tm="100000">
                                          <p:val>
                                            <p:fltVal val="0"/>
                                          </p:val>
                                        </p:tav>
                                      </p:tavLst>
                                    </p:anim>
                                    <p:anim calcmode="lin" valueType="num">
                                      <p:cBhvr>
                                        <p:cTn id="61" dur="400" decel="100000" fill="hold"/>
                                        <p:tgtEl>
                                          <p:spTgt spid="28"/>
                                        </p:tgtEl>
                                        <p:attrNameLst>
                                          <p:attrName>ppt_x</p:attrName>
                                        </p:attrNameLst>
                                      </p:cBhvr>
                                      <p:tavLst>
                                        <p:tav tm="0">
                                          <p:val>
                                            <p:strVal val="#ppt_x+0.4"/>
                                          </p:val>
                                        </p:tav>
                                        <p:tav tm="100000">
                                          <p:val>
                                            <p:strVal val="#ppt_x-0.05"/>
                                          </p:val>
                                        </p:tav>
                                      </p:tavLst>
                                    </p:anim>
                                    <p:anim calcmode="lin" valueType="num">
                                      <p:cBhvr>
                                        <p:cTn id="62" dur="400" decel="100000" fill="hold"/>
                                        <p:tgtEl>
                                          <p:spTgt spid="28"/>
                                        </p:tgtEl>
                                        <p:attrNameLst>
                                          <p:attrName>ppt_y</p:attrName>
                                        </p:attrNameLst>
                                      </p:cBhvr>
                                      <p:tavLst>
                                        <p:tav tm="0">
                                          <p:val>
                                            <p:strVal val="#ppt_y-0.4"/>
                                          </p:val>
                                        </p:tav>
                                        <p:tav tm="100000">
                                          <p:val>
                                            <p:strVal val="#ppt_y+0.1"/>
                                          </p:val>
                                        </p:tav>
                                      </p:tavLst>
                                    </p:anim>
                                    <p:anim calcmode="lin" valueType="num">
                                      <p:cBhvr>
                                        <p:cTn id="63" dur="100" accel="100000" fill="hold">
                                          <p:stCondLst>
                                            <p:cond delay="400"/>
                                          </p:stCondLst>
                                        </p:cTn>
                                        <p:tgtEl>
                                          <p:spTgt spid="28"/>
                                        </p:tgtEl>
                                        <p:attrNameLst>
                                          <p:attrName>ppt_x</p:attrName>
                                        </p:attrNameLst>
                                      </p:cBhvr>
                                      <p:tavLst>
                                        <p:tav tm="0">
                                          <p:val>
                                            <p:strVal val="#ppt_x-0.05"/>
                                          </p:val>
                                        </p:tav>
                                        <p:tav tm="100000">
                                          <p:val>
                                            <p:strVal val="#ppt_x"/>
                                          </p:val>
                                        </p:tav>
                                      </p:tavLst>
                                    </p:anim>
                                    <p:anim calcmode="lin" valueType="num">
                                      <p:cBhvr>
                                        <p:cTn id="64" dur="100" accel="100000" fill="hold">
                                          <p:stCondLst>
                                            <p:cond delay="4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8"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29167" y="1447800"/>
            <a:ext cx="11408833" cy="584775"/>
          </a:xfrm>
          <a:prstGeom prst="rect">
            <a:avLst/>
          </a:prstGeom>
          <a:noFill/>
          <a:ln>
            <a:solidFill>
              <a:srgbClr val="0070C0"/>
            </a:solidFill>
          </a:ln>
        </p:spPr>
        <p:txBody>
          <a:bodyPr wrap="square" rtlCol="0">
            <a:spAutoFit/>
          </a:bodyPr>
          <a:lstStyle/>
          <a:p>
            <a:pPr algn="ctr"/>
            <a:r>
              <a:rPr lang="fr-FR" sz="3200" dirty="0"/>
              <a:t>Hermès donne </a:t>
            </a:r>
            <a:r>
              <a:rPr lang="fr-FR" sz="3200" dirty="0">
                <a:solidFill>
                  <a:schemeClr val="accent2">
                    <a:lumMod val="75000"/>
                  </a:schemeClr>
                </a:solidFill>
              </a:rPr>
              <a:t>une serpe</a:t>
            </a:r>
            <a:r>
              <a:rPr lang="fr-FR" sz="3200" dirty="0"/>
              <a:t>. Persée utilise </a:t>
            </a:r>
            <a:r>
              <a:rPr lang="fr-FR" sz="3200" dirty="0">
                <a:solidFill>
                  <a:schemeClr val="accent2">
                    <a:lumMod val="75000"/>
                  </a:schemeClr>
                </a:solidFill>
              </a:rPr>
              <a:t>la serpe</a:t>
            </a:r>
            <a:r>
              <a:rPr lang="fr-FR" sz="3200" dirty="0"/>
              <a:t> pour tuer Méduse.</a:t>
            </a:r>
            <a:endParaRPr lang="fr-FR" sz="3200" dirty="0">
              <a:solidFill>
                <a:srgbClr val="FF0000"/>
              </a:solidFill>
            </a:endParaRPr>
          </a:p>
        </p:txBody>
      </p:sp>
      <p:sp>
        <p:nvSpPr>
          <p:cNvPr id="15" name="ZoneTexte 14"/>
          <p:cNvSpPr txBox="1"/>
          <p:nvPr/>
        </p:nvSpPr>
        <p:spPr>
          <a:xfrm>
            <a:off x="381000" y="101025"/>
            <a:ext cx="5334000" cy="584775"/>
          </a:xfrm>
          <a:prstGeom prst="rect">
            <a:avLst/>
          </a:prstGeom>
          <a:noFill/>
          <a:ln>
            <a:noFill/>
          </a:ln>
        </p:spPr>
        <p:txBody>
          <a:bodyPr wrap="square" rtlCol="0">
            <a:spAutoFit/>
          </a:bodyPr>
          <a:lstStyle/>
          <a:p>
            <a:r>
              <a:rPr lang="fr-FR" sz="3200" u="sng" dirty="0">
                <a:solidFill>
                  <a:srgbClr val="0070C0"/>
                </a:solidFill>
              </a:rPr>
              <a:t>Observons</a:t>
            </a:r>
          </a:p>
        </p:txBody>
      </p:sp>
      <p:sp>
        <p:nvSpPr>
          <p:cNvPr id="16" name="ZoneTexte 15"/>
          <p:cNvSpPr txBox="1"/>
          <p:nvPr/>
        </p:nvSpPr>
        <p:spPr>
          <a:xfrm>
            <a:off x="1676400" y="3962400"/>
            <a:ext cx="9220200" cy="584775"/>
          </a:xfrm>
          <a:prstGeom prst="rect">
            <a:avLst/>
          </a:prstGeom>
          <a:noFill/>
          <a:ln>
            <a:solidFill>
              <a:srgbClr val="0070C0"/>
            </a:solidFill>
          </a:ln>
        </p:spPr>
        <p:txBody>
          <a:bodyPr wrap="square" rtlCol="0">
            <a:spAutoFit/>
          </a:bodyPr>
          <a:lstStyle/>
          <a:p>
            <a:pPr algn="ctr"/>
            <a:r>
              <a:rPr lang="fr-FR" sz="3200" dirty="0"/>
              <a:t>Il cache </a:t>
            </a:r>
            <a:r>
              <a:rPr lang="fr-FR" sz="3200" dirty="0">
                <a:solidFill>
                  <a:schemeClr val="accent2">
                    <a:lumMod val="75000"/>
                  </a:schemeClr>
                </a:solidFill>
              </a:rPr>
              <a:t>la tête</a:t>
            </a:r>
            <a:r>
              <a:rPr lang="fr-FR" sz="3200" dirty="0"/>
              <a:t>. Il met </a:t>
            </a:r>
            <a:r>
              <a:rPr lang="fr-FR" sz="3200" dirty="0">
                <a:solidFill>
                  <a:schemeClr val="accent2">
                    <a:lumMod val="75000"/>
                  </a:schemeClr>
                </a:solidFill>
              </a:rPr>
              <a:t>la tête </a:t>
            </a:r>
            <a:r>
              <a:rPr lang="fr-FR" sz="3200" dirty="0"/>
              <a:t>dans un sac.</a:t>
            </a:r>
            <a:endParaRPr lang="fr-FR" sz="3200" dirty="0">
              <a:solidFill>
                <a:srgbClr val="FF0000"/>
              </a:solidFill>
            </a:endParaRPr>
          </a:p>
        </p:txBody>
      </p:sp>
      <p:sp>
        <p:nvSpPr>
          <p:cNvPr id="17" name="ZoneTexte 16"/>
          <p:cNvSpPr txBox="1"/>
          <p:nvPr/>
        </p:nvSpPr>
        <p:spPr>
          <a:xfrm>
            <a:off x="903817" y="2296420"/>
            <a:ext cx="10854265" cy="584775"/>
          </a:xfrm>
          <a:prstGeom prst="rect">
            <a:avLst/>
          </a:prstGeom>
          <a:noFill/>
          <a:ln>
            <a:solidFill>
              <a:srgbClr val="0070C0"/>
            </a:solidFill>
          </a:ln>
        </p:spPr>
        <p:txBody>
          <a:bodyPr wrap="square" rtlCol="0">
            <a:spAutoFit/>
          </a:bodyPr>
          <a:lstStyle/>
          <a:p>
            <a:pPr algn="ctr"/>
            <a:r>
              <a:rPr lang="fr-FR" sz="3200" dirty="0"/>
              <a:t>Hermès donne </a:t>
            </a:r>
            <a:r>
              <a:rPr lang="fr-FR" sz="3200" dirty="0">
                <a:solidFill>
                  <a:schemeClr val="accent2">
                    <a:lumMod val="75000"/>
                  </a:schemeClr>
                </a:solidFill>
              </a:rPr>
              <a:t>une serpe</a:t>
            </a:r>
            <a:r>
              <a:rPr lang="fr-FR" sz="3200" dirty="0"/>
              <a:t>. Persée </a:t>
            </a:r>
            <a:r>
              <a:rPr lang="fr-FR" sz="3200" dirty="0">
                <a:solidFill>
                  <a:schemeClr val="accent2">
                    <a:lumMod val="75000"/>
                  </a:schemeClr>
                </a:solidFill>
              </a:rPr>
              <a:t>l’</a:t>
            </a:r>
            <a:r>
              <a:rPr lang="fr-FR" sz="3200" dirty="0"/>
              <a:t>utilise pour tuer la Méduse.</a:t>
            </a:r>
            <a:endParaRPr lang="fr-FR" sz="3200" dirty="0">
              <a:solidFill>
                <a:srgbClr val="FF0000"/>
              </a:solidFill>
            </a:endParaRPr>
          </a:p>
        </p:txBody>
      </p:sp>
      <p:sp>
        <p:nvSpPr>
          <p:cNvPr id="18" name="ZoneTexte 17"/>
          <p:cNvSpPr txBox="1"/>
          <p:nvPr/>
        </p:nvSpPr>
        <p:spPr>
          <a:xfrm>
            <a:off x="1676400" y="4901625"/>
            <a:ext cx="9220200" cy="584775"/>
          </a:xfrm>
          <a:prstGeom prst="rect">
            <a:avLst/>
          </a:prstGeom>
          <a:noFill/>
          <a:ln>
            <a:solidFill>
              <a:srgbClr val="0070C0"/>
            </a:solidFill>
          </a:ln>
        </p:spPr>
        <p:txBody>
          <a:bodyPr wrap="square" rtlCol="0">
            <a:spAutoFit/>
          </a:bodyPr>
          <a:lstStyle/>
          <a:p>
            <a:pPr algn="ctr"/>
            <a:r>
              <a:rPr lang="fr-FR" sz="3200" dirty="0"/>
              <a:t>Il cache </a:t>
            </a:r>
            <a:r>
              <a:rPr lang="fr-FR" sz="3200" dirty="0">
                <a:solidFill>
                  <a:schemeClr val="accent2">
                    <a:lumMod val="75000"/>
                  </a:schemeClr>
                </a:solidFill>
              </a:rPr>
              <a:t>la tête</a:t>
            </a:r>
            <a:r>
              <a:rPr lang="fr-FR" sz="3200" dirty="0"/>
              <a:t>. Il </a:t>
            </a:r>
            <a:r>
              <a:rPr lang="fr-FR" sz="3200" dirty="0">
                <a:solidFill>
                  <a:schemeClr val="accent2">
                    <a:lumMod val="75000"/>
                  </a:schemeClr>
                </a:solidFill>
              </a:rPr>
              <a:t>la </a:t>
            </a:r>
            <a:r>
              <a:rPr lang="fr-FR" sz="3200" dirty="0"/>
              <a:t>met</a:t>
            </a:r>
            <a:r>
              <a:rPr lang="fr-FR" sz="3200" dirty="0">
                <a:solidFill>
                  <a:schemeClr val="accent2">
                    <a:lumMod val="75000"/>
                  </a:schemeClr>
                </a:solidFill>
              </a:rPr>
              <a:t> </a:t>
            </a:r>
            <a:r>
              <a:rPr lang="fr-FR" sz="3200" dirty="0"/>
              <a:t>dans un sac.</a:t>
            </a:r>
            <a:endParaRPr lang="fr-F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381000" y="101025"/>
            <a:ext cx="5334000" cy="584775"/>
          </a:xfrm>
          <a:prstGeom prst="rect">
            <a:avLst/>
          </a:prstGeom>
          <a:noFill/>
          <a:ln>
            <a:noFill/>
          </a:ln>
        </p:spPr>
        <p:txBody>
          <a:bodyPr wrap="square" rtlCol="0">
            <a:spAutoFit/>
          </a:bodyPr>
          <a:lstStyle/>
          <a:p>
            <a:r>
              <a:rPr lang="fr-FR" sz="3200" u="sng" dirty="0">
                <a:solidFill>
                  <a:srgbClr val="0070C0"/>
                </a:solidFill>
              </a:rPr>
              <a:t>Observons</a:t>
            </a:r>
          </a:p>
        </p:txBody>
      </p:sp>
      <p:sp>
        <p:nvSpPr>
          <p:cNvPr id="17" name="ZoneTexte 16"/>
          <p:cNvSpPr txBox="1"/>
          <p:nvPr/>
        </p:nvSpPr>
        <p:spPr>
          <a:xfrm>
            <a:off x="381001" y="1066800"/>
            <a:ext cx="11165416" cy="584775"/>
          </a:xfrm>
          <a:prstGeom prst="rect">
            <a:avLst/>
          </a:prstGeom>
          <a:noFill/>
          <a:ln>
            <a:solidFill>
              <a:srgbClr val="0070C0"/>
            </a:solidFill>
          </a:ln>
        </p:spPr>
        <p:txBody>
          <a:bodyPr wrap="square" rtlCol="0">
            <a:spAutoFit/>
          </a:bodyPr>
          <a:lstStyle/>
          <a:p>
            <a:pPr algn="ctr"/>
            <a:r>
              <a:rPr lang="fr-FR" sz="3200" dirty="0"/>
              <a:t>Hermès donne </a:t>
            </a:r>
            <a:r>
              <a:rPr lang="fr-FR" sz="3200" dirty="0">
                <a:solidFill>
                  <a:schemeClr val="accent2">
                    <a:lumMod val="75000"/>
                  </a:schemeClr>
                </a:solidFill>
              </a:rPr>
              <a:t>une serpe</a:t>
            </a:r>
            <a:r>
              <a:rPr lang="fr-FR" sz="3200" dirty="0"/>
              <a:t>. Persée </a:t>
            </a:r>
            <a:r>
              <a:rPr lang="fr-FR" sz="3200" dirty="0">
                <a:solidFill>
                  <a:schemeClr val="accent2">
                    <a:lumMod val="75000"/>
                  </a:schemeClr>
                </a:solidFill>
              </a:rPr>
              <a:t>l’</a:t>
            </a:r>
            <a:r>
              <a:rPr lang="fr-FR" sz="3200" dirty="0"/>
              <a:t>utilise pour tuer la Méduse.</a:t>
            </a:r>
            <a:endParaRPr lang="fr-FR" sz="3200" dirty="0">
              <a:solidFill>
                <a:srgbClr val="FF0000"/>
              </a:solidFill>
            </a:endParaRPr>
          </a:p>
        </p:txBody>
      </p:sp>
      <p:sp>
        <p:nvSpPr>
          <p:cNvPr id="18" name="ZoneTexte 17"/>
          <p:cNvSpPr txBox="1"/>
          <p:nvPr/>
        </p:nvSpPr>
        <p:spPr>
          <a:xfrm>
            <a:off x="1676400" y="3733800"/>
            <a:ext cx="9220200" cy="584775"/>
          </a:xfrm>
          <a:prstGeom prst="rect">
            <a:avLst/>
          </a:prstGeom>
          <a:noFill/>
          <a:ln>
            <a:solidFill>
              <a:srgbClr val="0070C0"/>
            </a:solidFill>
          </a:ln>
        </p:spPr>
        <p:txBody>
          <a:bodyPr wrap="square" rtlCol="0">
            <a:spAutoFit/>
          </a:bodyPr>
          <a:lstStyle/>
          <a:p>
            <a:pPr algn="ctr"/>
            <a:r>
              <a:rPr lang="fr-FR" sz="3200" dirty="0"/>
              <a:t>Il cache </a:t>
            </a:r>
            <a:r>
              <a:rPr lang="fr-FR" sz="3200" dirty="0">
                <a:solidFill>
                  <a:schemeClr val="accent2">
                    <a:lumMod val="75000"/>
                  </a:schemeClr>
                </a:solidFill>
              </a:rPr>
              <a:t>la tête</a:t>
            </a:r>
            <a:r>
              <a:rPr lang="fr-FR" sz="3200" dirty="0"/>
              <a:t>. Il </a:t>
            </a:r>
            <a:r>
              <a:rPr lang="fr-FR" sz="3200" dirty="0">
                <a:solidFill>
                  <a:schemeClr val="accent2">
                    <a:lumMod val="75000"/>
                  </a:schemeClr>
                </a:solidFill>
              </a:rPr>
              <a:t>la </a:t>
            </a:r>
            <a:r>
              <a:rPr lang="fr-FR" sz="3200" dirty="0"/>
              <a:t>met</a:t>
            </a:r>
            <a:r>
              <a:rPr lang="fr-FR" sz="3200" dirty="0">
                <a:solidFill>
                  <a:schemeClr val="accent2">
                    <a:lumMod val="75000"/>
                  </a:schemeClr>
                </a:solidFill>
              </a:rPr>
              <a:t> </a:t>
            </a:r>
            <a:r>
              <a:rPr lang="fr-FR" sz="3200" dirty="0"/>
              <a:t>dans un sac.</a:t>
            </a:r>
            <a:endParaRPr lang="fr-FR" sz="3200" dirty="0">
              <a:solidFill>
                <a:srgbClr val="FF0000"/>
              </a:solidFill>
            </a:endParaRPr>
          </a:p>
        </p:txBody>
      </p:sp>
      <p:sp>
        <p:nvSpPr>
          <p:cNvPr id="8" name="Rectangle 7"/>
          <p:cNvSpPr/>
          <p:nvPr/>
        </p:nvSpPr>
        <p:spPr>
          <a:xfrm>
            <a:off x="381000" y="2209800"/>
            <a:ext cx="2241319" cy="923330"/>
          </a:xfrm>
          <a:prstGeom prst="rect">
            <a:avLst/>
          </a:prstGeom>
          <a:noFill/>
        </p:spPr>
        <p:txBody>
          <a:bodyPr wrap="none" lIns="91440" tIns="45720" rIns="91440" bIns="45720">
            <a:spAutoFit/>
          </a:bodyPr>
          <a:lstStyle/>
          <a:p>
            <a:pPr algn="ctr"/>
            <a:r>
              <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QUOI ?</a:t>
            </a:r>
          </a:p>
        </p:txBody>
      </p:sp>
      <p:sp>
        <p:nvSpPr>
          <p:cNvPr id="9" name="Rectangle 8"/>
          <p:cNvSpPr/>
          <p:nvPr/>
        </p:nvSpPr>
        <p:spPr>
          <a:xfrm>
            <a:off x="3620801" y="2438400"/>
            <a:ext cx="1675459" cy="523220"/>
          </a:xfrm>
          <a:prstGeom prst="rect">
            <a:avLst/>
          </a:prstGeom>
          <a:ln>
            <a:solidFill>
              <a:schemeClr val="accent1"/>
            </a:solidFill>
          </a:ln>
        </p:spPr>
        <p:txBody>
          <a:bodyPr wrap="none">
            <a:spAutoFit/>
          </a:bodyPr>
          <a:lstStyle/>
          <a:p>
            <a:pPr lvl="0" algn="ctr"/>
            <a:r>
              <a:rPr lang="fr-FR" sz="2800" dirty="0">
                <a:solidFill>
                  <a:schemeClr val="accent2">
                    <a:lumMod val="75000"/>
                  </a:schemeClr>
                </a:solidFill>
              </a:rPr>
              <a:t>Une serpe</a:t>
            </a:r>
          </a:p>
        </p:txBody>
      </p:sp>
      <p:sp>
        <p:nvSpPr>
          <p:cNvPr id="14" name="Flèche droite 13"/>
          <p:cNvSpPr/>
          <p:nvPr/>
        </p:nvSpPr>
        <p:spPr>
          <a:xfrm>
            <a:off x="5334000" y="2514600"/>
            <a:ext cx="2057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816482" y="2362200"/>
            <a:ext cx="356188" cy="523220"/>
          </a:xfrm>
          <a:prstGeom prst="rect">
            <a:avLst/>
          </a:prstGeom>
          <a:ln>
            <a:solidFill>
              <a:schemeClr val="accent1"/>
            </a:solidFill>
          </a:ln>
        </p:spPr>
        <p:txBody>
          <a:bodyPr wrap="none">
            <a:spAutoFit/>
          </a:bodyPr>
          <a:lstStyle/>
          <a:p>
            <a:pPr lvl="0" algn="ctr"/>
            <a:r>
              <a:rPr lang="fr-FR" sz="2800" dirty="0">
                <a:solidFill>
                  <a:schemeClr val="accent2">
                    <a:lumMod val="75000"/>
                  </a:schemeClr>
                </a:solidFill>
              </a:rPr>
              <a:t>l’</a:t>
            </a:r>
          </a:p>
        </p:txBody>
      </p:sp>
      <p:sp>
        <p:nvSpPr>
          <p:cNvPr id="20" name="Rectangle 19"/>
          <p:cNvSpPr/>
          <p:nvPr/>
        </p:nvSpPr>
        <p:spPr>
          <a:xfrm>
            <a:off x="3618582" y="5039380"/>
            <a:ext cx="1639218" cy="523220"/>
          </a:xfrm>
          <a:prstGeom prst="rect">
            <a:avLst/>
          </a:prstGeom>
          <a:ln>
            <a:solidFill>
              <a:schemeClr val="accent1"/>
            </a:solidFill>
          </a:ln>
        </p:spPr>
        <p:txBody>
          <a:bodyPr wrap="square">
            <a:spAutoFit/>
          </a:bodyPr>
          <a:lstStyle/>
          <a:p>
            <a:pPr lvl="0" algn="ctr"/>
            <a:r>
              <a:rPr lang="fr-FR" sz="2800" dirty="0">
                <a:solidFill>
                  <a:schemeClr val="accent2">
                    <a:lumMod val="75000"/>
                  </a:schemeClr>
                </a:solidFill>
              </a:rPr>
              <a:t>la tête</a:t>
            </a:r>
          </a:p>
        </p:txBody>
      </p:sp>
      <p:sp>
        <p:nvSpPr>
          <p:cNvPr id="21" name="Flèche droite 20"/>
          <p:cNvSpPr/>
          <p:nvPr/>
        </p:nvSpPr>
        <p:spPr>
          <a:xfrm>
            <a:off x="5257800" y="5105400"/>
            <a:ext cx="2057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794284" y="4963180"/>
            <a:ext cx="437940" cy="523220"/>
          </a:xfrm>
          <a:prstGeom prst="rect">
            <a:avLst/>
          </a:prstGeom>
          <a:ln>
            <a:solidFill>
              <a:schemeClr val="accent1"/>
            </a:solidFill>
          </a:ln>
        </p:spPr>
        <p:txBody>
          <a:bodyPr wrap="none">
            <a:spAutoFit/>
          </a:bodyPr>
          <a:lstStyle/>
          <a:p>
            <a:pPr lvl="0" algn="ctr"/>
            <a:r>
              <a:rPr lang="fr-FR" sz="2800" dirty="0">
                <a:solidFill>
                  <a:schemeClr val="accent2">
                    <a:lumMod val="75000"/>
                  </a:schemeClr>
                </a:solidFill>
              </a:rPr>
              <a:t>la</a:t>
            </a:r>
          </a:p>
        </p:txBody>
      </p:sp>
      <p:sp>
        <p:nvSpPr>
          <p:cNvPr id="23" name="Rectangle 22"/>
          <p:cNvSpPr/>
          <p:nvPr/>
        </p:nvSpPr>
        <p:spPr>
          <a:xfrm>
            <a:off x="381000" y="4867870"/>
            <a:ext cx="2241319" cy="923330"/>
          </a:xfrm>
          <a:prstGeom prst="rect">
            <a:avLst/>
          </a:prstGeom>
          <a:noFill/>
        </p:spPr>
        <p:txBody>
          <a:bodyPr wrap="none" lIns="91440" tIns="45720" rIns="91440" bIns="45720">
            <a:spAutoFit/>
          </a:bodyPr>
          <a:lstStyle/>
          <a:p>
            <a:pPr algn="ctr"/>
            <a:r>
              <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QUOI ?</a:t>
            </a:r>
          </a:p>
        </p:txBody>
      </p:sp>
      <p:sp>
        <p:nvSpPr>
          <p:cNvPr id="24" name="Rectangle 23"/>
          <p:cNvSpPr/>
          <p:nvPr/>
        </p:nvSpPr>
        <p:spPr>
          <a:xfrm>
            <a:off x="9944900" y="2372380"/>
            <a:ext cx="1347485" cy="523220"/>
          </a:xfrm>
          <a:prstGeom prst="rect">
            <a:avLst/>
          </a:prstGeom>
          <a:ln>
            <a:solidFill>
              <a:schemeClr val="accent1"/>
            </a:solidFill>
          </a:ln>
        </p:spPr>
        <p:txBody>
          <a:bodyPr wrap="none">
            <a:spAutoFit/>
          </a:bodyPr>
          <a:lstStyle/>
          <a:p>
            <a:r>
              <a:rPr lang="fr-FR" sz="2800" dirty="0">
                <a:solidFill>
                  <a:schemeClr val="accent2">
                    <a:lumMod val="75000"/>
                  </a:schemeClr>
                </a:solidFill>
              </a:rPr>
              <a:t>pronom</a:t>
            </a:r>
          </a:p>
        </p:txBody>
      </p:sp>
      <p:sp>
        <p:nvSpPr>
          <p:cNvPr id="25" name="Rectangle 24"/>
          <p:cNvSpPr/>
          <p:nvPr/>
        </p:nvSpPr>
        <p:spPr>
          <a:xfrm>
            <a:off x="9982200" y="4963180"/>
            <a:ext cx="1347485" cy="523220"/>
          </a:xfrm>
          <a:prstGeom prst="rect">
            <a:avLst/>
          </a:prstGeom>
          <a:ln>
            <a:solidFill>
              <a:schemeClr val="accent1"/>
            </a:solidFill>
          </a:ln>
        </p:spPr>
        <p:txBody>
          <a:bodyPr wrap="none">
            <a:spAutoFit/>
          </a:bodyPr>
          <a:lstStyle/>
          <a:p>
            <a:r>
              <a:rPr lang="fr-FR" sz="2800" dirty="0">
                <a:solidFill>
                  <a:schemeClr val="accent2">
                    <a:lumMod val="75000"/>
                  </a:schemeClr>
                </a:solidFill>
              </a:rPr>
              <a:t>pronom</a:t>
            </a:r>
          </a:p>
        </p:txBody>
      </p:sp>
      <p:sp>
        <p:nvSpPr>
          <p:cNvPr id="26" name="Flèche droite 25"/>
          <p:cNvSpPr/>
          <p:nvPr/>
        </p:nvSpPr>
        <p:spPr>
          <a:xfrm>
            <a:off x="8610600" y="25146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a:off x="8610600" y="51054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down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trips(downLeft)">
                                      <p:cBhvr>
                                        <p:cTn id="25" dur="500"/>
                                        <p:tgtEl>
                                          <p:spTgt spid="26"/>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down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strips(downLeft)">
                                      <p:cBhvr>
                                        <p:cTn id="45" dur="500"/>
                                        <p:tgtEl>
                                          <p:spTgt spid="21"/>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trips(downLef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Left)">
                                      <p:cBhvr>
                                        <p:cTn id="53" dur="500"/>
                                        <p:tgtEl>
                                          <p:spTgt spid="27"/>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Lef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4" grpId="0" animBg="1"/>
      <p:bldP spid="19" grpId="0" animBg="1"/>
      <p:bldP spid="20" grpId="0" animBg="1"/>
      <p:bldP spid="21" grpId="0" animBg="1"/>
      <p:bldP spid="22" grpId="0" animBg="1"/>
      <p:bldP spid="23" grpId="0"/>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381000" y="101025"/>
            <a:ext cx="5334000" cy="584775"/>
          </a:xfrm>
          <a:prstGeom prst="rect">
            <a:avLst/>
          </a:prstGeom>
          <a:noFill/>
          <a:ln>
            <a:noFill/>
          </a:ln>
        </p:spPr>
        <p:txBody>
          <a:bodyPr wrap="square" rtlCol="0">
            <a:spAutoFit/>
          </a:bodyPr>
          <a:lstStyle/>
          <a:p>
            <a:r>
              <a:rPr lang="fr-FR" sz="3200" u="sng" dirty="0">
                <a:solidFill>
                  <a:srgbClr val="0070C0"/>
                </a:solidFill>
              </a:rPr>
              <a:t>Observons</a:t>
            </a:r>
          </a:p>
        </p:txBody>
      </p:sp>
      <p:sp>
        <p:nvSpPr>
          <p:cNvPr id="17" name="ZoneTexte 16"/>
          <p:cNvSpPr txBox="1"/>
          <p:nvPr/>
        </p:nvSpPr>
        <p:spPr>
          <a:xfrm>
            <a:off x="381001" y="914400"/>
            <a:ext cx="11165416" cy="584775"/>
          </a:xfrm>
          <a:prstGeom prst="rect">
            <a:avLst/>
          </a:prstGeom>
          <a:noFill/>
          <a:ln>
            <a:solidFill>
              <a:srgbClr val="0070C0"/>
            </a:solidFill>
          </a:ln>
        </p:spPr>
        <p:txBody>
          <a:bodyPr wrap="square" rtlCol="0">
            <a:spAutoFit/>
          </a:bodyPr>
          <a:lstStyle/>
          <a:p>
            <a:pPr algn="ctr"/>
            <a:r>
              <a:rPr lang="fr-FR" sz="3200" dirty="0"/>
              <a:t>Hermès donne </a:t>
            </a:r>
            <a:r>
              <a:rPr lang="fr-FR" sz="3200" dirty="0">
                <a:solidFill>
                  <a:schemeClr val="accent2">
                    <a:lumMod val="75000"/>
                  </a:schemeClr>
                </a:solidFill>
              </a:rPr>
              <a:t>une serpe</a:t>
            </a:r>
            <a:r>
              <a:rPr lang="fr-FR" sz="3200" dirty="0"/>
              <a:t>. Persée </a:t>
            </a:r>
            <a:r>
              <a:rPr lang="fr-FR" sz="3200" dirty="0">
                <a:solidFill>
                  <a:schemeClr val="accent2">
                    <a:lumMod val="75000"/>
                  </a:schemeClr>
                </a:solidFill>
              </a:rPr>
              <a:t>l’</a:t>
            </a:r>
            <a:r>
              <a:rPr lang="fr-FR" sz="3200" dirty="0"/>
              <a:t>utilise pour tuer la Méduse.</a:t>
            </a:r>
            <a:endParaRPr lang="fr-FR" sz="3200" dirty="0">
              <a:solidFill>
                <a:srgbClr val="FF0000"/>
              </a:solidFill>
            </a:endParaRPr>
          </a:p>
        </p:txBody>
      </p:sp>
      <p:sp>
        <p:nvSpPr>
          <p:cNvPr id="18" name="ZoneTexte 17"/>
          <p:cNvSpPr txBox="1"/>
          <p:nvPr/>
        </p:nvSpPr>
        <p:spPr>
          <a:xfrm>
            <a:off x="1676400" y="3886200"/>
            <a:ext cx="9220200" cy="584775"/>
          </a:xfrm>
          <a:prstGeom prst="rect">
            <a:avLst/>
          </a:prstGeom>
          <a:noFill/>
          <a:ln>
            <a:solidFill>
              <a:srgbClr val="0070C0"/>
            </a:solidFill>
          </a:ln>
        </p:spPr>
        <p:txBody>
          <a:bodyPr wrap="square" rtlCol="0">
            <a:spAutoFit/>
          </a:bodyPr>
          <a:lstStyle/>
          <a:p>
            <a:pPr algn="ctr"/>
            <a:r>
              <a:rPr lang="fr-FR" sz="3200" dirty="0"/>
              <a:t>Il cache </a:t>
            </a:r>
            <a:r>
              <a:rPr lang="fr-FR" sz="3200" dirty="0">
                <a:solidFill>
                  <a:schemeClr val="accent2">
                    <a:lumMod val="75000"/>
                  </a:schemeClr>
                </a:solidFill>
              </a:rPr>
              <a:t>la tête</a:t>
            </a:r>
            <a:r>
              <a:rPr lang="fr-FR" sz="3200" dirty="0"/>
              <a:t>. Il </a:t>
            </a:r>
            <a:r>
              <a:rPr lang="fr-FR" sz="3200" dirty="0">
                <a:solidFill>
                  <a:schemeClr val="accent2">
                    <a:lumMod val="75000"/>
                  </a:schemeClr>
                </a:solidFill>
              </a:rPr>
              <a:t>la </a:t>
            </a:r>
            <a:r>
              <a:rPr lang="fr-FR" sz="3200" dirty="0"/>
              <a:t>met</a:t>
            </a:r>
            <a:r>
              <a:rPr lang="fr-FR" sz="3200" dirty="0">
                <a:solidFill>
                  <a:schemeClr val="accent2">
                    <a:lumMod val="75000"/>
                  </a:schemeClr>
                </a:solidFill>
              </a:rPr>
              <a:t> </a:t>
            </a:r>
            <a:r>
              <a:rPr lang="fr-FR" sz="3200" dirty="0"/>
              <a:t>dans un sac.</a:t>
            </a:r>
            <a:endParaRPr lang="fr-FR" sz="3200" dirty="0">
              <a:solidFill>
                <a:srgbClr val="FF0000"/>
              </a:solidFill>
            </a:endParaRPr>
          </a:p>
        </p:txBody>
      </p:sp>
      <p:sp>
        <p:nvSpPr>
          <p:cNvPr id="9" name="Rectangle 8"/>
          <p:cNvSpPr/>
          <p:nvPr/>
        </p:nvSpPr>
        <p:spPr>
          <a:xfrm>
            <a:off x="1030419" y="1981200"/>
            <a:ext cx="3330591" cy="1384995"/>
          </a:xfrm>
          <a:prstGeom prst="rect">
            <a:avLst/>
          </a:prstGeom>
          <a:ln>
            <a:solidFill>
              <a:schemeClr val="accent1"/>
            </a:solidFill>
          </a:ln>
        </p:spPr>
        <p:txBody>
          <a:bodyPr wrap="none">
            <a:spAutoFit/>
          </a:bodyPr>
          <a:lstStyle/>
          <a:p>
            <a:pPr lvl="0" algn="ctr"/>
            <a:r>
              <a:rPr lang="fr-FR" sz="2800" i="1" dirty="0">
                <a:solidFill>
                  <a:schemeClr val="accent2">
                    <a:lumMod val="75000"/>
                  </a:schemeClr>
                </a:solidFill>
              </a:rPr>
              <a:t>Une </a:t>
            </a:r>
            <a:r>
              <a:rPr lang="fr-FR" sz="2800" i="1" dirty="0" smtClean="0">
                <a:solidFill>
                  <a:schemeClr val="accent2">
                    <a:lumMod val="75000"/>
                  </a:schemeClr>
                </a:solidFill>
              </a:rPr>
              <a:t>serpe</a:t>
            </a:r>
          </a:p>
          <a:p>
            <a:pPr lvl="0" algn="ctr"/>
            <a:r>
              <a:rPr lang="fr-FR" sz="2800" u="sng" dirty="0" smtClean="0">
                <a:solidFill>
                  <a:schemeClr val="accent2">
                    <a:lumMod val="75000"/>
                  </a:schemeClr>
                </a:solidFill>
              </a:rPr>
              <a:t>Complément d’objet</a:t>
            </a:r>
            <a:r>
              <a:rPr lang="fr-FR" sz="2800" dirty="0" smtClean="0">
                <a:solidFill>
                  <a:schemeClr val="accent2">
                    <a:lumMod val="75000"/>
                  </a:schemeClr>
                </a:solidFill>
              </a:rPr>
              <a:t>  </a:t>
            </a:r>
          </a:p>
          <a:p>
            <a:pPr lvl="0" algn="ctr"/>
            <a:r>
              <a:rPr lang="fr-FR" sz="2800" dirty="0" smtClean="0">
                <a:solidFill>
                  <a:schemeClr val="accent2">
                    <a:lumMod val="75000"/>
                  </a:schemeClr>
                </a:solidFill>
              </a:rPr>
              <a:t>du verbe </a:t>
            </a:r>
            <a:r>
              <a:rPr lang="fr-FR" sz="2800" i="1" dirty="0" smtClean="0">
                <a:solidFill>
                  <a:schemeClr val="accent2">
                    <a:lumMod val="75000"/>
                  </a:schemeClr>
                </a:solidFill>
              </a:rPr>
              <a:t>donner</a:t>
            </a:r>
            <a:endParaRPr lang="fr-FR" sz="2800" i="1" dirty="0">
              <a:solidFill>
                <a:schemeClr val="accent2">
                  <a:lumMod val="75000"/>
                </a:schemeClr>
              </a:solidFill>
            </a:endParaRPr>
          </a:p>
        </p:txBody>
      </p:sp>
      <p:sp>
        <p:nvSpPr>
          <p:cNvPr id="14" name="Flèche droite 13"/>
          <p:cNvSpPr/>
          <p:nvPr/>
        </p:nvSpPr>
        <p:spPr>
          <a:xfrm>
            <a:off x="5033484" y="2514600"/>
            <a:ext cx="2057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661093" y="1967805"/>
            <a:ext cx="3330591" cy="1384995"/>
          </a:xfrm>
          <a:prstGeom prst="rect">
            <a:avLst/>
          </a:prstGeom>
          <a:ln>
            <a:solidFill>
              <a:schemeClr val="accent1"/>
            </a:solidFill>
          </a:ln>
        </p:spPr>
        <p:txBody>
          <a:bodyPr wrap="none">
            <a:spAutoFit/>
          </a:bodyPr>
          <a:lstStyle/>
          <a:p>
            <a:pPr lvl="0" algn="ctr"/>
            <a:r>
              <a:rPr lang="fr-FR" sz="2800" i="1" dirty="0">
                <a:solidFill>
                  <a:schemeClr val="accent2">
                    <a:lumMod val="75000"/>
                  </a:schemeClr>
                </a:solidFill>
              </a:rPr>
              <a:t>l</a:t>
            </a:r>
            <a:r>
              <a:rPr lang="fr-FR" sz="2800" i="1" dirty="0" smtClean="0">
                <a:solidFill>
                  <a:schemeClr val="accent2">
                    <a:lumMod val="75000"/>
                  </a:schemeClr>
                </a:solidFill>
              </a:rPr>
              <a:t>’</a:t>
            </a:r>
          </a:p>
          <a:p>
            <a:pPr lvl="0" algn="ctr"/>
            <a:r>
              <a:rPr lang="fr-FR" sz="2800" u="sng" dirty="0" smtClean="0">
                <a:solidFill>
                  <a:schemeClr val="accent2">
                    <a:lumMod val="75000"/>
                  </a:schemeClr>
                </a:solidFill>
              </a:rPr>
              <a:t>Complément d’objet</a:t>
            </a:r>
            <a:r>
              <a:rPr lang="fr-FR" sz="2800" dirty="0" smtClean="0">
                <a:solidFill>
                  <a:schemeClr val="accent2">
                    <a:lumMod val="75000"/>
                  </a:schemeClr>
                </a:solidFill>
              </a:rPr>
              <a:t>  </a:t>
            </a:r>
          </a:p>
          <a:p>
            <a:pPr lvl="0" algn="ctr"/>
            <a:r>
              <a:rPr lang="fr-FR" sz="2800" dirty="0" smtClean="0">
                <a:solidFill>
                  <a:schemeClr val="accent2">
                    <a:lumMod val="75000"/>
                  </a:schemeClr>
                </a:solidFill>
              </a:rPr>
              <a:t>du verbe </a:t>
            </a:r>
            <a:r>
              <a:rPr lang="fr-FR" sz="2800" i="1" dirty="0" smtClean="0">
                <a:solidFill>
                  <a:schemeClr val="accent2">
                    <a:lumMod val="75000"/>
                  </a:schemeClr>
                </a:solidFill>
              </a:rPr>
              <a:t>utiliser</a:t>
            </a:r>
            <a:endParaRPr lang="fr-FR" sz="2800" i="1" dirty="0">
              <a:solidFill>
                <a:schemeClr val="accent2">
                  <a:lumMod val="75000"/>
                </a:schemeClr>
              </a:solidFill>
            </a:endParaRPr>
          </a:p>
        </p:txBody>
      </p:sp>
      <p:sp>
        <p:nvSpPr>
          <p:cNvPr id="28" name="Rectangle 27"/>
          <p:cNvSpPr/>
          <p:nvPr/>
        </p:nvSpPr>
        <p:spPr>
          <a:xfrm>
            <a:off x="1047914" y="4737795"/>
            <a:ext cx="3330591" cy="1384995"/>
          </a:xfrm>
          <a:prstGeom prst="rect">
            <a:avLst/>
          </a:prstGeom>
          <a:ln>
            <a:solidFill>
              <a:schemeClr val="accent1"/>
            </a:solidFill>
          </a:ln>
        </p:spPr>
        <p:txBody>
          <a:bodyPr wrap="none">
            <a:spAutoFit/>
          </a:bodyPr>
          <a:lstStyle/>
          <a:p>
            <a:pPr lvl="0" algn="ctr"/>
            <a:r>
              <a:rPr lang="fr-FR" sz="2800" i="1" dirty="0">
                <a:solidFill>
                  <a:schemeClr val="accent2">
                    <a:lumMod val="75000"/>
                  </a:schemeClr>
                </a:solidFill>
              </a:rPr>
              <a:t>Une </a:t>
            </a:r>
            <a:r>
              <a:rPr lang="fr-FR" sz="2800" i="1" dirty="0" smtClean="0">
                <a:solidFill>
                  <a:schemeClr val="accent2">
                    <a:lumMod val="75000"/>
                  </a:schemeClr>
                </a:solidFill>
              </a:rPr>
              <a:t>tête</a:t>
            </a:r>
          </a:p>
          <a:p>
            <a:pPr lvl="0" algn="ctr"/>
            <a:r>
              <a:rPr lang="fr-FR" sz="2800" u="sng" dirty="0" smtClean="0">
                <a:solidFill>
                  <a:schemeClr val="accent2">
                    <a:lumMod val="75000"/>
                  </a:schemeClr>
                </a:solidFill>
              </a:rPr>
              <a:t>Complément d’objet</a:t>
            </a:r>
            <a:r>
              <a:rPr lang="fr-FR" sz="2800" dirty="0" smtClean="0">
                <a:solidFill>
                  <a:schemeClr val="accent2">
                    <a:lumMod val="75000"/>
                  </a:schemeClr>
                </a:solidFill>
              </a:rPr>
              <a:t>  </a:t>
            </a:r>
          </a:p>
          <a:p>
            <a:pPr lvl="0" algn="ctr"/>
            <a:r>
              <a:rPr lang="fr-FR" sz="2800" dirty="0" smtClean="0">
                <a:solidFill>
                  <a:schemeClr val="accent2">
                    <a:lumMod val="75000"/>
                  </a:schemeClr>
                </a:solidFill>
              </a:rPr>
              <a:t>du verbe </a:t>
            </a:r>
            <a:r>
              <a:rPr lang="fr-FR" sz="2800" i="1" dirty="0" smtClean="0">
                <a:solidFill>
                  <a:schemeClr val="accent2">
                    <a:lumMod val="75000"/>
                  </a:schemeClr>
                </a:solidFill>
              </a:rPr>
              <a:t>cacher</a:t>
            </a:r>
            <a:endParaRPr lang="fr-FR" sz="2800" i="1" dirty="0">
              <a:solidFill>
                <a:schemeClr val="accent2">
                  <a:lumMod val="75000"/>
                </a:schemeClr>
              </a:solidFill>
            </a:endParaRPr>
          </a:p>
        </p:txBody>
      </p:sp>
      <p:sp>
        <p:nvSpPr>
          <p:cNvPr id="29" name="Rectangle 28"/>
          <p:cNvSpPr/>
          <p:nvPr/>
        </p:nvSpPr>
        <p:spPr>
          <a:xfrm>
            <a:off x="7678588" y="4724400"/>
            <a:ext cx="3330591" cy="1384995"/>
          </a:xfrm>
          <a:prstGeom prst="rect">
            <a:avLst/>
          </a:prstGeom>
          <a:ln>
            <a:solidFill>
              <a:schemeClr val="accent1"/>
            </a:solidFill>
          </a:ln>
        </p:spPr>
        <p:txBody>
          <a:bodyPr wrap="none">
            <a:spAutoFit/>
          </a:bodyPr>
          <a:lstStyle/>
          <a:p>
            <a:pPr lvl="0" algn="ctr"/>
            <a:r>
              <a:rPr lang="fr-FR" sz="2800" i="1" dirty="0" smtClean="0">
                <a:solidFill>
                  <a:schemeClr val="accent2">
                    <a:lumMod val="75000"/>
                  </a:schemeClr>
                </a:solidFill>
              </a:rPr>
              <a:t>la</a:t>
            </a:r>
          </a:p>
          <a:p>
            <a:pPr lvl="0" algn="ctr"/>
            <a:r>
              <a:rPr lang="fr-FR" sz="2800" u="sng" dirty="0" smtClean="0">
                <a:solidFill>
                  <a:schemeClr val="accent2">
                    <a:lumMod val="75000"/>
                  </a:schemeClr>
                </a:solidFill>
              </a:rPr>
              <a:t>Complément d’objet</a:t>
            </a:r>
            <a:r>
              <a:rPr lang="fr-FR" sz="2800" dirty="0" smtClean="0">
                <a:solidFill>
                  <a:schemeClr val="accent2">
                    <a:lumMod val="75000"/>
                  </a:schemeClr>
                </a:solidFill>
              </a:rPr>
              <a:t>  </a:t>
            </a:r>
          </a:p>
          <a:p>
            <a:pPr lvl="0" algn="ctr"/>
            <a:r>
              <a:rPr lang="fr-FR" sz="2800" dirty="0" smtClean="0">
                <a:solidFill>
                  <a:schemeClr val="accent2">
                    <a:lumMod val="75000"/>
                  </a:schemeClr>
                </a:solidFill>
              </a:rPr>
              <a:t>du verbe </a:t>
            </a:r>
            <a:r>
              <a:rPr lang="fr-FR" sz="2800" i="1" dirty="0" smtClean="0">
                <a:solidFill>
                  <a:schemeClr val="accent2">
                    <a:lumMod val="75000"/>
                  </a:schemeClr>
                </a:solidFill>
              </a:rPr>
              <a:t>mettre</a:t>
            </a:r>
            <a:endParaRPr lang="fr-FR" sz="2800" i="1" dirty="0">
              <a:solidFill>
                <a:schemeClr val="accent2">
                  <a:lumMod val="75000"/>
                </a:schemeClr>
              </a:solidFill>
            </a:endParaRPr>
          </a:p>
        </p:txBody>
      </p:sp>
      <p:sp>
        <p:nvSpPr>
          <p:cNvPr id="30" name="Flèche droite 29"/>
          <p:cNvSpPr/>
          <p:nvPr/>
        </p:nvSpPr>
        <p:spPr>
          <a:xfrm>
            <a:off x="5029200" y="5334000"/>
            <a:ext cx="2057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trips(down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Left)">
                                      <p:cBhvr>
                                        <p:cTn id="23" dur="500"/>
                                        <p:tgtEl>
                                          <p:spTgt spid="29"/>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strips(down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9"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637CB68-43C0-D44E-B2EB-5D7A4A728248}"/>
              </a:ext>
            </a:extLst>
          </p:cNvPr>
          <p:cNvSpPr>
            <a:spLocks noGrp="1"/>
          </p:cNvSpPr>
          <p:nvPr>
            <p:ph type="title"/>
          </p:nvPr>
        </p:nvSpPr>
        <p:spPr>
          <a:xfrm>
            <a:off x="412750" y="365125"/>
            <a:ext cx="3397250" cy="611140"/>
          </a:xfrm>
        </p:spPr>
        <p:txBody>
          <a:bodyPr>
            <a:noAutofit/>
          </a:bodyPr>
          <a:lstStyle/>
          <a:p>
            <a:r>
              <a:rPr lang="fr-FR" sz="4000" dirty="0">
                <a:solidFill>
                  <a:schemeClr val="accent1"/>
                </a:solidFill>
              </a:rPr>
              <a:t>Pour </a:t>
            </a:r>
            <a:r>
              <a:rPr lang="fr-FR" sz="4000" dirty="0" smtClean="0">
                <a:solidFill>
                  <a:schemeClr val="accent1"/>
                </a:solidFill>
              </a:rPr>
              <a:t>résumer…</a:t>
            </a:r>
            <a:endParaRPr lang="fr-FR" sz="4000" dirty="0">
              <a:solidFill>
                <a:schemeClr val="accent1"/>
              </a:solidFill>
            </a:endParaRPr>
          </a:p>
        </p:txBody>
      </p:sp>
      <p:sp>
        <p:nvSpPr>
          <p:cNvPr id="3" name="ZoneTexte 2">
            <a:extLst>
              <a:ext uri="{FF2B5EF4-FFF2-40B4-BE49-F238E27FC236}">
                <a16:creationId xmlns="" xmlns:a16="http://schemas.microsoft.com/office/drawing/2014/main" id="{BBF55906-753C-7048-998F-4428D4A7EFCE}"/>
              </a:ext>
            </a:extLst>
          </p:cNvPr>
          <p:cNvSpPr txBox="1"/>
          <p:nvPr/>
        </p:nvSpPr>
        <p:spPr>
          <a:xfrm>
            <a:off x="744483" y="1143000"/>
            <a:ext cx="9035977" cy="646331"/>
          </a:xfrm>
          <a:prstGeom prst="rect">
            <a:avLst/>
          </a:prstGeom>
          <a:noFill/>
        </p:spPr>
        <p:txBody>
          <a:bodyPr wrap="square" rtlCol="0">
            <a:spAutoFit/>
          </a:bodyPr>
          <a:lstStyle/>
          <a:p>
            <a:pPr algn="l"/>
            <a:r>
              <a:rPr lang="fr-FR" sz="3600" dirty="0" smtClean="0">
                <a:solidFill>
                  <a:srgbClr val="C00000"/>
                </a:solidFill>
              </a:rPr>
              <a:t>Un complément d’objet </a:t>
            </a:r>
            <a:r>
              <a:rPr lang="fr-FR" sz="3600" dirty="0" smtClean="0"/>
              <a:t>peut être…</a:t>
            </a:r>
            <a:endParaRPr lang="fr-FR" sz="3600" dirty="0"/>
          </a:p>
        </p:txBody>
      </p:sp>
      <p:sp>
        <p:nvSpPr>
          <p:cNvPr id="4" name="ZoneTexte 3">
            <a:extLst>
              <a:ext uri="{FF2B5EF4-FFF2-40B4-BE49-F238E27FC236}">
                <a16:creationId xmlns="" xmlns:a16="http://schemas.microsoft.com/office/drawing/2014/main" id="{0E463B03-30AA-D949-BE15-93D4E3C82454}"/>
              </a:ext>
            </a:extLst>
          </p:cNvPr>
          <p:cNvSpPr txBox="1"/>
          <p:nvPr/>
        </p:nvSpPr>
        <p:spPr>
          <a:xfrm>
            <a:off x="-76200" y="1991380"/>
            <a:ext cx="2590800" cy="523220"/>
          </a:xfrm>
          <a:prstGeom prst="rect">
            <a:avLst/>
          </a:prstGeom>
          <a:noFill/>
        </p:spPr>
        <p:txBody>
          <a:bodyPr wrap="square" rtlCol="0">
            <a:spAutoFit/>
          </a:bodyPr>
          <a:lstStyle/>
          <a:p>
            <a:pPr algn="ctr"/>
            <a:r>
              <a:rPr lang="fr-FR" sz="2800" dirty="0" smtClean="0">
                <a:solidFill>
                  <a:srgbClr val="7030A0"/>
                </a:solidFill>
              </a:rPr>
              <a:t>Un infinitif </a:t>
            </a:r>
            <a:endParaRPr lang="fr-FR" sz="2800" dirty="0">
              <a:solidFill>
                <a:srgbClr val="7030A0"/>
              </a:solidFill>
            </a:endParaRPr>
          </a:p>
        </p:txBody>
      </p:sp>
      <p:sp>
        <p:nvSpPr>
          <p:cNvPr id="5" name="ZoneTexte 4">
            <a:extLst>
              <a:ext uri="{FF2B5EF4-FFF2-40B4-BE49-F238E27FC236}">
                <a16:creationId xmlns="" xmlns:a16="http://schemas.microsoft.com/office/drawing/2014/main" id="{1514D298-6827-6A4A-9C48-6C85B81DC56A}"/>
              </a:ext>
            </a:extLst>
          </p:cNvPr>
          <p:cNvSpPr txBox="1"/>
          <p:nvPr/>
        </p:nvSpPr>
        <p:spPr>
          <a:xfrm rot="10800000" flipV="1">
            <a:off x="381000" y="4648200"/>
            <a:ext cx="11506200" cy="1200329"/>
          </a:xfrm>
          <a:prstGeom prst="rect">
            <a:avLst/>
          </a:prstGeom>
          <a:noFill/>
        </p:spPr>
        <p:txBody>
          <a:bodyPr wrap="square" rtlCol="0">
            <a:spAutoFit/>
          </a:bodyPr>
          <a:lstStyle/>
          <a:p>
            <a:r>
              <a:rPr lang="fr-FR" sz="3600" dirty="0" smtClean="0"/>
              <a:t>Lorsque le complément d’objet est un pronom, il est placé devant le verbe.</a:t>
            </a:r>
            <a:r>
              <a:rPr lang="fr-FR" sz="3600" dirty="0">
                <a:solidFill>
                  <a:srgbClr val="C00000"/>
                </a:solidFill>
              </a:rPr>
              <a:t>	</a:t>
            </a:r>
          </a:p>
        </p:txBody>
      </p:sp>
      <p:sp>
        <p:nvSpPr>
          <p:cNvPr id="10" name="ZoneTexte 9">
            <a:extLst>
              <a:ext uri="{FF2B5EF4-FFF2-40B4-BE49-F238E27FC236}">
                <a16:creationId xmlns="" xmlns:a16="http://schemas.microsoft.com/office/drawing/2014/main" id="{0E463B03-30AA-D949-BE15-93D4E3C82454}"/>
              </a:ext>
            </a:extLst>
          </p:cNvPr>
          <p:cNvSpPr txBox="1"/>
          <p:nvPr/>
        </p:nvSpPr>
        <p:spPr>
          <a:xfrm>
            <a:off x="2681795" y="1991380"/>
            <a:ext cx="3719005" cy="523220"/>
          </a:xfrm>
          <a:prstGeom prst="rect">
            <a:avLst/>
          </a:prstGeom>
          <a:noFill/>
        </p:spPr>
        <p:txBody>
          <a:bodyPr wrap="square" rtlCol="0">
            <a:spAutoFit/>
          </a:bodyPr>
          <a:lstStyle/>
          <a:p>
            <a:pPr algn="ctr"/>
            <a:r>
              <a:rPr lang="fr-FR" sz="2800" dirty="0" smtClean="0">
                <a:solidFill>
                  <a:srgbClr val="0070C0"/>
                </a:solidFill>
              </a:rPr>
              <a:t>Un groupe nominal</a:t>
            </a:r>
            <a:endParaRPr lang="fr-FR" sz="2800" dirty="0">
              <a:solidFill>
                <a:srgbClr val="0070C0"/>
              </a:solidFill>
            </a:endParaRPr>
          </a:p>
        </p:txBody>
      </p:sp>
      <p:sp>
        <p:nvSpPr>
          <p:cNvPr id="11" name="ZoneTexte 10">
            <a:extLst>
              <a:ext uri="{FF2B5EF4-FFF2-40B4-BE49-F238E27FC236}">
                <a16:creationId xmlns="" xmlns:a16="http://schemas.microsoft.com/office/drawing/2014/main" id="{0E463B03-30AA-D949-BE15-93D4E3C82454}"/>
              </a:ext>
            </a:extLst>
          </p:cNvPr>
          <p:cNvSpPr txBox="1"/>
          <p:nvPr/>
        </p:nvSpPr>
        <p:spPr>
          <a:xfrm>
            <a:off x="6553200" y="1991380"/>
            <a:ext cx="2743200" cy="523220"/>
          </a:xfrm>
          <a:prstGeom prst="rect">
            <a:avLst/>
          </a:prstGeom>
          <a:noFill/>
        </p:spPr>
        <p:txBody>
          <a:bodyPr wrap="square" rtlCol="0">
            <a:spAutoFit/>
          </a:bodyPr>
          <a:lstStyle/>
          <a:p>
            <a:pPr algn="ctr"/>
            <a:r>
              <a:rPr lang="fr-FR" sz="2800" dirty="0" smtClean="0">
                <a:solidFill>
                  <a:schemeClr val="accent2"/>
                </a:solidFill>
              </a:rPr>
              <a:t>Un nom propre</a:t>
            </a:r>
            <a:endParaRPr lang="fr-FR" sz="2800" dirty="0">
              <a:solidFill>
                <a:schemeClr val="accent2"/>
              </a:solidFill>
            </a:endParaRPr>
          </a:p>
        </p:txBody>
      </p:sp>
      <p:sp>
        <p:nvSpPr>
          <p:cNvPr id="6" name="ZoneTexte 5"/>
          <p:cNvSpPr txBox="1"/>
          <p:nvPr/>
        </p:nvSpPr>
        <p:spPr>
          <a:xfrm>
            <a:off x="381000" y="3048000"/>
            <a:ext cx="11734800" cy="1200329"/>
          </a:xfrm>
          <a:prstGeom prst="rect">
            <a:avLst/>
          </a:prstGeom>
          <a:noFill/>
        </p:spPr>
        <p:txBody>
          <a:bodyPr wrap="square" rtlCol="0">
            <a:spAutoFit/>
          </a:bodyPr>
          <a:lstStyle/>
          <a:p>
            <a:r>
              <a:rPr lang="fr-FR" sz="3600" dirty="0" smtClean="0">
                <a:solidFill>
                  <a:srgbClr val="C00000"/>
                </a:solidFill>
              </a:rPr>
              <a:t>Il fait partie du groupe verbal. Il indique sur </a:t>
            </a:r>
            <a:r>
              <a:rPr lang="fr-FR" sz="3600" dirty="0" smtClean="0"/>
              <a:t>qui</a:t>
            </a:r>
            <a:r>
              <a:rPr lang="fr-FR" sz="3600" dirty="0" smtClean="0">
                <a:solidFill>
                  <a:srgbClr val="C00000"/>
                </a:solidFill>
              </a:rPr>
              <a:t> ou </a:t>
            </a:r>
            <a:r>
              <a:rPr lang="fr-FR" sz="3600" dirty="0" smtClean="0"/>
              <a:t>quoi</a:t>
            </a:r>
            <a:r>
              <a:rPr lang="fr-FR" sz="3600" dirty="0" smtClean="0">
                <a:solidFill>
                  <a:srgbClr val="C00000"/>
                </a:solidFill>
              </a:rPr>
              <a:t>  porte l’action exprimée par le verbe.</a:t>
            </a:r>
            <a:endParaRPr lang="fr-FR" sz="3600" dirty="0">
              <a:solidFill>
                <a:srgbClr val="C00000"/>
              </a:solidFill>
            </a:endParaRPr>
          </a:p>
        </p:txBody>
      </p:sp>
      <p:sp>
        <p:nvSpPr>
          <p:cNvPr id="12" name="ZoneTexte 11">
            <a:extLst>
              <a:ext uri="{FF2B5EF4-FFF2-40B4-BE49-F238E27FC236}">
                <a16:creationId xmlns="" xmlns:a16="http://schemas.microsoft.com/office/drawing/2014/main" id="{0E463B03-30AA-D949-BE15-93D4E3C82454}"/>
              </a:ext>
            </a:extLst>
          </p:cNvPr>
          <p:cNvSpPr txBox="1"/>
          <p:nvPr/>
        </p:nvSpPr>
        <p:spPr>
          <a:xfrm>
            <a:off x="9448800" y="1991380"/>
            <a:ext cx="2743200" cy="523220"/>
          </a:xfrm>
          <a:prstGeom prst="rect">
            <a:avLst/>
          </a:prstGeom>
          <a:noFill/>
        </p:spPr>
        <p:txBody>
          <a:bodyPr wrap="square" rtlCol="0">
            <a:spAutoFit/>
          </a:bodyPr>
          <a:lstStyle/>
          <a:p>
            <a:pPr algn="ctr"/>
            <a:r>
              <a:rPr lang="fr-FR" sz="2800" dirty="0" smtClean="0">
                <a:solidFill>
                  <a:schemeClr val="accent4">
                    <a:lumMod val="75000"/>
                  </a:schemeClr>
                </a:solidFill>
              </a:rPr>
              <a:t>Un pronom</a:t>
            </a:r>
            <a:endParaRPr lang="fr-FR" sz="2800" dirty="0">
              <a:solidFill>
                <a:schemeClr val="accent4">
                  <a:lumMod val="75000"/>
                </a:schemeClr>
              </a:solidFill>
            </a:endParaRPr>
          </a:p>
        </p:txBody>
      </p:sp>
    </p:spTree>
    <p:extLst>
      <p:ext uri="{BB962C8B-B14F-4D97-AF65-F5344CB8AC3E}">
        <p14:creationId xmlns:p14="http://schemas.microsoft.com/office/powerpoint/2010/main" val="30120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checkerboard(across)">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200" y="1981200"/>
            <a:ext cx="3352800"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059A02F-C558-7C43-97C9-E15DD9CF2601}"/>
              </a:ext>
            </a:extLst>
          </p:cNvPr>
          <p:cNvSpPr txBox="1"/>
          <p:nvPr/>
        </p:nvSpPr>
        <p:spPr>
          <a:xfrm>
            <a:off x="4191000" y="0"/>
            <a:ext cx="3306234" cy="769441"/>
          </a:xfrm>
          <a:prstGeom prst="rect">
            <a:avLst/>
          </a:prstGeom>
          <a:noFill/>
        </p:spPr>
        <p:txBody>
          <a:bodyPr wrap="square" rtlCol="0">
            <a:spAutoFit/>
          </a:bodyPr>
          <a:lstStyle/>
          <a:p>
            <a:pPr algn="ctr"/>
            <a:r>
              <a:rPr lang="fr-FR" sz="4400" u="sng" dirty="0"/>
              <a:t>Dictée</a:t>
            </a:r>
            <a:endParaRPr lang="fr-FR" sz="5000" u="sng" dirty="0"/>
          </a:p>
        </p:txBody>
      </p:sp>
      <p:sp>
        <p:nvSpPr>
          <p:cNvPr id="3" name="ZoneTexte 2"/>
          <p:cNvSpPr txBox="1"/>
          <p:nvPr/>
        </p:nvSpPr>
        <p:spPr>
          <a:xfrm>
            <a:off x="228600" y="1371600"/>
            <a:ext cx="11887200" cy="3970318"/>
          </a:xfrm>
          <a:prstGeom prst="rect">
            <a:avLst/>
          </a:prstGeom>
          <a:noFill/>
        </p:spPr>
        <p:txBody>
          <a:bodyPr wrap="square" rtlCol="0">
            <a:spAutoFit/>
          </a:bodyPr>
          <a:lstStyle/>
          <a:p>
            <a:r>
              <a:rPr lang="fr-FR" sz="3600" dirty="0"/>
              <a:t>Afin de tuer Méduse, Persée est aidé par les dieux. Ceux-ci lui </a:t>
            </a:r>
          </a:p>
          <a:p>
            <a:endParaRPr lang="fr-FR" sz="3600" dirty="0"/>
          </a:p>
          <a:p>
            <a:r>
              <a:rPr lang="fr-FR" sz="3600" dirty="0" smtClean="0"/>
              <a:t>donnent </a:t>
            </a:r>
            <a:r>
              <a:rPr lang="fr-FR" sz="3600" dirty="0"/>
              <a:t>des objets magiques pour la vaincre : un bouclier, des </a:t>
            </a:r>
          </a:p>
          <a:p>
            <a:endParaRPr lang="fr-FR" sz="3600" dirty="0"/>
          </a:p>
          <a:p>
            <a:r>
              <a:rPr lang="fr-FR" sz="3600" dirty="0"/>
              <a:t>sandales ailées. La serpe </a:t>
            </a:r>
            <a:r>
              <a:rPr lang="fr-FR" sz="3600" dirty="0" smtClean="0"/>
              <a:t>d’Hermès </a:t>
            </a:r>
            <a:r>
              <a:rPr lang="fr-FR" sz="3600" dirty="0"/>
              <a:t>lui a permis de lui couper</a:t>
            </a:r>
          </a:p>
          <a:p>
            <a:endParaRPr lang="fr-FR" sz="3600" dirty="0"/>
          </a:p>
          <a:p>
            <a:r>
              <a:rPr lang="fr-FR" sz="3600" dirty="0"/>
              <a:t>la tête.</a:t>
            </a:r>
          </a:p>
        </p:txBody>
      </p:sp>
    </p:spTree>
    <p:extLst>
      <p:ext uri="{BB962C8B-B14F-4D97-AF65-F5344CB8AC3E}">
        <p14:creationId xmlns:p14="http://schemas.microsoft.com/office/powerpoint/2010/main" val="187451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xmlns="" id="{3CEFC050-B60B-2D4A-83F2-0DBDF54566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500" y="1925331"/>
            <a:ext cx="11750419" cy="2551413"/>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èche : droite 4">
            <a:extLst>
              <a:ext uri="{FF2B5EF4-FFF2-40B4-BE49-F238E27FC236}">
                <a16:creationId xmlns:a16="http://schemas.microsoft.com/office/drawing/2014/main" xmlns="" id="{F70DC8DB-D0BE-9C4E-9C58-D4463B34959A}"/>
              </a:ext>
            </a:extLst>
          </p:cNvPr>
          <p:cNvSpPr/>
          <p:nvPr/>
        </p:nvSpPr>
        <p:spPr>
          <a:xfrm rot="16200000">
            <a:off x="2359077" y="4270323"/>
            <a:ext cx="1021147" cy="25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xmlns="" id="{616D8935-33BB-FC47-AF61-E81CEB7DF8E6}"/>
              </a:ext>
            </a:extLst>
          </p:cNvPr>
          <p:cNvSpPr txBox="1"/>
          <p:nvPr/>
        </p:nvSpPr>
        <p:spPr>
          <a:xfrm>
            <a:off x="2836333" y="440269"/>
            <a:ext cx="5140011" cy="523220"/>
          </a:xfrm>
          <a:prstGeom prst="rect">
            <a:avLst/>
          </a:prstGeom>
          <a:noFill/>
        </p:spPr>
        <p:txBody>
          <a:bodyPr wrap="square" rtlCol="0">
            <a:spAutoFit/>
          </a:bodyPr>
          <a:lstStyle/>
          <a:p>
            <a:pPr algn="l"/>
            <a:r>
              <a:rPr lang="fr-FR" sz="2800" dirty="0">
                <a:solidFill>
                  <a:schemeClr val="accent1"/>
                </a:solidFill>
              </a:rPr>
              <a:t>Un petit voyage dans le temps …</a:t>
            </a:r>
          </a:p>
        </p:txBody>
      </p:sp>
      <p:sp>
        <p:nvSpPr>
          <p:cNvPr id="12" name="ZoneTexte 11"/>
          <p:cNvSpPr txBox="1"/>
          <p:nvPr/>
        </p:nvSpPr>
        <p:spPr>
          <a:xfrm>
            <a:off x="1600200" y="5029200"/>
            <a:ext cx="2971800" cy="523220"/>
          </a:xfrm>
          <a:prstGeom prst="rect">
            <a:avLst/>
          </a:prstGeom>
          <a:noFill/>
        </p:spPr>
        <p:txBody>
          <a:bodyPr wrap="square" rtlCol="0">
            <a:spAutoFit/>
          </a:bodyPr>
          <a:lstStyle/>
          <a:p>
            <a:r>
              <a:rPr lang="fr-FR" sz="2800" dirty="0" smtClean="0"/>
              <a:t>En Grèce Antique</a:t>
            </a:r>
            <a:endParaRPr lang="fr-FR" sz="2800" dirty="0"/>
          </a:p>
        </p:txBody>
      </p:sp>
    </p:spTree>
    <p:extLst>
      <p:ext uri="{BB962C8B-B14F-4D97-AF65-F5344CB8AC3E}">
        <p14:creationId xmlns:p14="http://schemas.microsoft.com/office/powerpoint/2010/main" val="2559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8F8B96-C37A-BD4C-9730-09B53676BF5F}"/>
              </a:ext>
            </a:extLst>
          </p:cNvPr>
          <p:cNvSpPr>
            <a:spLocks noGrp="1"/>
          </p:cNvSpPr>
          <p:nvPr>
            <p:ph type="title"/>
          </p:nvPr>
        </p:nvSpPr>
        <p:spPr>
          <a:xfrm>
            <a:off x="457200" y="457200"/>
            <a:ext cx="10515600" cy="777875"/>
          </a:xfrm>
        </p:spPr>
        <p:txBody>
          <a:bodyPr>
            <a:noAutofit/>
          </a:bodyPr>
          <a:lstStyle/>
          <a:p>
            <a:r>
              <a:rPr lang="fr-FR" sz="3200" u="sng" dirty="0">
                <a:solidFill>
                  <a:srgbClr val="0070C0"/>
                </a:solidFill>
              </a:rPr>
              <a:t/>
            </a:r>
            <a:br>
              <a:rPr lang="fr-FR" sz="3200" u="sng" dirty="0">
                <a:solidFill>
                  <a:srgbClr val="0070C0"/>
                </a:solidFill>
              </a:rPr>
            </a:br>
            <a:r>
              <a:rPr lang="fr-FR" sz="3200" u="sng" dirty="0">
                <a:solidFill>
                  <a:srgbClr val="0070C0"/>
                </a:solidFill>
              </a:rPr>
              <a:t/>
            </a:r>
            <a:br>
              <a:rPr lang="fr-FR" sz="3200" u="sng" dirty="0">
                <a:solidFill>
                  <a:srgbClr val="0070C0"/>
                </a:solidFill>
              </a:rPr>
            </a:br>
            <a:r>
              <a:rPr lang="fr-FR" sz="3200" u="sng" dirty="0">
                <a:solidFill>
                  <a:srgbClr val="0070C0"/>
                </a:solidFill>
              </a:rPr>
              <a:t>Retrouve les compléments d’objet dans ces phrases et indique leur nature.</a:t>
            </a:r>
            <a:br>
              <a:rPr lang="fr-FR" sz="3200" u="sng" dirty="0">
                <a:solidFill>
                  <a:srgbClr val="0070C0"/>
                </a:solidFill>
              </a:rPr>
            </a:br>
            <a:r>
              <a:rPr lang="fr-FR" sz="3200" u="sng" dirty="0">
                <a:solidFill>
                  <a:srgbClr val="0070C0"/>
                </a:solidFill>
              </a:rPr>
              <a:t/>
            </a:r>
            <a:br>
              <a:rPr lang="fr-FR" sz="3200" u="sng" dirty="0">
                <a:solidFill>
                  <a:srgbClr val="0070C0"/>
                </a:solidFill>
              </a:rPr>
            </a:br>
            <a:r>
              <a:rPr lang="fr-FR" sz="3200" u="sng" dirty="0">
                <a:solidFill>
                  <a:srgbClr val="0070C0"/>
                </a:solidFill>
              </a:rPr>
              <a:t/>
            </a:r>
            <a:br>
              <a:rPr lang="fr-FR" sz="3200" u="sng" dirty="0">
                <a:solidFill>
                  <a:srgbClr val="0070C0"/>
                </a:solidFill>
              </a:rPr>
            </a:br>
            <a:endParaRPr lang="fr-FR" sz="3200" u="sng" dirty="0">
              <a:solidFill>
                <a:srgbClr val="0070C0"/>
              </a:solidFill>
            </a:endParaRPr>
          </a:p>
        </p:txBody>
      </p:sp>
      <p:sp>
        <p:nvSpPr>
          <p:cNvPr id="5" name="ZoneTexte 4">
            <a:extLst>
              <a:ext uri="{FF2B5EF4-FFF2-40B4-BE49-F238E27FC236}">
                <a16:creationId xmlns:a16="http://schemas.microsoft.com/office/drawing/2014/main" xmlns="" id="{902833A0-A40E-324D-8321-A1E935291679}"/>
              </a:ext>
            </a:extLst>
          </p:cNvPr>
          <p:cNvSpPr txBox="1"/>
          <p:nvPr/>
        </p:nvSpPr>
        <p:spPr>
          <a:xfrm>
            <a:off x="376777" y="5541428"/>
            <a:ext cx="1828800" cy="523220"/>
          </a:xfrm>
          <a:prstGeom prst="rect">
            <a:avLst/>
          </a:prstGeom>
          <a:noFill/>
        </p:spPr>
        <p:txBody>
          <a:bodyPr wrap="square" rtlCol="0">
            <a:spAutoFit/>
          </a:bodyPr>
          <a:lstStyle/>
          <a:p>
            <a:pPr algn="ctr"/>
            <a:endParaRPr lang="fr-FR" sz="2800" dirty="0">
              <a:solidFill>
                <a:srgbClr val="C00000"/>
              </a:solidFill>
            </a:endParaRPr>
          </a:p>
        </p:txBody>
      </p:sp>
      <p:sp>
        <p:nvSpPr>
          <p:cNvPr id="7" name="ZoneTexte 6">
            <a:extLst>
              <a:ext uri="{FF2B5EF4-FFF2-40B4-BE49-F238E27FC236}">
                <a16:creationId xmlns:a16="http://schemas.microsoft.com/office/drawing/2014/main" xmlns="" id="{DAEE8F5C-EAB4-CC4B-AA0D-753C138C1A57}"/>
              </a:ext>
            </a:extLst>
          </p:cNvPr>
          <p:cNvSpPr txBox="1"/>
          <p:nvPr/>
        </p:nvSpPr>
        <p:spPr>
          <a:xfrm>
            <a:off x="3604682" y="5541425"/>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8" name="ZoneTexte 7">
            <a:extLst>
              <a:ext uri="{FF2B5EF4-FFF2-40B4-BE49-F238E27FC236}">
                <a16:creationId xmlns:a16="http://schemas.microsoft.com/office/drawing/2014/main" xmlns="" id="{5F20C6B9-1D59-8843-826F-BECA4EBA7902}"/>
              </a:ext>
            </a:extLst>
          </p:cNvPr>
          <p:cNvSpPr txBox="1"/>
          <p:nvPr/>
        </p:nvSpPr>
        <p:spPr>
          <a:xfrm>
            <a:off x="4747686" y="5552014"/>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1" name="ZoneTexte 10">
            <a:extLst>
              <a:ext uri="{FF2B5EF4-FFF2-40B4-BE49-F238E27FC236}">
                <a16:creationId xmlns:a16="http://schemas.microsoft.com/office/drawing/2014/main" xmlns="" id="{9863CBEB-1EFB-FA41-9764-7CDDCE780E87}"/>
              </a:ext>
            </a:extLst>
          </p:cNvPr>
          <p:cNvSpPr txBox="1"/>
          <p:nvPr/>
        </p:nvSpPr>
        <p:spPr>
          <a:xfrm>
            <a:off x="590549" y="5207746"/>
            <a:ext cx="8953499" cy="646331"/>
          </a:xfrm>
          <a:prstGeom prst="rect">
            <a:avLst/>
          </a:prstGeom>
          <a:noFill/>
        </p:spPr>
        <p:txBody>
          <a:bodyPr wrap="square" rtlCol="0">
            <a:spAutoFit/>
          </a:bodyPr>
          <a:lstStyle/>
          <a:p>
            <a:pPr marL="571500" indent="-571500" algn="l"/>
            <a:r>
              <a:rPr lang="fr-FR" sz="3600" dirty="0"/>
              <a:t>Le sac </a:t>
            </a:r>
            <a:r>
              <a:rPr lang="fr-FR" sz="3600" dirty="0" smtClean="0"/>
              <a:t>cache </a:t>
            </a:r>
            <a:r>
              <a:rPr lang="fr-FR" sz="3600" dirty="0"/>
              <a:t>l’horrible tête.</a:t>
            </a:r>
          </a:p>
        </p:txBody>
      </p:sp>
      <p:sp>
        <p:nvSpPr>
          <p:cNvPr id="12" name="ZoneTexte 11">
            <a:extLst>
              <a:ext uri="{FF2B5EF4-FFF2-40B4-BE49-F238E27FC236}">
                <a16:creationId xmlns:a16="http://schemas.microsoft.com/office/drawing/2014/main" xmlns="" id="{E24758FC-354D-044C-97DC-D66857E6F4CD}"/>
              </a:ext>
            </a:extLst>
          </p:cNvPr>
          <p:cNvSpPr txBox="1"/>
          <p:nvPr/>
        </p:nvSpPr>
        <p:spPr>
          <a:xfrm>
            <a:off x="7499347" y="5520259"/>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3" name="ZoneTexte 12">
            <a:extLst>
              <a:ext uri="{FF2B5EF4-FFF2-40B4-BE49-F238E27FC236}">
                <a16:creationId xmlns:a16="http://schemas.microsoft.com/office/drawing/2014/main" xmlns="" id="{22AA3E28-8460-4242-ADFA-2B85778A2E95}"/>
              </a:ext>
            </a:extLst>
          </p:cNvPr>
          <p:cNvSpPr txBox="1"/>
          <p:nvPr/>
        </p:nvSpPr>
        <p:spPr>
          <a:xfrm>
            <a:off x="8716426" y="5520262"/>
            <a:ext cx="850907" cy="523220"/>
          </a:xfrm>
          <a:prstGeom prst="rect">
            <a:avLst/>
          </a:prstGeom>
          <a:noFill/>
        </p:spPr>
        <p:txBody>
          <a:bodyPr wrap="square" rtlCol="0">
            <a:spAutoFit/>
          </a:bodyPr>
          <a:lstStyle/>
          <a:p>
            <a:pPr algn="l"/>
            <a:endParaRPr lang="fr-FR" sz="2800" dirty="0">
              <a:solidFill>
                <a:srgbClr val="C00000"/>
              </a:solidFill>
            </a:endParaRPr>
          </a:p>
        </p:txBody>
      </p:sp>
      <p:sp>
        <p:nvSpPr>
          <p:cNvPr id="14" name="ZoneTexte 13"/>
          <p:cNvSpPr txBox="1"/>
          <p:nvPr/>
        </p:nvSpPr>
        <p:spPr>
          <a:xfrm>
            <a:off x="584203" y="1600200"/>
            <a:ext cx="10972800" cy="646331"/>
          </a:xfrm>
          <a:prstGeom prst="rect">
            <a:avLst/>
          </a:prstGeom>
          <a:noFill/>
        </p:spPr>
        <p:txBody>
          <a:bodyPr wrap="square" rtlCol="0">
            <a:spAutoFit/>
          </a:bodyPr>
          <a:lstStyle/>
          <a:p>
            <a:pPr marL="571500" indent="-571500"/>
            <a:r>
              <a:rPr lang="fr-FR" sz="3600" dirty="0"/>
              <a:t>Persée survit à Méduse.</a:t>
            </a:r>
          </a:p>
        </p:txBody>
      </p:sp>
      <p:sp>
        <p:nvSpPr>
          <p:cNvPr id="16" name="ZoneTexte 15"/>
          <p:cNvSpPr txBox="1"/>
          <p:nvPr/>
        </p:nvSpPr>
        <p:spPr>
          <a:xfrm>
            <a:off x="601134" y="2819400"/>
            <a:ext cx="10143066" cy="646331"/>
          </a:xfrm>
          <a:prstGeom prst="rect">
            <a:avLst/>
          </a:prstGeom>
          <a:noFill/>
        </p:spPr>
        <p:txBody>
          <a:bodyPr wrap="square" rtlCol="0">
            <a:spAutoFit/>
          </a:bodyPr>
          <a:lstStyle/>
          <a:p>
            <a:pPr marL="571500" indent="-571500"/>
            <a:r>
              <a:rPr lang="fr-FR" sz="3600" dirty="0" smtClean="0"/>
              <a:t>Dans ce récit mythologique, </a:t>
            </a:r>
            <a:r>
              <a:rPr lang="fr-FR" sz="3600" dirty="0"/>
              <a:t>trois dieux aident Persée.</a:t>
            </a:r>
          </a:p>
        </p:txBody>
      </p:sp>
      <p:sp>
        <p:nvSpPr>
          <p:cNvPr id="17" name="ZoneTexte 16"/>
          <p:cNvSpPr txBox="1"/>
          <p:nvPr/>
        </p:nvSpPr>
        <p:spPr>
          <a:xfrm>
            <a:off x="596913" y="3977956"/>
            <a:ext cx="4671471" cy="646331"/>
          </a:xfrm>
          <a:prstGeom prst="rect">
            <a:avLst/>
          </a:prstGeom>
          <a:noFill/>
        </p:spPr>
        <p:txBody>
          <a:bodyPr wrap="square" rtlCol="0">
            <a:spAutoFit/>
          </a:bodyPr>
          <a:lstStyle/>
          <a:p>
            <a:pPr marL="571500" indent="-571500"/>
            <a:r>
              <a:rPr lang="fr-FR" sz="3600" dirty="0"/>
              <a:t>Persée la tua.</a:t>
            </a:r>
          </a:p>
        </p:txBody>
      </p:sp>
    </p:spTree>
    <p:extLst>
      <p:ext uri="{BB962C8B-B14F-4D97-AF65-F5344CB8AC3E}">
        <p14:creationId xmlns:p14="http://schemas.microsoft.com/office/powerpoint/2010/main" val="1721846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685800" y="1524000"/>
            <a:ext cx="10972800" cy="1200329"/>
          </a:xfrm>
          <a:prstGeom prst="rect">
            <a:avLst/>
          </a:prstGeom>
          <a:noFill/>
        </p:spPr>
        <p:txBody>
          <a:bodyPr wrap="square" rtlCol="0">
            <a:spAutoFit/>
          </a:bodyPr>
          <a:lstStyle/>
          <a:p>
            <a:r>
              <a:rPr lang="fr-FR" sz="3600" dirty="0"/>
              <a:t>Persée porte des sandales ailées. Il accepte les sandales ailées comme aide. </a:t>
            </a:r>
          </a:p>
        </p:txBody>
      </p:sp>
      <p:sp>
        <p:nvSpPr>
          <p:cNvPr id="7" name="Titre 1">
            <a:extLst>
              <a:ext uri="{FF2B5EF4-FFF2-40B4-BE49-F238E27FC236}">
                <a16:creationId xmlns:a16="http://schemas.microsoft.com/office/drawing/2014/main" xmlns="" id="{C78F8B96-C37A-BD4C-9730-09B53676BF5F}"/>
              </a:ext>
            </a:extLst>
          </p:cNvPr>
          <p:cNvSpPr txBox="1">
            <a:spLocks/>
          </p:cNvSpPr>
          <p:nvPr/>
        </p:nvSpPr>
        <p:spPr>
          <a:xfrm>
            <a:off x="685800" y="381001"/>
            <a:ext cx="10515600" cy="762000"/>
          </a:xfrm>
          <a:prstGeom prst="rect">
            <a:avLst/>
          </a:prstGeo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u="sng" dirty="0">
                <a:solidFill>
                  <a:srgbClr val="0070C0"/>
                </a:solidFill>
                <a:latin typeface="+mj-lt"/>
                <a:ea typeface="+mj-ea"/>
                <a:cs typeface="+mj-cs"/>
              </a:rPr>
              <a:t>Réécris ces phrases en évitant les répétitions </a:t>
            </a:r>
            <a:endParaRPr kumimoji="0" lang="fr-FR" sz="3200" b="0" i="0" u="sng" strike="noStrike" kern="1200" cap="none" spc="0" normalizeH="0" baseline="0" noProof="0" dirty="0">
              <a:ln>
                <a:noFill/>
              </a:ln>
              <a:solidFill>
                <a:srgbClr val="0070C0"/>
              </a:solidFill>
              <a:effectLst/>
              <a:uLnTx/>
              <a:uFillTx/>
              <a:latin typeface="+mj-lt"/>
              <a:ea typeface="+mj-ea"/>
              <a:cs typeface="+mj-cs"/>
            </a:endParaRPr>
          </a:p>
        </p:txBody>
      </p:sp>
      <p:sp>
        <p:nvSpPr>
          <p:cNvPr id="5" name="ZoneTexte 4"/>
          <p:cNvSpPr txBox="1"/>
          <p:nvPr/>
        </p:nvSpPr>
        <p:spPr>
          <a:xfrm>
            <a:off x="685800" y="2819400"/>
            <a:ext cx="10972800" cy="1200329"/>
          </a:xfrm>
          <a:prstGeom prst="rect">
            <a:avLst/>
          </a:prstGeom>
          <a:noFill/>
        </p:spPr>
        <p:txBody>
          <a:bodyPr wrap="square" rtlCol="0">
            <a:spAutoFit/>
          </a:bodyPr>
          <a:lstStyle/>
          <a:p>
            <a:r>
              <a:rPr lang="fr-FR" sz="3600" dirty="0"/>
              <a:t>Persée porte des sandales ailées. Il </a:t>
            </a:r>
            <a:r>
              <a:rPr lang="fr-FR" sz="3600" dirty="0">
                <a:solidFill>
                  <a:schemeClr val="accent2">
                    <a:lumMod val="75000"/>
                  </a:schemeClr>
                </a:solidFill>
              </a:rPr>
              <a:t>les</a:t>
            </a:r>
            <a:r>
              <a:rPr lang="fr-FR" sz="3600" dirty="0"/>
              <a:t> accepte comme aide. </a:t>
            </a:r>
          </a:p>
        </p:txBody>
      </p:sp>
      <p:sp>
        <p:nvSpPr>
          <p:cNvPr id="8" name="ZoneTexte 7"/>
          <p:cNvSpPr txBox="1"/>
          <p:nvPr/>
        </p:nvSpPr>
        <p:spPr>
          <a:xfrm>
            <a:off x="762000" y="4514671"/>
            <a:ext cx="10972800" cy="646331"/>
          </a:xfrm>
          <a:prstGeom prst="rect">
            <a:avLst/>
          </a:prstGeom>
          <a:noFill/>
        </p:spPr>
        <p:txBody>
          <a:bodyPr wrap="square" rtlCol="0">
            <a:spAutoFit/>
          </a:bodyPr>
          <a:lstStyle/>
          <a:p>
            <a:r>
              <a:rPr lang="fr-FR" sz="3600" dirty="0"/>
              <a:t>Persée affronte Méduse. Il tue </a:t>
            </a:r>
            <a:r>
              <a:rPr lang="fr-FR" sz="3600" dirty="0" smtClean="0"/>
              <a:t>Méduse</a:t>
            </a:r>
            <a:r>
              <a:rPr lang="fr-FR" sz="3600" dirty="0"/>
              <a:t>.</a:t>
            </a:r>
          </a:p>
        </p:txBody>
      </p:sp>
      <p:sp>
        <p:nvSpPr>
          <p:cNvPr id="9" name="ZoneTexte 8"/>
          <p:cNvSpPr txBox="1"/>
          <p:nvPr/>
        </p:nvSpPr>
        <p:spPr>
          <a:xfrm>
            <a:off x="762000" y="5297269"/>
            <a:ext cx="10972800" cy="646331"/>
          </a:xfrm>
          <a:prstGeom prst="rect">
            <a:avLst/>
          </a:prstGeom>
          <a:noFill/>
        </p:spPr>
        <p:txBody>
          <a:bodyPr wrap="square" rtlCol="0">
            <a:spAutoFit/>
          </a:bodyPr>
          <a:lstStyle/>
          <a:p>
            <a:r>
              <a:rPr lang="fr-FR" sz="3600" dirty="0"/>
              <a:t>Persée affronte Méduse. Il </a:t>
            </a:r>
            <a:r>
              <a:rPr lang="fr-FR" sz="3600" dirty="0">
                <a:solidFill>
                  <a:schemeClr val="accent2">
                    <a:lumMod val="75000"/>
                  </a:schemeClr>
                </a:solidFill>
              </a:rPr>
              <a:t>la</a:t>
            </a:r>
            <a:r>
              <a:rPr lang="fr-FR" sz="3600" dirty="0"/>
              <a:t> tue.</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685800" y="1524000"/>
            <a:ext cx="10972800" cy="646331"/>
          </a:xfrm>
          <a:prstGeom prst="rect">
            <a:avLst/>
          </a:prstGeom>
          <a:noFill/>
        </p:spPr>
        <p:txBody>
          <a:bodyPr wrap="square" rtlCol="0">
            <a:spAutoFit/>
          </a:bodyPr>
          <a:lstStyle/>
          <a:p>
            <a:r>
              <a:rPr lang="fr-FR" sz="3600" dirty="0"/>
              <a:t>Hermès donne </a:t>
            </a:r>
          </a:p>
        </p:txBody>
      </p:sp>
      <p:sp>
        <p:nvSpPr>
          <p:cNvPr id="7" name="Titre 1">
            <a:extLst>
              <a:ext uri="{FF2B5EF4-FFF2-40B4-BE49-F238E27FC236}">
                <a16:creationId xmlns:a16="http://schemas.microsoft.com/office/drawing/2014/main" xmlns="" id="{C78F8B96-C37A-BD4C-9730-09B53676BF5F}"/>
              </a:ext>
            </a:extLst>
          </p:cNvPr>
          <p:cNvSpPr txBox="1">
            <a:spLocks/>
          </p:cNvSpPr>
          <p:nvPr/>
        </p:nvSpPr>
        <p:spPr>
          <a:xfrm>
            <a:off x="685800" y="381001"/>
            <a:ext cx="10515600" cy="762000"/>
          </a:xfrm>
          <a:prstGeom prst="rect">
            <a:avLst/>
          </a:prstGeo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u="sng" dirty="0">
                <a:solidFill>
                  <a:srgbClr val="0070C0"/>
                </a:solidFill>
                <a:latin typeface="+mj-lt"/>
                <a:ea typeface="+mj-ea"/>
                <a:cs typeface="+mj-cs"/>
              </a:rPr>
              <a:t>Complète ces phrases avec un complément d’objet</a:t>
            </a:r>
            <a:endParaRPr kumimoji="0" lang="fr-FR" sz="3200" b="0" i="0" u="sng" strike="noStrike" kern="1200" cap="none" spc="0" normalizeH="0" baseline="0" noProof="0" dirty="0">
              <a:ln>
                <a:noFill/>
              </a:ln>
              <a:solidFill>
                <a:srgbClr val="0070C0"/>
              </a:solidFill>
              <a:effectLst/>
              <a:uLnTx/>
              <a:uFillTx/>
              <a:latin typeface="+mj-lt"/>
              <a:ea typeface="+mj-ea"/>
              <a:cs typeface="+mj-cs"/>
            </a:endParaRPr>
          </a:p>
        </p:txBody>
      </p:sp>
      <p:sp>
        <p:nvSpPr>
          <p:cNvPr id="5" name="ZoneTexte 4"/>
          <p:cNvSpPr txBox="1"/>
          <p:nvPr/>
        </p:nvSpPr>
        <p:spPr>
          <a:xfrm>
            <a:off x="632884" y="2743200"/>
            <a:ext cx="3801533" cy="646331"/>
          </a:xfrm>
          <a:prstGeom prst="rect">
            <a:avLst/>
          </a:prstGeom>
          <a:noFill/>
        </p:spPr>
        <p:txBody>
          <a:bodyPr wrap="square" rtlCol="0">
            <a:spAutoFit/>
          </a:bodyPr>
          <a:lstStyle/>
          <a:p>
            <a:r>
              <a:rPr lang="fr-FR" sz="3600" dirty="0"/>
              <a:t> Méduse pétrifie</a:t>
            </a:r>
          </a:p>
        </p:txBody>
      </p:sp>
      <p:sp>
        <p:nvSpPr>
          <p:cNvPr id="10" name="ZoneTexte 9"/>
          <p:cNvSpPr txBox="1"/>
          <p:nvPr/>
        </p:nvSpPr>
        <p:spPr>
          <a:xfrm>
            <a:off x="685800" y="3962400"/>
            <a:ext cx="5029200" cy="646331"/>
          </a:xfrm>
          <a:prstGeom prst="rect">
            <a:avLst/>
          </a:prstGeom>
          <a:noFill/>
        </p:spPr>
        <p:txBody>
          <a:bodyPr wrap="square" rtlCol="0">
            <a:spAutoFit/>
          </a:bodyPr>
          <a:lstStyle/>
          <a:p>
            <a:r>
              <a:rPr lang="fr-FR" sz="3600" dirty="0"/>
              <a:t>Persée combat</a:t>
            </a:r>
          </a:p>
        </p:txBody>
      </p:sp>
      <p:sp>
        <p:nvSpPr>
          <p:cNvPr id="11" name="ZoneTexte 10"/>
          <p:cNvSpPr txBox="1"/>
          <p:nvPr/>
        </p:nvSpPr>
        <p:spPr>
          <a:xfrm>
            <a:off x="685800" y="5181600"/>
            <a:ext cx="5029200" cy="646331"/>
          </a:xfrm>
          <a:prstGeom prst="rect">
            <a:avLst/>
          </a:prstGeom>
          <a:noFill/>
        </p:spPr>
        <p:txBody>
          <a:bodyPr wrap="square" rtlCol="0">
            <a:spAutoFit/>
          </a:bodyPr>
          <a:lstStyle/>
          <a:p>
            <a:r>
              <a:rPr lang="fr-FR" sz="3600" dirty="0"/>
              <a:t>Pégase </a:t>
            </a:r>
            <a:r>
              <a:rPr lang="fr-FR" sz="3600" dirty="0" smtClean="0"/>
              <a:t>porte</a:t>
            </a:r>
            <a:endParaRPr lang="fr-FR" sz="36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t>A </a:t>
            </a:r>
            <a:r>
              <a:rPr lang="fr-FR" sz="6600" dirty="0" smtClean="0"/>
              <a:t>bientôt!</a:t>
            </a:r>
            <a:endParaRPr lang="fr-FR" sz="6600" dirty="0"/>
          </a:p>
        </p:txBody>
      </p:sp>
      <p:pic>
        <p:nvPicPr>
          <p:cNvPr id="4" name="Picture 2" descr="H:\Emoticon\emoticon-1392280_1280orange.png"/>
          <p:cNvPicPr>
            <a:picLocks noChangeAspect="1" noChangeArrowheads="1"/>
          </p:cNvPicPr>
          <p:nvPr/>
        </p:nvPicPr>
        <p:blipFill>
          <a:blip r:embed="rId3" cstate="print"/>
          <a:srcRect/>
          <a:stretch>
            <a:fillRect/>
          </a:stretch>
        </p:blipFill>
        <p:spPr bwMode="auto">
          <a:xfrm>
            <a:off x="4267200" y="2133600"/>
            <a:ext cx="3276600" cy="3686175"/>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4509065" y="228600"/>
            <a:ext cx="1510735" cy="646331"/>
          </a:xfrm>
          <a:prstGeom prst="rect">
            <a:avLst/>
          </a:prstGeom>
        </p:spPr>
        <p:txBody>
          <a:bodyPr wrap="none">
            <a:spAutoFit/>
          </a:bodyPr>
          <a:lstStyle/>
          <a:p>
            <a:r>
              <a:rPr lang="fr-FR" sz="3600" i="1" dirty="0" smtClean="0">
                <a:solidFill>
                  <a:prstClr val="black"/>
                </a:solidFill>
              </a:rPr>
              <a:t>Pégase</a:t>
            </a:r>
            <a:endParaRPr lang="fr-FR" dirty="0"/>
          </a:p>
        </p:txBody>
      </p:sp>
      <p:pic>
        <p:nvPicPr>
          <p:cNvPr id="6" name="Picture 2"/>
          <p:cNvPicPr>
            <a:picLocks noChangeAspect="1" noChangeArrowheads="1"/>
          </p:cNvPicPr>
          <p:nvPr/>
        </p:nvPicPr>
        <p:blipFill>
          <a:blip r:embed="rId3" cstate="print"/>
          <a:srcRect l="53229" t="41611" r="9198" b="12752"/>
          <a:stretch>
            <a:fillRect/>
          </a:stretch>
        </p:blipFill>
        <p:spPr bwMode="auto">
          <a:xfrm rot="5400000">
            <a:off x="1331819" y="573181"/>
            <a:ext cx="3832412" cy="5429250"/>
          </a:xfrm>
          <a:prstGeom prst="rect">
            <a:avLst/>
          </a:prstGeom>
          <a:noFill/>
          <a:ln w="9525">
            <a:noFill/>
            <a:miter lim="800000"/>
            <a:headEnd/>
            <a:tailEnd/>
          </a:ln>
        </p:spPr>
      </p:pic>
      <p:sp>
        <p:nvSpPr>
          <p:cNvPr id="7" name="Rectangle 6"/>
          <p:cNvSpPr/>
          <p:nvPr/>
        </p:nvSpPr>
        <p:spPr>
          <a:xfrm>
            <a:off x="533400" y="5334000"/>
            <a:ext cx="5486400" cy="304800"/>
          </a:xfrm>
          <a:prstGeom prst="rect">
            <a:avLst/>
          </a:prstGeom>
        </p:spPr>
        <p:txBody>
          <a:bodyPr wrap="square">
            <a:spAutoFit/>
          </a:bodyPr>
          <a:lstStyle/>
          <a:p>
            <a:pPr lvl="0" fontAlgn="base">
              <a:spcBef>
                <a:spcPct val="0"/>
              </a:spcBef>
              <a:spcAft>
                <a:spcPct val="0"/>
              </a:spcAft>
            </a:pPr>
            <a:r>
              <a:rPr lang="fr-FR" sz="1400" dirty="0" smtClean="0">
                <a:solidFill>
                  <a:prstClr val="black"/>
                </a:solidFill>
                <a:latin typeface="Arial" charset="0"/>
                <a:cs typeface="Arial" charset="0"/>
              </a:rPr>
              <a:t>© RMN – Grand Palais (musée du Louvre) / Hervé </a:t>
            </a:r>
            <a:r>
              <a:rPr lang="fr-FR" sz="1400" dirty="0" err="1" smtClean="0">
                <a:solidFill>
                  <a:prstClr val="black"/>
                </a:solidFill>
                <a:latin typeface="Arial" charset="0"/>
                <a:cs typeface="Arial" charset="0"/>
              </a:rPr>
              <a:t>Lewandowski</a:t>
            </a:r>
            <a:endParaRPr lang="fr-FR" sz="1400" dirty="0" smtClean="0">
              <a:solidFill>
                <a:prstClr val="black"/>
              </a:solidFill>
              <a:latin typeface="Arial" charset="0"/>
              <a:cs typeface="Arial" charset="0"/>
            </a:endParaRPr>
          </a:p>
        </p:txBody>
      </p:sp>
      <p:pic>
        <p:nvPicPr>
          <p:cNvPr id="9" name="Picture 2"/>
          <p:cNvPicPr>
            <a:picLocks noChangeAspect="1" noChangeArrowheads="1"/>
          </p:cNvPicPr>
          <p:nvPr/>
        </p:nvPicPr>
        <p:blipFill>
          <a:blip r:embed="rId4" cstate="print"/>
          <a:srcRect/>
          <a:stretch>
            <a:fillRect/>
          </a:stretch>
        </p:blipFill>
        <p:spPr bwMode="auto">
          <a:xfrm rot="10800000">
            <a:off x="7162800" y="1143000"/>
            <a:ext cx="4572002" cy="4580548"/>
          </a:xfrm>
          <a:prstGeom prst="rect">
            <a:avLst/>
          </a:prstGeom>
          <a:noFill/>
          <a:ln w="9525">
            <a:noFill/>
            <a:miter lim="800000"/>
            <a:headEnd/>
            <a:tailEnd/>
          </a:ln>
        </p:spPr>
      </p:pic>
      <p:sp>
        <p:nvSpPr>
          <p:cNvPr id="10" name="Rectangle 9"/>
          <p:cNvSpPr/>
          <p:nvPr/>
        </p:nvSpPr>
        <p:spPr>
          <a:xfrm>
            <a:off x="6096000" y="5867400"/>
            <a:ext cx="6096000" cy="523220"/>
          </a:xfrm>
          <a:prstGeom prst="rect">
            <a:avLst/>
          </a:prstGeom>
        </p:spPr>
        <p:txBody>
          <a:bodyPr>
            <a:spAutoFit/>
          </a:bodyPr>
          <a:lstStyle/>
          <a:p>
            <a:pPr algn="r"/>
            <a:r>
              <a:rPr lang="fr-FR" sz="1400" dirty="0" smtClean="0"/>
              <a:t>Pégase</a:t>
            </a:r>
          </a:p>
          <a:p>
            <a:pPr algn="r"/>
            <a:r>
              <a:rPr lang="fr-FR" sz="1400" dirty="0" smtClean="0"/>
              <a:t>Détail du globe </a:t>
            </a:r>
            <a:r>
              <a:rPr lang="fr-FR" sz="1400" dirty="0" err="1" smtClean="0"/>
              <a:t>celeste</a:t>
            </a:r>
            <a:r>
              <a:rPr lang="fr-FR" sz="1400" dirty="0" smtClean="0"/>
              <a:t> © Bibliothèque nationale de France</a:t>
            </a:r>
            <a:endParaRPr lang="fr-FR" sz="14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304800" y="990600"/>
            <a:ext cx="6400800" cy="48006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209800" y="0"/>
            <a:ext cx="10515600" cy="685800"/>
          </a:xfrm>
        </p:spPr>
        <p:txBody>
          <a:bodyPr>
            <a:normAutofit fontScale="90000"/>
          </a:bodyPr>
          <a:lstStyle/>
          <a:p>
            <a:r>
              <a:rPr lang="fr-FR" u="sng" dirty="0" smtClean="0">
                <a:solidFill>
                  <a:srgbClr val="0070C0"/>
                </a:solidFill>
              </a:rPr>
              <a:t>D’où vient le cheval Pégase ?</a:t>
            </a:r>
            <a:endParaRPr lang="fr-FR" u="sng" dirty="0">
              <a:solidFill>
                <a:srgbClr val="0070C0"/>
              </a:solidFill>
            </a:endParaRPr>
          </a:p>
        </p:txBody>
      </p:sp>
      <p:pic>
        <p:nvPicPr>
          <p:cNvPr id="6" name="Picture 2"/>
          <p:cNvPicPr>
            <a:picLocks noChangeAspect="1" noChangeArrowheads="1"/>
          </p:cNvPicPr>
          <p:nvPr/>
        </p:nvPicPr>
        <p:blipFill>
          <a:blip r:embed="rId3" cstate="print"/>
          <a:srcRect l="40075" t="44009" r="20387" b="23688"/>
          <a:stretch>
            <a:fillRect/>
          </a:stretch>
        </p:blipFill>
        <p:spPr bwMode="auto">
          <a:xfrm>
            <a:off x="3429000" y="1752600"/>
            <a:ext cx="2247900" cy="3211286"/>
          </a:xfrm>
          <a:prstGeom prst="rect">
            <a:avLst/>
          </a:prstGeom>
          <a:noFill/>
          <a:ln w="9525">
            <a:noFill/>
            <a:miter lim="800000"/>
            <a:headEnd/>
            <a:tailEnd/>
          </a:ln>
        </p:spPr>
      </p:pic>
      <p:pic>
        <p:nvPicPr>
          <p:cNvPr id="43010" name="Picture 2" descr="http://expositions.bnf.fr/homere/images/3/mer_310.jpg"/>
          <p:cNvPicPr>
            <a:picLocks noChangeAspect="1" noChangeArrowheads="1"/>
          </p:cNvPicPr>
          <p:nvPr/>
        </p:nvPicPr>
        <p:blipFill>
          <a:blip r:embed="rId4" cstate="print"/>
          <a:srcRect l="38291" t="12670" r="39829" b="31222"/>
          <a:stretch>
            <a:fillRect/>
          </a:stretch>
        </p:blipFill>
        <p:spPr bwMode="auto">
          <a:xfrm>
            <a:off x="1219200" y="1752600"/>
            <a:ext cx="1676400" cy="3248025"/>
          </a:xfrm>
          <a:prstGeom prst="rect">
            <a:avLst/>
          </a:prstGeom>
          <a:noFill/>
        </p:spPr>
      </p:pic>
      <p:cxnSp>
        <p:nvCxnSpPr>
          <p:cNvPr id="13" name="Connecteur droit avec flèche 12"/>
          <p:cNvCxnSpPr>
            <a:stCxn id="9" idx="6"/>
          </p:cNvCxnSpPr>
          <p:nvPr/>
        </p:nvCxnSpPr>
        <p:spPr>
          <a:xfrm>
            <a:off x="6705600" y="3390900"/>
            <a:ext cx="1676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5" cstate="print"/>
          <a:srcRect/>
          <a:stretch>
            <a:fillRect/>
          </a:stretch>
        </p:blipFill>
        <p:spPr bwMode="auto">
          <a:xfrm rot="10800000">
            <a:off x="8458200" y="1752600"/>
            <a:ext cx="2895031" cy="2900443"/>
          </a:xfrm>
          <a:prstGeom prst="rect">
            <a:avLst/>
          </a:prstGeom>
          <a:noFill/>
          <a:ln w="9525">
            <a:noFill/>
            <a:miter lim="800000"/>
            <a:headEnd/>
            <a:tailEnd/>
          </a:ln>
        </p:spPr>
      </p:pic>
      <p:sp>
        <p:nvSpPr>
          <p:cNvPr id="18" name="Rectangle 17"/>
          <p:cNvSpPr/>
          <p:nvPr/>
        </p:nvSpPr>
        <p:spPr>
          <a:xfrm>
            <a:off x="9704306" y="6488668"/>
            <a:ext cx="2411494" cy="276999"/>
          </a:xfrm>
          <a:prstGeom prst="rect">
            <a:avLst/>
          </a:prstGeom>
        </p:spPr>
        <p:txBody>
          <a:bodyPr wrap="none">
            <a:spAutoFit/>
          </a:bodyPr>
          <a:lstStyle/>
          <a:p>
            <a:r>
              <a:rPr lang="fr-FR" sz="1200" dirty="0" smtClean="0"/>
              <a:t>© Bibliothèque nationale de France</a:t>
            </a:r>
            <a:endParaRPr lang="fr-FR" sz="1200" dirty="0"/>
          </a:p>
        </p:txBody>
      </p:sp>
    </p:spTree>
    <p:extLst>
      <p:ext uri="{BB962C8B-B14F-4D97-AF65-F5344CB8AC3E}">
        <p14:creationId xmlns:p14="http://schemas.microsoft.com/office/powerpoint/2010/main" val="115315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0" y="457200"/>
            <a:ext cx="4343400" cy="3785652"/>
          </a:xfrm>
          <a:prstGeom prst="rect">
            <a:avLst/>
          </a:prstGeom>
          <a:ln>
            <a:solidFill>
              <a:schemeClr val="accent1"/>
            </a:solidFill>
          </a:ln>
        </p:spPr>
        <p:txBody>
          <a:bodyPr wrap="square">
            <a:spAutoFit/>
          </a:bodyPr>
          <a:lstStyle/>
          <a:p>
            <a:pPr algn="ctr"/>
            <a:r>
              <a:rPr lang="fr-FR" sz="2400" dirty="0" smtClean="0"/>
              <a:t>Méduse avait deux sœurs mais était de loin la plus effrayante. Elle avait deux ailes immenses, une face ronde et hideuse, une langue pendante et des défenses de sanglier pour dents. Son corps était couvert d’écailles d’or et des serpents dansaient dans ses cheveux. D’un seul regard, elle pouvait pétrifier les hommes.</a:t>
            </a:r>
            <a:endParaRPr lang="fr-FR" sz="2400" dirty="0"/>
          </a:p>
        </p:txBody>
      </p:sp>
      <p:pic>
        <p:nvPicPr>
          <p:cNvPr id="1026" name="Picture 2"/>
          <p:cNvPicPr>
            <a:picLocks noChangeAspect="1" noChangeArrowheads="1"/>
          </p:cNvPicPr>
          <p:nvPr/>
        </p:nvPicPr>
        <p:blipFill>
          <a:blip r:embed="rId3" cstate="print"/>
          <a:srcRect l="11834" t="5415" r="5325"/>
          <a:stretch>
            <a:fillRect/>
          </a:stretch>
        </p:blipFill>
        <p:spPr bwMode="auto">
          <a:xfrm>
            <a:off x="228600" y="76200"/>
            <a:ext cx="3352800" cy="6693626"/>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40075" t="44009" r="20387" b="23688"/>
          <a:stretch>
            <a:fillRect/>
          </a:stretch>
        </p:blipFill>
        <p:spPr bwMode="auto">
          <a:xfrm>
            <a:off x="8382000" y="381000"/>
            <a:ext cx="3710940" cy="5301343"/>
          </a:xfrm>
          <a:prstGeom prst="rect">
            <a:avLst/>
          </a:prstGeom>
          <a:noFill/>
          <a:ln w="9525">
            <a:noFill/>
            <a:miter lim="800000"/>
            <a:headEnd/>
            <a:tailEnd/>
          </a:ln>
        </p:spPr>
      </p:pic>
      <p:sp>
        <p:nvSpPr>
          <p:cNvPr id="13" name="Rectangle 12"/>
          <p:cNvSpPr/>
          <p:nvPr/>
        </p:nvSpPr>
        <p:spPr>
          <a:xfrm>
            <a:off x="3657600" y="6412468"/>
            <a:ext cx="8077200" cy="338554"/>
          </a:xfrm>
          <a:prstGeom prst="rect">
            <a:avLst/>
          </a:prstGeom>
        </p:spPr>
        <p:txBody>
          <a:bodyPr wrap="square">
            <a:spAutoFit/>
          </a:bodyPr>
          <a:lstStyle/>
          <a:p>
            <a:r>
              <a:rPr lang="fr-FR" sz="1600" dirty="0" smtClean="0"/>
              <a:t>Persée contre les Gorgones © Bibliothèque nationale de France / CNRS - Maison</a:t>
            </a:r>
            <a:endParaRPr lang="fr-F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152400"/>
            <a:ext cx="7315200" cy="584775"/>
          </a:xfrm>
          <a:prstGeom prst="rect">
            <a:avLst/>
          </a:prstGeom>
        </p:spPr>
        <p:txBody>
          <a:bodyPr wrap="square">
            <a:spAutoFit/>
          </a:bodyPr>
          <a:lstStyle/>
          <a:p>
            <a:r>
              <a:rPr lang="fr-FR" sz="3200" u="sng" dirty="0" smtClean="0">
                <a:solidFill>
                  <a:srgbClr val="0070C0"/>
                </a:solidFill>
              </a:rPr>
              <a:t>Le combat de Persée</a:t>
            </a:r>
            <a:endParaRPr lang="fr-FR" sz="4000" u="sng" dirty="0">
              <a:solidFill>
                <a:srgbClr val="0070C0"/>
              </a:solidFill>
            </a:endParaRPr>
          </a:p>
        </p:txBody>
      </p:sp>
      <p:sp>
        <p:nvSpPr>
          <p:cNvPr id="6" name="ZoneTexte 5"/>
          <p:cNvSpPr txBox="1"/>
          <p:nvPr/>
        </p:nvSpPr>
        <p:spPr>
          <a:xfrm>
            <a:off x="304800" y="685800"/>
            <a:ext cx="11658600" cy="5693866"/>
          </a:xfrm>
          <a:prstGeom prst="rect">
            <a:avLst/>
          </a:prstGeom>
          <a:noFill/>
        </p:spPr>
        <p:txBody>
          <a:bodyPr wrap="square" rtlCol="0">
            <a:spAutoFit/>
          </a:bodyPr>
          <a:lstStyle/>
          <a:p>
            <a:pPr>
              <a:buFontTx/>
              <a:buChar char="-"/>
            </a:pPr>
            <a:r>
              <a:rPr lang="fr-FR" sz="2600" dirty="0" smtClean="0"/>
              <a:t>Voici des sandales ailées qui te permettront d’y aller, une besace magique et le casque du dieu Hadès. </a:t>
            </a:r>
          </a:p>
          <a:p>
            <a:r>
              <a:rPr lang="fr-FR" sz="2600" dirty="0" smtClean="0"/>
              <a:t>Persée, la joie au cœur, piqua vers le couchant : grâce aux dieux qui veillaient sur lui, il ne doutait plus de vaincre Méduse !</a:t>
            </a:r>
          </a:p>
          <a:p>
            <a:r>
              <a:rPr lang="fr-FR" sz="2600" dirty="0" smtClean="0"/>
              <a:t>Lorsqu’il arriva au repère du monstre, Persée se demanda comment le vaincre sans le regarder. C’est alors qu’Athéna lui confia son propre bouclier.</a:t>
            </a:r>
          </a:p>
          <a:p>
            <a:r>
              <a:rPr lang="fr-FR" sz="2600" dirty="0" smtClean="0"/>
              <a:t>Persée se retourna et comprit aussitôt : maintenant il pouvait progresser à reculons vers les trois monstres : il tendait devant ses yeux le bouclier de la déesse, aussi lisse et poli qu’un miroir ! Il brandit la serpe que lui avait confiée Hermès et décapita Méduse d’un coup ! L’énorme tête se mit à gigoter et à tressauter par terre. Il s’empara de la besace que lui avaient </a:t>
            </a:r>
            <a:r>
              <a:rPr lang="fr-FR" sz="2600" dirty="0" smtClean="0"/>
              <a:t>donnée </a:t>
            </a:r>
            <a:r>
              <a:rPr lang="fr-FR" sz="2600" dirty="0" smtClean="0"/>
              <a:t>les Grées. Miraculeusement le sac s’agrandit juste assez pour que Persée puisse y enfouir son butin. </a:t>
            </a:r>
          </a:p>
          <a:p>
            <a:r>
              <a:rPr lang="fr-FR" sz="2600" dirty="0" smtClean="0"/>
              <a:t>Vite, Persée enfila le casque d’Hadès. Il devint aussitôt invisible. Les Gorgones se mirent à chercher leur adversaire et Persée put ainsi se faufiler vers la sortie.</a:t>
            </a:r>
          </a:p>
        </p:txBody>
      </p:sp>
      <p:sp>
        <p:nvSpPr>
          <p:cNvPr id="7" name="Rectangle 6"/>
          <p:cNvSpPr/>
          <p:nvPr/>
        </p:nvSpPr>
        <p:spPr>
          <a:xfrm>
            <a:off x="5715000" y="6474023"/>
            <a:ext cx="7696200" cy="307777"/>
          </a:xfrm>
          <a:prstGeom prst="rect">
            <a:avLst/>
          </a:prstGeom>
        </p:spPr>
        <p:txBody>
          <a:bodyPr wrap="square">
            <a:spAutoFit/>
          </a:bodyPr>
          <a:lstStyle/>
          <a:p>
            <a:r>
              <a:rPr lang="fr-FR" sz="1400" dirty="0" smtClean="0"/>
              <a:t>D’après Christian Grenier, </a:t>
            </a:r>
            <a:r>
              <a:rPr lang="fr-FR" sz="1400" i="1" dirty="0" smtClean="0"/>
              <a:t>Contes et légendes des héros de la mythologie </a:t>
            </a:r>
            <a:r>
              <a:rPr lang="fr-FR" sz="1400" dirty="0" smtClean="0"/>
              <a:t>© Nathan 1998</a:t>
            </a:r>
          </a:p>
        </p:txBody>
      </p:sp>
    </p:spTree>
    <p:extLst>
      <p:ext uri="{BB962C8B-B14F-4D97-AF65-F5344CB8AC3E}">
        <p14:creationId xmlns:p14="http://schemas.microsoft.com/office/powerpoint/2010/main" val="26397407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152400"/>
            <a:ext cx="7315200" cy="584775"/>
          </a:xfrm>
          <a:prstGeom prst="rect">
            <a:avLst/>
          </a:prstGeom>
        </p:spPr>
        <p:txBody>
          <a:bodyPr wrap="square">
            <a:spAutoFit/>
          </a:bodyPr>
          <a:lstStyle/>
          <a:p>
            <a:r>
              <a:rPr lang="fr-FR" sz="3200" u="sng" dirty="0" smtClean="0">
                <a:solidFill>
                  <a:srgbClr val="0070C0"/>
                </a:solidFill>
              </a:rPr>
              <a:t>Le combat de Persée</a:t>
            </a:r>
            <a:endParaRPr lang="fr-FR" sz="4000" u="sng" dirty="0">
              <a:solidFill>
                <a:srgbClr val="0070C0"/>
              </a:solidFill>
            </a:endParaRPr>
          </a:p>
        </p:txBody>
      </p:sp>
      <p:sp>
        <p:nvSpPr>
          <p:cNvPr id="6" name="ZoneTexte 5"/>
          <p:cNvSpPr txBox="1"/>
          <p:nvPr/>
        </p:nvSpPr>
        <p:spPr>
          <a:xfrm>
            <a:off x="304800" y="685800"/>
            <a:ext cx="11658600" cy="5693866"/>
          </a:xfrm>
          <a:prstGeom prst="rect">
            <a:avLst/>
          </a:prstGeom>
          <a:noFill/>
        </p:spPr>
        <p:txBody>
          <a:bodyPr wrap="square" rtlCol="0">
            <a:spAutoFit/>
          </a:bodyPr>
          <a:lstStyle/>
          <a:p>
            <a:pPr>
              <a:buFontTx/>
              <a:buChar char="-"/>
            </a:pPr>
            <a:r>
              <a:rPr lang="fr-FR" sz="2600" dirty="0" smtClean="0"/>
              <a:t>Voici </a:t>
            </a:r>
            <a:r>
              <a:rPr lang="fr-FR" sz="2600" dirty="0" smtClean="0">
                <a:solidFill>
                  <a:schemeClr val="accent2">
                    <a:lumMod val="75000"/>
                  </a:schemeClr>
                </a:solidFill>
              </a:rPr>
              <a:t>des sandales ailées qui te permettront d’y aller</a:t>
            </a:r>
            <a:r>
              <a:rPr lang="fr-FR" sz="2600" dirty="0" smtClean="0"/>
              <a:t>, </a:t>
            </a:r>
            <a:r>
              <a:rPr lang="fr-FR" sz="2600" dirty="0" smtClean="0">
                <a:solidFill>
                  <a:schemeClr val="accent2">
                    <a:lumMod val="75000"/>
                  </a:schemeClr>
                </a:solidFill>
              </a:rPr>
              <a:t>une besace magique </a:t>
            </a:r>
            <a:r>
              <a:rPr lang="fr-FR" sz="2600" dirty="0" smtClean="0"/>
              <a:t>et le </a:t>
            </a:r>
            <a:r>
              <a:rPr lang="fr-FR" sz="2600" dirty="0" smtClean="0">
                <a:solidFill>
                  <a:schemeClr val="accent2">
                    <a:lumMod val="75000"/>
                  </a:schemeClr>
                </a:solidFill>
              </a:rPr>
              <a:t>casque du </a:t>
            </a:r>
            <a:r>
              <a:rPr lang="fr-FR" sz="2600" dirty="0" smtClean="0">
                <a:solidFill>
                  <a:srgbClr val="C00000"/>
                </a:solidFill>
              </a:rPr>
              <a:t>dieu Hadès</a:t>
            </a:r>
            <a:r>
              <a:rPr lang="fr-FR" sz="2600" dirty="0" smtClean="0"/>
              <a:t>. </a:t>
            </a:r>
          </a:p>
          <a:p>
            <a:r>
              <a:rPr lang="fr-FR" sz="2600" dirty="0" smtClean="0"/>
              <a:t>Persée, la joie au cœur, piqua vers le couchant : grâce aux dieux qui veillaient sur lui, il ne doutait plus de vaincre Méduse !</a:t>
            </a:r>
          </a:p>
          <a:p>
            <a:r>
              <a:rPr lang="fr-FR" sz="2600" dirty="0" smtClean="0"/>
              <a:t>Lorsqu’il arriva au repère du monstre, Persée se demanda comment le vaincre sans le regarder. C’est alors qu’</a:t>
            </a:r>
            <a:r>
              <a:rPr lang="fr-FR" sz="2600" dirty="0" smtClean="0">
                <a:solidFill>
                  <a:srgbClr val="C00000"/>
                </a:solidFill>
              </a:rPr>
              <a:t>Athéna</a:t>
            </a:r>
            <a:r>
              <a:rPr lang="fr-FR" sz="2600" dirty="0" smtClean="0"/>
              <a:t> lui confia son propre </a:t>
            </a:r>
            <a:r>
              <a:rPr lang="fr-FR" sz="2600" dirty="0" smtClean="0">
                <a:solidFill>
                  <a:schemeClr val="accent2">
                    <a:lumMod val="75000"/>
                  </a:schemeClr>
                </a:solidFill>
              </a:rPr>
              <a:t>bouclier.</a:t>
            </a:r>
          </a:p>
          <a:p>
            <a:r>
              <a:rPr lang="fr-FR" sz="2600" dirty="0" smtClean="0"/>
              <a:t>Persée se retourna et comprit aussitôt : maintenant il pouvait progresser à reculons vers les trois monstres : il tendait devant ses yeux le bouclier de la déesse, aussi lisse et poli qu’un miroir ! Il brandit </a:t>
            </a:r>
            <a:r>
              <a:rPr lang="fr-FR" sz="2600" dirty="0" smtClean="0">
                <a:solidFill>
                  <a:schemeClr val="accent2">
                    <a:lumMod val="75000"/>
                  </a:schemeClr>
                </a:solidFill>
              </a:rPr>
              <a:t>la serpe </a:t>
            </a:r>
            <a:r>
              <a:rPr lang="fr-FR" sz="2600" dirty="0" smtClean="0"/>
              <a:t>que lui avait confiée </a:t>
            </a:r>
            <a:r>
              <a:rPr lang="fr-FR" sz="2600" dirty="0" smtClean="0">
                <a:solidFill>
                  <a:srgbClr val="C00000"/>
                </a:solidFill>
              </a:rPr>
              <a:t>Hermès</a:t>
            </a:r>
            <a:r>
              <a:rPr lang="fr-FR" sz="2600" dirty="0" smtClean="0"/>
              <a:t> et décapita Méduse d’un coup ! L’énorme tête se mit à gigoter et à tressauter par terre. Il s’empara de la </a:t>
            </a:r>
            <a:r>
              <a:rPr lang="fr-FR" sz="2600" dirty="0" smtClean="0">
                <a:solidFill>
                  <a:schemeClr val="accent2">
                    <a:lumMod val="75000"/>
                  </a:schemeClr>
                </a:solidFill>
              </a:rPr>
              <a:t>besace</a:t>
            </a:r>
            <a:r>
              <a:rPr lang="fr-FR" sz="2600" dirty="0" smtClean="0"/>
              <a:t> que lui </a:t>
            </a:r>
            <a:r>
              <a:rPr lang="fr-FR" sz="2600" smtClean="0"/>
              <a:t>avaient </a:t>
            </a:r>
            <a:r>
              <a:rPr lang="fr-FR" sz="2600" smtClean="0"/>
              <a:t>donnée </a:t>
            </a:r>
            <a:r>
              <a:rPr lang="fr-FR" sz="2600" dirty="0" smtClean="0"/>
              <a:t>les Grées. Miraculeusement le sac s’agrandit juste assez pour que Persée puisse y enfouir son butin. </a:t>
            </a:r>
          </a:p>
          <a:p>
            <a:r>
              <a:rPr lang="fr-FR" sz="2600" dirty="0" smtClean="0"/>
              <a:t>Vite, Persée enfila </a:t>
            </a:r>
            <a:r>
              <a:rPr lang="fr-FR" sz="2600" dirty="0" smtClean="0">
                <a:solidFill>
                  <a:schemeClr val="accent2">
                    <a:lumMod val="75000"/>
                  </a:schemeClr>
                </a:solidFill>
              </a:rPr>
              <a:t>le casque d’Hadès</a:t>
            </a:r>
            <a:r>
              <a:rPr lang="fr-FR" sz="2600" dirty="0" smtClean="0"/>
              <a:t>. Il devint aussitôt invisible. Les Gorgones se mirent à chercher leur adversaire et Persée put ainsi se faufiler vers la sortie.</a:t>
            </a:r>
          </a:p>
        </p:txBody>
      </p:sp>
      <p:sp>
        <p:nvSpPr>
          <p:cNvPr id="7" name="Rectangle 6"/>
          <p:cNvSpPr/>
          <p:nvPr/>
        </p:nvSpPr>
        <p:spPr>
          <a:xfrm>
            <a:off x="5715000" y="6474023"/>
            <a:ext cx="7696200" cy="307777"/>
          </a:xfrm>
          <a:prstGeom prst="rect">
            <a:avLst/>
          </a:prstGeom>
        </p:spPr>
        <p:txBody>
          <a:bodyPr wrap="square">
            <a:spAutoFit/>
          </a:bodyPr>
          <a:lstStyle/>
          <a:p>
            <a:r>
              <a:rPr lang="fr-FR" sz="1400" dirty="0" smtClean="0"/>
              <a:t>D’après Christian Grenier, </a:t>
            </a:r>
            <a:r>
              <a:rPr lang="fr-FR" sz="1400" i="1" dirty="0" smtClean="0"/>
              <a:t>Contes et légendes des héros de la mythologie </a:t>
            </a:r>
            <a:r>
              <a:rPr lang="fr-FR" sz="1400" dirty="0" smtClean="0"/>
              <a:t>© Nathan 1998</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04800" y="0"/>
            <a:ext cx="5791200" cy="646331"/>
          </a:xfrm>
          <a:prstGeom prst="rect">
            <a:avLst/>
          </a:prstGeom>
          <a:noFill/>
          <a:ln>
            <a:noFill/>
          </a:ln>
        </p:spPr>
        <p:txBody>
          <a:bodyPr wrap="square" rtlCol="0">
            <a:spAutoFit/>
          </a:bodyPr>
          <a:lstStyle/>
          <a:p>
            <a:r>
              <a:rPr lang="fr-FR" sz="3600" u="sng" dirty="0" smtClean="0">
                <a:solidFill>
                  <a:srgbClr val="0070C0"/>
                </a:solidFill>
              </a:rPr>
              <a:t>Des aides divines</a:t>
            </a:r>
            <a:endParaRPr lang="fr-FR" sz="3600" u="sng" dirty="0">
              <a:solidFill>
                <a:srgbClr val="0070C0"/>
              </a:solidFill>
            </a:endParaRPr>
          </a:p>
        </p:txBody>
      </p:sp>
      <p:pic>
        <p:nvPicPr>
          <p:cNvPr id="7" name="Picture 2" descr="http://expositions.bnf.fr/homere/it/images/b3/225.jpg"/>
          <p:cNvPicPr>
            <a:picLocks noChangeAspect="1" noChangeArrowheads="1"/>
          </p:cNvPicPr>
          <p:nvPr/>
        </p:nvPicPr>
        <p:blipFill>
          <a:blip r:embed="rId3" cstate="print"/>
          <a:srcRect l="25954" r="25191"/>
          <a:stretch>
            <a:fillRect/>
          </a:stretch>
        </p:blipFill>
        <p:spPr bwMode="auto">
          <a:xfrm>
            <a:off x="762000" y="838200"/>
            <a:ext cx="2590800" cy="4675587"/>
          </a:xfrm>
          <a:prstGeom prst="rect">
            <a:avLst/>
          </a:prstGeom>
          <a:noFill/>
        </p:spPr>
      </p:pic>
      <p:pic>
        <p:nvPicPr>
          <p:cNvPr id="8" name="Picture 6"/>
          <p:cNvPicPr>
            <a:picLocks noChangeAspect="1" noChangeArrowheads="1"/>
          </p:cNvPicPr>
          <p:nvPr/>
        </p:nvPicPr>
        <p:blipFill>
          <a:blip r:embed="rId4" cstate="print"/>
          <a:srcRect/>
          <a:stretch>
            <a:fillRect/>
          </a:stretch>
        </p:blipFill>
        <p:spPr bwMode="auto">
          <a:xfrm>
            <a:off x="5029200" y="838200"/>
            <a:ext cx="2646422" cy="4648200"/>
          </a:xfrm>
          <a:prstGeom prst="rect">
            <a:avLst/>
          </a:prstGeom>
          <a:noFill/>
          <a:ln w="9525">
            <a:noFill/>
            <a:miter lim="800000"/>
            <a:headEnd/>
            <a:tailEnd/>
          </a:ln>
        </p:spPr>
      </p:pic>
      <p:sp>
        <p:nvSpPr>
          <p:cNvPr id="9" name="ZoneTexte 8"/>
          <p:cNvSpPr txBox="1"/>
          <p:nvPr/>
        </p:nvSpPr>
        <p:spPr>
          <a:xfrm>
            <a:off x="533400" y="5486400"/>
            <a:ext cx="3124200" cy="830997"/>
          </a:xfrm>
          <a:prstGeom prst="rect">
            <a:avLst/>
          </a:prstGeom>
          <a:noFill/>
          <a:ln>
            <a:solidFill>
              <a:schemeClr val="accent1"/>
            </a:solidFill>
          </a:ln>
        </p:spPr>
        <p:txBody>
          <a:bodyPr wrap="square" rtlCol="0">
            <a:spAutoFit/>
          </a:bodyPr>
          <a:lstStyle/>
          <a:p>
            <a:r>
              <a:rPr lang="fr-FR" sz="2400" dirty="0" smtClean="0"/>
              <a:t>Athéna, déesse de la sagesse et de la guerre</a:t>
            </a:r>
            <a:endParaRPr lang="fr-FR" sz="2400" dirty="0"/>
          </a:p>
        </p:txBody>
      </p:sp>
      <p:sp>
        <p:nvSpPr>
          <p:cNvPr id="10" name="ZoneTexte 9"/>
          <p:cNvSpPr txBox="1"/>
          <p:nvPr/>
        </p:nvSpPr>
        <p:spPr>
          <a:xfrm>
            <a:off x="5029200" y="5486400"/>
            <a:ext cx="3048000" cy="1200329"/>
          </a:xfrm>
          <a:prstGeom prst="rect">
            <a:avLst/>
          </a:prstGeom>
          <a:noFill/>
          <a:ln>
            <a:solidFill>
              <a:schemeClr val="accent1"/>
            </a:solidFill>
          </a:ln>
        </p:spPr>
        <p:txBody>
          <a:bodyPr wrap="square" rtlCol="0">
            <a:spAutoFit/>
          </a:bodyPr>
          <a:lstStyle/>
          <a:p>
            <a:r>
              <a:rPr lang="fr-FR" sz="2400" dirty="0" smtClean="0"/>
              <a:t>Hermès, dieu des voyageurs et messager des dieux</a:t>
            </a:r>
            <a:endParaRPr lang="fr-FR" sz="2400" dirty="0"/>
          </a:p>
        </p:txBody>
      </p:sp>
      <p:pic>
        <p:nvPicPr>
          <p:cNvPr id="73729" name="Picture 1"/>
          <p:cNvPicPr>
            <a:picLocks noChangeAspect="1" noChangeArrowheads="1"/>
          </p:cNvPicPr>
          <p:nvPr/>
        </p:nvPicPr>
        <p:blipFill>
          <a:blip r:embed="rId5" cstate="print"/>
          <a:srcRect t="22672"/>
          <a:stretch>
            <a:fillRect/>
          </a:stretch>
        </p:blipFill>
        <p:spPr bwMode="auto">
          <a:xfrm>
            <a:off x="8520038" y="779639"/>
            <a:ext cx="3367162" cy="4763911"/>
          </a:xfrm>
          <a:prstGeom prst="rect">
            <a:avLst/>
          </a:prstGeom>
          <a:noFill/>
          <a:ln w="9525">
            <a:noFill/>
            <a:miter lim="800000"/>
            <a:headEnd/>
            <a:tailEnd/>
          </a:ln>
        </p:spPr>
      </p:pic>
      <p:sp>
        <p:nvSpPr>
          <p:cNvPr id="12" name="ZoneTexte 11"/>
          <p:cNvSpPr txBox="1"/>
          <p:nvPr/>
        </p:nvSpPr>
        <p:spPr>
          <a:xfrm>
            <a:off x="9753600" y="5562600"/>
            <a:ext cx="1676400" cy="830997"/>
          </a:xfrm>
          <a:prstGeom prst="rect">
            <a:avLst/>
          </a:prstGeom>
          <a:noFill/>
          <a:ln>
            <a:solidFill>
              <a:schemeClr val="accent1"/>
            </a:solidFill>
          </a:ln>
        </p:spPr>
        <p:txBody>
          <a:bodyPr wrap="square" rtlCol="0">
            <a:spAutoFit/>
          </a:bodyPr>
          <a:lstStyle/>
          <a:p>
            <a:r>
              <a:rPr lang="fr-FR" sz="2400" dirty="0" smtClean="0"/>
              <a:t>Hadès, dieu des Enfers</a:t>
            </a:r>
            <a:endParaRPr lang="fr-FR" sz="2400" dirty="0"/>
          </a:p>
        </p:txBody>
      </p:sp>
      <p:sp>
        <p:nvSpPr>
          <p:cNvPr id="13" name="Rectangle 12"/>
          <p:cNvSpPr/>
          <p:nvPr/>
        </p:nvSpPr>
        <p:spPr>
          <a:xfrm>
            <a:off x="9372600" y="6550223"/>
            <a:ext cx="2819400" cy="307777"/>
          </a:xfrm>
          <a:prstGeom prst="rect">
            <a:avLst/>
          </a:prstGeom>
        </p:spPr>
        <p:txBody>
          <a:bodyPr wrap="square">
            <a:spAutoFit/>
          </a:bodyPr>
          <a:lstStyle/>
          <a:p>
            <a:r>
              <a:rPr lang="fr-FR" sz="1400" dirty="0" smtClean="0"/>
              <a:t>© Bibliothèque nationale de France</a:t>
            </a:r>
            <a:endParaRPr lang="fr-FR"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3586837">
            <a:off x="3389802" y="1166384"/>
            <a:ext cx="5164985" cy="4289052"/>
          </a:xfrm>
          <a:prstGeom prst="rect">
            <a:avLst/>
          </a:prstGeom>
          <a:noFill/>
          <a:ln w="9525">
            <a:noFill/>
            <a:miter lim="800000"/>
            <a:headEnd/>
            <a:tailEnd/>
          </a:ln>
        </p:spPr>
      </p:pic>
      <p:sp>
        <p:nvSpPr>
          <p:cNvPr id="3" name="Rectangle 2"/>
          <p:cNvSpPr/>
          <p:nvPr/>
        </p:nvSpPr>
        <p:spPr>
          <a:xfrm>
            <a:off x="8077200" y="5638800"/>
            <a:ext cx="2819400" cy="738664"/>
          </a:xfrm>
          <a:prstGeom prst="rect">
            <a:avLst/>
          </a:prstGeom>
        </p:spPr>
        <p:txBody>
          <a:bodyPr wrap="square">
            <a:spAutoFit/>
          </a:bodyPr>
          <a:lstStyle/>
          <a:p>
            <a:r>
              <a:rPr lang="fr-FR" sz="1400" dirty="0" smtClean="0"/>
              <a:t>Persée et la tête de Méduse</a:t>
            </a:r>
          </a:p>
          <a:p>
            <a:r>
              <a:rPr lang="fr-FR" sz="1400" dirty="0" smtClean="0"/>
              <a:t>Détail du globe céleste</a:t>
            </a:r>
          </a:p>
          <a:p>
            <a:r>
              <a:rPr lang="fr-FR" sz="1400" dirty="0" smtClean="0"/>
              <a:t>© Bibliothèque nationale de France</a:t>
            </a:r>
            <a:endParaRPr lang="fr-FR"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15098</TotalTime>
  <Words>1381</Words>
  <Application>Microsoft Office PowerPoint</Application>
  <PresentationFormat>Personnalisé</PresentationFormat>
  <Paragraphs>184</Paragraphs>
  <Slides>24</Slides>
  <Notes>22</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Français  CM1</vt:lpstr>
      <vt:lpstr>Présentation PowerPoint</vt:lpstr>
      <vt:lpstr>Présentation PowerPoint</vt:lpstr>
      <vt:lpstr>D’où vient le cheval Pégase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résumer…</vt:lpstr>
      <vt:lpstr>Place à la dictée du jour !</vt:lpstr>
      <vt:lpstr>Présentation PowerPoint</vt:lpstr>
      <vt:lpstr>MAINTENANT à TON TOUR </vt:lpstr>
      <vt:lpstr>  Retrouve les compléments d’objet dans ces phrases et indique leur nature.   </vt:lpstr>
      <vt:lpstr>Présentation PowerPoint</vt:lpstr>
      <vt:lpstr>Présentation PowerPoint</vt:lpstr>
      <vt:lpstr>A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Catherine Mottet</cp:lastModifiedBy>
  <cp:revision>791</cp:revision>
  <dcterms:created xsi:type="dcterms:W3CDTF">2020-03-28T13:19:54Z</dcterms:created>
  <dcterms:modified xsi:type="dcterms:W3CDTF">2020-06-09T19:08:02Z</dcterms:modified>
</cp:coreProperties>
</file>