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55"/>
  </p:notesMasterIdLst>
  <p:handoutMasterIdLst>
    <p:handoutMasterId r:id="rId56"/>
  </p:handoutMasterIdLst>
  <p:sldIdLst>
    <p:sldId id="298" r:id="rId4"/>
    <p:sldId id="367" r:id="rId5"/>
    <p:sldId id="390" r:id="rId6"/>
    <p:sldId id="336" r:id="rId7"/>
    <p:sldId id="337" r:id="rId8"/>
    <p:sldId id="339" r:id="rId9"/>
    <p:sldId id="391" r:id="rId10"/>
    <p:sldId id="340" r:id="rId11"/>
    <p:sldId id="338" r:id="rId12"/>
    <p:sldId id="310" r:id="rId13"/>
    <p:sldId id="332" r:id="rId14"/>
    <p:sldId id="369" r:id="rId15"/>
    <p:sldId id="342" r:id="rId16"/>
    <p:sldId id="343" r:id="rId17"/>
    <p:sldId id="333" r:id="rId18"/>
    <p:sldId id="345" r:id="rId19"/>
    <p:sldId id="344" r:id="rId20"/>
    <p:sldId id="315" r:id="rId21"/>
    <p:sldId id="348" r:id="rId22"/>
    <p:sldId id="308" r:id="rId23"/>
    <p:sldId id="323" r:id="rId24"/>
    <p:sldId id="392" r:id="rId25"/>
    <p:sldId id="325" r:id="rId26"/>
    <p:sldId id="324" r:id="rId27"/>
    <p:sldId id="372" r:id="rId28"/>
    <p:sldId id="349" r:id="rId29"/>
    <p:sldId id="350" r:id="rId30"/>
    <p:sldId id="393" r:id="rId31"/>
    <p:sldId id="387" r:id="rId32"/>
    <p:sldId id="351" r:id="rId33"/>
    <p:sldId id="373" r:id="rId34"/>
    <p:sldId id="375" r:id="rId35"/>
    <p:sldId id="353" r:id="rId36"/>
    <p:sldId id="354" r:id="rId37"/>
    <p:sldId id="377" r:id="rId38"/>
    <p:sldId id="395" r:id="rId39"/>
    <p:sldId id="386" r:id="rId40"/>
    <p:sldId id="379" r:id="rId41"/>
    <p:sldId id="330" r:id="rId42"/>
    <p:sldId id="357" r:id="rId43"/>
    <p:sldId id="380" r:id="rId44"/>
    <p:sldId id="359" r:id="rId45"/>
    <p:sldId id="382" r:id="rId46"/>
    <p:sldId id="334" r:id="rId47"/>
    <p:sldId id="383" r:id="rId48"/>
    <p:sldId id="362" r:id="rId49"/>
    <p:sldId id="384" r:id="rId50"/>
    <p:sldId id="364" r:id="rId51"/>
    <p:sldId id="385" r:id="rId52"/>
    <p:sldId id="366" r:id="rId53"/>
    <p:sldId id="396" r:id="rId5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1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35" autoAdjust="0"/>
    <p:restoredTop sz="71111" autoAdjust="0"/>
  </p:normalViewPr>
  <p:slideViewPr>
    <p:cSldViewPr snapToGrid="0">
      <p:cViewPr varScale="1">
        <p:scale>
          <a:sx n="54" d="100"/>
          <a:sy n="54" d="100"/>
        </p:scale>
        <p:origin x="-50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20/04/2020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20/04/2020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9326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19087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9349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44732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7608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45111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34597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31688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On va maintenant s’intéresser à qu’est ce qu’un réseau ?</a:t>
            </a:r>
          </a:p>
          <a:p>
            <a:r>
              <a:rPr lang="fr-FR" dirty="0"/>
              <a:t>C’est un ensemble d’éléments de même nature reliés les uns aux autres. </a:t>
            </a:r>
          </a:p>
          <a:p>
            <a:r>
              <a:rPr lang="fr-FR" dirty="0"/>
              <a:t>Je connais les réseaux sociaux, c’est pareil.</a:t>
            </a:r>
          </a:p>
          <a:p>
            <a:r>
              <a:rPr lang="fr-FR" dirty="0"/>
              <a:t>Un réseau social est un service permettant de regrouper diverses personnes afin de partager et d’échanger sur des sujets.</a:t>
            </a:r>
          </a:p>
          <a:p>
            <a:r>
              <a:rPr lang="fr-FR" dirty="0"/>
              <a:t>Il y a aussi le réseau informatique qui permet de relier plusieurs ordinateurs ou autres appareils (tablettes, smartphone ou ordinateur portable) entre eux afin qu’ils puissent échanger des informations.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33956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19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3837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29771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08445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04313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 22 : Internet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réalité c’est LE réseau mondial !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Voilà comment fonctionne internet …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 bien un réseau internet, ce sont des millions d’ordinateurs qui communiquent entre eux avec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L’utilisateur qui se connecte grâce à son FAI (fournisseur d’accès internet) comme par exemple Free, Orange, Bouygues, SFR…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lui qui va délivrer un accès à internet qui permet de communiquer.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sont les serveurs qui délivrent les contenus….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des serveurs qui ont chacun leur spécificité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données,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messagerie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sites internet comme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l’environnement numérique de travail (ENT)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Antivirus 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99256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34389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03348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34189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23715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14311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92287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29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471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14939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02748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74877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28746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84434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19572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612390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45198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02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0470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39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4056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01337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041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037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211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4692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300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1C82-395F-4D59-9CA6-E2A0500B6A1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05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8615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3687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 7 : s’alimenter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humains ont eu aussi besoin de s’alimenter aussi, et donc de cultiver des céréales …des fruits des légumes…. Ainsi ils ont créé des machines (tracteurs, moissonneuses batteuses …)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3962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0409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noProof="0" smtClean="0"/>
              <a:t>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304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=""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=""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=""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=""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=""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=""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=""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98860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84674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79434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4733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0047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=""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5898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=""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=""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=""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=""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=""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=""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=""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=""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=""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=""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Forme libre : Forme 30">
            <a:extLst>
              <a:ext uri="{FF2B5EF4-FFF2-40B4-BE49-F238E27FC236}">
                <a16:creationId xmlns=""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>
            <a:extLst>
              <a:ext uri="{FF2B5EF4-FFF2-40B4-BE49-F238E27FC236}">
                <a16:creationId xmlns=""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17DA76-704E-4421-A890-4DAFFAA5B54D}"/>
              </a:ext>
            </a:extLst>
          </p:cNvPr>
          <p:cNvSpPr/>
          <p:nvPr userDrawn="1"/>
        </p:nvSpPr>
        <p:spPr>
          <a:xfrm>
            <a:off x="9780101" y="6371351"/>
            <a:ext cx="1979897" cy="435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29.jpe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8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0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microsoft.com/office/2007/relationships/hdphoto" Target="../media/hdphoto7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microsoft.com/office/2007/relationships/hdphoto" Target="../media/hdphoto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3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1.png"/><Relationship Id="rId11" Type="http://schemas.openxmlformats.org/officeDocument/2006/relationships/image" Target="../media/image50.png"/><Relationship Id="rId5" Type="http://schemas.microsoft.com/office/2007/relationships/hdphoto" Target="../media/hdphoto9.wdp"/><Relationship Id="rId15" Type="http://schemas.openxmlformats.org/officeDocument/2006/relationships/image" Target="../media/image51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microsoft.com/office/2007/relationships/hdphoto" Target="../media/hdphoto9.wdp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png"/><Relationship Id="rId5" Type="http://schemas.microsoft.com/office/2007/relationships/hdphoto" Target="../media/hdphoto9.wdp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41.jpg"/><Relationship Id="rId7" Type="http://schemas.openxmlformats.org/officeDocument/2006/relationships/image" Target="../media/image79.jp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g"/><Relationship Id="rId11" Type="http://schemas.openxmlformats.org/officeDocument/2006/relationships/image" Target="../media/image40.jp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38.jp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03.jp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03.jpg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jpg"/><Relationship Id="rId5" Type="http://schemas.microsoft.com/office/2007/relationships/hdphoto" Target="../media/hdphoto10.wdp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0.wdp"/><Relationship Id="rId5" Type="http://schemas.openxmlformats.org/officeDocument/2006/relationships/image" Target="../media/image102.png"/><Relationship Id="rId4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10.wdp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0.png"/><Relationship Id="rId4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tIns="216000" rtlCol="0"/>
          <a:lstStyle/>
          <a:p>
            <a:pPr rtl="0"/>
            <a:r>
              <a:rPr lang="fr-FR" sz="6000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31970" y="3044279"/>
            <a:ext cx="862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cap="small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Les réseaux informatiques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381081CC-40F9-4547-8A32-AFC4D3E5AB5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Technologie Collège                                                                                                                                                                                                                                       4</a:t>
            </a:r>
            <a:r>
              <a:rPr lang="fr-FR" sz="2800" b="1" spc="-3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eme</a:t>
            </a:r>
            <a:r>
              <a:rPr lang="fr-FR" sz="2800" b="1" cap="small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 -    3</a:t>
            </a:r>
            <a:r>
              <a:rPr lang="fr-FR" sz="2800" b="1" spc="-3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eme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D494C792-FEF2-4F34-A76D-B098AE4AF2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10</a:t>
            </a:fld>
            <a:endParaRPr lang="fr-FR" noProof="0"/>
          </a:p>
        </p:txBody>
      </p: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C0880E06-23F7-4F7C-98FB-F62C6E3A00D7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En résumé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6AED7EEB-CA6B-463D-811D-4D6D86DE9BE3}"/>
              </a:ext>
            </a:extLst>
          </p:cNvPr>
          <p:cNvSpPr txBox="1"/>
          <p:nvPr/>
        </p:nvSpPr>
        <p:spPr>
          <a:xfrm>
            <a:off x="1708053" y="1772201"/>
            <a:ext cx="8775894" cy="33135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Technologie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nous permet de répondre à nos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besoins,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d’améliorer le confort de la vie tout en préservant l’environnement et les ressources de la planète.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C48508AE-497E-4B95-84C5-81C06983434F}"/>
              </a:ext>
            </a:extLst>
          </p:cNvPr>
          <p:cNvSpPr/>
          <p:nvPr/>
        </p:nvSpPr>
        <p:spPr>
          <a:xfrm>
            <a:off x="1108779" y="1500809"/>
            <a:ext cx="9974442" cy="3856382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="" xmlns:a16="http://schemas.microsoft.com/office/drawing/2014/main" id="{39176919-8A25-4CD2-BE4C-FEC8A373F3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976827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9CAB23B3-7AC6-4AE4-B757-AE151FAA3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0453" r="849" b="487"/>
          <a:stretch/>
        </p:blipFill>
        <p:spPr>
          <a:xfrm>
            <a:off x="2310149" y="3664583"/>
            <a:ext cx="3903378" cy="2075007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CDF25A9-8B66-194C-A54D-6049C9694B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11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56F47783-F6AE-4EAE-9D84-02D7C4F8CD48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Quel est notre besoin aujourd’hui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FAAFF9EA-99B0-46D0-98C6-164AEF237678}"/>
              </a:ext>
            </a:extLst>
          </p:cNvPr>
          <p:cNvGrpSpPr/>
          <p:nvPr/>
        </p:nvGrpSpPr>
        <p:grpSpPr>
          <a:xfrm>
            <a:off x="-184070" y="1464262"/>
            <a:ext cx="6494767" cy="4702577"/>
            <a:chOff x="-184070" y="1464262"/>
            <a:chExt cx="6494767" cy="4702577"/>
          </a:xfrm>
        </p:grpSpPr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A9C035A9-9772-467A-97A1-EFC31902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84070" y="2938897"/>
              <a:ext cx="3227942" cy="3227942"/>
            </a:xfrm>
            <a:prstGeom prst="rect">
              <a:avLst/>
            </a:prstGeom>
          </p:spPr>
        </p:pic>
        <p:sp>
          <p:nvSpPr>
            <p:cNvPr id="13" name="Bulle narrative : rectangle à coins arrondis 12">
              <a:extLst>
                <a:ext uri="{FF2B5EF4-FFF2-40B4-BE49-F238E27FC236}">
                  <a16:creationId xmlns="" xmlns:a16="http://schemas.microsoft.com/office/drawing/2014/main" id="{76372C44-0A6E-4BD1-8ACB-BA799678C24E}"/>
                </a:ext>
              </a:extLst>
            </p:cNvPr>
            <p:cNvSpPr/>
            <p:nvPr/>
          </p:nvSpPr>
          <p:spPr>
            <a:xfrm flipH="1">
              <a:off x="1414649" y="1464262"/>
              <a:ext cx="4466656" cy="1754326"/>
            </a:xfrm>
            <a:prstGeom prst="wedgeRoundRectCallout">
              <a:avLst>
                <a:gd name="adj1" fmla="val 33590"/>
                <a:gd name="adj2" fmla="val 71544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A62A5921-2AEF-4188-859B-343E01E12E53}"/>
                </a:ext>
              </a:extLst>
            </p:cNvPr>
            <p:cNvSpPr txBox="1"/>
            <p:nvPr/>
          </p:nvSpPr>
          <p:spPr>
            <a:xfrm>
              <a:off x="819671" y="1669575"/>
              <a:ext cx="54910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Comment vivons</a:t>
              </a:r>
            </a:p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 nous actuellement ?</a:t>
              </a:r>
              <a:b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Espace réservé du pied de page 5">
            <a:extLst>
              <a:ext uri="{FF2B5EF4-FFF2-40B4-BE49-F238E27FC236}">
                <a16:creationId xmlns="" xmlns:a16="http://schemas.microsoft.com/office/drawing/2014/main" id="{A979CD58-2572-4706-9961-53EA2928147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6EE0D270-7908-4036-96CE-B987255F067D}"/>
              </a:ext>
            </a:extLst>
          </p:cNvPr>
          <p:cNvGrpSpPr/>
          <p:nvPr/>
        </p:nvGrpSpPr>
        <p:grpSpPr>
          <a:xfrm>
            <a:off x="7072896" y="1335217"/>
            <a:ext cx="4299433" cy="4177367"/>
            <a:chOff x="7072896" y="1129904"/>
            <a:chExt cx="4299433" cy="4177367"/>
          </a:xfrm>
        </p:grpSpPr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167BB02C-72D5-436F-9834-428D8A0F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1A0F49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072896" y="1129904"/>
              <a:ext cx="4299433" cy="417736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CB99CB65-41DE-497F-80B3-060C4245F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200" t="3672" r="9472"/>
            <a:stretch/>
          </p:blipFill>
          <p:spPr>
            <a:xfrm>
              <a:off x="8136359" y="2377440"/>
              <a:ext cx="2087014" cy="2599786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F77D0800-8AC0-4D26-95F7-5EBE3A5B731C}"/>
              </a:ext>
            </a:extLst>
          </p:cNvPr>
          <p:cNvSpPr txBox="1"/>
          <p:nvPr/>
        </p:nvSpPr>
        <p:spPr>
          <a:xfrm>
            <a:off x="7566283" y="5446774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RESTER CHEZ SOI</a:t>
            </a:r>
          </a:p>
        </p:txBody>
      </p:sp>
    </p:spTree>
    <p:extLst>
      <p:ext uri="{BB962C8B-B14F-4D97-AF65-F5344CB8AC3E}">
        <p14:creationId xmlns:p14="http://schemas.microsoft.com/office/powerpoint/2010/main" val="28976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CDF25A9-8B66-194C-A54D-6049C9694B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12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56F47783-F6AE-4EAE-9D84-02D7C4F8CD48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Quel est notre besoin aujourd’hui 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B8A68C06-326F-4443-8D19-320B28D8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96" y="1696514"/>
            <a:ext cx="1780285" cy="17802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92E03A58-DED1-44D2-B716-56FDBC43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655" y="3233085"/>
            <a:ext cx="1780285" cy="17802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7F3DEC2A-6EF8-440D-A8F5-A9C919650859}"/>
              </a:ext>
            </a:extLst>
          </p:cNvPr>
          <p:cNvSpPr txBox="1"/>
          <p:nvPr/>
        </p:nvSpPr>
        <p:spPr>
          <a:xfrm>
            <a:off x="1014747" y="334279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Communiquer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F2723F5-7C59-43ED-BA87-D28584F5059C}"/>
              </a:ext>
            </a:extLst>
          </p:cNvPr>
          <p:cNvSpPr/>
          <p:nvPr/>
        </p:nvSpPr>
        <p:spPr>
          <a:xfrm>
            <a:off x="4471239" y="494875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Apprendre</a:t>
            </a:r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="" xmlns:a16="http://schemas.microsoft.com/office/drawing/2014/main" id="{AEC8DC77-A976-4379-8C6F-F65B0EF0AB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E7E3A8A4-2C50-4539-ABD8-AAD7368B2077}"/>
              </a:ext>
            </a:extLst>
          </p:cNvPr>
          <p:cNvGrpSpPr/>
          <p:nvPr/>
        </p:nvGrpSpPr>
        <p:grpSpPr>
          <a:xfrm>
            <a:off x="7072896" y="1335217"/>
            <a:ext cx="4299433" cy="4177367"/>
            <a:chOff x="7072896" y="1129904"/>
            <a:chExt cx="4299433" cy="4177367"/>
          </a:xfrm>
        </p:grpSpPr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98C3EAFA-61C7-4EA5-9EF3-B7B5D25C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1A0F49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072896" y="1129904"/>
              <a:ext cx="4299433" cy="417736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49EA5194-4B3D-4AC0-9127-DAFB31822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200" t="3672" r="9472"/>
            <a:stretch/>
          </p:blipFill>
          <p:spPr>
            <a:xfrm>
              <a:off x="8136359" y="2377440"/>
              <a:ext cx="2087014" cy="2599786"/>
            </a:xfrm>
            <a:prstGeom prst="rect">
              <a:avLst/>
            </a:prstGeom>
          </p:spPr>
        </p:pic>
      </p:grpSp>
      <p:cxnSp>
        <p:nvCxnSpPr>
          <p:cNvPr id="26" name="Connecteur droit 25">
            <a:extLst>
              <a:ext uri="{FF2B5EF4-FFF2-40B4-BE49-F238E27FC236}">
                <a16:creationId xmlns="" xmlns:a16="http://schemas.microsoft.com/office/drawing/2014/main" id="{F1CA47FD-B517-4B01-8523-4E75B3057C1E}"/>
              </a:ext>
            </a:extLst>
          </p:cNvPr>
          <p:cNvCxnSpPr>
            <a:cxnSpLocks/>
          </p:cNvCxnSpPr>
          <p:nvPr/>
        </p:nvCxnSpPr>
        <p:spPr>
          <a:xfrm>
            <a:off x="6814999" y="1556062"/>
            <a:ext cx="0" cy="4312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F5F5B3CD-ECEB-4376-8D96-43CBCA30E314}"/>
              </a:ext>
            </a:extLst>
          </p:cNvPr>
          <p:cNvSpPr txBox="1"/>
          <p:nvPr/>
        </p:nvSpPr>
        <p:spPr>
          <a:xfrm>
            <a:off x="7566283" y="5446774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RESTER CHEZ SOI</a:t>
            </a:r>
          </a:p>
        </p:txBody>
      </p:sp>
    </p:spTree>
    <p:extLst>
      <p:ext uri="{BB962C8B-B14F-4D97-AF65-F5344CB8AC3E}">
        <p14:creationId xmlns:p14="http://schemas.microsoft.com/office/powerpoint/2010/main" val="105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7A293FC-90AC-419F-8B1F-C368F8735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7" t="28577" r="20433" b="6009"/>
          <a:stretch/>
        </p:blipFill>
        <p:spPr>
          <a:xfrm>
            <a:off x="43246" y="3381247"/>
            <a:ext cx="1733562" cy="292875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CDF25A9-8B66-194C-A54D-6049C9694B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13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="" xmlns:a16="http://schemas.microsoft.com/office/drawing/2014/main" id="{56F47783-F6AE-4EAE-9D84-02D7C4F8CD48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Quel est notre besoin aujourd’hui ?</a:t>
            </a:r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="" xmlns:a16="http://schemas.microsoft.com/office/drawing/2014/main" id="{8F99B3E8-DB37-46FF-BB58-0BDC2FAD9648}"/>
              </a:ext>
            </a:extLst>
          </p:cNvPr>
          <p:cNvSpPr/>
          <p:nvPr/>
        </p:nvSpPr>
        <p:spPr>
          <a:xfrm flipH="1">
            <a:off x="1162780" y="1051035"/>
            <a:ext cx="5824621" cy="2409873"/>
          </a:xfrm>
          <a:prstGeom prst="wedgeRoundRectCallout">
            <a:avLst>
              <a:gd name="adj1" fmla="val 34443"/>
              <a:gd name="adj2" fmla="val 65753"/>
              <a:gd name="adj3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B43123-8F91-4E4D-A819-61C0859B4365}"/>
              </a:ext>
            </a:extLst>
          </p:cNvPr>
          <p:cNvSpPr/>
          <p:nvPr/>
        </p:nvSpPr>
        <p:spPr>
          <a:xfrm>
            <a:off x="1106709" y="1165186"/>
            <a:ext cx="5966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Comment faire pour garder le contact, continuer à garder des liens, à rester connecté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D81220-1903-4D7C-82D5-78B9CB050EFC}"/>
              </a:ext>
            </a:extLst>
          </p:cNvPr>
          <p:cNvSpPr/>
          <p:nvPr/>
        </p:nvSpPr>
        <p:spPr>
          <a:xfrm>
            <a:off x="3511132" y="3460908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Expression du besoin 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="" xmlns:a16="http://schemas.microsoft.com/office/drawing/2014/main" id="{15756F15-9FCD-4372-8CF9-88A63E7955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3DE7ECB7-C2A4-4EFD-A213-8BB52D214BF3}"/>
              </a:ext>
            </a:extLst>
          </p:cNvPr>
          <p:cNvGrpSpPr/>
          <p:nvPr/>
        </p:nvGrpSpPr>
        <p:grpSpPr>
          <a:xfrm>
            <a:off x="7072896" y="1335217"/>
            <a:ext cx="4299433" cy="4177367"/>
            <a:chOff x="7072896" y="1129904"/>
            <a:chExt cx="4299433" cy="4177367"/>
          </a:xfrm>
        </p:grpSpPr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031923EC-0FB4-41E4-8D62-6B94130E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1A0F49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072896" y="1129904"/>
              <a:ext cx="4299433" cy="4177367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1CCF39DD-7C12-4BFD-8EB5-D5FC0D93E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200" t="3672" r="9472"/>
            <a:stretch/>
          </p:blipFill>
          <p:spPr>
            <a:xfrm>
              <a:off x="8136359" y="2377440"/>
              <a:ext cx="2087014" cy="2599786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16A14065-BFBA-464B-9589-5193D742B396}"/>
              </a:ext>
            </a:extLst>
          </p:cNvPr>
          <p:cNvSpPr txBox="1"/>
          <p:nvPr/>
        </p:nvSpPr>
        <p:spPr>
          <a:xfrm>
            <a:off x="7566283" y="5446774"/>
            <a:ext cx="322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RESTER CHEZ SOI</a:t>
            </a:r>
          </a:p>
        </p:txBody>
      </p:sp>
    </p:spTree>
    <p:extLst>
      <p:ext uri="{BB962C8B-B14F-4D97-AF65-F5344CB8AC3E}">
        <p14:creationId xmlns:p14="http://schemas.microsoft.com/office/powerpoint/2010/main" val="1078456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015F9F4-4FEE-4041-876F-117F6D1EDB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14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9567085-5EA1-4311-BBB3-BA5851F9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96" y="1003616"/>
            <a:ext cx="2419688" cy="2410161"/>
          </a:xfrm>
          <a:prstGeom prst="rect">
            <a:avLst/>
          </a:prstGeom>
        </p:spPr>
      </p:pic>
      <p:sp>
        <p:nvSpPr>
          <p:cNvPr id="50" name="Espace réservé du pied de page 1">
            <a:extLst>
              <a:ext uri="{FF2B5EF4-FFF2-40B4-BE49-F238E27FC236}">
                <a16:creationId xmlns="" xmlns:a16="http://schemas.microsoft.com/office/drawing/2014/main" id="{947EF97F-D131-4230-A25C-5D2C037235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grpSp>
        <p:nvGrpSpPr>
          <p:cNvPr id="2067" name="Groupe 2066">
            <a:extLst>
              <a:ext uri="{FF2B5EF4-FFF2-40B4-BE49-F238E27FC236}">
                <a16:creationId xmlns="" xmlns:a16="http://schemas.microsoft.com/office/drawing/2014/main" id="{09C3E7D3-E965-4FCC-AE20-EA0F00CB448A}"/>
              </a:ext>
            </a:extLst>
          </p:cNvPr>
          <p:cNvGrpSpPr/>
          <p:nvPr/>
        </p:nvGrpSpPr>
        <p:grpSpPr>
          <a:xfrm>
            <a:off x="546118" y="12437"/>
            <a:ext cx="4083678" cy="3315288"/>
            <a:chOff x="546118" y="12437"/>
            <a:chExt cx="4083678" cy="3315288"/>
          </a:xfrm>
        </p:grpSpPr>
        <p:grpSp>
          <p:nvGrpSpPr>
            <p:cNvPr id="2052" name="Groupe 2051">
              <a:extLst>
                <a:ext uri="{FF2B5EF4-FFF2-40B4-BE49-F238E27FC236}">
                  <a16:creationId xmlns="" xmlns:a16="http://schemas.microsoft.com/office/drawing/2014/main" id="{BD2023A5-3901-449B-81ED-72E53FE3709D}"/>
                </a:ext>
              </a:extLst>
            </p:cNvPr>
            <p:cNvGrpSpPr/>
            <p:nvPr/>
          </p:nvGrpSpPr>
          <p:grpSpPr>
            <a:xfrm>
              <a:off x="546118" y="12437"/>
              <a:ext cx="4083678" cy="3315288"/>
              <a:chOff x="546118" y="12437"/>
              <a:chExt cx="4083678" cy="3315288"/>
            </a:xfrm>
          </p:grpSpPr>
          <p:grpSp>
            <p:nvGrpSpPr>
              <p:cNvPr id="2050" name="Groupe 2049">
                <a:extLst>
                  <a:ext uri="{FF2B5EF4-FFF2-40B4-BE49-F238E27FC236}">
                    <a16:creationId xmlns="" xmlns:a16="http://schemas.microsoft.com/office/drawing/2014/main" id="{9F35416E-C3D8-4021-BEAB-233C0E8D2175}"/>
                  </a:ext>
                </a:extLst>
              </p:cNvPr>
              <p:cNvGrpSpPr/>
              <p:nvPr/>
            </p:nvGrpSpPr>
            <p:grpSpPr>
              <a:xfrm>
                <a:off x="1073442" y="12437"/>
                <a:ext cx="1960513" cy="2827684"/>
                <a:chOff x="1073442" y="12437"/>
                <a:chExt cx="1960513" cy="2827684"/>
              </a:xfrm>
            </p:grpSpPr>
            <p:sp>
              <p:nvSpPr>
                <p:cNvPr id="62" name="Nuage 61">
                  <a:extLst>
                    <a:ext uri="{FF2B5EF4-FFF2-40B4-BE49-F238E27FC236}">
                      <a16:creationId xmlns="" xmlns:a16="http://schemas.microsoft.com/office/drawing/2014/main" id="{9241EF1D-272C-48EA-8812-3713DA56095A}"/>
                    </a:ext>
                  </a:extLst>
                </p:cNvPr>
                <p:cNvSpPr/>
                <p:nvPr/>
              </p:nvSpPr>
              <p:spPr>
                <a:xfrm>
                  <a:off x="1620713" y="522034"/>
                  <a:ext cx="630012" cy="351302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9" name="Image 28">
                  <a:extLst>
                    <a:ext uri="{FF2B5EF4-FFF2-40B4-BE49-F238E27FC236}">
                      <a16:creationId xmlns="" xmlns:a16="http://schemas.microsoft.com/office/drawing/2014/main" id="{DCA29754-0F39-4AEB-9164-359CE70A47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5927" t="26482" r="10683" b="13140"/>
                <a:stretch/>
              </p:blipFill>
              <p:spPr>
                <a:xfrm>
                  <a:off x="1073442" y="1227221"/>
                  <a:ext cx="1960513" cy="1612900"/>
                </a:xfrm>
                <a:prstGeom prst="rect">
                  <a:avLst/>
                </a:prstGeom>
              </p:spPr>
            </p:pic>
            <p:sp>
              <p:nvSpPr>
                <p:cNvPr id="2049" name="Organigramme : Bande perforée 2048">
                  <a:extLst>
                    <a:ext uri="{FF2B5EF4-FFF2-40B4-BE49-F238E27FC236}">
                      <a16:creationId xmlns="" xmlns:a16="http://schemas.microsoft.com/office/drawing/2014/main" id="{0491F264-6DC7-4361-872B-6B3A893389A0}"/>
                    </a:ext>
                  </a:extLst>
                </p:cNvPr>
                <p:cNvSpPr/>
                <p:nvPr/>
              </p:nvSpPr>
              <p:spPr>
                <a:xfrm rot="1520086">
                  <a:off x="1729089" y="1320233"/>
                  <a:ext cx="773060" cy="680293"/>
                </a:xfrm>
                <a:prstGeom prst="flowChartPunchedTap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48" name="Nuage 2047">
                  <a:extLst>
                    <a:ext uri="{FF2B5EF4-FFF2-40B4-BE49-F238E27FC236}">
                      <a16:creationId xmlns="" xmlns:a16="http://schemas.microsoft.com/office/drawing/2014/main" id="{215D2141-DA94-4794-965E-0E509AAE8DE6}"/>
                    </a:ext>
                  </a:extLst>
                </p:cNvPr>
                <p:cNvSpPr/>
                <p:nvPr/>
              </p:nvSpPr>
              <p:spPr>
                <a:xfrm>
                  <a:off x="1702913" y="1060143"/>
                  <a:ext cx="785880" cy="437018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Nuage 62">
                  <a:extLst>
                    <a:ext uri="{FF2B5EF4-FFF2-40B4-BE49-F238E27FC236}">
                      <a16:creationId xmlns="" xmlns:a16="http://schemas.microsoft.com/office/drawing/2014/main" id="{654B5876-F3F1-4E93-BDA0-B7086E50BDCC}"/>
                    </a:ext>
                  </a:extLst>
                </p:cNvPr>
                <p:cNvSpPr/>
                <p:nvPr/>
              </p:nvSpPr>
              <p:spPr>
                <a:xfrm>
                  <a:off x="1511904" y="12437"/>
                  <a:ext cx="407808" cy="263715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059" name="Groupe 2058">
                <a:extLst>
                  <a:ext uri="{FF2B5EF4-FFF2-40B4-BE49-F238E27FC236}">
                    <a16:creationId xmlns="" xmlns:a16="http://schemas.microsoft.com/office/drawing/2014/main" id="{1C53BC1B-6F5E-45E6-866C-E860C40CD8CC}"/>
                  </a:ext>
                </a:extLst>
              </p:cNvPr>
              <p:cNvGrpSpPr/>
              <p:nvPr/>
            </p:nvGrpSpPr>
            <p:grpSpPr>
              <a:xfrm>
                <a:off x="546118" y="1003807"/>
                <a:ext cx="4083678" cy="2323918"/>
                <a:chOff x="1216324" y="3351418"/>
                <a:chExt cx="4083678" cy="2323918"/>
              </a:xfrm>
            </p:grpSpPr>
            <p:sp>
              <p:nvSpPr>
                <p:cNvPr id="27" name="Ellipse 26">
                  <a:extLst>
                    <a:ext uri="{FF2B5EF4-FFF2-40B4-BE49-F238E27FC236}">
                      <a16:creationId xmlns="" xmlns:a16="http://schemas.microsoft.com/office/drawing/2014/main" id="{3ACB064C-219F-4C6D-858C-087EE1C7B610}"/>
                    </a:ext>
                  </a:extLst>
                </p:cNvPr>
                <p:cNvSpPr/>
                <p:nvPr/>
              </p:nvSpPr>
              <p:spPr>
                <a:xfrm>
                  <a:off x="1484390" y="3351418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  <p:cxnSp>
              <p:nvCxnSpPr>
                <p:cNvPr id="61" name="Connecteur droit 60">
                  <a:extLst>
                    <a:ext uri="{FF2B5EF4-FFF2-40B4-BE49-F238E27FC236}">
                      <a16:creationId xmlns="" xmlns:a16="http://schemas.microsoft.com/office/drawing/2014/main" id="{9C56C14D-CCB0-4E87-A115-22D3BF51E915}"/>
                    </a:ext>
                  </a:extLst>
                </p:cNvPr>
                <p:cNvCxnSpPr>
                  <a:cxnSpLocks/>
                  <a:stCxn id="27" idx="6"/>
                  <a:endCxn id="7" idx="1"/>
                </p:cNvCxnSpPr>
                <p:nvPr/>
              </p:nvCxnSpPr>
              <p:spPr>
                <a:xfrm>
                  <a:off x="3474574" y="4346510"/>
                  <a:ext cx="1825428" cy="20979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ZoneTexte 45">
                  <a:extLst>
                    <a:ext uri="{FF2B5EF4-FFF2-40B4-BE49-F238E27FC236}">
                      <a16:creationId xmlns="" xmlns:a16="http://schemas.microsoft.com/office/drawing/2014/main" id="{D2F0124A-2874-4BEB-AC94-37C889101A35}"/>
                    </a:ext>
                  </a:extLst>
                </p:cNvPr>
                <p:cNvSpPr txBox="1"/>
                <p:nvPr/>
              </p:nvSpPr>
              <p:spPr>
                <a:xfrm>
                  <a:off x="1216324" y="5213671"/>
                  <a:ext cx="26677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 rtl="0">
                    <a:defRPr lang="fr-FR"/>
                  </a:defPPr>
                  <a:lvl1pPr>
                    <a:defRPr sz="2400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US" dirty="0" err="1"/>
                    <a:t>Signaux</a:t>
                  </a:r>
                  <a:r>
                    <a:rPr lang="en-US" dirty="0"/>
                    <a:t> de </a:t>
                  </a:r>
                  <a:r>
                    <a:rPr lang="en-US" dirty="0" err="1"/>
                    <a:t>fumée</a:t>
                  </a:r>
                  <a:endParaRPr lang="en-US" dirty="0"/>
                </a:p>
              </p:txBody>
            </p:sp>
          </p:grpSp>
        </p:grpSp>
        <p:sp>
          <p:nvSpPr>
            <p:cNvPr id="2065" name="ZoneTexte 2064">
              <a:extLst>
                <a:ext uri="{FF2B5EF4-FFF2-40B4-BE49-F238E27FC236}">
                  <a16:creationId xmlns="" xmlns:a16="http://schemas.microsoft.com/office/drawing/2014/main" id="{E1D81785-EBFE-4485-923B-0C9CD3CE6892}"/>
                </a:ext>
              </a:extLst>
            </p:cNvPr>
            <p:cNvSpPr txBox="1"/>
            <p:nvPr/>
          </p:nvSpPr>
          <p:spPr>
            <a:xfrm rot="435235">
              <a:off x="2957762" y="1771053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Liaison visuelle</a:t>
              </a:r>
            </a:p>
          </p:txBody>
        </p:sp>
      </p:grpSp>
      <p:grpSp>
        <p:nvGrpSpPr>
          <p:cNvPr id="2068" name="Groupe 2067">
            <a:extLst>
              <a:ext uri="{FF2B5EF4-FFF2-40B4-BE49-F238E27FC236}">
                <a16:creationId xmlns="" xmlns:a16="http://schemas.microsoft.com/office/drawing/2014/main" id="{38ACEFC4-D176-429C-8089-4E43C9E9FF65}"/>
              </a:ext>
            </a:extLst>
          </p:cNvPr>
          <p:cNvGrpSpPr/>
          <p:nvPr/>
        </p:nvGrpSpPr>
        <p:grpSpPr>
          <a:xfrm>
            <a:off x="1511904" y="2887696"/>
            <a:ext cx="3332644" cy="3043326"/>
            <a:chOff x="1511904" y="2887696"/>
            <a:chExt cx="3332644" cy="3043326"/>
          </a:xfrm>
        </p:grpSpPr>
        <p:grpSp>
          <p:nvGrpSpPr>
            <p:cNvPr id="2053" name="Groupe 2052">
              <a:extLst>
                <a:ext uri="{FF2B5EF4-FFF2-40B4-BE49-F238E27FC236}">
                  <a16:creationId xmlns="" xmlns:a16="http://schemas.microsoft.com/office/drawing/2014/main" id="{AD8F1879-5DC2-4E02-89AB-BABA7B42383D}"/>
                </a:ext>
              </a:extLst>
            </p:cNvPr>
            <p:cNvGrpSpPr/>
            <p:nvPr/>
          </p:nvGrpSpPr>
          <p:grpSpPr>
            <a:xfrm>
              <a:off x="1511904" y="2887696"/>
              <a:ext cx="3332644" cy="3043326"/>
              <a:chOff x="1511904" y="2887696"/>
              <a:chExt cx="3332644" cy="304332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="" xmlns:a16="http://schemas.microsoft.com/office/drawing/2014/main" id="{61F72006-2E3C-479E-B44D-51CD6D592F24}"/>
                  </a:ext>
                </a:extLst>
              </p:cNvPr>
              <p:cNvGrpSpPr/>
              <p:nvPr/>
            </p:nvGrpSpPr>
            <p:grpSpPr>
              <a:xfrm>
                <a:off x="1511904" y="3523822"/>
                <a:ext cx="1997068" cy="2225342"/>
                <a:chOff x="1340671" y="1018171"/>
                <a:chExt cx="2391448" cy="2664802"/>
              </a:xfrm>
            </p:grpSpPr>
            <p:pic>
              <p:nvPicPr>
                <p:cNvPr id="30" name="Picture 6" descr="At Messagerie Envoyer E - Image gratuite sur Pixabay">
                  <a:extLst>
                    <a:ext uri="{FF2B5EF4-FFF2-40B4-BE49-F238E27FC236}">
                      <a16:creationId xmlns="" xmlns:a16="http://schemas.microsoft.com/office/drawing/2014/main" id="{B0336D9E-2404-474B-A096-D422E25BF2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45" r="9541"/>
                <a:stretch/>
              </p:blipFill>
              <p:spPr bwMode="auto">
                <a:xfrm>
                  <a:off x="1722501" y="1018171"/>
                  <a:ext cx="2009618" cy="26648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Ellipse 21">
                  <a:extLst>
                    <a:ext uri="{FF2B5EF4-FFF2-40B4-BE49-F238E27FC236}">
                      <a16:creationId xmlns="" xmlns:a16="http://schemas.microsoft.com/office/drawing/2014/main" id="{2C70DC73-5255-4DB4-B48F-8EE57C2CA68F}"/>
                    </a:ext>
                  </a:extLst>
                </p:cNvPr>
                <p:cNvSpPr/>
                <p:nvPr/>
              </p:nvSpPr>
              <p:spPr>
                <a:xfrm>
                  <a:off x="1340671" y="1083470"/>
                  <a:ext cx="2383204" cy="238320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b="1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2051" name="Connecteur droit 2050">
                <a:extLst>
                  <a:ext uri="{FF2B5EF4-FFF2-40B4-BE49-F238E27FC236}">
                    <a16:creationId xmlns="" xmlns:a16="http://schemas.microsoft.com/office/drawing/2014/main" id="{0983070A-CBDA-4469-9777-9073C655F79E}"/>
                  </a:ext>
                </a:extLst>
              </p:cNvPr>
              <p:cNvCxnSpPr>
                <a:cxnSpLocks/>
                <a:stCxn id="22" idx="7"/>
              </p:cNvCxnSpPr>
              <p:nvPr/>
            </p:nvCxnSpPr>
            <p:spPr>
              <a:xfrm flipV="1">
                <a:off x="3210632" y="2887696"/>
                <a:ext cx="1633916" cy="982112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>
                <a:extLst>
                  <a:ext uri="{FF2B5EF4-FFF2-40B4-BE49-F238E27FC236}">
                    <a16:creationId xmlns="" xmlns:a16="http://schemas.microsoft.com/office/drawing/2014/main" id="{32555E81-4BA5-471F-875E-7AC1B41562CE}"/>
                  </a:ext>
                </a:extLst>
              </p:cNvPr>
              <p:cNvSpPr txBox="1"/>
              <p:nvPr/>
            </p:nvSpPr>
            <p:spPr>
              <a:xfrm>
                <a:off x="1830765" y="5469357"/>
                <a:ext cx="1229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courrier</a:t>
                </a:r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ZoneTexte 70">
              <a:extLst>
                <a:ext uri="{FF2B5EF4-FFF2-40B4-BE49-F238E27FC236}">
                  <a16:creationId xmlns="" xmlns:a16="http://schemas.microsoft.com/office/drawing/2014/main" id="{516AC4D9-BDCB-483A-AE40-787516BADD43}"/>
                </a:ext>
              </a:extLst>
            </p:cNvPr>
            <p:cNvSpPr txBox="1"/>
            <p:nvPr/>
          </p:nvSpPr>
          <p:spPr>
            <a:xfrm rot="19750772">
              <a:off x="3056754" y="3094982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Liaison postale</a:t>
              </a:r>
            </a:p>
          </p:txBody>
        </p:sp>
      </p:grpSp>
      <p:grpSp>
        <p:nvGrpSpPr>
          <p:cNvPr id="2069" name="Groupe 2068">
            <a:extLst>
              <a:ext uri="{FF2B5EF4-FFF2-40B4-BE49-F238E27FC236}">
                <a16:creationId xmlns="" xmlns:a16="http://schemas.microsoft.com/office/drawing/2014/main" id="{69AEC536-40B0-4DBA-8B37-FDC21416C00D}"/>
              </a:ext>
            </a:extLst>
          </p:cNvPr>
          <p:cNvGrpSpPr/>
          <p:nvPr/>
        </p:nvGrpSpPr>
        <p:grpSpPr>
          <a:xfrm>
            <a:off x="4857440" y="3413777"/>
            <a:ext cx="2407038" cy="2839195"/>
            <a:chOff x="4857440" y="3413777"/>
            <a:chExt cx="2407038" cy="2839195"/>
          </a:xfrm>
        </p:grpSpPr>
        <p:grpSp>
          <p:nvGrpSpPr>
            <p:cNvPr id="2064" name="Groupe 2063">
              <a:extLst>
                <a:ext uri="{FF2B5EF4-FFF2-40B4-BE49-F238E27FC236}">
                  <a16:creationId xmlns="" xmlns:a16="http://schemas.microsoft.com/office/drawing/2014/main" id="{075FC5F6-3EA8-4CA1-B32B-AB33D652921D}"/>
                </a:ext>
              </a:extLst>
            </p:cNvPr>
            <p:cNvGrpSpPr/>
            <p:nvPr/>
          </p:nvGrpSpPr>
          <p:grpSpPr>
            <a:xfrm>
              <a:off x="4857440" y="3413777"/>
              <a:ext cx="1990184" cy="2839195"/>
              <a:chOff x="4857440" y="3413777"/>
              <a:chExt cx="1990184" cy="2839195"/>
            </a:xfrm>
          </p:grpSpPr>
          <p:pic>
            <p:nvPicPr>
              <p:cNvPr id="2055" name="Image 2054">
                <a:extLst>
                  <a:ext uri="{FF2B5EF4-FFF2-40B4-BE49-F238E27FC236}">
                    <a16:creationId xmlns="" xmlns:a16="http://schemas.microsoft.com/office/drawing/2014/main" id="{5EA365BE-5431-4805-A48D-E11EFFF87B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7770"/>
              <a:stretch/>
            </p:blipFill>
            <p:spPr>
              <a:xfrm>
                <a:off x="5112552" y="3801207"/>
                <a:ext cx="1636531" cy="1990183"/>
              </a:xfrm>
              <a:prstGeom prst="rect">
                <a:avLst/>
              </a:prstGeom>
            </p:spPr>
          </p:pic>
          <p:grpSp>
            <p:nvGrpSpPr>
              <p:cNvPr id="2060" name="Groupe 2059">
                <a:extLst>
                  <a:ext uri="{FF2B5EF4-FFF2-40B4-BE49-F238E27FC236}">
                    <a16:creationId xmlns="" xmlns:a16="http://schemas.microsoft.com/office/drawing/2014/main" id="{34289F02-B753-42BA-B47D-5AE47209E9F3}"/>
                  </a:ext>
                </a:extLst>
              </p:cNvPr>
              <p:cNvGrpSpPr/>
              <p:nvPr/>
            </p:nvGrpSpPr>
            <p:grpSpPr>
              <a:xfrm>
                <a:off x="4857440" y="3413777"/>
                <a:ext cx="1990184" cy="2839195"/>
                <a:chOff x="3612181" y="3475711"/>
                <a:chExt cx="1990184" cy="2839195"/>
              </a:xfrm>
            </p:grpSpPr>
            <p:sp>
              <p:nvSpPr>
                <p:cNvPr id="25" name="Ellipse 24">
                  <a:extLst>
                    <a:ext uri="{FF2B5EF4-FFF2-40B4-BE49-F238E27FC236}">
                      <a16:creationId xmlns="" xmlns:a16="http://schemas.microsoft.com/office/drawing/2014/main" id="{167C499A-1CBB-499F-9ADC-C94E3300CFF5}"/>
                    </a:ext>
                  </a:extLst>
                </p:cNvPr>
                <p:cNvSpPr/>
                <p:nvPr/>
              </p:nvSpPr>
              <p:spPr>
                <a:xfrm>
                  <a:off x="3612181" y="3937293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  <p:cxnSp>
              <p:nvCxnSpPr>
                <p:cNvPr id="65" name="Connecteur droit 64">
                  <a:extLst>
                    <a:ext uri="{FF2B5EF4-FFF2-40B4-BE49-F238E27FC236}">
                      <a16:creationId xmlns="" xmlns:a16="http://schemas.microsoft.com/office/drawing/2014/main" id="{CEC88961-D6ED-49BF-A5AF-C5F02DC64CAC}"/>
                    </a:ext>
                  </a:extLst>
                </p:cNvPr>
                <p:cNvCxnSpPr>
                  <a:cxnSpLocks/>
                  <a:stCxn id="7" idx="2"/>
                  <a:endCxn id="25" idx="0"/>
                </p:cNvCxnSpPr>
                <p:nvPr/>
              </p:nvCxnSpPr>
              <p:spPr>
                <a:xfrm>
                  <a:off x="4594381" y="3475711"/>
                  <a:ext cx="12892" cy="4615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ZoneTexte 54">
                  <a:extLst>
                    <a:ext uri="{FF2B5EF4-FFF2-40B4-BE49-F238E27FC236}">
                      <a16:creationId xmlns="" xmlns:a16="http://schemas.microsoft.com/office/drawing/2014/main" id="{82A8A07E-9724-4F3F-A479-2767733D9DDA}"/>
                    </a:ext>
                  </a:extLst>
                </p:cNvPr>
                <p:cNvSpPr txBox="1"/>
                <p:nvPr/>
              </p:nvSpPr>
              <p:spPr>
                <a:xfrm>
                  <a:off x="3964619" y="5853241"/>
                  <a:ext cx="153920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téléphone</a:t>
                  </a:r>
                  <a:endParaRPr lang="fr-FR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2" name="ZoneTexte 71">
              <a:extLst>
                <a:ext uri="{FF2B5EF4-FFF2-40B4-BE49-F238E27FC236}">
                  <a16:creationId xmlns="" xmlns:a16="http://schemas.microsoft.com/office/drawing/2014/main" id="{51CAD6CE-9D13-4F6F-B212-3CCB202A71BB}"/>
                </a:ext>
              </a:extLst>
            </p:cNvPr>
            <p:cNvSpPr txBox="1"/>
            <p:nvPr/>
          </p:nvSpPr>
          <p:spPr>
            <a:xfrm>
              <a:off x="5019953" y="3550805"/>
              <a:ext cx="2244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Réseau téléphonique</a:t>
              </a:r>
            </a:p>
          </p:txBody>
        </p:sp>
      </p:grpSp>
      <p:grpSp>
        <p:nvGrpSpPr>
          <p:cNvPr id="2070" name="Groupe 2069">
            <a:extLst>
              <a:ext uri="{FF2B5EF4-FFF2-40B4-BE49-F238E27FC236}">
                <a16:creationId xmlns="" xmlns:a16="http://schemas.microsoft.com/office/drawing/2014/main" id="{7C4B1D6F-ACB7-45BB-AE81-9E5F6D79EDF0}"/>
              </a:ext>
            </a:extLst>
          </p:cNvPr>
          <p:cNvGrpSpPr/>
          <p:nvPr/>
        </p:nvGrpSpPr>
        <p:grpSpPr>
          <a:xfrm>
            <a:off x="6834732" y="2857239"/>
            <a:ext cx="3737360" cy="3072865"/>
            <a:chOff x="6834732" y="2857239"/>
            <a:chExt cx="3737360" cy="3072865"/>
          </a:xfrm>
        </p:grpSpPr>
        <p:grpSp>
          <p:nvGrpSpPr>
            <p:cNvPr id="2062" name="Groupe 2061">
              <a:extLst>
                <a:ext uri="{FF2B5EF4-FFF2-40B4-BE49-F238E27FC236}">
                  <a16:creationId xmlns="" xmlns:a16="http://schemas.microsoft.com/office/drawing/2014/main" id="{6C542647-A431-4DF5-8FE5-D798BE70C555}"/>
                </a:ext>
              </a:extLst>
            </p:cNvPr>
            <p:cNvGrpSpPr/>
            <p:nvPr/>
          </p:nvGrpSpPr>
          <p:grpSpPr>
            <a:xfrm>
              <a:off x="6834732" y="2857239"/>
              <a:ext cx="3737360" cy="3072865"/>
              <a:chOff x="6976398" y="2691855"/>
              <a:chExt cx="3737360" cy="3072865"/>
            </a:xfrm>
          </p:grpSpPr>
          <p:grpSp>
            <p:nvGrpSpPr>
              <p:cNvPr id="2074" name="Groupe 2073">
                <a:extLst>
                  <a:ext uri="{FF2B5EF4-FFF2-40B4-BE49-F238E27FC236}">
                    <a16:creationId xmlns="" xmlns:a16="http://schemas.microsoft.com/office/drawing/2014/main" id="{30AEB3BD-A93A-4F30-B5D2-31678437D7BF}"/>
                  </a:ext>
                </a:extLst>
              </p:cNvPr>
              <p:cNvGrpSpPr/>
              <p:nvPr/>
            </p:nvGrpSpPr>
            <p:grpSpPr>
              <a:xfrm>
                <a:off x="8689912" y="3367958"/>
                <a:ext cx="1990184" cy="1990184"/>
                <a:chOff x="8689912" y="3367958"/>
                <a:chExt cx="1990184" cy="1990184"/>
              </a:xfrm>
            </p:grpSpPr>
            <p:pic>
              <p:nvPicPr>
                <p:cNvPr id="2073" name="Image 2072">
                  <a:extLst>
                    <a:ext uri="{FF2B5EF4-FFF2-40B4-BE49-F238E27FC236}">
                      <a16:creationId xmlns="" xmlns:a16="http://schemas.microsoft.com/office/drawing/2014/main" id="{1B961371-E2A9-47B2-924F-653AA1E625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324" t="28743" r="2342" b="17367"/>
                <a:stretch/>
              </p:blipFill>
              <p:spPr>
                <a:xfrm flipH="1">
                  <a:off x="8720134" y="3824339"/>
                  <a:ext cx="1865993" cy="1077421"/>
                </a:xfrm>
                <a:prstGeom prst="rect">
                  <a:avLst/>
                </a:prstGeom>
              </p:spPr>
            </p:pic>
            <p:sp>
              <p:nvSpPr>
                <p:cNvPr id="26" name="Ellipse 25">
                  <a:extLst>
                    <a:ext uri="{FF2B5EF4-FFF2-40B4-BE49-F238E27FC236}">
                      <a16:creationId xmlns="" xmlns:a16="http://schemas.microsoft.com/office/drawing/2014/main" id="{D7083716-D6A5-440B-835E-A2671071E492}"/>
                    </a:ext>
                  </a:extLst>
                </p:cNvPr>
                <p:cNvSpPr/>
                <p:nvPr/>
              </p:nvSpPr>
              <p:spPr>
                <a:xfrm>
                  <a:off x="8689912" y="3367958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54" name="Connecteur droit 53">
                <a:extLst>
                  <a:ext uri="{FF2B5EF4-FFF2-40B4-BE49-F238E27FC236}">
                    <a16:creationId xmlns="" xmlns:a16="http://schemas.microsoft.com/office/drawing/2014/main" id="{C1A4AFE8-CBD5-4396-A40E-8AC5024A82D4}"/>
                  </a:ext>
                </a:extLst>
              </p:cNvPr>
              <p:cNvCxnSpPr>
                <a:cxnSpLocks/>
                <a:endCxn id="26" idx="1"/>
              </p:cNvCxnSpPr>
              <p:nvPr/>
            </p:nvCxnSpPr>
            <p:spPr>
              <a:xfrm>
                <a:off x="6976398" y="2691855"/>
                <a:ext cx="2004970" cy="96755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ZoneTexte 56">
                <a:extLst>
                  <a:ext uri="{FF2B5EF4-FFF2-40B4-BE49-F238E27FC236}">
                    <a16:creationId xmlns="" xmlns:a16="http://schemas.microsoft.com/office/drawing/2014/main" id="{BB42625F-028B-436D-AB64-7C97F07AE8DD}"/>
                  </a:ext>
                </a:extLst>
              </p:cNvPr>
              <p:cNvSpPr txBox="1"/>
              <p:nvPr/>
            </p:nvSpPr>
            <p:spPr>
              <a:xfrm>
                <a:off x="9140892" y="5303055"/>
                <a:ext cx="1572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ordinateur</a:t>
                </a:r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ZoneTexte 72">
              <a:extLst>
                <a:ext uri="{FF2B5EF4-FFF2-40B4-BE49-F238E27FC236}">
                  <a16:creationId xmlns="" xmlns:a16="http://schemas.microsoft.com/office/drawing/2014/main" id="{503AAEAF-307C-49AB-94FC-E35BCA0937BB}"/>
                </a:ext>
              </a:extLst>
            </p:cNvPr>
            <p:cNvSpPr txBox="1"/>
            <p:nvPr/>
          </p:nvSpPr>
          <p:spPr>
            <a:xfrm rot="1525486">
              <a:off x="6873835" y="3024185"/>
              <a:ext cx="2214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Réseau informatique</a:t>
              </a:r>
            </a:p>
          </p:txBody>
        </p:sp>
      </p:grpSp>
      <p:grpSp>
        <p:nvGrpSpPr>
          <p:cNvPr id="2071" name="Groupe 2070">
            <a:extLst>
              <a:ext uri="{FF2B5EF4-FFF2-40B4-BE49-F238E27FC236}">
                <a16:creationId xmlns="" xmlns:a16="http://schemas.microsoft.com/office/drawing/2014/main" id="{2CDC6924-AD7C-47BE-B4C6-ADA2E2EF263A}"/>
              </a:ext>
            </a:extLst>
          </p:cNvPr>
          <p:cNvGrpSpPr/>
          <p:nvPr/>
        </p:nvGrpSpPr>
        <p:grpSpPr>
          <a:xfrm>
            <a:off x="7021058" y="927896"/>
            <a:ext cx="4364296" cy="2347612"/>
            <a:chOff x="7021058" y="927896"/>
            <a:chExt cx="4364296" cy="2347612"/>
          </a:xfrm>
        </p:grpSpPr>
        <p:grpSp>
          <p:nvGrpSpPr>
            <p:cNvPr id="2063" name="Groupe 2062">
              <a:extLst>
                <a:ext uri="{FF2B5EF4-FFF2-40B4-BE49-F238E27FC236}">
                  <a16:creationId xmlns="" xmlns:a16="http://schemas.microsoft.com/office/drawing/2014/main" id="{10A7D289-B160-48FD-AECB-DB254536E225}"/>
                </a:ext>
              </a:extLst>
            </p:cNvPr>
            <p:cNvGrpSpPr/>
            <p:nvPr/>
          </p:nvGrpSpPr>
          <p:grpSpPr>
            <a:xfrm>
              <a:off x="7021058" y="927896"/>
              <a:ext cx="4364296" cy="2347612"/>
              <a:chOff x="6215374" y="976043"/>
              <a:chExt cx="4364296" cy="2347612"/>
            </a:xfrm>
          </p:grpSpPr>
          <p:grpSp>
            <p:nvGrpSpPr>
              <p:cNvPr id="2057" name="Groupe 2056">
                <a:extLst>
                  <a:ext uri="{FF2B5EF4-FFF2-40B4-BE49-F238E27FC236}">
                    <a16:creationId xmlns="" xmlns:a16="http://schemas.microsoft.com/office/drawing/2014/main" id="{C2294D7E-D67E-4A3F-9406-00EC4CF8564C}"/>
                  </a:ext>
                </a:extLst>
              </p:cNvPr>
              <p:cNvGrpSpPr/>
              <p:nvPr/>
            </p:nvGrpSpPr>
            <p:grpSpPr>
              <a:xfrm>
                <a:off x="8536130" y="976043"/>
                <a:ext cx="1990184" cy="1990184"/>
                <a:chOff x="8536130" y="976043"/>
                <a:chExt cx="1990184" cy="1990184"/>
              </a:xfrm>
            </p:grpSpPr>
            <p:pic>
              <p:nvPicPr>
                <p:cNvPr id="2056" name="Image 2055">
                  <a:extLst>
                    <a:ext uri="{FF2B5EF4-FFF2-40B4-BE49-F238E27FC236}">
                      <a16:creationId xmlns="" xmlns:a16="http://schemas.microsoft.com/office/drawing/2014/main" id="{3011C3FC-1978-433A-9C28-37800A088C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04579" y="1001409"/>
                  <a:ext cx="1905266" cy="1905266"/>
                </a:xfrm>
                <a:prstGeom prst="rect">
                  <a:avLst/>
                </a:prstGeom>
              </p:spPr>
            </p:pic>
            <p:sp>
              <p:nvSpPr>
                <p:cNvPr id="44" name="Ellipse 43">
                  <a:extLst>
                    <a:ext uri="{FF2B5EF4-FFF2-40B4-BE49-F238E27FC236}">
                      <a16:creationId xmlns="" xmlns:a16="http://schemas.microsoft.com/office/drawing/2014/main" id="{8648CAC9-9E14-49E7-978E-32065C1290E2}"/>
                    </a:ext>
                  </a:extLst>
                </p:cNvPr>
                <p:cNvSpPr/>
                <p:nvPr/>
              </p:nvSpPr>
              <p:spPr>
                <a:xfrm>
                  <a:off x="8536130" y="976043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51" name="Connecteur droit 50">
                <a:extLst>
                  <a:ext uri="{FF2B5EF4-FFF2-40B4-BE49-F238E27FC236}">
                    <a16:creationId xmlns="" xmlns:a16="http://schemas.microsoft.com/office/drawing/2014/main" id="{181499A6-E2CF-477D-B97E-5BAAD1B55528}"/>
                  </a:ext>
                </a:extLst>
              </p:cNvPr>
              <p:cNvCxnSpPr>
                <a:cxnSpLocks/>
                <a:stCxn id="7" idx="3"/>
                <a:endCxn id="44" idx="2"/>
              </p:cNvCxnSpPr>
              <p:nvPr/>
            </p:nvCxnSpPr>
            <p:spPr>
              <a:xfrm flipV="1">
                <a:off x="6215374" y="1971135"/>
                <a:ext cx="2320756" cy="31426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ZoneTexte 57">
                <a:extLst>
                  <a:ext uri="{FF2B5EF4-FFF2-40B4-BE49-F238E27FC236}">
                    <a16:creationId xmlns="" xmlns:a16="http://schemas.microsoft.com/office/drawing/2014/main" id="{F4FB25DD-A40F-4E77-9B5F-B5E5A6918C0F}"/>
                  </a:ext>
                </a:extLst>
              </p:cNvPr>
              <p:cNvSpPr txBox="1"/>
              <p:nvPr/>
            </p:nvSpPr>
            <p:spPr>
              <a:xfrm>
                <a:off x="9385112" y="2861990"/>
                <a:ext cx="1194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tablette</a:t>
                </a:r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ZoneTexte 74">
              <a:extLst>
                <a:ext uri="{FF2B5EF4-FFF2-40B4-BE49-F238E27FC236}">
                  <a16:creationId xmlns="" xmlns:a16="http://schemas.microsoft.com/office/drawing/2014/main" id="{64CD22D0-4F20-497B-9AA2-2867ED3971EC}"/>
                </a:ext>
              </a:extLst>
            </p:cNvPr>
            <p:cNvSpPr txBox="1"/>
            <p:nvPr/>
          </p:nvSpPr>
          <p:spPr>
            <a:xfrm rot="21176058">
              <a:off x="7023715" y="1725446"/>
              <a:ext cx="2214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Réseau informatique</a:t>
              </a:r>
            </a:p>
          </p:txBody>
        </p:sp>
      </p:grpSp>
      <p:sp>
        <p:nvSpPr>
          <p:cNvPr id="18" name="Titre 1">
            <a:extLst>
              <a:ext uri="{FF2B5EF4-FFF2-40B4-BE49-F238E27FC236}">
                <a16:creationId xmlns="" xmlns:a16="http://schemas.microsoft.com/office/drawing/2014/main" id="{B578E7BF-919F-4C04-A844-33AA2808DF55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 Les moyens de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8419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28E2E0C-6690-544D-B7A2-042A31FFD3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15</a:t>
            </a:fld>
            <a:endParaRPr lang="fr-FR" noProof="0"/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8AD9792C-268D-49B7-B698-281D0A3E08B7}"/>
              </a:ext>
            </a:extLst>
          </p:cNvPr>
          <p:cNvGrpSpPr/>
          <p:nvPr/>
        </p:nvGrpSpPr>
        <p:grpSpPr>
          <a:xfrm>
            <a:off x="798817" y="2016525"/>
            <a:ext cx="2488603" cy="4321773"/>
            <a:chOff x="4914039" y="1656188"/>
            <a:chExt cx="2488603" cy="4321773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D8712F5D-02E2-4596-B8F2-3E4ADD86C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039" y="1656188"/>
              <a:ext cx="1797858" cy="432177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25D27F75-BAB4-4B0F-A041-10016267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766" y="1840982"/>
              <a:ext cx="834876" cy="1415044"/>
            </a:xfrm>
            <a:prstGeom prst="rect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="" xmlns:a16="http://schemas.microsoft.com/office/drawing/2014/main" id="{49E189DF-0A5A-4FDA-A654-203A8176CC0F}"/>
              </a:ext>
            </a:extLst>
          </p:cNvPr>
          <p:cNvSpPr txBox="1">
            <a:spLocks/>
          </p:cNvSpPr>
          <p:nvPr/>
        </p:nvSpPr>
        <p:spPr>
          <a:xfrm>
            <a:off x="799257" y="562628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Comment le professeur peut communiquer facilement avec ses élèves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1CF86C0B-0A1B-49C6-AE53-5313BE780C4E}"/>
              </a:ext>
            </a:extLst>
          </p:cNvPr>
          <p:cNvGrpSpPr/>
          <p:nvPr/>
        </p:nvGrpSpPr>
        <p:grpSpPr>
          <a:xfrm>
            <a:off x="5009500" y="1478893"/>
            <a:ext cx="1997068" cy="2468041"/>
            <a:chOff x="8210882" y="1634504"/>
            <a:chExt cx="1997068" cy="2468041"/>
          </a:xfrm>
        </p:grpSpPr>
        <p:grpSp>
          <p:nvGrpSpPr>
            <p:cNvPr id="27" name="Groupe 26">
              <a:extLst>
                <a:ext uri="{FF2B5EF4-FFF2-40B4-BE49-F238E27FC236}">
                  <a16:creationId xmlns="" xmlns:a16="http://schemas.microsoft.com/office/drawing/2014/main" id="{8434970C-46A9-40D5-A982-36F0EFD6CE39}"/>
                </a:ext>
              </a:extLst>
            </p:cNvPr>
            <p:cNvGrpSpPr/>
            <p:nvPr/>
          </p:nvGrpSpPr>
          <p:grpSpPr>
            <a:xfrm flipH="1">
              <a:off x="8210882" y="1634504"/>
              <a:ext cx="1997068" cy="2225342"/>
              <a:chOff x="1340671" y="1018171"/>
              <a:chExt cx="2391448" cy="2664802"/>
            </a:xfrm>
          </p:grpSpPr>
          <p:pic>
            <p:nvPicPr>
              <p:cNvPr id="28" name="Picture 6" descr="At Messagerie Envoyer E - Image gratuite sur Pixabay">
                <a:extLst>
                  <a:ext uri="{FF2B5EF4-FFF2-40B4-BE49-F238E27FC236}">
                    <a16:creationId xmlns="" xmlns:a16="http://schemas.microsoft.com/office/drawing/2014/main" id="{8011D7D7-B29E-4C1A-8AA4-67D7233F2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45" r="9541"/>
              <a:stretch/>
            </p:blipFill>
            <p:spPr bwMode="auto">
              <a:xfrm>
                <a:off x="1722501" y="1018171"/>
                <a:ext cx="2009618" cy="2664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Ellipse 28">
                <a:extLst>
                  <a:ext uri="{FF2B5EF4-FFF2-40B4-BE49-F238E27FC236}">
                    <a16:creationId xmlns="" xmlns:a16="http://schemas.microsoft.com/office/drawing/2014/main" id="{D8305B67-7E9D-40BC-9CFB-E81C221D96A5}"/>
                  </a:ext>
                </a:extLst>
              </p:cNvPr>
              <p:cNvSpPr/>
              <p:nvPr/>
            </p:nvSpPr>
            <p:spPr>
              <a:xfrm>
                <a:off x="1340671" y="1083470"/>
                <a:ext cx="2383204" cy="2383204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b="1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="" xmlns:a16="http://schemas.microsoft.com/office/drawing/2014/main" id="{28F9C6C3-5BE6-42BC-8F70-5334201C31BF}"/>
                </a:ext>
              </a:extLst>
            </p:cNvPr>
            <p:cNvSpPr txBox="1"/>
            <p:nvPr/>
          </p:nvSpPr>
          <p:spPr>
            <a:xfrm>
              <a:off x="8582125" y="3640880"/>
              <a:ext cx="1229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courrier</a:t>
              </a:r>
              <a:endParaRPr lang="fr-F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ACB236B6-2629-46E6-8DBB-A18984ACAF93}"/>
              </a:ext>
            </a:extLst>
          </p:cNvPr>
          <p:cNvGrpSpPr/>
          <p:nvPr/>
        </p:nvGrpSpPr>
        <p:grpSpPr>
          <a:xfrm>
            <a:off x="5914065" y="3994367"/>
            <a:ext cx="1990184" cy="2389274"/>
            <a:chOff x="2542241" y="3906098"/>
            <a:chExt cx="1990184" cy="2389274"/>
          </a:xfrm>
        </p:grpSpPr>
        <p:grpSp>
          <p:nvGrpSpPr>
            <p:cNvPr id="33" name="Groupe 32">
              <a:extLst>
                <a:ext uri="{FF2B5EF4-FFF2-40B4-BE49-F238E27FC236}">
                  <a16:creationId xmlns="" xmlns:a16="http://schemas.microsoft.com/office/drawing/2014/main" id="{2A6AF5D7-AD98-4DC6-A60E-759D9102F115}"/>
                </a:ext>
              </a:extLst>
            </p:cNvPr>
            <p:cNvGrpSpPr/>
            <p:nvPr/>
          </p:nvGrpSpPr>
          <p:grpSpPr>
            <a:xfrm flipH="1">
              <a:off x="2542241" y="3906098"/>
              <a:ext cx="1990184" cy="1990184"/>
              <a:chOff x="8689912" y="3367958"/>
              <a:chExt cx="1990184" cy="1990184"/>
            </a:xfrm>
          </p:grpSpPr>
          <p:pic>
            <p:nvPicPr>
              <p:cNvPr id="34" name="Image 33">
                <a:extLst>
                  <a:ext uri="{FF2B5EF4-FFF2-40B4-BE49-F238E27FC236}">
                    <a16:creationId xmlns="" xmlns:a16="http://schemas.microsoft.com/office/drawing/2014/main" id="{5D115B50-FFEB-4101-A271-A0DFBD12F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324" t="28743" r="2342" b="17367"/>
              <a:stretch/>
            </p:blipFill>
            <p:spPr>
              <a:xfrm flipH="1">
                <a:off x="8720134" y="3824339"/>
                <a:ext cx="1865993" cy="1077421"/>
              </a:xfrm>
              <a:prstGeom prst="rect">
                <a:avLst/>
              </a:prstGeom>
            </p:spPr>
          </p:pic>
          <p:sp>
            <p:nvSpPr>
              <p:cNvPr id="35" name="Ellipse 34">
                <a:extLst>
                  <a:ext uri="{FF2B5EF4-FFF2-40B4-BE49-F238E27FC236}">
                    <a16:creationId xmlns="" xmlns:a16="http://schemas.microsoft.com/office/drawing/2014/main" id="{FA7BCA63-688B-4043-B40B-BDA8D02CCF08}"/>
                  </a:ext>
                </a:extLst>
              </p:cNvPr>
              <p:cNvSpPr/>
              <p:nvPr/>
            </p:nvSpPr>
            <p:spPr>
              <a:xfrm>
                <a:off x="8689912" y="3367958"/>
                <a:ext cx="1990184" cy="1990184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="" xmlns:a16="http://schemas.microsoft.com/office/drawing/2014/main" id="{2BB1BA87-833C-4065-82C1-DDC6816D6095}"/>
                </a:ext>
              </a:extLst>
            </p:cNvPr>
            <p:cNvSpPr txBox="1"/>
            <p:nvPr/>
          </p:nvSpPr>
          <p:spPr>
            <a:xfrm>
              <a:off x="2750900" y="5833707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ordinateur</a:t>
              </a:r>
              <a:endParaRPr lang="fr-F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Espace réservé du pied de page 1">
            <a:extLst>
              <a:ext uri="{FF2B5EF4-FFF2-40B4-BE49-F238E27FC236}">
                <a16:creationId xmlns="" xmlns:a16="http://schemas.microsoft.com/office/drawing/2014/main" id="{7D94A9DC-3409-4001-9952-B0394CA0A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7F29432B-D33D-4B91-8DA5-5F43CDFD3D53}"/>
              </a:ext>
            </a:extLst>
          </p:cNvPr>
          <p:cNvGrpSpPr/>
          <p:nvPr/>
        </p:nvGrpSpPr>
        <p:grpSpPr>
          <a:xfrm>
            <a:off x="3702132" y="3812617"/>
            <a:ext cx="2048830" cy="2579770"/>
            <a:chOff x="1109233" y="1522776"/>
            <a:chExt cx="2048830" cy="2579770"/>
          </a:xfrm>
        </p:grpSpPr>
        <p:grpSp>
          <p:nvGrpSpPr>
            <p:cNvPr id="9" name="Groupe 8">
              <a:extLst>
                <a:ext uri="{FF2B5EF4-FFF2-40B4-BE49-F238E27FC236}">
                  <a16:creationId xmlns="" xmlns:a16="http://schemas.microsoft.com/office/drawing/2014/main" id="{D31F71CB-D397-426D-9323-32ACE63C5E9E}"/>
                </a:ext>
              </a:extLst>
            </p:cNvPr>
            <p:cNvGrpSpPr/>
            <p:nvPr/>
          </p:nvGrpSpPr>
          <p:grpSpPr>
            <a:xfrm flipH="1">
              <a:off x="1109233" y="1522776"/>
              <a:ext cx="1990184" cy="2374043"/>
              <a:chOff x="7392799" y="3466674"/>
              <a:chExt cx="2383204" cy="2842867"/>
            </a:xfrm>
          </p:grpSpPr>
          <p:pic>
            <p:nvPicPr>
              <p:cNvPr id="10" name="Image 9">
                <a:extLst>
                  <a:ext uri="{FF2B5EF4-FFF2-40B4-BE49-F238E27FC236}">
                    <a16:creationId xmlns="" xmlns:a16="http://schemas.microsoft.com/office/drawing/2014/main" id="{ED8F6C3B-A588-48F1-8DB8-E010B1DD6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4601" r="18781"/>
              <a:stretch/>
            </p:blipFill>
            <p:spPr>
              <a:xfrm flipH="1">
                <a:off x="7737135" y="3466674"/>
                <a:ext cx="1609570" cy="2842867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="" xmlns:a16="http://schemas.microsoft.com/office/drawing/2014/main" id="{BDD78811-FAD0-4D2B-8E89-819546725EA7}"/>
                  </a:ext>
                </a:extLst>
              </p:cNvPr>
              <p:cNvSpPr/>
              <p:nvPr/>
            </p:nvSpPr>
            <p:spPr>
              <a:xfrm>
                <a:off x="7392799" y="3686144"/>
                <a:ext cx="2383204" cy="2383204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1" name="ZoneTexte 20">
              <a:extLst>
                <a:ext uri="{FF2B5EF4-FFF2-40B4-BE49-F238E27FC236}">
                  <a16:creationId xmlns="" xmlns:a16="http://schemas.microsoft.com/office/drawing/2014/main" id="{7CECF371-EBD1-496A-A460-FA1599D95BD5}"/>
                </a:ext>
              </a:extLst>
            </p:cNvPr>
            <p:cNvSpPr txBox="1"/>
            <p:nvPr/>
          </p:nvSpPr>
          <p:spPr>
            <a:xfrm>
              <a:off x="1346349" y="3640881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smartphone</a:t>
              </a:r>
              <a:endParaRPr lang="fr-F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12EDF574-4CF0-44E9-9EAA-2DB41050CA2B}"/>
              </a:ext>
            </a:extLst>
          </p:cNvPr>
          <p:cNvGrpSpPr/>
          <p:nvPr/>
        </p:nvGrpSpPr>
        <p:grpSpPr>
          <a:xfrm>
            <a:off x="8010400" y="3799376"/>
            <a:ext cx="2222265" cy="2497639"/>
            <a:chOff x="8026795" y="1404563"/>
            <a:chExt cx="2222265" cy="2497639"/>
          </a:xfrm>
        </p:grpSpPr>
        <p:grpSp>
          <p:nvGrpSpPr>
            <p:cNvPr id="7" name="Groupe 6">
              <a:extLst>
                <a:ext uri="{FF2B5EF4-FFF2-40B4-BE49-F238E27FC236}">
                  <a16:creationId xmlns="" xmlns:a16="http://schemas.microsoft.com/office/drawing/2014/main" id="{9E53C114-CB5E-4DDB-9795-F5D3DF89A579}"/>
                </a:ext>
              </a:extLst>
            </p:cNvPr>
            <p:cNvGrpSpPr/>
            <p:nvPr/>
          </p:nvGrpSpPr>
          <p:grpSpPr>
            <a:xfrm>
              <a:off x="8883498" y="1404563"/>
              <a:ext cx="999970" cy="1312041"/>
              <a:chOff x="7168702" y="4106680"/>
              <a:chExt cx="1778051" cy="2332946"/>
            </a:xfrm>
          </p:grpSpPr>
          <p:pic>
            <p:nvPicPr>
              <p:cNvPr id="22" name="Image 21">
                <a:extLst>
                  <a:ext uri="{FF2B5EF4-FFF2-40B4-BE49-F238E27FC236}">
                    <a16:creationId xmlns="" xmlns:a16="http://schemas.microsoft.com/office/drawing/2014/main" id="{04ED53BF-89CE-487A-9420-6F783CBA68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8255" t="10261" r="21615" b="10061"/>
              <a:stretch/>
            </p:blipFill>
            <p:spPr>
              <a:xfrm>
                <a:off x="7456839" y="4106680"/>
                <a:ext cx="1125960" cy="1789602"/>
              </a:xfrm>
              <a:prstGeom prst="rect">
                <a:avLst/>
              </a:prstGeom>
            </p:spPr>
          </p:pic>
          <p:sp>
            <p:nvSpPr>
              <p:cNvPr id="23" name="ZoneTexte 22">
                <a:extLst>
                  <a:ext uri="{FF2B5EF4-FFF2-40B4-BE49-F238E27FC236}">
                    <a16:creationId xmlns="" xmlns:a16="http://schemas.microsoft.com/office/drawing/2014/main" id="{76EE07B1-DAF3-4BAF-9450-95DC1537DDA7}"/>
                  </a:ext>
                </a:extLst>
              </p:cNvPr>
              <p:cNvSpPr txBox="1"/>
              <p:nvPr/>
            </p:nvSpPr>
            <p:spPr>
              <a:xfrm>
                <a:off x="7168702" y="5977961"/>
                <a:ext cx="1778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messagerie</a:t>
                </a:r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Image 29">
              <a:extLst>
                <a:ext uri="{FF2B5EF4-FFF2-40B4-BE49-F238E27FC236}">
                  <a16:creationId xmlns="" xmlns:a16="http://schemas.microsoft.com/office/drawing/2014/main" id="{26EA82C8-171D-41D4-B5F4-4B6FE0A58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27" t="1254" r="6786" b="6805"/>
            <a:stretch/>
          </p:blipFill>
          <p:spPr>
            <a:xfrm>
              <a:off x="8935302" y="2955797"/>
              <a:ext cx="1313758" cy="946405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="" xmlns:a16="http://schemas.microsoft.com/office/drawing/2014/main" id="{E4A22DA9-0293-4B9A-8788-EF4481D1DD8A}"/>
                </a:ext>
              </a:extLst>
            </p:cNvPr>
            <p:cNvCxnSpPr/>
            <p:nvPr/>
          </p:nvCxnSpPr>
          <p:spPr>
            <a:xfrm flipV="1">
              <a:off x="8077200" y="1907796"/>
              <a:ext cx="806298" cy="293523"/>
            </a:xfrm>
            <a:prstGeom prst="straightConnector1">
              <a:avLst/>
            </a:pr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="" xmlns:a16="http://schemas.microsoft.com/office/drawing/2014/main" id="{20679D4E-D905-4456-BEAA-83E3A7CEFF71}"/>
                </a:ext>
              </a:extLst>
            </p:cNvPr>
            <p:cNvCxnSpPr>
              <a:cxnSpLocks/>
            </p:cNvCxnSpPr>
            <p:nvPr/>
          </p:nvCxnSpPr>
          <p:spPr>
            <a:xfrm>
              <a:off x="8026795" y="3063495"/>
              <a:ext cx="806298" cy="293523"/>
            </a:xfrm>
            <a:prstGeom prst="straightConnector1">
              <a:avLst/>
            </a:pr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009326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015F9F4-4FEE-4041-876F-117F6D1EDB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16</a:t>
            </a:fld>
            <a:endParaRPr lang="fr-FR" noProof="0"/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5F01B44F-5018-4175-AF27-24A67DB3E8C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La classe virtuelle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D1B70814-9C36-4742-B61B-27A7D981FE8D}"/>
              </a:ext>
            </a:extLst>
          </p:cNvPr>
          <p:cNvGrpSpPr/>
          <p:nvPr/>
        </p:nvGrpSpPr>
        <p:grpSpPr>
          <a:xfrm>
            <a:off x="6943348" y="1305230"/>
            <a:ext cx="4816652" cy="3349078"/>
            <a:chOff x="6584518" y="1584120"/>
            <a:chExt cx="4816652" cy="3349078"/>
          </a:xfrm>
        </p:grpSpPr>
        <p:pic>
          <p:nvPicPr>
            <p:cNvPr id="13" name="Image 12">
              <a:extLst>
                <a:ext uri="{FF2B5EF4-FFF2-40B4-BE49-F238E27FC236}">
                  <a16:creationId xmlns="" xmlns:a16="http://schemas.microsoft.com/office/drawing/2014/main" id="{FBBAD6F0-27D0-4FDC-BBE0-ADCA429F7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4518" y="1584120"/>
              <a:ext cx="4816652" cy="334907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AA7E78A3-6C4A-4C49-9743-61E654C76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>
              <a:off x="8251919" y="2368627"/>
              <a:ext cx="1601132" cy="115342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632D6ED4-D9A7-468E-8ABE-CFA1EC0C6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>
              <a:off x="7160965" y="3365655"/>
              <a:ext cx="859316" cy="619034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53953948-3CF1-49A4-BB5B-211E13B62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>
              <a:off x="10466024" y="3447115"/>
              <a:ext cx="594911" cy="42856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63038F9C-4D9D-470D-8E00-73E10A8C2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>
              <a:off x="9615751" y="3887190"/>
              <a:ext cx="333167" cy="240007"/>
            </a:xfrm>
            <a:prstGeom prst="rect">
              <a:avLst/>
            </a:prstGeom>
          </p:spPr>
        </p:pic>
      </p:grpSp>
      <p:sp>
        <p:nvSpPr>
          <p:cNvPr id="23" name="Espace réservé du contenu 2">
            <a:extLst>
              <a:ext uri="{FF2B5EF4-FFF2-40B4-BE49-F238E27FC236}">
                <a16:creationId xmlns="" xmlns:a16="http://schemas.microsoft.com/office/drawing/2014/main" id="{7C743CEB-B374-48E7-9774-94587862261D}"/>
              </a:ext>
            </a:extLst>
          </p:cNvPr>
          <p:cNvSpPr txBox="1">
            <a:spLocks/>
          </p:cNvSpPr>
          <p:nvPr/>
        </p:nvSpPr>
        <p:spPr>
          <a:xfrm>
            <a:off x="457201" y="1535117"/>
            <a:ext cx="5150283" cy="3349077"/>
          </a:xfrm>
          <a:prstGeom prst="rect">
            <a:avLst/>
          </a:prstGeom>
        </p:spPr>
        <p:txBody>
          <a:bodyPr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7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Définition : </a:t>
            </a:r>
            <a:r>
              <a:rPr lang="fr-FR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classe virtuelle désigne la simulation d'une </a:t>
            </a:r>
            <a:r>
              <a:rPr lang="fr-FR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 réelle. </a:t>
            </a:r>
            <a:r>
              <a:rPr lang="fr-FR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diffusion du cours se fait à l'aide d'un </a:t>
            </a:r>
            <a:r>
              <a:rPr lang="fr-FR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 informatique et d’une application</a:t>
            </a:r>
            <a:r>
              <a:rPr lang="fr-FR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à une date et une heure précise (synchrone) auprès </a:t>
            </a:r>
            <a:r>
              <a:rPr lang="fr-FR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d'apprenants éloignés géographiquement</a:t>
            </a:r>
            <a:r>
              <a:rPr lang="fr-FR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="" xmlns:a16="http://schemas.microsoft.com/office/drawing/2014/main" id="{CB083D4A-9C66-460D-97F1-11CE3B6BA4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13023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07FFD349-A6DA-4AC0-A537-F265239C2848}"/>
              </a:ext>
            </a:extLst>
          </p:cNvPr>
          <p:cNvGrpSpPr/>
          <p:nvPr/>
        </p:nvGrpSpPr>
        <p:grpSpPr>
          <a:xfrm>
            <a:off x="4011056" y="3965161"/>
            <a:ext cx="4127640" cy="2337412"/>
            <a:chOff x="4011056" y="3965161"/>
            <a:chExt cx="4127640" cy="2337412"/>
          </a:xfrm>
        </p:grpSpPr>
        <p:grpSp>
          <p:nvGrpSpPr>
            <p:cNvPr id="7" name="Groupe 6">
              <a:extLst>
                <a:ext uri="{FF2B5EF4-FFF2-40B4-BE49-F238E27FC236}">
                  <a16:creationId xmlns="" xmlns:a16="http://schemas.microsoft.com/office/drawing/2014/main" id="{94AF3AC8-2E23-4E4D-BE8A-779E63A421DC}"/>
                </a:ext>
              </a:extLst>
            </p:cNvPr>
            <p:cNvGrpSpPr/>
            <p:nvPr/>
          </p:nvGrpSpPr>
          <p:grpSpPr>
            <a:xfrm>
              <a:off x="4011056" y="3965161"/>
              <a:ext cx="4127640" cy="2337412"/>
              <a:chOff x="4011056" y="3965161"/>
              <a:chExt cx="4127640" cy="2337412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="" xmlns:a16="http://schemas.microsoft.com/office/drawing/2014/main" id="{3E477BE0-D2AD-4466-AB9F-74593E62E8E4}"/>
                  </a:ext>
                </a:extLst>
              </p:cNvPr>
              <p:cNvGrpSpPr/>
              <p:nvPr/>
            </p:nvGrpSpPr>
            <p:grpSpPr>
              <a:xfrm>
                <a:off x="5996112" y="4212112"/>
                <a:ext cx="2142584" cy="2090461"/>
                <a:chOff x="5921038" y="4433290"/>
                <a:chExt cx="2142584" cy="2090461"/>
              </a:xfrm>
            </p:grpSpPr>
            <p:pic>
              <p:nvPicPr>
                <p:cNvPr id="8" name="Image 7">
                  <a:extLst>
                    <a:ext uri="{FF2B5EF4-FFF2-40B4-BE49-F238E27FC236}">
                      <a16:creationId xmlns="" xmlns:a16="http://schemas.microsoft.com/office/drawing/2014/main" id="{08F93ACF-8209-46AD-A4CB-81D09B6C27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21038" y="4433290"/>
                  <a:ext cx="2043629" cy="2043629"/>
                </a:xfrm>
                <a:prstGeom prst="rect">
                  <a:avLst/>
                </a:prstGeom>
              </p:spPr>
            </p:pic>
            <p:sp>
              <p:nvSpPr>
                <p:cNvPr id="20" name="Ellipse 19">
                  <a:extLst>
                    <a:ext uri="{FF2B5EF4-FFF2-40B4-BE49-F238E27FC236}">
                      <a16:creationId xmlns="" xmlns:a16="http://schemas.microsoft.com/office/drawing/2014/main" id="{BDA63C2B-4189-4332-8800-601332EBB6E6}"/>
                    </a:ext>
                  </a:extLst>
                </p:cNvPr>
                <p:cNvSpPr/>
                <p:nvPr/>
              </p:nvSpPr>
              <p:spPr>
                <a:xfrm>
                  <a:off x="6073438" y="4533567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37" name="Connecteur droit 36">
                <a:extLst>
                  <a:ext uri="{FF2B5EF4-FFF2-40B4-BE49-F238E27FC236}">
                    <a16:creationId xmlns="" xmlns:a16="http://schemas.microsoft.com/office/drawing/2014/main" id="{EA4D21C9-DF4D-4781-976C-B4FE0D946689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>
                <a:off x="4011056" y="3965161"/>
                <a:ext cx="2137456" cy="134232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Image 32">
              <a:extLst>
                <a:ext uri="{FF2B5EF4-FFF2-40B4-BE49-F238E27FC236}">
                  <a16:creationId xmlns="" xmlns:a16="http://schemas.microsoft.com/office/drawing/2014/main" id="{69D22A6F-5FC3-4413-A39A-355A2BACE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 rot="20246762">
              <a:off x="6629647" y="4846279"/>
              <a:ext cx="212025" cy="152737"/>
            </a:xfrm>
            <a:prstGeom prst="rect">
              <a:avLst/>
            </a:prstGeom>
          </p:spPr>
        </p:pic>
      </p:grp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811E84C4-67B5-45AB-9DBC-142F4ADC2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17BBCAF2-18ED-411A-9F9A-081471AE5C5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17</a:t>
            </a:fld>
            <a:endParaRPr lang="fr-FR" noProof="0"/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C56EA262-7CCF-4569-A255-CC974D97E2E2}"/>
              </a:ext>
            </a:extLst>
          </p:cNvPr>
          <p:cNvGrpSpPr/>
          <p:nvPr/>
        </p:nvGrpSpPr>
        <p:grpSpPr>
          <a:xfrm>
            <a:off x="153960" y="1652675"/>
            <a:ext cx="3881181" cy="3881181"/>
            <a:chOff x="153960" y="1652675"/>
            <a:chExt cx="3881181" cy="3881181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117D0684-5FE2-46D2-85FC-478561F8C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04" t="31128" r="12035" b="3172"/>
            <a:stretch/>
          </p:blipFill>
          <p:spPr>
            <a:xfrm>
              <a:off x="496124" y="1801856"/>
              <a:ext cx="3366182" cy="3254288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="" xmlns:a16="http://schemas.microsoft.com/office/drawing/2014/main" id="{E1E89999-19F4-47B3-AA64-5C2513DA6D88}"/>
                </a:ext>
              </a:extLst>
            </p:cNvPr>
            <p:cNvSpPr/>
            <p:nvPr/>
          </p:nvSpPr>
          <p:spPr>
            <a:xfrm flipH="1">
              <a:off x="153960" y="1652675"/>
              <a:ext cx="3881181" cy="3881181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F449F045-D1A7-43CD-AB00-F3B2485C9C1F}"/>
              </a:ext>
            </a:extLst>
          </p:cNvPr>
          <p:cNvGrpSpPr/>
          <p:nvPr/>
        </p:nvGrpSpPr>
        <p:grpSpPr>
          <a:xfrm>
            <a:off x="4035141" y="3452978"/>
            <a:ext cx="6960663" cy="1990184"/>
            <a:chOff x="4035141" y="3452978"/>
            <a:chExt cx="6960663" cy="1990184"/>
          </a:xfrm>
        </p:grpSpPr>
        <p:grpSp>
          <p:nvGrpSpPr>
            <p:cNvPr id="13" name="Groupe 12">
              <a:extLst>
                <a:ext uri="{FF2B5EF4-FFF2-40B4-BE49-F238E27FC236}">
                  <a16:creationId xmlns="" xmlns:a16="http://schemas.microsoft.com/office/drawing/2014/main" id="{1FDB2F46-B53C-4C3B-B315-2BB9F9D5B9A5}"/>
                </a:ext>
              </a:extLst>
            </p:cNvPr>
            <p:cNvGrpSpPr/>
            <p:nvPr/>
          </p:nvGrpSpPr>
          <p:grpSpPr>
            <a:xfrm>
              <a:off x="9005620" y="3452978"/>
              <a:ext cx="1990184" cy="1990184"/>
              <a:chOff x="8689912" y="3367958"/>
              <a:chExt cx="1990184" cy="1990184"/>
            </a:xfrm>
          </p:grpSpPr>
          <p:pic>
            <p:nvPicPr>
              <p:cNvPr id="14" name="Image 13">
                <a:extLst>
                  <a:ext uri="{FF2B5EF4-FFF2-40B4-BE49-F238E27FC236}">
                    <a16:creationId xmlns="" xmlns:a16="http://schemas.microsoft.com/office/drawing/2014/main" id="{C23480A9-BD4C-4E74-BD9C-8D4A76DD0F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324" t="28743" r="2342" b="17367"/>
              <a:stretch/>
            </p:blipFill>
            <p:spPr>
              <a:xfrm flipH="1">
                <a:off x="8720134" y="3824339"/>
                <a:ext cx="1865993" cy="1077421"/>
              </a:xfrm>
              <a:prstGeom prst="rect">
                <a:avLst/>
              </a:prstGeom>
            </p:spPr>
          </p:pic>
          <p:sp>
            <p:nvSpPr>
              <p:cNvPr id="15" name="Ellipse 14">
                <a:extLst>
                  <a:ext uri="{FF2B5EF4-FFF2-40B4-BE49-F238E27FC236}">
                    <a16:creationId xmlns="" xmlns:a16="http://schemas.microsoft.com/office/drawing/2014/main" id="{C46D5209-273F-40CB-9A6F-A8C7896EE1FF}"/>
                  </a:ext>
                </a:extLst>
              </p:cNvPr>
              <p:cNvSpPr/>
              <p:nvPr/>
            </p:nvSpPr>
            <p:spPr>
              <a:xfrm>
                <a:off x="8689912" y="3367958"/>
                <a:ext cx="1990184" cy="1990184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>
                  <a:solidFill>
                    <a:schemeClr val="dk1"/>
                  </a:solidFill>
                </a:endParaRPr>
              </a:p>
            </p:txBody>
          </p:sp>
        </p:grpSp>
        <p:cxnSp>
          <p:nvCxnSpPr>
            <p:cNvPr id="32" name="Connecteur droit 31">
              <a:extLst>
                <a:ext uri="{FF2B5EF4-FFF2-40B4-BE49-F238E27FC236}">
                  <a16:creationId xmlns="" xmlns:a16="http://schemas.microsoft.com/office/drawing/2014/main" id="{78E9963C-F25D-4B49-9A06-4F2A14FE56DE}"/>
                </a:ext>
              </a:extLst>
            </p:cNvPr>
            <p:cNvCxnSpPr>
              <a:cxnSpLocks/>
              <a:stCxn id="26" idx="2"/>
              <a:endCxn id="15" idx="2"/>
            </p:cNvCxnSpPr>
            <p:nvPr/>
          </p:nvCxnSpPr>
          <p:spPr>
            <a:xfrm>
              <a:off x="4035141" y="3593266"/>
              <a:ext cx="4970479" cy="85480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re 1">
            <a:extLst>
              <a:ext uri="{FF2B5EF4-FFF2-40B4-BE49-F238E27FC236}">
                <a16:creationId xmlns="" xmlns:a16="http://schemas.microsoft.com/office/drawing/2014/main" id="{5E3EA227-BE49-446E-8D04-6208CA99CF38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La classe virtuelle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B84B1EC9-0570-46DE-99FF-39ACC43A2386}"/>
              </a:ext>
            </a:extLst>
          </p:cNvPr>
          <p:cNvGrpSpPr/>
          <p:nvPr/>
        </p:nvGrpSpPr>
        <p:grpSpPr>
          <a:xfrm>
            <a:off x="3904432" y="895276"/>
            <a:ext cx="4169109" cy="1990184"/>
            <a:chOff x="3904432" y="895276"/>
            <a:chExt cx="4169109" cy="1990184"/>
          </a:xfrm>
        </p:grpSpPr>
        <p:grpSp>
          <p:nvGrpSpPr>
            <p:cNvPr id="5" name="Groupe 4">
              <a:extLst>
                <a:ext uri="{FF2B5EF4-FFF2-40B4-BE49-F238E27FC236}">
                  <a16:creationId xmlns="" xmlns:a16="http://schemas.microsoft.com/office/drawing/2014/main" id="{6AE128B3-AC8A-4399-99B7-4956642FFBB0}"/>
                </a:ext>
              </a:extLst>
            </p:cNvPr>
            <p:cNvGrpSpPr/>
            <p:nvPr/>
          </p:nvGrpSpPr>
          <p:grpSpPr>
            <a:xfrm>
              <a:off x="3904432" y="895276"/>
              <a:ext cx="4169109" cy="1990184"/>
              <a:chOff x="3904432" y="895276"/>
              <a:chExt cx="4169109" cy="1990184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="" xmlns:a16="http://schemas.microsoft.com/office/drawing/2014/main" id="{8F86A21D-BB44-476C-B32B-D01F931A9B6C}"/>
                  </a:ext>
                </a:extLst>
              </p:cNvPr>
              <p:cNvGrpSpPr/>
              <p:nvPr/>
            </p:nvGrpSpPr>
            <p:grpSpPr>
              <a:xfrm flipH="1">
                <a:off x="6083357" y="895276"/>
                <a:ext cx="1990184" cy="1990184"/>
                <a:chOff x="854851" y="4146210"/>
                <a:chExt cx="1990184" cy="1990184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="" xmlns:a16="http://schemas.microsoft.com/office/drawing/2014/main" id="{E3FF4378-77F6-4BA6-8E0E-A8A4CD82FA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4851" y="4246552"/>
                  <a:ext cx="1821281" cy="1821281"/>
                </a:xfrm>
                <a:prstGeom prst="rect">
                  <a:avLst/>
                </a:prstGeom>
              </p:spPr>
            </p:pic>
            <p:sp>
              <p:nvSpPr>
                <p:cNvPr id="19" name="Ellipse 18">
                  <a:extLst>
                    <a:ext uri="{FF2B5EF4-FFF2-40B4-BE49-F238E27FC236}">
                      <a16:creationId xmlns="" xmlns:a16="http://schemas.microsoft.com/office/drawing/2014/main" id="{F36AA097-EC84-4172-AB6E-1C0F197E9C8D}"/>
                    </a:ext>
                  </a:extLst>
                </p:cNvPr>
                <p:cNvSpPr/>
                <p:nvPr/>
              </p:nvSpPr>
              <p:spPr>
                <a:xfrm>
                  <a:off x="854851" y="4146210"/>
                  <a:ext cx="1990184" cy="199018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28" name="Connecteur droit 27">
                <a:extLst>
                  <a:ext uri="{FF2B5EF4-FFF2-40B4-BE49-F238E27FC236}">
                    <a16:creationId xmlns="" xmlns:a16="http://schemas.microsoft.com/office/drawing/2014/main" id="{4816B2D1-9F86-4575-999B-BC37903E8D46}"/>
                  </a:ext>
                </a:extLst>
              </p:cNvPr>
              <p:cNvCxnSpPr>
                <a:cxnSpLocks/>
                <a:endCxn id="19" idx="6"/>
              </p:cNvCxnSpPr>
              <p:nvPr/>
            </p:nvCxnSpPr>
            <p:spPr>
              <a:xfrm flipV="1">
                <a:off x="3904432" y="1890368"/>
                <a:ext cx="2178925" cy="9950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Image 29">
              <a:extLst>
                <a:ext uri="{FF2B5EF4-FFF2-40B4-BE49-F238E27FC236}">
                  <a16:creationId xmlns="" xmlns:a16="http://schemas.microsoft.com/office/drawing/2014/main" id="{ECCBFE02-FA4E-451E-8395-F691AD57B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 rot="20505223">
              <a:off x="6641781" y="1618762"/>
              <a:ext cx="212025" cy="15273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4DE3D629-B51A-4B10-B229-712E5A517379}"/>
              </a:ext>
            </a:extLst>
          </p:cNvPr>
          <p:cNvGrpSpPr/>
          <p:nvPr/>
        </p:nvGrpSpPr>
        <p:grpSpPr>
          <a:xfrm>
            <a:off x="4011056" y="1153381"/>
            <a:ext cx="6735180" cy="2152767"/>
            <a:chOff x="4011056" y="1153381"/>
            <a:chExt cx="6735180" cy="2152767"/>
          </a:xfrm>
        </p:grpSpPr>
        <p:grpSp>
          <p:nvGrpSpPr>
            <p:cNvPr id="10" name="Groupe 9">
              <a:extLst>
                <a:ext uri="{FF2B5EF4-FFF2-40B4-BE49-F238E27FC236}">
                  <a16:creationId xmlns="" xmlns:a16="http://schemas.microsoft.com/office/drawing/2014/main" id="{38C49689-9B6F-49E6-970B-CFEF90B9F903}"/>
                </a:ext>
              </a:extLst>
            </p:cNvPr>
            <p:cNvGrpSpPr/>
            <p:nvPr/>
          </p:nvGrpSpPr>
          <p:grpSpPr>
            <a:xfrm>
              <a:off x="4011056" y="1153381"/>
              <a:ext cx="6735180" cy="2152767"/>
              <a:chOff x="4011056" y="1153381"/>
              <a:chExt cx="6735180" cy="2152767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="" xmlns:a16="http://schemas.microsoft.com/office/drawing/2014/main" id="{F4A1A193-05E8-499D-B093-E6DE335C79F9}"/>
                  </a:ext>
                </a:extLst>
              </p:cNvPr>
              <p:cNvGrpSpPr/>
              <p:nvPr/>
            </p:nvGrpSpPr>
            <p:grpSpPr>
              <a:xfrm>
                <a:off x="8756052" y="1153381"/>
                <a:ext cx="1990184" cy="1990184"/>
                <a:chOff x="8057199" y="864000"/>
                <a:chExt cx="2383204" cy="2383204"/>
              </a:xfrm>
            </p:grpSpPr>
            <p:pic>
              <p:nvPicPr>
                <p:cNvPr id="24" name="Image 23">
                  <a:extLst>
                    <a:ext uri="{FF2B5EF4-FFF2-40B4-BE49-F238E27FC236}">
                      <a16:creationId xmlns="" xmlns:a16="http://schemas.microsoft.com/office/drawing/2014/main" id="{622572D7-0A93-4F78-A029-C7EEAD1D2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57199" y="918867"/>
                  <a:ext cx="2273469" cy="2273469"/>
                </a:xfrm>
                <a:prstGeom prst="rect">
                  <a:avLst/>
                </a:prstGeom>
              </p:spPr>
            </p:pic>
            <p:sp>
              <p:nvSpPr>
                <p:cNvPr id="25" name="Ellipse 24">
                  <a:extLst>
                    <a:ext uri="{FF2B5EF4-FFF2-40B4-BE49-F238E27FC236}">
                      <a16:creationId xmlns="" xmlns:a16="http://schemas.microsoft.com/office/drawing/2014/main" id="{12D16AA8-4148-4F84-9F39-0CBCECACC858}"/>
                    </a:ext>
                  </a:extLst>
                </p:cNvPr>
                <p:cNvSpPr/>
                <p:nvPr/>
              </p:nvSpPr>
              <p:spPr>
                <a:xfrm>
                  <a:off x="8057199" y="864000"/>
                  <a:ext cx="2383204" cy="2383204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dirty="0">
                    <a:solidFill>
                      <a:schemeClr val="dk1"/>
                    </a:solidFill>
                  </a:endParaRPr>
                </a:p>
              </p:txBody>
            </p:sp>
          </p:grpSp>
          <p:cxnSp>
            <p:nvCxnSpPr>
              <p:cNvPr id="29" name="Connecteur droit 28">
                <a:extLst>
                  <a:ext uri="{FF2B5EF4-FFF2-40B4-BE49-F238E27FC236}">
                    <a16:creationId xmlns="" xmlns:a16="http://schemas.microsoft.com/office/drawing/2014/main" id="{EEBB28C9-7440-4656-A5EE-6B0A224E8D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1056" y="2815699"/>
                <a:ext cx="5011758" cy="49044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Image 30">
              <a:extLst>
                <a:ext uri="{FF2B5EF4-FFF2-40B4-BE49-F238E27FC236}">
                  <a16:creationId xmlns="" xmlns:a16="http://schemas.microsoft.com/office/drawing/2014/main" id="{95DF79DA-3344-4B9F-B047-FCCAFEC9E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7" t="1254" r="6786" b="6805"/>
            <a:stretch/>
          </p:blipFill>
          <p:spPr>
            <a:xfrm rot="20334800">
              <a:off x="9362401" y="1925685"/>
              <a:ext cx="119682" cy="86216"/>
            </a:xfrm>
            <a:prstGeom prst="rect">
              <a:avLst/>
            </a:prstGeom>
          </p:spPr>
        </p:pic>
      </p:grpSp>
      <p:sp>
        <p:nvSpPr>
          <p:cNvPr id="34" name="Titre 1">
            <a:extLst>
              <a:ext uri="{FF2B5EF4-FFF2-40B4-BE49-F238E27FC236}">
                <a16:creationId xmlns="" xmlns:a16="http://schemas.microsoft.com/office/drawing/2014/main" id="{493DB5F3-E9B8-4251-BCAF-EA13AE7767AA}"/>
              </a:ext>
            </a:extLst>
          </p:cNvPr>
          <p:cNvSpPr txBox="1">
            <a:spLocks/>
          </p:cNvSpPr>
          <p:nvPr/>
        </p:nvSpPr>
        <p:spPr>
          <a:xfrm>
            <a:off x="5028038" y="261257"/>
            <a:ext cx="4467654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en réseau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="" xmlns:a16="http://schemas.microsoft.com/office/drawing/2014/main" id="{4D6C787A-DDC0-4412-803B-59B024F29867}"/>
              </a:ext>
            </a:extLst>
          </p:cNvPr>
          <p:cNvSpPr/>
          <p:nvPr/>
        </p:nvSpPr>
        <p:spPr>
          <a:xfrm>
            <a:off x="2979336" y="2807234"/>
            <a:ext cx="100484" cy="1133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5B08B65-D459-4F39-B2CB-6CB7D75F9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18</a:t>
            </a:fld>
            <a:endParaRPr lang="fr-FR" noProof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0DD4B5AA-3E30-4F07-84D9-DA535A54E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023" y1="71875" x2="86523" y2="79883"/>
                        <a14:foregroundMark x1="86523" y1="79883" x2="86523" y2="8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1965" y="2850545"/>
            <a:ext cx="3227942" cy="3227942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="" xmlns:a16="http://schemas.microsoft.com/office/drawing/2014/main" id="{B5079E16-C918-4B71-A536-1AA82DBD0D8E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Qu’est ce qu’un réseau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512AC78D-55DA-4321-AE32-C196492D208F}"/>
              </a:ext>
            </a:extLst>
          </p:cNvPr>
          <p:cNvGrpSpPr/>
          <p:nvPr/>
        </p:nvGrpSpPr>
        <p:grpSpPr>
          <a:xfrm>
            <a:off x="2338880" y="1157243"/>
            <a:ext cx="5593085" cy="4788355"/>
            <a:chOff x="2338880" y="1157243"/>
            <a:chExt cx="5593085" cy="4788355"/>
          </a:xfrm>
        </p:grpSpPr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BFB7F2AC-A08E-4171-B929-648B29B49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4132" y="3429000"/>
              <a:ext cx="3351972" cy="2516598"/>
            </a:xfrm>
            <a:prstGeom prst="rect">
              <a:avLst/>
            </a:prstGeom>
          </p:spPr>
        </p:pic>
        <p:sp>
          <p:nvSpPr>
            <p:cNvPr id="19" name="Bulle narrative : rectangle à coins arrondis 18">
              <a:extLst>
                <a:ext uri="{FF2B5EF4-FFF2-40B4-BE49-F238E27FC236}">
                  <a16:creationId xmlns="" xmlns:a16="http://schemas.microsoft.com/office/drawing/2014/main" id="{A2D5CDE5-2821-49EC-A3EC-368E28D9F7E0}"/>
                </a:ext>
              </a:extLst>
            </p:cNvPr>
            <p:cNvSpPr/>
            <p:nvPr/>
          </p:nvSpPr>
          <p:spPr>
            <a:xfrm flipH="1">
              <a:off x="2338880" y="1157243"/>
              <a:ext cx="5461062" cy="1997405"/>
            </a:xfrm>
            <a:prstGeom prst="wedgeRoundRectCallout">
              <a:avLst>
                <a:gd name="adj1" fmla="val 34443"/>
                <a:gd name="adj2" fmla="val 65753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="" xmlns:a16="http://schemas.microsoft.com/office/drawing/2014/main" id="{9C9AAA0A-8271-429E-97B0-01815040FAD2}"/>
                </a:ext>
              </a:extLst>
            </p:cNvPr>
            <p:cNvSpPr txBox="1"/>
            <p:nvPr/>
          </p:nvSpPr>
          <p:spPr>
            <a:xfrm>
              <a:off x="2338880" y="1280885"/>
              <a:ext cx="55930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latin typeface="Arial" panose="020B0604020202020204" pitchFamily="34" charset="0"/>
                  <a:cs typeface="Arial" panose="020B0604020202020204" pitchFamily="34" charset="0"/>
                </a:rPr>
                <a:t>C’est un ensemble d’</a:t>
              </a:r>
              <a:r>
                <a:rPr lang="fr-FR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éléments</a:t>
              </a:r>
              <a:r>
                <a:rPr lang="fr-FR" sz="3200" dirty="0">
                  <a:latin typeface="Arial" panose="020B0604020202020204" pitchFamily="34" charset="0"/>
                  <a:cs typeface="Arial" panose="020B0604020202020204" pitchFamily="34" charset="0"/>
                </a:rPr>
                <a:t> de même nature </a:t>
              </a:r>
              <a:r>
                <a:rPr lang="fr-FR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reliés</a:t>
              </a:r>
              <a:r>
                <a:rPr lang="fr-FR" sz="3200" dirty="0">
                  <a:latin typeface="Arial" panose="020B0604020202020204" pitchFamily="34" charset="0"/>
                  <a:cs typeface="Arial" panose="020B0604020202020204" pitchFamily="34" charset="0"/>
                </a:rPr>
                <a:t> les uns aux autres.</a:t>
              </a:r>
            </a:p>
          </p:txBody>
        </p:sp>
      </p:grpSp>
      <p:sp>
        <p:nvSpPr>
          <p:cNvPr id="11" name="Espace réservé du pied de page 1">
            <a:extLst>
              <a:ext uri="{FF2B5EF4-FFF2-40B4-BE49-F238E27FC236}">
                <a16:creationId xmlns="" xmlns:a16="http://schemas.microsoft.com/office/drawing/2014/main" id="{541F51D4-6BAD-4CD1-9EED-A835EF63BF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pic>
        <p:nvPicPr>
          <p:cNvPr id="14" name="Picture 2" descr="thumb image">
            <a:extLst>
              <a:ext uri="{FF2B5EF4-FFF2-40B4-BE49-F238E27FC236}">
                <a16:creationId xmlns="" xmlns:a16="http://schemas.microsoft.com/office/drawing/2014/main" id="{11CD0587-65E0-4BD9-80E6-D5C8D300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44767"/>
            <a:ext cx="30353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0FF8727-F564-4BD8-963F-A95DBC2FF1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332" t="6449" r="30869" b="71005"/>
          <a:stretch/>
        </p:blipFill>
        <p:spPr>
          <a:xfrm rot="21062250">
            <a:off x="1113481" y="2209541"/>
            <a:ext cx="774700" cy="11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6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5B08B65-D459-4F39-B2CB-6CB7D75F9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19</a:t>
            </a:fld>
            <a:endParaRPr lang="fr-FR" noProof="0"/>
          </a:p>
        </p:txBody>
      </p:sp>
      <p:sp>
        <p:nvSpPr>
          <p:cNvPr id="15" name="Titre 1">
            <a:extLst>
              <a:ext uri="{FF2B5EF4-FFF2-40B4-BE49-F238E27FC236}">
                <a16:creationId xmlns="" xmlns:a16="http://schemas.microsoft.com/office/drawing/2014/main" id="{B5079E16-C918-4B71-A536-1AA82DBD0D8E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Les réseaux…</a:t>
            </a:r>
          </a:p>
        </p:txBody>
      </p:sp>
      <p:sp>
        <p:nvSpPr>
          <p:cNvPr id="12" name="Titre 3">
            <a:extLst>
              <a:ext uri="{FF2B5EF4-FFF2-40B4-BE49-F238E27FC236}">
                <a16:creationId xmlns="" xmlns:a16="http://schemas.microsoft.com/office/drawing/2014/main" id="{E9CD3466-3AEE-43F5-B2E1-5761E2EBF086}"/>
              </a:ext>
            </a:extLst>
          </p:cNvPr>
          <p:cNvSpPr txBox="1">
            <a:spLocks/>
          </p:cNvSpPr>
          <p:nvPr/>
        </p:nvSpPr>
        <p:spPr>
          <a:xfrm>
            <a:off x="591512" y="1102330"/>
            <a:ext cx="534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Réseaux sociaux :</a:t>
            </a:r>
          </a:p>
        </p:txBody>
      </p:sp>
      <p:sp>
        <p:nvSpPr>
          <p:cNvPr id="14" name="Titre 3">
            <a:extLst>
              <a:ext uri="{FF2B5EF4-FFF2-40B4-BE49-F238E27FC236}">
                <a16:creationId xmlns="" xmlns:a16="http://schemas.microsoft.com/office/drawing/2014/main" id="{3E23A340-326F-4187-97C8-B600EEFA2EB9}"/>
              </a:ext>
            </a:extLst>
          </p:cNvPr>
          <p:cNvSpPr txBox="1">
            <a:spLocks/>
          </p:cNvSpPr>
          <p:nvPr/>
        </p:nvSpPr>
        <p:spPr>
          <a:xfrm>
            <a:off x="6255513" y="5395213"/>
            <a:ext cx="5759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 Il permet de relier plusieurs </a:t>
            </a:r>
            <a:r>
              <a:rPr lang="fr-FR" b="1" dirty="0"/>
              <a:t>ordinateurs</a:t>
            </a:r>
            <a:r>
              <a:rPr lang="fr-FR" dirty="0"/>
              <a:t> entre eux afin d’</a:t>
            </a:r>
            <a:r>
              <a:rPr lang="fr-FR" b="1" dirty="0"/>
              <a:t>échanger</a:t>
            </a:r>
            <a:r>
              <a:rPr lang="fr-FR" dirty="0"/>
              <a:t> des</a:t>
            </a:r>
            <a:r>
              <a:rPr lang="fr-FR" b="1" dirty="0"/>
              <a:t> informations</a:t>
            </a:r>
            <a:r>
              <a:rPr lang="fr-FR" dirty="0"/>
              <a:t>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E1C00866-6C39-44DD-846A-71DFC0F6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870" y="1864275"/>
            <a:ext cx="4692022" cy="2958173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A2C2D38F-FDE0-4727-9A02-8EDB65CFDA43}"/>
              </a:ext>
            </a:extLst>
          </p:cNvPr>
          <p:cNvCxnSpPr>
            <a:cxnSpLocks/>
          </p:cNvCxnSpPr>
          <p:nvPr/>
        </p:nvCxnSpPr>
        <p:spPr>
          <a:xfrm flipV="1">
            <a:off x="6096000" y="1674085"/>
            <a:ext cx="0" cy="382661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3">
            <a:extLst>
              <a:ext uri="{FF2B5EF4-FFF2-40B4-BE49-F238E27FC236}">
                <a16:creationId xmlns="" xmlns:a16="http://schemas.microsoft.com/office/drawing/2014/main" id="{E642DE4B-457E-4171-BC9D-ADDAB4858E21}"/>
              </a:ext>
            </a:extLst>
          </p:cNvPr>
          <p:cNvSpPr txBox="1">
            <a:spLocks/>
          </p:cNvSpPr>
          <p:nvPr/>
        </p:nvSpPr>
        <p:spPr>
          <a:xfrm>
            <a:off x="-31372" y="5315288"/>
            <a:ext cx="63656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un </a:t>
            </a:r>
            <a:r>
              <a:rPr lang="fr-FR" b="1" dirty="0"/>
              <a:t>service </a:t>
            </a:r>
            <a:r>
              <a:rPr lang="fr-FR" dirty="0"/>
              <a:t>permettant de</a:t>
            </a:r>
            <a:r>
              <a:rPr lang="fr-FR" b="1" dirty="0"/>
              <a:t> regrouper </a:t>
            </a:r>
            <a:r>
              <a:rPr lang="fr-FR" dirty="0"/>
              <a:t>diverses </a:t>
            </a:r>
            <a:r>
              <a:rPr lang="fr-FR" b="1" dirty="0"/>
              <a:t>personnes </a:t>
            </a:r>
            <a:r>
              <a:rPr lang="fr-FR" dirty="0"/>
              <a:t>afin de partager et d ’échanger.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4EF25E3-E8BB-4615-816A-0BF785E5CE08}"/>
              </a:ext>
            </a:extLst>
          </p:cNvPr>
          <p:cNvSpPr/>
          <p:nvPr/>
        </p:nvSpPr>
        <p:spPr>
          <a:xfrm>
            <a:off x="6838110" y="1107705"/>
            <a:ext cx="474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Réseaux informatiques :   </a:t>
            </a:r>
          </a:p>
        </p:txBody>
      </p:sp>
      <p:pic>
        <p:nvPicPr>
          <p:cNvPr id="4102" name="Picture 6" descr="Réseau Informatique - Image gratuite sur Pixabay">
            <a:extLst>
              <a:ext uri="{FF2B5EF4-FFF2-40B4-BE49-F238E27FC236}">
                <a16:creationId xmlns="" xmlns:a16="http://schemas.microsoft.com/office/drawing/2014/main" id="{FEB1C58A-47C0-42A6-815F-661E54E3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49" y="1864275"/>
            <a:ext cx="2746431" cy="34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6903F9E-9D89-43DF-B392-9B83B935B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5" b="98305" l="1250" r="99375">
                        <a14:foregroundMark x1="7500" y1="46610" x2="65833" y2="74576"/>
                        <a14:foregroundMark x1="65833" y1="74576" x2="87917" y2="55085"/>
                        <a14:foregroundMark x1="87917" y1="55085" x2="92083" y2="62712"/>
                        <a14:foregroundMark x1="3333" y1="55932" x2="14167" y2="76271"/>
                        <a14:foregroundMark x1="14167" y1="76271" x2="92708" y2="92373"/>
                        <a14:foregroundMark x1="9792" y1="77119" x2="6667" y2="33051"/>
                        <a14:foregroundMark x1="6667" y1="33051" x2="17708" y2="34746"/>
                        <a14:foregroundMark x1="17708" y1="34746" x2="43333" y2="24576"/>
                        <a14:foregroundMark x1="43333" y1="24576" x2="78125" y2="37288"/>
                        <a14:foregroundMark x1="78125" y1="37288" x2="89792" y2="37288"/>
                        <a14:foregroundMark x1="89792" y1="37288" x2="96250" y2="73729"/>
                        <a14:foregroundMark x1="96250" y1="73729" x2="86875" y2="97458"/>
                        <a14:foregroundMark x1="86875" y1="97458" x2="4792" y2="80508"/>
                        <a14:foregroundMark x1="4167" y1="66949" x2="6667" y2="24576"/>
                        <a14:foregroundMark x1="6667" y1="24576" x2="18333" y2="28814"/>
                        <a14:foregroundMark x1="18333" y1="28814" x2="41250" y2="24576"/>
                        <a14:foregroundMark x1="41250" y1="24576" x2="92083" y2="34746"/>
                        <a14:foregroundMark x1="92083" y1="34746" x2="97292" y2="73729"/>
                        <a14:foregroundMark x1="97292" y1="73729" x2="97500" y2="91525"/>
                        <a14:foregroundMark x1="97292" y1="33898" x2="99583" y2="88983"/>
                        <a14:foregroundMark x1="98125" y1="32203" x2="66636" y2="25718"/>
                        <a14:foregroundMark x1="60395" y1="21686" x2="57008" y2="19056"/>
                        <a14:foregroundMark x1="24602" y1="11459" x2="21124" y2="12212"/>
                        <a14:foregroundMark x1="37609" y1="8641" x2="32694" y2="9706"/>
                        <a14:foregroundMark x1="6475" y1="20793" x2="2708" y2="55085"/>
                        <a14:foregroundMark x1="2708" y1="55085" x2="12500" y2="83898"/>
                        <a14:foregroundMark x1="12500" y1="83898" x2="42500" y2="88983"/>
                        <a14:foregroundMark x1="4167" y1="27966" x2="1250" y2="70339"/>
                        <a14:foregroundMark x1="1250" y1="70339" x2="11875" y2="85593"/>
                        <a14:foregroundMark x1="11875" y1="85593" x2="19792" y2="83051"/>
                        <a14:foregroundMark x1="1875" y1="76271" x2="14583" y2="94068"/>
                        <a14:foregroundMark x1="14583" y1="94068" x2="39792" y2="95763"/>
                        <a14:foregroundMark x1="4583" y1="79661" x2="13750" y2="95763"/>
                        <a14:foregroundMark x1="3542" y1="76271" x2="1667" y2="98305"/>
                        <a14:foregroundMark x1="57459" y1="16326" x2="85625" y2="27119"/>
                        <a14:foregroundMark x1="85625" y1="27119" x2="93542" y2="22881"/>
                        <a14:foregroundMark x1="97500" y1="22034" x2="83155" y2="18689"/>
                        <a14:foregroundMark x1="23750" y1="28814" x2="29375" y2="25424"/>
                        <a14:foregroundMark x1="22292" y1="66949" x2="28750" y2="73729"/>
                        <a14:foregroundMark x1="27292" y1="43220" x2="31042" y2="49153"/>
                        <a14:foregroundMark x1="24167" y1="22881" x2="29792" y2="22034"/>
                        <a14:foregroundMark x1="16250" y1="26271" x2="20417" y2="26271"/>
                        <a14:foregroundMark x1="8333" y1="23729" x2="13958" y2="22034"/>
                        <a14:foregroundMark x1="46667" y1="22881" x2="53750" y2="19492"/>
                        <a14:foregroundMark x1="48750" y1="17797" x2="55000" y2="16949"/>
                        <a14:foregroundMark x1="1875" y1="34746" x2="5208" y2="26271"/>
                        <a14:foregroundMark x1="43542" y1="21186" x2="44167" y2="20339"/>
                        <a14:foregroundMark x1="72500" y1="22034" x2="75625" y2="22034"/>
                        <a14:foregroundMark x1="75208" y1="23729" x2="75833" y2="21186"/>
                        <a14:foregroundMark x1="29375" y1="17797" x2="25208" y2="15254"/>
                        <a14:foregroundMark x1="27917" y1="16949" x2="34167" y2="16949"/>
                        <a14:foregroundMark x1="16875" y1="26271" x2="13125" y2="21186"/>
                        <a14:backgroundMark x1="15603" y1="11029" x2="21042" y2="12712"/>
                        <a14:backgroundMark x1="12719" y1="10137" x2="13554" y2="10395"/>
                        <a14:backgroundMark x1="1875" y1="6780" x2="11647" y2="9805"/>
                        <a14:backgroundMark x1="28093" y1="8827" x2="29263" y2="8351"/>
                        <a14:backgroundMark x1="36042" y1="6780" x2="36042" y2="6780"/>
                        <a14:backgroundMark x1="55638" y1="12786" x2="57917" y2="13559"/>
                        <a14:backgroundMark x1="45590" y1="9381" x2="48624" y2="10409"/>
                        <a14:backgroundMark x1="37917" y1="6780" x2="45097" y2="9214"/>
                        <a14:backgroundMark x1="76951" y1="13559" x2="83958" y2="13559"/>
                        <a14:backgroundMark x1="61667" y1="13559" x2="73826" y2="13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72" y="3961603"/>
            <a:ext cx="4788020" cy="1177055"/>
          </a:xfrm>
          <a:prstGeom prst="rect">
            <a:avLst/>
          </a:prstGeom>
        </p:spPr>
      </p:pic>
      <p:sp>
        <p:nvSpPr>
          <p:cNvPr id="13" name="Espace réservé du pied de page 1">
            <a:extLst>
              <a:ext uri="{FF2B5EF4-FFF2-40B4-BE49-F238E27FC236}">
                <a16:creationId xmlns="" xmlns:a16="http://schemas.microsoft.com/office/drawing/2014/main" id="{4279EA97-A2DB-4698-8E80-7882AC089C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3085918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</a:t>
            </a:fld>
            <a:endParaRPr lang="fr-FR" noProof="0"/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1F81C09E-F652-4F48-8108-2F51D7FAA72C}"/>
              </a:ext>
            </a:extLst>
          </p:cNvPr>
          <p:cNvGrpSpPr/>
          <p:nvPr/>
        </p:nvGrpSpPr>
        <p:grpSpPr>
          <a:xfrm>
            <a:off x="216000" y="1678067"/>
            <a:ext cx="11656279" cy="4804088"/>
            <a:chOff x="216000" y="1728867"/>
            <a:chExt cx="11656279" cy="4804088"/>
          </a:xfrm>
        </p:grpSpPr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EED66B28-B1B6-4BA0-BC1D-ABD93C892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2848" y="2650435"/>
              <a:ext cx="3709431" cy="370943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740D6602-F692-4E36-9E57-10911659C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625" r="92891">
                          <a14:foregroundMark x1="9688" y1="50417" x2="10781" y2="54444"/>
                          <a14:foregroundMark x1="6172" y1="55833" x2="5625" y2="55833"/>
                          <a14:foregroundMark x1="11406" y1="41667" x2="25391" y2="32500"/>
                          <a14:foregroundMark x1="55937" y1="30556" x2="88125" y2="41667"/>
                          <a14:foregroundMark x1="53047" y1="55556" x2="92891" y2="61806"/>
                          <a14:foregroundMark x1="29844" y1="52639" x2="31094" y2="50417"/>
                          <a14:foregroundMark x1="43594" y1="51250" x2="46797" y2="50139"/>
                          <a14:backgroundMark x1="64844" y1="46667" x2="64844" y2="46667"/>
                          <a14:backgroundMark x1="75000" y1="39583" x2="75000" y2="39583"/>
                          <a14:backgroundMark x1="75781" y1="39306" x2="76875" y2="45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6733" y="4514980"/>
              <a:ext cx="3587511" cy="201797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F05F0AB7-FA32-4558-94E5-F955C832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000" y="2049578"/>
              <a:ext cx="1797858" cy="4321773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="" xmlns:a16="http://schemas.microsoft.com/office/drawing/2014/main" id="{A1F7AD8F-873E-4609-A67C-2E29ACCCF08A}"/>
                </a:ext>
              </a:extLst>
            </p:cNvPr>
            <p:cNvGrpSpPr/>
            <p:nvPr/>
          </p:nvGrpSpPr>
          <p:grpSpPr>
            <a:xfrm>
              <a:off x="2265161" y="1728867"/>
              <a:ext cx="6712278" cy="2786113"/>
              <a:chOff x="2265161" y="1728867"/>
              <a:chExt cx="6712278" cy="2786113"/>
            </a:xfrm>
          </p:grpSpPr>
          <p:pic>
            <p:nvPicPr>
              <p:cNvPr id="17" name="Image 16">
                <a:extLst>
                  <a:ext uri="{FF2B5EF4-FFF2-40B4-BE49-F238E27FC236}">
                    <a16:creationId xmlns="" xmlns:a16="http://schemas.microsoft.com/office/drawing/2014/main" id="{4FC87166-A8BA-435D-821B-1F44A6AC6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265161" y="1728867"/>
                <a:ext cx="6712278" cy="2786113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="" xmlns:a16="http://schemas.microsoft.com/office/drawing/2014/main" id="{D0781082-E965-45B7-A5F0-9C38DD54DBBE}"/>
                  </a:ext>
                </a:extLst>
              </p:cNvPr>
              <p:cNvSpPr txBox="1"/>
              <p:nvPr/>
            </p:nvSpPr>
            <p:spPr>
              <a:xfrm>
                <a:off x="2265161" y="1789499"/>
                <a:ext cx="671227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 Technologie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permet de créer tous les objets dont </a:t>
                </a:r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les êtres humains ont besoin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en s’appuyant sur les </a:t>
                </a:r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Sciences et Techniques.</a:t>
                </a:r>
                <a:endParaRPr lang="fr-FR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C1904BF3-3A7C-46B2-A091-E8CD2C2504F1}"/>
              </a:ext>
            </a:extLst>
          </p:cNvPr>
          <p:cNvSpPr txBox="1">
            <a:spLocks/>
          </p:cNvSpPr>
          <p:nvPr/>
        </p:nvSpPr>
        <p:spPr>
          <a:xfrm>
            <a:off x="2807280" y="2820551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Qu’est-ce que la Technologie ?</a:t>
            </a:r>
            <a:endParaRPr lang="fr-FR" sz="4800" spc="-300" dirty="0"/>
          </a:p>
        </p:txBody>
      </p:sp>
      <p:sp>
        <p:nvSpPr>
          <p:cNvPr id="13" name="Espace réservé du pied de page 5">
            <a:extLst>
              <a:ext uri="{FF2B5EF4-FFF2-40B4-BE49-F238E27FC236}">
                <a16:creationId xmlns="" xmlns:a16="http://schemas.microsoft.com/office/drawing/2014/main" id="{DB31B353-F616-450A-82BE-8264E0155A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399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26000" decel="2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7552 -0.3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C29381D-4CDA-4FC4-A5B1-9128D929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fr-FR" sz="4400" dirty="0"/>
              <a:t>Lien avec le programme de Technologie du Cycle 4</a:t>
            </a:r>
            <a:endParaRPr lang="fr-FR" sz="48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20</a:t>
            </a:fld>
            <a:endParaRPr lang="fr-FR" noProof="0"/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C9346B35-A764-4362-BB48-D1141E4E5C12}"/>
              </a:ext>
            </a:extLst>
          </p:cNvPr>
          <p:cNvGrpSpPr/>
          <p:nvPr/>
        </p:nvGrpSpPr>
        <p:grpSpPr>
          <a:xfrm>
            <a:off x="-54849" y="1776409"/>
            <a:ext cx="4384478" cy="4300899"/>
            <a:chOff x="0" y="1376692"/>
            <a:chExt cx="5095440" cy="5196261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111B1AE4-5180-48BD-AB53-70D88BED8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6692"/>
              <a:ext cx="5095440" cy="50954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A8A626E-A6D1-4C83-9667-D97E0D50BED5}"/>
                </a:ext>
              </a:extLst>
            </p:cNvPr>
            <p:cNvSpPr/>
            <p:nvPr/>
          </p:nvSpPr>
          <p:spPr>
            <a:xfrm rot="17909265">
              <a:off x="444552" y="4127448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pédagogique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701FE9B-AD3A-4458-BA18-551462B7D891}"/>
                </a:ext>
              </a:extLst>
            </p:cNvPr>
            <p:cNvSpPr/>
            <p:nvPr/>
          </p:nvSpPr>
          <p:spPr>
            <a:xfrm rot="17909265">
              <a:off x="124631" y="3546993"/>
              <a:ext cx="4211410" cy="679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objectif</a:t>
              </a:r>
              <a:endParaRPr lang="fr-FR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57EE7CF3-B3F3-4FE4-8858-C7B2B28F4D64}"/>
              </a:ext>
            </a:extLst>
          </p:cNvPr>
          <p:cNvGrpSpPr/>
          <p:nvPr/>
        </p:nvGrpSpPr>
        <p:grpSpPr>
          <a:xfrm>
            <a:off x="4550401" y="1814805"/>
            <a:ext cx="7193036" cy="1755497"/>
            <a:chOff x="4550400" y="1572799"/>
            <a:chExt cx="7267679" cy="1856201"/>
          </a:xfrm>
        </p:grpSpPr>
        <p:sp>
          <p:nvSpPr>
            <p:cNvPr id="21" name="Légende : flèche vers le bas 20">
              <a:extLst>
                <a:ext uri="{FF2B5EF4-FFF2-40B4-BE49-F238E27FC236}">
                  <a16:creationId xmlns="" xmlns:a16="http://schemas.microsoft.com/office/drawing/2014/main" id="{63F5391C-DEE9-47E7-A628-E0004CD0DA04}"/>
                </a:ext>
              </a:extLst>
            </p:cNvPr>
            <p:cNvSpPr/>
            <p:nvPr/>
          </p:nvSpPr>
          <p:spPr>
            <a:xfrm>
              <a:off x="4550400" y="1572799"/>
              <a:ext cx="7267679" cy="1856201"/>
            </a:xfrm>
            <a:prstGeom prst="downArrowCallou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E5A41D8-2166-4CFA-8C02-C82B21C46669}"/>
                </a:ext>
              </a:extLst>
            </p:cNvPr>
            <p:cNvSpPr/>
            <p:nvPr/>
          </p:nvSpPr>
          <p:spPr>
            <a:xfrm>
              <a:off x="4608202" y="1597177"/>
              <a:ext cx="717414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Comprendre le fonctionnement d’un réseau informatique.</a:t>
              </a:r>
              <a:endParaRPr lang="fr-FR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A83D7E50-2206-43CE-9711-482AF4C9E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250" l="10000" r="90000">
                        <a14:foregroundMark x1="22656" y1="33194" x2="23984" y2="30833"/>
                        <a14:foregroundMark x1="28281" y1="33750" x2="37422" y2="37778"/>
                        <a14:foregroundMark x1="23516" y1="51528" x2="34297" y2="48889"/>
                        <a14:foregroundMark x1="35781" y1="68611" x2="42109" y2="55000"/>
                        <a14:foregroundMark x1="82500" y1="30278" x2="66172" y2="38056"/>
                        <a14:foregroundMark x1="84141" y1="43056" x2="80547" y2="53611"/>
                        <a14:foregroundMark x1="80547" y1="53611" x2="69609" y2="52083"/>
                        <a14:foregroundMark x1="86719" y1="42222" x2="83984" y2="56389"/>
                        <a14:foregroundMark x1="73984" y1="78472" x2="62578" y2="83750"/>
                        <a14:foregroundMark x1="55547" y1="55278" x2="60781" y2="72917"/>
                        <a14:foregroundMark x1="61563" y1="75278" x2="62266" y2="91250"/>
                        <a14:foregroundMark x1="59297" y1="79306" x2="61406" y2="78750"/>
                        <a14:foregroundMark x1="25938" y1="80833" x2="31875" y2="77917"/>
                        <a14:foregroundMark x1="11875" y1="47917" x2="16797" y2="55278"/>
                        <a14:foregroundMark x1="20078" y1="31944" x2="24688" y2="29167"/>
                        <a14:foregroundMark x1="41172" y1="16250" x2="40313" y2="22361"/>
                        <a14:foregroundMark x1="48359" y1="16667" x2="51641" y2="18889"/>
                        <a14:foregroundMark x1="61719" y1="20417" x2="59453" y2="22778"/>
                        <a14:foregroundMark x1="39844" y1="15417" x2="40469" y2="20417"/>
                        <a14:foregroundMark x1="62266" y1="18333" x2="62031" y2="18889"/>
                        <a14:foregroundMark x1="39531" y1="15972" x2="41328" y2="15972"/>
                        <a14:foregroundMark x1="25000" y1="29167" x2="19766" y2="32917"/>
                        <a14:foregroundMark x1="13203" y1="50556" x2="14063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078" y="3190912"/>
            <a:ext cx="5981544" cy="336461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489BDB78-356F-4100-B878-6475802DF2B6}"/>
              </a:ext>
            </a:extLst>
          </p:cNvPr>
          <p:cNvGrpSpPr/>
          <p:nvPr/>
        </p:nvGrpSpPr>
        <p:grpSpPr>
          <a:xfrm>
            <a:off x="4230480" y="3280500"/>
            <a:ext cx="8110121" cy="2540004"/>
            <a:chOff x="4230480" y="3136612"/>
            <a:chExt cx="8194281" cy="2685712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190A1DF6-CB22-4929-811B-E0B830769732}"/>
                </a:ext>
              </a:extLst>
            </p:cNvPr>
            <p:cNvSpPr/>
            <p:nvPr/>
          </p:nvSpPr>
          <p:spPr>
            <a:xfrm>
              <a:off x="4230480" y="3186791"/>
              <a:ext cx="2989243" cy="618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fr-FR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ADE20BA-6942-4F11-8EF3-DDBF9714B58A}"/>
                </a:ext>
              </a:extLst>
            </p:cNvPr>
            <p:cNvSpPr/>
            <p:nvPr/>
          </p:nvSpPr>
          <p:spPr>
            <a:xfrm>
              <a:off x="4230480" y="5049028"/>
              <a:ext cx="298924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Protocole</a:t>
              </a:r>
              <a:endParaRPr lang="fr-FR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5348FF6-8746-4C9C-A670-40803BEDE527}"/>
                </a:ext>
              </a:extLst>
            </p:cNvPr>
            <p:cNvSpPr/>
            <p:nvPr/>
          </p:nvSpPr>
          <p:spPr>
            <a:xfrm>
              <a:off x="9286184" y="3136612"/>
              <a:ext cx="2989243" cy="618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Composants</a:t>
              </a:r>
              <a:endParaRPr lang="fr-FR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98B53E51-3B83-4BCC-93B5-6BE1E8DD2A5D}"/>
                </a:ext>
              </a:extLst>
            </p:cNvPr>
            <p:cNvSpPr/>
            <p:nvPr/>
          </p:nvSpPr>
          <p:spPr>
            <a:xfrm>
              <a:off x="9435518" y="5204003"/>
              <a:ext cx="2989243" cy="618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Architecture</a:t>
              </a:r>
              <a:endParaRPr lang="fr-FR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29DD2AFF-EF64-4358-B5EE-A4F9FF61A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298" y="963015"/>
            <a:ext cx="7215104" cy="813394"/>
          </a:xfrm>
          <a:prstGeom prst="rect">
            <a:avLst/>
          </a:prstGeom>
        </p:spPr>
      </p:pic>
      <p:sp>
        <p:nvSpPr>
          <p:cNvPr id="22" name="Espace réservé du pied de page 1">
            <a:extLst>
              <a:ext uri="{FF2B5EF4-FFF2-40B4-BE49-F238E27FC236}">
                <a16:creationId xmlns="" xmlns:a16="http://schemas.microsoft.com/office/drawing/2014/main" id="{1069606E-631D-4ACA-A90C-87A9710E7B14}"/>
              </a:ext>
            </a:extLst>
          </p:cNvPr>
          <p:cNvSpPr txBox="1">
            <a:spLocks/>
          </p:cNvSpPr>
          <p:nvPr/>
        </p:nvSpPr>
        <p:spPr>
          <a:xfrm>
            <a:off x="431999" y="6521881"/>
            <a:ext cx="8950059" cy="295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749342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5B08B65-D459-4F39-B2CB-6CB7D75F9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21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2886AF9C-9CF7-4762-9A04-964E35D7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fr-FR" sz="4800" dirty="0"/>
              <a:t>un réseau informatique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="" xmlns:a16="http://schemas.microsoft.com/office/drawing/2014/main" id="{447B60E0-1B21-4F6B-90FC-7152B60D0C04}"/>
              </a:ext>
            </a:extLst>
          </p:cNvPr>
          <p:cNvGrpSpPr/>
          <p:nvPr/>
        </p:nvGrpSpPr>
        <p:grpSpPr>
          <a:xfrm>
            <a:off x="6231579" y="1280502"/>
            <a:ext cx="5664000" cy="5015438"/>
            <a:chOff x="5946736" y="921281"/>
            <a:chExt cx="5664000" cy="5015438"/>
          </a:xfrm>
        </p:grpSpPr>
        <p:grpSp>
          <p:nvGrpSpPr>
            <p:cNvPr id="61" name="Groupe 60">
              <a:extLst>
                <a:ext uri="{FF2B5EF4-FFF2-40B4-BE49-F238E27FC236}">
                  <a16:creationId xmlns="" xmlns:a16="http://schemas.microsoft.com/office/drawing/2014/main" id="{2A2FDF57-0816-4D77-A746-2A89316F1EBB}"/>
                </a:ext>
              </a:extLst>
            </p:cNvPr>
            <p:cNvGrpSpPr/>
            <p:nvPr/>
          </p:nvGrpSpPr>
          <p:grpSpPr>
            <a:xfrm>
              <a:off x="5946736" y="921281"/>
              <a:ext cx="5664000" cy="5015438"/>
              <a:chOff x="5859053" y="200658"/>
              <a:chExt cx="6245264" cy="5558143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="" xmlns:a16="http://schemas.microsoft.com/office/drawing/2014/main" id="{7AE82546-13C5-41D3-ADF9-32DC78F1F3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1028" y="3129620"/>
                <a:ext cx="1135070" cy="1078121"/>
              </a:xfrm>
              <a:prstGeom prst="line">
                <a:avLst/>
              </a:prstGeom>
              <a:ln w="38100">
                <a:solidFill>
                  <a:schemeClr val="accent5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e 59">
                <a:extLst>
                  <a:ext uri="{FF2B5EF4-FFF2-40B4-BE49-F238E27FC236}">
                    <a16:creationId xmlns="" xmlns:a16="http://schemas.microsoft.com/office/drawing/2014/main" id="{51781CE1-7108-4FF6-A9B5-FD4AEFE56DDB}"/>
                  </a:ext>
                </a:extLst>
              </p:cNvPr>
              <p:cNvGrpSpPr/>
              <p:nvPr/>
            </p:nvGrpSpPr>
            <p:grpSpPr>
              <a:xfrm>
                <a:off x="5859053" y="200658"/>
                <a:ext cx="6245264" cy="5558143"/>
                <a:chOff x="5859053" y="200658"/>
                <a:chExt cx="6245264" cy="5558143"/>
              </a:xfrm>
            </p:grpSpPr>
            <p:cxnSp>
              <p:nvCxnSpPr>
                <p:cNvPr id="37" name="Connecteur droit 36">
                  <a:extLst>
                    <a:ext uri="{FF2B5EF4-FFF2-40B4-BE49-F238E27FC236}">
                      <a16:creationId xmlns="" xmlns:a16="http://schemas.microsoft.com/office/drawing/2014/main" id="{B4226B4B-4DBE-4C74-8594-567161AA1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16178" y="1562962"/>
                  <a:ext cx="85319" cy="1606438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="" xmlns:a16="http://schemas.microsoft.com/office/drawing/2014/main" id="{3C143F7C-DD93-4503-AF5C-E6E4754F1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57290" y="3129620"/>
                  <a:ext cx="761694" cy="1341066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="" xmlns:a16="http://schemas.microsoft.com/office/drawing/2014/main" id="{5206E681-CDF9-4B28-AD7C-8A6B9C66F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18983" y="2464768"/>
                  <a:ext cx="1256443" cy="675621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>
                  <a:extLst>
                    <a:ext uri="{FF2B5EF4-FFF2-40B4-BE49-F238E27FC236}">
                      <a16:creationId xmlns="" xmlns:a16="http://schemas.microsoft.com/office/drawing/2014/main" id="{85636F96-B4EA-4693-972F-39F4ACCA1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19164" y="2616804"/>
                  <a:ext cx="1061864" cy="512816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" name="Image 6">
                  <a:extLst>
                    <a:ext uri="{FF2B5EF4-FFF2-40B4-BE49-F238E27FC236}">
                      <a16:creationId xmlns="" xmlns:a16="http://schemas.microsoft.com/office/drawing/2014/main" id="{DA18B97E-E20D-4F78-AF61-1EC7F9F4F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22825" y="3927004"/>
                  <a:ext cx="1855905" cy="1470225"/>
                </a:xfrm>
                <a:prstGeom prst="rect">
                  <a:avLst/>
                </a:prstGeom>
              </p:spPr>
            </p:pic>
            <p:pic>
              <p:nvPicPr>
                <p:cNvPr id="9" name="Image 8">
                  <a:extLst>
                    <a:ext uri="{FF2B5EF4-FFF2-40B4-BE49-F238E27FC236}">
                      <a16:creationId xmlns="" xmlns:a16="http://schemas.microsoft.com/office/drawing/2014/main" id="{E6EAC8D4-0664-4512-B857-095EA9977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19164" y="200658"/>
                  <a:ext cx="1855905" cy="1470225"/>
                </a:xfrm>
                <a:prstGeom prst="rect">
                  <a:avLst/>
                </a:prstGeom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="" xmlns:a16="http://schemas.microsoft.com/office/drawing/2014/main" id="{227E324A-B854-4FFB-B3EB-0F6C56B932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888189" y="1562962"/>
                  <a:ext cx="2216128" cy="1423170"/>
                </a:xfrm>
                <a:prstGeom prst="rect">
                  <a:avLst/>
                </a:prstGeom>
              </p:spPr>
            </p:pic>
            <p:pic>
              <p:nvPicPr>
                <p:cNvPr id="48" name="Image 47">
                  <a:extLst>
                    <a:ext uri="{FF2B5EF4-FFF2-40B4-BE49-F238E27FC236}">
                      <a16:creationId xmlns="" xmlns:a16="http://schemas.microsoft.com/office/drawing/2014/main" id="{702999B8-D34F-4ED6-9AC4-2EA0871044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59053" y="1170186"/>
                  <a:ext cx="2236851" cy="2090057"/>
                </a:xfrm>
                <a:prstGeom prst="rect">
                  <a:avLst/>
                </a:prstGeom>
              </p:spPr>
            </p:pic>
            <p:pic>
              <p:nvPicPr>
                <p:cNvPr id="59" name="Image 58">
                  <a:extLst>
                    <a:ext uri="{FF2B5EF4-FFF2-40B4-BE49-F238E27FC236}">
                      <a16:creationId xmlns="" xmlns:a16="http://schemas.microsoft.com/office/drawing/2014/main" id="{24255708-7552-4F28-9A5B-DC90C1545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98022" y="3765839"/>
                  <a:ext cx="2120525" cy="1992962"/>
                </a:xfrm>
                <a:prstGeom prst="rect">
                  <a:avLst/>
                </a:prstGeom>
              </p:spPr>
            </p:pic>
          </p:grpSp>
        </p:grpSp>
        <p:sp>
          <p:nvSpPr>
            <p:cNvPr id="64" name="Ellipse 63">
              <a:extLst>
                <a:ext uri="{FF2B5EF4-FFF2-40B4-BE49-F238E27FC236}">
                  <a16:creationId xmlns="" xmlns:a16="http://schemas.microsoft.com/office/drawing/2014/main" id="{8CC5475A-E645-489A-8648-8EDFD2B84B95}"/>
                </a:ext>
              </a:extLst>
            </p:cNvPr>
            <p:cNvSpPr/>
            <p:nvPr/>
          </p:nvSpPr>
          <p:spPr>
            <a:xfrm>
              <a:off x="8751195" y="3522573"/>
              <a:ext cx="106878" cy="10687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="" xmlns:a16="http://schemas.microsoft.com/office/drawing/2014/main" id="{3D01FEE6-FE34-40ED-A5C0-8E164FA27941}"/>
              </a:ext>
            </a:extLst>
          </p:cNvPr>
          <p:cNvGrpSpPr/>
          <p:nvPr/>
        </p:nvGrpSpPr>
        <p:grpSpPr>
          <a:xfrm>
            <a:off x="344951" y="1388660"/>
            <a:ext cx="5521190" cy="1484416"/>
            <a:chOff x="344951" y="1388660"/>
            <a:chExt cx="5521190" cy="1484416"/>
          </a:xfrm>
        </p:grpSpPr>
        <p:sp>
          <p:nvSpPr>
            <p:cNvPr id="10" name="ZoneTexte 9">
              <a:extLst>
                <a:ext uri="{FF2B5EF4-FFF2-40B4-BE49-F238E27FC236}">
                  <a16:creationId xmlns="" xmlns:a16="http://schemas.microsoft.com/office/drawing/2014/main" id="{BC41F52B-8A86-4DC0-A307-54EAFED3FAE8}"/>
                </a:ext>
              </a:extLst>
            </p:cNvPr>
            <p:cNvSpPr txBox="1"/>
            <p:nvPr/>
          </p:nvSpPr>
          <p:spPr>
            <a:xfrm>
              <a:off x="581433" y="1530704"/>
              <a:ext cx="48558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Un </a:t>
              </a:r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réseau informatique</a:t>
              </a:r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 désigne </a:t>
              </a:r>
            </a:p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un ensemble d’ordinateurs et / ou </a:t>
              </a:r>
            </a:p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de périphériques reliés entre eux. </a:t>
              </a:r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="" xmlns:a16="http://schemas.microsoft.com/office/drawing/2014/main" id="{B9B4BBB5-5161-495D-815F-4C2CD6727410}"/>
                </a:ext>
              </a:extLst>
            </p:cNvPr>
            <p:cNvSpPr/>
            <p:nvPr/>
          </p:nvSpPr>
          <p:spPr>
            <a:xfrm>
              <a:off x="344951" y="1388660"/>
              <a:ext cx="5521190" cy="148441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="" xmlns:a16="http://schemas.microsoft.com/office/drawing/2014/main" id="{B94F3293-8E7F-4C46-AA5F-D896DBC710DF}"/>
              </a:ext>
            </a:extLst>
          </p:cNvPr>
          <p:cNvGrpSpPr/>
          <p:nvPr/>
        </p:nvGrpSpPr>
        <p:grpSpPr>
          <a:xfrm>
            <a:off x="371722" y="2607172"/>
            <a:ext cx="6041415" cy="3688768"/>
            <a:chOff x="371722" y="2607172"/>
            <a:chExt cx="6041415" cy="3688768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A02D7710-500C-4CF6-A958-56D61E933940}"/>
                </a:ext>
              </a:extLst>
            </p:cNvPr>
            <p:cNvSpPr/>
            <p:nvPr/>
          </p:nvSpPr>
          <p:spPr>
            <a:xfrm>
              <a:off x="471984" y="2607172"/>
              <a:ext cx="5941153" cy="3419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600" dirty="0"/>
            </a:p>
            <a:p>
              <a:pPr>
                <a:lnSpc>
                  <a:spcPct val="150000"/>
                </a:lnSpc>
              </a:pPr>
              <a:r>
                <a:rPr lang="fr-FR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Fonctions 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2600" dirty="0">
                  <a:latin typeface="Arial" panose="020B0604020202020204" pitchFamily="34" charset="0"/>
                  <a:cs typeface="Arial" panose="020B0604020202020204" pitchFamily="34" charset="0"/>
                </a:rPr>
                <a:t>Communiquer ;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2600" dirty="0">
                  <a:latin typeface="Arial" panose="020B0604020202020204" pitchFamily="34" charset="0"/>
                  <a:cs typeface="Arial" panose="020B0604020202020204" pitchFamily="34" charset="0"/>
                </a:rPr>
                <a:t>Stocker et partager des données ;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2600" dirty="0">
                  <a:latin typeface="Arial" panose="020B0604020202020204" pitchFamily="34" charset="0"/>
                  <a:cs typeface="Arial" panose="020B0604020202020204" pitchFamily="34" charset="0"/>
                </a:rPr>
                <a:t>partager des applications ;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2600" dirty="0">
                  <a:latin typeface="Arial" panose="020B0604020202020204" pitchFamily="34" charset="0"/>
                  <a:cs typeface="Arial" panose="020B0604020202020204" pitchFamily="34" charset="0"/>
                </a:rPr>
                <a:t>partager des matériels.</a:t>
              </a:r>
            </a:p>
          </p:txBody>
        </p:sp>
        <p:sp>
          <p:nvSpPr>
            <p:cNvPr id="68" name="Rectangle : coins arrondis 67">
              <a:extLst>
                <a:ext uri="{FF2B5EF4-FFF2-40B4-BE49-F238E27FC236}">
                  <a16:creationId xmlns="" xmlns:a16="http://schemas.microsoft.com/office/drawing/2014/main" id="{935D14B0-082B-4295-80E1-6D3318B8B89C}"/>
                </a:ext>
              </a:extLst>
            </p:cNvPr>
            <p:cNvSpPr/>
            <p:nvPr/>
          </p:nvSpPr>
          <p:spPr>
            <a:xfrm>
              <a:off x="371722" y="3074789"/>
              <a:ext cx="5521190" cy="3221151"/>
            </a:xfrm>
            <a:prstGeom prst="roundRect">
              <a:avLst>
                <a:gd name="adj" fmla="val 8993"/>
              </a:avLst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space réservé du pied de page 1">
            <a:extLst>
              <a:ext uri="{FF2B5EF4-FFF2-40B4-BE49-F238E27FC236}">
                <a16:creationId xmlns="" xmlns:a16="http://schemas.microsoft.com/office/drawing/2014/main" id="{6AE559DE-BE64-45E5-A79D-CA399C1352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1505566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68D38CE1-3C97-4EAA-9449-8AF369950CB3}"/>
              </a:ext>
            </a:extLst>
          </p:cNvPr>
          <p:cNvSpPr/>
          <p:nvPr/>
        </p:nvSpPr>
        <p:spPr>
          <a:xfrm>
            <a:off x="0" y="0"/>
            <a:ext cx="12192000" cy="63712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="" xmlns:a16="http://schemas.microsoft.com/office/drawing/2014/main" id="{FE26B7C2-EB2C-4CCE-B5C4-56A1B88F9AFB}"/>
              </a:ext>
            </a:extLst>
          </p:cNvPr>
          <p:cNvSpPr/>
          <p:nvPr/>
        </p:nvSpPr>
        <p:spPr>
          <a:xfrm>
            <a:off x="10203442" y="1060528"/>
            <a:ext cx="1839406" cy="192337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fr-FR" dirty="0"/>
              <a:t>Fournisseur d’accès internet</a:t>
            </a:r>
          </a:p>
          <a:p>
            <a:pPr algn="ctr"/>
            <a:endParaRPr lang="fr-FR" dirty="0">
              <a:solidFill>
                <a:schemeClr val="dk1"/>
              </a:solidFill>
            </a:endParaRPr>
          </a:p>
          <a:p>
            <a:pPr algn="r"/>
            <a:r>
              <a:rPr lang="fr-FR" dirty="0"/>
              <a:t>serveurs</a:t>
            </a:r>
            <a:endParaRPr lang="fr-FR" dirty="0">
              <a:solidFill>
                <a:schemeClr val="dk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="" xmlns:a16="http://schemas.microsoft.com/office/drawing/2014/main" id="{DF4B10B7-3734-4164-AA85-204E03D96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84" b="13498"/>
          <a:stretch/>
        </p:blipFill>
        <p:spPr>
          <a:xfrm rot="13393539">
            <a:off x="2442145" y="1352961"/>
            <a:ext cx="1172001" cy="8027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48BBEDB5-6F29-4E91-A0B7-D63BC8FF80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84" b="13498"/>
          <a:stretch/>
        </p:blipFill>
        <p:spPr>
          <a:xfrm rot="910997">
            <a:off x="2452599" y="393752"/>
            <a:ext cx="1468581" cy="104449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1A5D901E-08E3-44FB-83D3-F6CC31561DDD}"/>
              </a:ext>
            </a:extLst>
          </p:cNvPr>
          <p:cNvGrpSpPr/>
          <p:nvPr/>
        </p:nvGrpSpPr>
        <p:grpSpPr>
          <a:xfrm>
            <a:off x="3841253" y="1513083"/>
            <a:ext cx="4828460" cy="4845767"/>
            <a:chOff x="3970909" y="1072453"/>
            <a:chExt cx="4871340" cy="4888800"/>
          </a:xfrm>
        </p:grpSpPr>
        <p:sp>
          <p:nvSpPr>
            <p:cNvPr id="7" name="Ellipse 6">
              <a:extLst>
                <a:ext uri="{FF2B5EF4-FFF2-40B4-BE49-F238E27FC236}">
                  <a16:creationId xmlns="" xmlns:a16="http://schemas.microsoft.com/office/drawing/2014/main" id="{1F292B12-F2E9-47EF-B0B2-3A4961635FAF}"/>
                </a:ext>
              </a:extLst>
            </p:cNvPr>
            <p:cNvSpPr/>
            <p:nvPr/>
          </p:nvSpPr>
          <p:spPr>
            <a:xfrm>
              <a:off x="3971179" y="1072453"/>
              <a:ext cx="4870800" cy="4888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50684BD5-3EFE-4F91-8F85-9E5C3BF17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0909" y="1072592"/>
              <a:ext cx="4871340" cy="4888523"/>
            </a:xfrm>
            <a:prstGeom prst="rect">
              <a:avLst/>
            </a:prstGeom>
          </p:spPr>
        </p:pic>
      </p:grpSp>
      <p:pic>
        <p:nvPicPr>
          <p:cNvPr id="5122" name="Picture 2" descr="Antenne Parabolique - Images vectorielles gratuites sur Pixabay">
            <a:extLst>
              <a:ext uri="{FF2B5EF4-FFF2-40B4-BE49-F238E27FC236}">
                <a16:creationId xmlns="" xmlns:a16="http://schemas.microsoft.com/office/drawing/2014/main" id="{BC970E83-42CD-4603-B5CE-F4E76EDB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9927">
            <a:off x="3285776" y="2169480"/>
            <a:ext cx="800478" cy="10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stronaute, Fusée, Espace, Étoiles, Télescope">
            <a:extLst>
              <a:ext uri="{FF2B5EF4-FFF2-40B4-BE49-F238E27FC236}">
                <a16:creationId xmlns="" xmlns:a16="http://schemas.microsoft.com/office/drawing/2014/main" id="{B8F0780F-04AF-4A14-A36B-0F70C973A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4" b="57778"/>
          <a:stretch/>
        </p:blipFill>
        <p:spPr bwMode="auto">
          <a:xfrm rot="17445653">
            <a:off x="348288" y="-267641"/>
            <a:ext cx="3173770" cy="18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e libre : forme 12">
            <a:extLst>
              <a:ext uri="{FF2B5EF4-FFF2-40B4-BE49-F238E27FC236}">
                <a16:creationId xmlns="" xmlns:a16="http://schemas.microsoft.com/office/drawing/2014/main" id="{C47931C9-7820-4AA6-8FB5-120B545B00A8}"/>
              </a:ext>
            </a:extLst>
          </p:cNvPr>
          <p:cNvSpPr/>
          <p:nvPr/>
        </p:nvSpPr>
        <p:spPr>
          <a:xfrm>
            <a:off x="2188289" y="2456715"/>
            <a:ext cx="8647605" cy="2856815"/>
          </a:xfrm>
          <a:custGeom>
            <a:avLst/>
            <a:gdLst>
              <a:gd name="connsiteX0" fmla="*/ 0 w 6365630"/>
              <a:gd name="connsiteY0" fmla="*/ 1891929 h 2102944"/>
              <a:gd name="connsiteX1" fmla="*/ 1606061 w 6365630"/>
              <a:gd name="connsiteY1" fmla="*/ 1211991 h 2102944"/>
              <a:gd name="connsiteX2" fmla="*/ 2708030 w 6365630"/>
              <a:gd name="connsiteY2" fmla="*/ 63129 h 2102944"/>
              <a:gd name="connsiteX3" fmla="*/ 3974123 w 6365630"/>
              <a:gd name="connsiteY3" fmla="*/ 309314 h 2102944"/>
              <a:gd name="connsiteX4" fmla="*/ 4513384 w 6365630"/>
              <a:gd name="connsiteY4" fmla="*/ 1645744 h 2102944"/>
              <a:gd name="connsiteX5" fmla="*/ 6365630 w 6365630"/>
              <a:gd name="connsiteY5" fmla="*/ 2102944 h 21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5630" h="2102944">
                <a:moveTo>
                  <a:pt x="0" y="1891929"/>
                </a:moveTo>
                <a:cubicBezTo>
                  <a:pt x="577361" y="1704360"/>
                  <a:pt x="1154723" y="1516791"/>
                  <a:pt x="1606061" y="1211991"/>
                </a:cubicBezTo>
                <a:cubicBezTo>
                  <a:pt x="2057399" y="907191"/>
                  <a:pt x="2313353" y="213575"/>
                  <a:pt x="2708030" y="63129"/>
                </a:cubicBezTo>
                <a:cubicBezTo>
                  <a:pt x="3102707" y="-87317"/>
                  <a:pt x="3673231" y="45545"/>
                  <a:pt x="3974123" y="309314"/>
                </a:cubicBezTo>
                <a:cubicBezTo>
                  <a:pt x="4275015" y="573083"/>
                  <a:pt x="4114800" y="1346806"/>
                  <a:pt x="4513384" y="1645744"/>
                </a:cubicBezTo>
                <a:cubicBezTo>
                  <a:pt x="4911968" y="1944682"/>
                  <a:pt x="5638799" y="2023813"/>
                  <a:pt x="6365630" y="2102944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="" xmlns:a16="http://schemas.microsoft.com/office/drawing/2014/main" id="{981A52FE-F15E-4484-81E3-77BD926DEAA7}"/>
              </a:ext>
            </a:extLst>
          </p:cNvPr>
          <p:cNvSpPr/>
          <p:nvPr/>
        </p:nvSpPr>
        <p:spPr>
          <a:xfrm>
            <a:off x="4956310" y="1608921"/>
            <a:ext cx="2057436" cy="949482"/>
          </a:xfrm>
          <a:custGeom>
            <a:avLst/>
            <a:gdLst>
              <a:gd name="connsiteX0" fmla="*/ 265339 w 2363770"/>
              <a:gd name="connsiteY0" fmla="*/ 0 h 2180492"/>
              <a:gd name="connsiteX1" fmla="*/ 124662 w 2363770"/>
              <a:gd name="connsiteY1" fmla="*/ 1137138 h 2180492"/>
              <a:gd name="connsiteX2" fmla="*/ 1836232 w 2363770"/>
              <a:gd name="connsiteY2" fmla="*/ 1735015 h 2180492"/>
              <a:gd name="connsiteX3" fmla="*/ 2363770 w 2363770"/>
              <a:gd name="connsiteY3" fmla="*/ 2180492 h 2180492"/>
              <a:gd name="connsiteX0" fmla="*/ 36281 w 2134712"/>
              <a:gd name="connsiteY0" fmla="*/ 0 h 2180492"/>
              <a:gd name="connsiteX1" fmla="*/ 786558 w 2134712"/>
              <a:gd name="connsiteY1" fmla="*/ 398584 h 2180492"/>
              <a:gd name="connsiteX2" fmla="*/ 1607174 w 2134712"/>
              <a:gd name="connsiteY2" fmla="*/ 1735015 h 2180492"/>
              <a:gd name="connsiteX3" fmla="*/ 2134712 w 2134712"/>
              <a:gd name="connsiteY3" fmla="*/ 2180492 h 2180492"/>
              <a:gd name="connsiteX0" fmla="*/ 565882 w 1351328"/>
              <a:gd name="connsiteY0" fmla="*/ 0 h 2215662"/>
              <a:gd name="connsiteX1" fmla="*/ 3174 w 1351328"/>
              <a:gd name="connsiteY1" fmla="*/ 433754 h 2215662"/>
              <a:gd name="connsiteX2" fmla="*/ 823790 w 1351328"/>
              <a:gd name="connsiteY2" fmla="*/ 1770185 h 2215662"/>
              <a:gd name="connsiteX3" fmla="*/ 1351328 w 1351328"/>
              <a:gd name="connsiteY3" fmla="*/ 2215662 h 2215662"/>
              <a:gd name="connsiteX0" fmla="*/ 72760 w 858206"/>
              <a:gd name="connsiteY0" fmla="*/ 0 h 2215662"/>
              <a:gd name="connsiteX1" fmla="*/ 189990 w 858206"/>
              <a:gd name="connsiteY1" fmla="*/ 1524000 h 2215662"/>
              <a:gd name="connsiteX2" fmla="*/ 330668 w 858206"/>
              <a:gd name="connsiteY2" fmla="*/ 1770185 h 2215662"/>
              <a:gd name="connsiteX3" fmla="*/ 858206 w 858206"/>
              <a:gd name="connsiteY3" fmla="*/ 2215662 h 2215662"/>
              <a:gd name="connsiteX0" fmla="*/ 67998 w 888613"/>
              <a:gd name="connsiteY0" fmla="*/ 0 h 2180493"/>
              <a:gd name="connsiteX1" fmla="*/ 220397 w 888613"/>
              <a:gd name="connsiteY1" fmla="*/ 1488831 h 2180493"/>
              <a:gd name="connsiteX2" fmla="*/ 361075 w 888613"/>
              <a:gd name="connsiteY2" fmla="*/ 1735016 h 2180493"/>
              <a:gd name="connsiteX3" fmla="*/ 888613 w 888613"/>
              <a:gd name="connsiteY3" fmla="*/ 2180493 h 2180493"/>
              <a:gd name="connsiteX0" fmla="*/ 105169 w 925784"/>
              <a:gd name="connsiteY0" fmla="*/ 0 h 2180493"/>
              <a:gd name="connsiteX1" fmla="*/ 93445 w 925784"/>
              <a:gd name="connsiteY1" fmla="*/ 1488831 h 2180493"/>
              <a:gd name="connsiteX2" fmla="*/ 398246 w 925784"/>
              <a:gd name="connsiteY2" fmla="*/ 1735016 h 2180493"/>
              <a:gd name="connsiteX3" fmla="*/ 925784 w 925784"/>
              <a:gd name="connsiteY3" fmla="*/ 2180493 h 2180493"/>
              <a:gd name="connsiteX0" fmla="*/ 107946 w 928561"/>
              <a:gd name="connsiteY0" fmla="*/ 0 h 2180493"/>
              <a:gd name="connsiteX1" fmla="*/ 96222 w 928561"/>
              <a:gd name="connsiteY1" fmla="*/ 1488831 h 2180493"/>
              <a:gd name="connsiteX2" fmla="*/ 459638 w 928561"/>
              <a:gd name="connsiteY2" fmla="*/ 1524001 h 2180493"/>
              <a:gd name="connsiteX3" fmla="*/ 928561 w 928561"/>
              <a:gd name="connsiteY3" fmla="*/ 2180493 h 2180493"/>
              <a:gd name="connsiteX0" fmla="*/ 545109 w 1365724"/>
              <a:gd name="connsiteY0" fmla="*/ 0 h 2180493"/>
              <a:gd name="connsiteX1" fmla="*/ 5847 w 1365724"/>
              <a:gd name="connsiteY1" fmla="*/ 1125416 h 2180493"/>
              <a:gd name="connsiteX2" fmla="*/ 896801 w 1365724"/>
              <a:gd name="connsiteY2" fmla="*/ 1524001 h 2180493"/>
              <a:gd name="connsiteX3" fmla="*/ 1365724 w 1365724"/>
              <a:gd name="connsiteY3" fmla="*/ 2180493 h 2180493"/>
              <a:gd name="connsiteX0" fmla="*/ 381531 w 1377992"/>
              <a:gd name="connsiteY0" fmla="*/ 0 h 1793632"/>
              <a:gd name="connsiteX1" fmla="*/ 18115 w 1377992"/>
              <a:gd name="connsiteY1" fmla="*/ 738555 h 1793632"/>
              <a:gd name="connsiteX2" fmla="*/ 909069 w 1377992"/>
              <a:gd name="connsiteY2" fmla="*/ 1137140 h 1793632"/>
              <a:gd name="connsiteX3" fmla="*/ 1377992 w 1377992"/>
              <a:gd name="connsiteY3" fmla="*/ 1793632 h 1793632"/>
              <a:gd name="connsiteX0" fmla="*/ 0 w 1359877"/>
              <a:gd name="connsiteY0" fmla="*/ 0 h 1055077"/>
              <a:gd name="connsiteX1" fmla="*/ 890954 w 1359877"/>
              <a:gd name="connsiteY1" fmla="*/ 398585 h 1055077"/>
              <a:gd name="connsiteX2" fmla="*/ 1359877 w 1359877"/>
              <a:gd name="connsiteY2" fmla="*/ 1055077 h 1055077"/>
              <a:gd name="connsiteX0" fmla="*/ 0 w 1514509"/>
              <a:gd name="connsiteY0" fmla="*/ 116842 h 698928"/>
              <a:gd name="connsiteX1" fmla="*/ 1045586 w 1514509"/>
              <a:gd name="connsiteY1" fmla="*/ 42436 h 698928"/>
              <a:gd name="connsiteX2" fmla="*/ 1514509 w 1514509"/>
              <a:gd name="connsiteY2" fmla="*/ 698928 h 69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509" h="698928">
                <a:moveTo>
                  <a:pt x="0" y="116842"/>
                </a:moveTo>
                <a:cubicBezTo>
                  <a:pt x="87923" y="306365"/>
                  <a:pt x="818940" y="-133410"/>
                  <a:pt x="1045586" y="42436"/>
                </a:cubicBezTo>
                <a:cubicBezTo>
                  <a:pt x="1272232" y="218282"/>
                  <a:pt x="1437332" y="563135"/>
                  <a:pt x="1514509" y="698928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7" name="Picture 6" descr="Pc Coquille Ordinateur - Images vectorielles gratuites sur Pixabay">
            <a:extLst>
              <a:ext uri="{FF2B5EF4-FFF2-40B4-BE49-F238E27FC236}">
                <a16:creationId xmlns="" xmlns:a16="http://schemas.microsoft.com/office/drawing/2014/main" id="{6D40F1CA-D22F-4670-8B74-80FCC21E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030">
            <a:off x="5651659" y="864379"/>
            <a:ext cx="723638" cy="9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rme libre : forme 14">
            <a:extLst>
              <a:ext uri="{FF2B5EF4-FFF2-40B4-BE49-F238E27FC236}">
                <a16:creationId xmlns="" xmlns:a16="http://schemas.microsoft.com/office/drawing/2014/main" id="{0BD9B497-86D8-4674-99FC-E0E874A9C743}"/>
              </a:ext>
            </a:extLst>
          </p:cNvPr>
          <p:cNvSpPr/>
          <p:nvPr/>
        </p:nvSpPr>
        <p:spPr>
          <a:xfrm>
            <a:off x="4784163" y="1777797"/>
            <a:ext cx="2118106" cy="716902"/>
          </a:xfrm>
          <a:custGeom>
            <a:avLst/>
            <a:gdLst>
              <a:gd name="connsiteX0" fmla="*/ 1559169 w 1559169"/>
              <a:gd name="connsiteY0" fmla="*/ 527722 h 527722"/>
              <a:gd name="connsiteX1" fmla="*/ 762000 w 1559169"/>
              <a:gd name="connsiteY1" fmla="*/ 23629 h 527722"/>
              <a:gd name="connsiteX2" fmla="*/ 0 w 1559169"/>
              <a:gd name="connsiteY2" fmla="*/ 129137 h 52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169" h="527722">
                <a:moveTo>
                  <a:pt x="1559169" y="527722"/>
                </a:moveTo>
                <a:cubicBezTo>
                  <a:pt x="1290515" y="308891"/>
                  <a:pt x="1021861" y="90060"/>
                  <a:pt x="762000" y="23629"/>
                </a:cubicBezTo>
                <a:cubicBezTo>
                  <a:pt x="502139" y="-42802"/>
                  <a:pt x="251069" y="43167"/>
                  <a:pt x="0" y="129137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2" name="Picture 2" descr="Antenne Parabolique - Images vectorielles gratuites sur Pixabay">
            <a:extLst>
              <a:ext uri="{FF2B5EF4-FFF2-40B4-BE49-F238E27FC236}">
                <a16:creationId xmlns="" xmlns:a16="http://schemas.microsoft.com/office/drawing/2014/main" id="{0122F024-240D-49BA-8EE9-492599D3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9523" flipH="1">
            <a:off x="4166209" y="1121203"/>
            <a:ext cx="800478" cy="10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rme libre : forme 17">
            <a:extLst>
              <a:ext uri="{FF2B5EF4-FFF2-40B4-BE49-F238E27FC236}">
                <a16:creationId xmlns="" xmlns:a16="http://schemas.microsoft.com/office/drawing/2014/main" id="{0BAA67F3-A770-40C4-B1F8-0F2E1656B514}"/>
              </a:ext>
            </a:extLst>
          </p:cNvPr>
          <p:cNvSpPr/>
          <p:nvPr/>
        </p:nvSpPr>
        <p:spPr>
          <a:xfrm>
            <a:off x="3959422" y="2966235"/>
            <a:ext cx="660766" cy="1041396"/>
          </a:xfrm>
          <a:custGeom>
            <a:avLst/>
            <a:gdLst>
              <a:gd name="connsiteX0" fmla="*/ 222738 w 383388"/>
              <a:gd name="connsiteY0" fmla="*/ 750277 h 750277"/>
              <a:gd name="connsiteX1" fmla="*/ 375138 w 383388"/>
              <a:gd name="connsiteY1" fmla="*/ 211016 h 750277"/>
              <a:gd name="connsiteX2" fmla="*/ 0 w 383388"/>
              <a:gd name="connsiteY2" fmla="*/ 0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388" h="750277">
                <a:moveTo>
                  <a:pt x="222738" y="750277"/>
                </a:moveTo>
                <a:cubicBezTo>
                  <a:pt x="317499" y="543169"/>
                  <a:pt x="412261" y="336062"/>
                  <a:pt x="375138" y="211016"/>
                </a:cubicBezTo>
                <a:cubicBezTo>
                  <a:pt x="338015" y="85970"/>
                  <a:pt x="169007" y="42985"/>
                  <a:pt x="0" y="0"/>
                </a:cubicBez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27" name="Picture 6" descr="Pc Coquille Ordinateur - Images vectorielles gratuites sur Pixabay">
            <a:extLst>
              <a:ext uri="{FF2B5EF4-FFF2-40B4-BE49-F238E27FC236}">
                <a16:creationId xmlns="" xmlns:a16="http://schemas.microsoft.com/office/drawing/2014/main" id="{16A10E84-7E64-48E6-84EF-C28BFFE0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172">
            <a:off x="7912186" y="1709321"/>
            <a:ext cx="676259" cy="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c Coquille Ordinateur - Images vectorielles gratuites sur Pixabay">
            <a:extLst>
              <a:ext uri="{FF2B5EF4-FFF2-40B4-BE49-F238E27FC236}">
                <a16:creationId xmlns="" xmlns:a16="http://schemas.microsoft.com/office/drawing/2014/main" id="{567DE70D-C7C8-4B16-877F-91562C65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172">
            <a:off x="7791281" y="3603894"/>
            <a:ext cx="676259" cy="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>
            <a:extLst>
              <a:ext uri="{FF2B5EF4-FFF2-40B4-BE49-F238E27FC236}">
                <a16:creationId xmlns="" xmlns:a16="http://schemas.microsoft.com/office/drawing/2014/main" id="{5EED1453-DE1A-4A6E-8A09-D8802A607B7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4583">
            <a:off x="5942316" y="2696092"/>
            <a:ext cx="1312919" cy="101430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="" xmlns:a16="http://schemas.microsoft.com/office/drawing/2014/main" id="{FD1D46A8-1667-445D-BE39-CED3A1AE9F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83"/>
          <a:stretch/>
        </p:blipFill>
        <p:spPr>
          <a:xfrm rot="1060189">
            <a:off x="6380566" y="1519618"/>
            <a:ext cx="1312919" cy="44545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F50D71C0-CB7F-471A-A851-574B0F63B1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0601">
            <a:off x="6573437" y="3697481"/>
            <a:ext cx="1312919" cy="101430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="" xmlns:a16="http://schemas.microsoft.com/office/drawing/2014/main" id="{2FCAD572-307A-43B3-8E3B-08766926EC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83"/>
          <a:stretch/>
        </p:blipFill>
        <p:spPr>
          <a:xfrm rot="17555830">
            <a:off x="3551245" y="3099246"/>
            <a:ext cx="1312919" cy="44545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="" xmlns:a16="http://schemas.microsoft.com/office/drawing/2014/main" id="{AD118149-8A2B-4F7A-B212-EC75EAE2276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00104">
            <a:off x="7049691" y="4359870"/>
            <a:ext cx="455759" cy="7028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D6675A04-9500-46AC-A6A1-5F32653FE2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57154">
            <a:off x="7525102" y="2841767"/>
            <a:ext cx="1450423" cy="102511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="" xmlns:a16="http://schemas.microsoft.com/office/drawing/2014/main" id="{7913ADBB-814D-4EA7-BAF6-F28080D5B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436144">
            <a:off x="4423208" y="2811646"/>
            <a:ext cx="455759" cy="702858"/>
          </a:xfrm>
          <a:prstGeom prst="rect">
            <a:avLst/>
          </a:prstGeom>
        </p:spPr>
      </p:pic>
      <p:sp>
        <p:nvSpPr>
          <p:cNvPr id="65" name="Ellipse 64">
            <a:extLst>
              <a:ext uri="{FF2B5EF4-FFF2-40B4-BE49-F238E27FC236}">
                <a16:creationId xmlns="" xmlns:a16="http://schemas.microsoft.com/office/drawing/2014/main" id="{03A5EAD6-87F5-49F5-911F-1062C1D00D82}"/>
              </a:ext>
            </a:extLst>
          </p:cNvPr>
          <p:cNvSpPr/>
          <p:nvPr/>
        </p:nvSpPr>
        <p:spPr>
          <a:xfrm>
            <a:off x="9399455" y="4213952"/>
            <a:ext cx="1906123" cy="1906123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6" name="Picture 6" descr="Pc Coquille Ordinateur - Images vectorielles gratuites sur Pixabay">
            <a:extLst>
              <a:ext uri="{FF2B5EF4-FFF2-40B4-BE49-F238E27FC236}">
                <a16:creationId xmlns="" xmlns:a16="http://schemas.microsoft.com/office/drawing/2014/main" id="{E3BAAABC-DAC0-420E-ABD3-8BCDAB0D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1317">
            <a:off x="3663894" y="3594548"/>
            <a:ext cx="734269" cy="9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BC7CA53A-2A2F-46FA-8FBA-0A4B32F0AC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22</a:t>
            </a:fld>
            <a:endParaRPr lang="fr-FR" noProof="0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EF59347-0AA5-480D-AB74-94B991C30B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4" t="28743" r="2342" b="17367"/>
          <a:stretch/>
        </p:blipFill>
        <p:spPr>
          <a:xfrm flipH="1">
            <a:off x="9413112" y="4504012"/>
            <a:ext cx="1865993" cy="1077421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="" xmlns:a16="http://schemas.microsoft.com/office/drawing/2014/main" id="{5A78EBD9-AEE9-4D20-A013-AF41C2611743}"/>
              </a:ext>
            </a:extLst>
          </p:cNvPr>
          <p:cNvGrpSpPr/>
          <p:nvPr/>
        </p:nvGrpSpPr>
        <p:grpSpPr>
          <a:xfrm>
            <a:off x="6737721" y="1846438"/>
            <a:ext cx="1204451" cy="1312919"/>
            <a:chOff x="6737721" y="1846438"/>
            <a:chExt cx="1204451" cy="1312919"/>
          </a:xfrm>
        </p:grpSpPr>
        <p:pic>
          <p:nvPicPr>
            <p:cNvPr id="55" name="Image 54">
              <a:extLst>
                <a:ext uri="{FF2B5EF4-FFF2-40B4-BE49-F238E27FC236}">
                  <a16:creationId xmlns="" xmlns:a16="http://schemas.microsoft.com/office/drawing/2014/main" id="{1ED6FE71-DF54-4FB4-9F30-4B3134746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56083"/>
            <a:stretch/>
          </p:blipFill>
          <p:spPr>
            <a:xfrm rot="3110705">
              <a:off x="7062987" y="2280172"/>
              <a:ext cx="1312919" cy="445451"/>
            </a:xfrm>
            <a:prstGeom prst="rect">
              <a:avLst/>
            </a:prstGeom>
          </p:spPr>
        </p:pic>
        <p:pic>
          <p:nvPicPr>
            <p:cNvPr id="16" name="Picture 6" descr="Pc Coquille Ordinateur - Images vectorielles gratuites sur Pixabay">
              <a:extLst>
                <a:ext uri="{FF2B5EF4-FFF2-40B4-BE49-F238E27FC236}">
                  <a16:creationId xmlns="" xmlns:a16="http://schemas.microsoft.com/office/drawing/2014/main" id="{8071430E-68C3-439E-9493-7379DEC95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89172">
              <a:off x="6881460" y="1818746"/>
              <a:ext cx="676259" cy="963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6" descr="Pc Coquille Ordinateur - Images vectorielles gratuites sur Pixabay">
            <a:extLst>
              <a:ext uri="{FF2B5EF4-FFF2-40B4-BE49-F238E27FC236}">
                <a16:creationId xmlns="" xmlns:a16="http://schemas.microsoft.com/office/drawing/2014/main" id="{0A227999-AEC8-4E17-874E-23CC9940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612" y="1237430"/>
            <a:ext cx="577468" cy="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 62">
            <a:extLst>
              <a:ext uri="{FF2B5EF4-FFF2-40B4-BE49-F238E27FC236}">
                <a16:creationId xmlns="" xmlns:a16="http://schemas.microsoft.com/office/drawing/2014/main" id="{6CCC0EB2-A8AA-4EFF-9138-90A735560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93676" y="2252107"/>
            <a:ext cx="378037" cy="582997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="" xmlns:a16="http://schemas.microsoft.com/office/drawing/2014/main" id="{FD894AB5-8572-468E-8ECB-BCFDABAD0136}"/>
              </a:ext>
            </a:extLst>
          </p:cNvPr>
          <p:cNvSpPr/>
          <p:nvPr/>
        </p:nvSpPr>
        <p:spPr>
          <a:xfrm>
            <a:off x="349823" y="4330548"/>
            <a:ext cx="1906123" cy="1906123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9FF56EA0-490E-4E6C-976D-6CBE97C7FE8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020" y="4213952"/>
            <a:ext cx="1667490" cy="1667490"/>
          </a:xfrm>
          <a:prstGeom prst="rect">
            <a:avLst/>
          </a:prstGeom>
        </p:spPr>
      </p:pic>
      <p:sp>
        <p:nvSpPr>
          <p:cNvPr id="67" name="Espace réservé du pied de page 1">
            <a:extLst>
              <a:ext uri="{FF2B5EF4-FFF2-40B4-BE49-F238E27FC236}">
                <a16:creationId xmlns="" xmlns:a16="http://schemas.microsoft.com/office/drawing/2014/main" id="{2878B122-EEC3-4B80-9523-528DBA6C5E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68" name="Titre 3">
            <a:extLst>
              <a:ext uri="{FF2B5EF4-FFF2-40B4-BE49-F238E27FC236}">
                <a16:creationId xmlns="" xmlns:a16="http://schemas.microsoft.com/office/drawing/2014/main" id="{8D1A258B-EA3A-45B5-88B3-6589BF36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460" y="232109"/>
            <a:ext cx="3307978" cy="432000"/>
          </a:xfrm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fr-FR" sz="4800" dirty="0">
                <a:solidFill>
                  <a:srgbClr val="FFC000"/>
                </a:solidFill>
              </a:rPr>
              <a:t>Internet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C59718D4-696C-432D-BB63-3B1D0FC20A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58530">
            <a:off x="1971245" y="3965643"/>
            <a:ext cx="1864071" cy="830094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="" xmlns:a16="http://schemas.microsoft.com/office/drawing/2014/main" id="{F0EBBCC5-F540-459F-8B68-5CDB5DE300DA}"/>
              </a:ext>
            </a:extLst>
          </p:cNvPr>
          <p:cNvSpPr/>
          <p:nvPr/>
        </p:nvSpPr>
        <p:spPr>
          <a:xfrm>
            <a:off x="6590772" y="2667000"/>
            <a:ext cx="838887" cy="1739900"/>
          </a:xfrm>
          <a:custGeom>
            <a:avLst/>
            <a:gdLst>
              <a:gd name="connsiteX0" fmla="*/ 381528 w 838887"/>
              <a:gd name="connsiteY0" fmla="*/ 0 h 1739900"/>
              <a:gd name="connsiteX1" fmla="*/ 13228 w 838887"/>
              <a:gd name="connsiteY1" fmla="*/ 584200 h 1739900"/>
              <a:gd name="connsiteX2" fmla="*/ 800628 w 838887"/>
              <a:gd name="connsiteY2" fmla="*/ 952500 h 1739900"/>
              <a:gd name="connsiteX3" fmla="*/ 724428 w 838887"/>
              <a:gd name="connsiteY3" fmla="*/ 1739900 h 1739900"/>
              <a:gd name="connsiteX4" fmla="*/ 724428 w 838887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87" h="1739900">
                <a:moveTo>
                  <a:pt x="381528" y="0"/>
                </a:moveTo>
                <a:cubicBezTo>
                  <a:pt x="162453" y="212725"/>
                  <a:pt x="-56622" y="425450"/>
                  <a:pt x="13228" y="584200"/>
                </a:cubicBezTo>
                <a:cubicBezTo>
                  <a:pt x="83078" y="742950"/>
                  <a:pt x="682095" y="759883"/>
                  <a:pt x="800628" y="952500"/>
                </a:cubicBezTo>
                <a:cubicBezTo>
                  <a:pt x="919161" y="1145117"/>
                  <a:pt x="724428" y="1739900"/>
                  <a:pt x="724428" y="1739900"/>
                </a:cubicBezTo>
                <a:lnTo>
                  <a:pt x="724428" y="1739900"/>
                </a:ln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="" xmlns:a16="http://schemas.microsoft.com/office/drawing/2014/main" id="{AEF7618B-CCB3-472F-83A7-1742776A1B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913349">
            <a:off x="7320464" y="3095807"/>
            <a:ext cx="455759" cy="702858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="" xmlns:a16="http://schemas.microsoft.com/office/drawing/2014/main" id="{3B1152AF-909D-4ACA-A3B2-BE8E12AD0BD4}"/>
              </a:ext>
            </a:extLst>
          </p:cNvPr>
          <p:cNvSpPr/>
          <p:nvPr/>
        </p:nvSpPr>
        <p:spPr>
          <a:xfrm>
            <a:off x="7962900" y="2616200"/>
            <a:ext cx="586914" cy="1397000"/>
          </a:xfrm>
          <a:custGeom>
            <a:avLst/>
            <a:gdLst>
              <a:gd name="connsiteX0" fmla="*/ 0 w 586914"/>
              <a:gd name="connsiteY0" fmla="*/ 1397000 h 1397000"/>
              <a:gd name="connsiteX1" fmla="*/ 584200 w 586914"/>
              <a:gd name="connsiteY1" fmla="*/ 850900 h 1397000"/>
              <a:gd name="connsiteX2" fmla="*/ 177800 w 586914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914" h="1397000">
                <a:moveTo>
                  <a:pt x="0" y="1397000"/>
                </a:moveTo>
                <a:cubicBezTo>
                  <a:pt x="277283" y="1240366"/>
                  <a:pt x="554567" y="1083733"/>
                  <a:pt x="584200" y="850900"/>
                </a:cubicBezTo>
                <a:cubicBezTo>
                  <a:pt x="613833" y="618067"/>
                  <a:pt x="395816" y="309033"/>
                  <a:pt x="177800" y="0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56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5B08B65-D459-4F39-B2CB-6CB7D75F9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23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2886AF9C-9CF7-4762-9A04-964E35D7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fr-FR" sz="4800" dirty="0"/>
              <a:t>Structure du réseau domestique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64F1B7BE-BC3E-4556-9D96-B4096ECA9AAA}"/>
              </a:ext>
            </a:extLst>
          </p:cNvPr>
          <p:cNvGrpSpPr/>
          <p:nvPr/>
        </p:nvGrpSpPr>
        <p:grpSpPr>
          <a:xfrm>
            <a:off x="7088151" y="343345"/>
            <a:ext cx="4270250" cy="1950554"/>
            <a:chOff x="7088150" y="380643"/>
            <a:chExt cx="4270250" cy="1950554"/>
          </a:xfrm>
        </p:grpSpPr>
        <p:sp>
          <p:nvSpPr>
            <p:cNvPr id="63" name="ZoneTexte 62">
              <a:extLst>
                <a:ext uri="{FF2B5EF4-FFF2-40B4-BE49-F238E27FC236}">
                  <a16:creationId xmlns="" xmlns:a16="http://schemas.microsoft.com/office/drawing/2014/main" id="{2CDE4F8B-2F81-4771-85C2-ECEB92A6643D}"/>
                </a:ext>
              </a:extLst>
            </p:cNvPr>
            <p:cNvSpPr txBox="1"/>
            <p:nvPr/>
          </p:nvSpPr>
          <p:spPr>
            <a:xfrm>
              <a:off x="9980735" y="1869532"/>
              <a:ext cx="1228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="" xmlns:a16="http://schemas.microsoft.com/office/drawing/2014/main" id="{849758D0-F093-4C34-A214-C4336213C91E}"/>
                </a:ext>
              </a:extLst>
            </p:cNvPr>
            <p:cNvGrpSpPr/>
            <p:nvPr/>
          </p:nvGrpSpPr>
          <p:grpSpPr>
            <a:xfrm>
              <a:off x="7088150" y="380643"/>
              <a:ext cx="4270250" cy="1639197"/>
              <a:chOff x="7088150" y="380643"/>
              <a:chExt cx="4270250" cy="1639197"/>
            </a:xfrm>
          </p:grpSpPr>
          <p:pic>
            <p:nvPicPr>
              <p:cNvPr id="26" name="Image 25">
                <a:extLst>
                  <a:ext uri="{FF2B5EF4-FFF2-40B4-BE49-F238E27FC236}">
                    <a16:creationId xmlns="" xmlns:a16="http://schemas.microsoft.com/office/drawing/2014/main" id="{9CB21D26-356C-4C6A-9983-13642B660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43534" y="380643"/>
                <a:ext cx="1614866" cy="1639197"/>
              </a:xfrm>
              <a:prstGeom prst="rect">
                <a:avLst/>
              </a:prstGeom>
            </p:spPr>
          </p:pic>
          <p:sp>
            <p:nvSpPr>
              <p:cNvPr id="22" name="Forme libre : forme 21">
                <a:extLst>
                  <a:ext uri="{FF2B5EF4-FFF2-40B4-BE49-F238E27FC236}">
                    <a16:creationId xmlns="" xmlns:a16="http://schemas.microsoft.com/office/drawing/2014/main" id="{12BFA1C0-4F85-4ECE-8B6D-4BD704532D6A}"/>
                  </a:ext>
                </a:extLst>
              </p:cNvPr>
              <p:cNvSpPr/>
              <p:nvPr/>
            </p:nvSpPr>
            <p:spPr>
              <a:xfrm>
                <a:off x="7088150" y="1413164"/>
                <a:ext cx="2756493" cy="317530"/>
              </a:xfrm>
              <a:custGeom>
                <a:avLst/>
                <a:gdLst>
                  <a:gd name="connsiteX0" fmla="*/ 653143 w 3194462"/>
                  <a:gd name="connsiteY0" fmla="*/ 760020 h 760020"/>
                  <a:gd name="connsiteX1" fmla="*/ 0 w 3194462"/>
                  <a:gd name="connsiteY1" fmla="*/ 23750 h 760020"/>
                  <a:gd name="connsiteX2" fmla="*/ 3194462 w 3194462"/>
                  <a:gd name="connsiteY2" fmla="*/ 0 h 7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4462" h="760020">
                    <a:moveTo>
                      <a:pt x="653143" y="760020"/>
                    </a:moveTo>
                    <a:lnTo>
                      <a:pt x="0" y="23750"/>
                    </a:lnTo>
                    <a:lnTo>
                      <a:pt x="3194462" y="0"/>
                    </a:ln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8" name="Forme libre : forme 57">
            <a:extLst>
              <a:ext uri="{FF2B5EF4-FFF2-40B4-BE49-F238E27FC236}">
                <a16:creationId xmlns="" xmlns:a16="http://schemas.microsoft.com/office/drawing/2014/main" id="{774FEBC2-919B-4C4F-84FF-B964A0E4F857}"/>
              </a:ext>
            </a:extLst>
          </p:cNvPr>
          <p:cNvSpPr/>
          <p:nvPr/>
        </p:nvSpPr>
        <p:spPr>
          <a:xfrm>
            <a:off x="130629" y="1080655"/>
            <a:ext cx="11020301" cy="5225142"/>
          </a:xfrm>
          <a:custGeom>
            <a:avLst/>
            <a:gdLst>
              <a:gd name="connsiteX0" fmla="*/ 8087096 w 11020301"/>
              <a:gd name="connsiteY0" fmla="*/ 1674420 h 5225142"/>
              <a:gd name="connsiteX1" fmla="*/ 10984675 w 11020301"/>
              <a:gd name="connsiteY1" fmla="*/ 2315688 h 5225142"/>
              <a:gd name="connsiteX2" fmla="*/ 11020301 w 11020301"/>
              <a:gd name="connsiteY2" fmla="*/ 5213267 h 5225142"/>
              <a:gd name="connsiteX3" fmla="*/ 23750 w 11020301"/>
              <a:gd name="connsiteY3" fmla="*/ 5225142 h 5225142"/>
              <a:gd name="connsiteX4" fmla="*/ 0 w 11020301"/>
              <a:gd name="connsiteY4" fmla="*/ 11875 h 5225142"/>
              <a:gd name="connsiteX5" fmla="*/ 6353298 w 11020301"/>
              <a:gd name="connsiteY5" fmla="*/ 0 h 5225142"/>
              <a:gd name="connsiteX6" fmla="*/ 8087096 w 11020301"/>
              <a:gd name="connsiteY6" fmla="*/ 1674420 h 522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301" h="5225142">
                <a:moveTo>
                  <a:pt x="8087096" y="1674420"/>
                </a:moveTo>
                <a:lnTo>
                  <a:pt x="10984675" y="2315688"/>
                </a:lnTo>
                <a:lnTo>
                  <a:pt x="11020301" y="5213267"/>
                </a:lnTo>
                <a:lnTo>
                  <a:pt x="23750" y="5225142"/>
                </a:lnTo>
                <a:lnTo>
                  <a:pt x="0" y="11875"/>
                </a:lnTo>
                <a:lnTo>
                  <a:pt x="6353298" y="0"/>
                </a:lnTo>
                <a:lnTo>
                  <a:pt x="8087096" y="16744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5" name="Groupe 74">
            <a:extLst>
              <a:ext uri="{FF2B5EF4-FFF2-40B4-BE49-F238E27FC236}">
                <a16:creationId xmlns="" xmlns:a16="http://schemas.microsoft.com/office/drawing/2014/main" id="{096F70BE-4588-4BCC-A96F-21CA12E96789}"/>
              </a:ext>
            </a:extLst>
          </p:cNvPr>
          <p:cNvGrpSpPr/>
          <p:nvPr/>
        </p:nvGrpSpPr>
        <p:grpSpPr>
          <a:xfrm>
            <a:off x="503320" y="1413101"/>
            <a:ext cx="6005822" cy="3705480"/>
            <a:chOff x="503320" y="1413101"/>
            <a:chExt cx="6005822" cy="3705480"/>
          </a:xfrm>
        </p:grpSpPr>
        <p:sp>
          <p:nvSpPr>
            <p:cNvPr id="23" name="Forme libre : forme 22">
              <a:extLst>
                <a:ext uri="{FF2B5EF4-FFF2-40B4-BE49-F238E27FC236}">
                  <a16:creationId xmlns="" xmlns:a16="http://schemas.microsoft.com/office/drawing/2014/main" id="{0FC61A82-8690-4DD9-A674-0A65590DAE4B}"/>
                </a:ext>
              </a:extLst>
            </p:cNvPr>
            <p:cNvSpPr/>
            <p:nvPr/>
          </p:nvSpPr>
          <p:spPr>
            <a:xfrm>
              <a:off x="2732789" y="1413102"/>
              <a:ext cx="3776353" cy="403761"/>
            </a:xfrm>
            <a:custGeom>
              <a:avLst/>
              <a:gdLst>
                <a:gd name="connsiteX0" fmla="*/ 3705101 w 3705101"/>
                <a:gd name="connsiteY0" fmla="*/ 451262 h 653143"/>
                <a:gd name="connsiteX1" fmla="*/ 3087584 w 3705101"/>
                <a:gd name="connsiteY1" fmla="*/ 23751 h 653143"/>
                <a:gd name="connsiteX2" fmla="*/ 0 w 3705101"/>
                <a:gd name="connsiteY2" fmla="*/ 0 h 653143"/>
                <a:gd name="connsiteX3" fmla="*/ 961901 w 3705101"/>
                <a:gd name="connsiteY3" fmla="*/ 653143 h 653143"/>
                <a:gd name="connsiteX0" fmla="*/ 3776353 w 3776353"/>
                <a:gd name="connsiteY0" fmla="*/ 403761 h 653143"/>
                <a:gd name="connsiteX1" fmla="*/ 3087584 w 3776353"/>
                <a:gd name="connsiteY1" fmla="*/ 23751 h 653143"/>
                <a:gd name="connsiteX2" fmla="*/ 0 w 3776353"/>
                <a:gd name="connsiteY2" fmla="*/ 0 h 653143"/>
                <a:gd name="connsiteX3" fmla="*/ 961901 w 3776353"/>
                <a:gd name="connsiteY3" fmla="*/ 653143 h 653143"/>
                <a:gd name="connsiteX0" fmla="*/ 3776353 w 3776353"/>
                <a:gd name="connsiteY0" fmla="*/ 403761 h 403761"/>
                <a:gd name="connsiteX1" fmla="*/ 3087584 w 3776353"/>
                <a:gd name="connsiteY1" fmla="*/ 23751 h 403761"/>
                <a:gd name="connsiteX2" fmla="*/ 0 w 3776353"/>
                <a:gd name="connsiteY2" fmla="*/ 0 h 403761"/>
                <a:gd name="connsiteX3" fmla="*/ 605642 w 3776353"/>
                <a:gd name="connsiteY3" fmla="*/ 391886 h 403761"/>
                <a:gd name="connsiteX0" fmla="*/ 3776353 w 3776353"/>
                <a:gd name="connsiteY0" fmla="*/ 403761 h 403761"/>
                <a:gd name="connsiteX1" fmla="*/ 3087584 w 3776353"/>
                <a:gd name="connsiteY1" fmla="*/ 23751 h 403761"/>
                <a:gd name="connsiteX2" fmla="*/ 0 w 3776353"/>
                <a:gd name="connsiteY2" fmla="*/ 0 h 403761"/>
                <a:gd name="connsiteX3" fmla="*/ 463138 w 3776353"/>
                <a:gd name="connsiteY3" fmla="*/ 285008 h 40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6353" h="403761">
                  <a:moveTo>
                    <a:pt x="3776353" y="403761"/>
                  </a:moveTo>
                  <a:lnTo>
                    <a:pt x="3087584" y="23751"/>
                  </a:lnTo>
                  <a:lnTo>
                    <a:pt x="0" y="0"/>
                  </a:lnTo>
                  <a:lnTo>
                    <a:pt x="463138" y="285008"/>
                  </a:lnTo>
                </a:path>
              </a:pathLst>
            </a:cu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="" xmlns:a16="http://schemas.microsoft.com/office/drawing/2014/main" id="{D2A56D54-769C-4C36-9ECE-45816490BA15}"/>
                </a:ext>
              </a:extLst>
            </p:cNvPr>
            <p:cNvSpPr/>
            <p:nvPr/>
          </p:nvSpPr>
          <p:spPr>
            <a:xfrm>
              <a:off x="679398" y="1413101"/>
              <a:ext cx="2364169" cy="1496291"/>
            </a:xfrm>
            <a:custGeom>
              <a:avLst/>
              <a:gdLst>
                <a:gd name="connsiteX0" fmla="*/ 1140031 w 2386940"/>
                <a:gd name="connsiteY0" fmla="*/ 1543792 h 1543792"/>
                <a:gd name="connsiteX1" fmla="*/ 0 w 2386940"/>
                <a:gd name="connsiteY1" fmla="*/ 83127 h 1543792"/>
                <a:gd name="connsiteX2" fmla="*/ 2196935 w 2386940"/>
                <a:gd name="connsiteY2" fmla="*/ 0 h 1543792"/>
                <a:gd name="connsiteX3" fmla="*/ 2386940 w 2386940"/>
                <a:gd name="connsiteY3" fmla="*/ 83127 h 1543792"/>
                <a:gd name="connsiteX0" fmla="*/ 1140031 w 2553195"/>
                <a:gd name="connsiteY0" fmla="*/ 1543792 h 1543792"/>
                <a:gd name="connsiteX1" fmla="*/ 0 w 2553195"/>
                <a:gd name="connsiteY1" fmla="*/ 83127 h 1543792"/>
                <a:gd name="connsiteX2" fmla="*/ 2196935 w 2553195"/>
                <a:gd name="connsiteY2" fmla="*/ 0 h 1543792"/>
                <a:gd name="connsiteX3" fmla="*/ 2553195 w 2553195"/>
                <a:gd name="connsiteY3" fmla="*/ 332509 h 1543792"/>
                <a:gd name="connsiteX0" fmla="*/ 1140031 w 2553195"/>
                <a:gd name="connsiteY0" fmla="*/ 1555668 h 1555668"/>
                <a:gd name="connsiteX1" fmla="*/ 0 w 2553195"/>
                <a:gd name="connsiteY1" fmla="*/ 83127 h 1555668"/>
                <a:gd name="connsiteX2" fmla="*/ 2196935 w 2553195"/>
                <a:gd name="connsiteY2" fmla="*/ 0 h 1555668"/>
                <a:gd name="connsiteX3" fmla="*/ 2553195 w 2553195"/>
                <a:gd name="connsiteY3" fmla="*/ 332509 h 1555668"/>
                <a:gd name="connsiteX0" fmla="*/ 1184285 w 2597449"/>
                <a:gd name="connsiteY0" fmla="*/ 1555668 h 1555668"/>
                <a:gd name="connsiteX1" fmla="*/ 0 w 2597449"/>
                <a:gd name="connsiteY1" fmla="*/ 11875 h 1555668"/>
                <a:gd name="connsiteX2" fmla="*/ 2241189 w 2597449"/>
                <a:gd name="connsiteY2" fmla="*/ 0 h 1555668"/>
                <a:gd name="connsiteX3" fmla="*/ 2597449 w 2597449"/>
                <a:gd name="connsiteY3" fmla="*/ 332509 h 1555668"/>
                <a:gd name="connsiteX0" fmla="*/ 1184285 w 2936730"/>
                <a:gd name="connsiteY0" fmla="*/ 1555668 h 1555668"/>
                <a:gd name="connsiteX1" fmla="*/ 0 w 2936730"/>
                <a:gd name="connsiteY1" fmla="*/ 11875 h 1555668"/>
                <a:gd name="connsiteX2" fmla="*/ 2241189 w 2936730"/>
                <a:gd name="connsiteY2" fmla="*/ 0 h 1555668"/>
                <a:gd name="connsiteX3" fmla="*/ 2936730 w 2936730"/>
                <a:gd name="connsiteY3" fmla="*/ 380010 h 1555668"/>
                <a:gd name="connsiteX0" fmla="*/ 1376052 w 2936730"/>
                <a:gd name="connsiteY0" fmla="*/ 1496291 h 1496291"/>
                <a:gd name="connsiteX1" fmla="*/ 0 w 2936730"/>
                <a:gd name="connsiteY1" fmla="*/ 11875 h 1496291"/>
                <a:gd name="connsiteX2" fmla="*/ 2241189 w 2936730"/>
                <a:gd name="connsiteY2" fmla="*/ 0 h 1496291"/>
                <a:gd name="connsiteX3" fmla="*/ 2936730 w 2936730"/>
                <a:gd name="connsiteY3" fmla="*/ 380010 h 149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730" h="1496291">
                  <a:moveTo>
                    <a:pt x="1376052" y="1496291"/>
                  </a:moveTo>
                  <a:lnTo>
                    <a:pt x="0" y="11875"/>
                  </a:lnTo>
                  <a:lnTo>
                    <a:pt x="2241189" y="0"/>
                  </a:lnTo>
                  <a:lnTo>
                    <a:pt x="2936730" y="380010"/>
                  </a:lnTo>
                </a:path>
              </a:pathLst>
            </a:cu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48" name="Image 47">
              <a:extLst>
                <a:ext uri="{FF2B5EF4-FFF2-40B4-BE49-F238E27FC236}">
                  <a16:creationId xmlns="" xmlns:a16="http://schemas.microsoft.com/office/drawing/2014/main" id="{78C37A4A-440D-4BA1-B888-76E7901E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320" y="2921751"/>
              <a:ext cx="2935222" cy="219683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7F3FCAAF-DCDB-4890-B1F5-70D817374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50" b="90000" l="3750" r="96328">
                          <a14:foregroundMark x1="6172" y1="38594" x2="17109" y2="76094"/>
                          <a14:foregroundMark x1="17109" y1="76094" x2="38281" y2="85781"/>
                          <a14:foregroundMark x1="38281" y1="85781" x2="80859" y2="69063"/>
                          <a14:foregroundMark x1="80859" y1="69063" x2="96484" y2="52031"/>
                          <a14:foregroundMark x1="62891" y1="8906" x2="62891" y2="14688"/>
                          <a14:foregroundMark x1="4766" y1="38594" x2="3750" y2="5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41119" y="1415587"/>
              <a:ext cx="2471723" cy="1235862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="" xmlns:a16="http://schemas.microsoft.com/office/drawing/2014/main" id="{9CD2E777-F053-4B5F-B2DC-D2035AAE6275}"/>
                </a:ext>
              </a:extLst>
            </p:cNvPr>
            <p:cNvSpPr txBox="1"/>
            <p:nvPr/>
          </p:nvSpPr>
          <p:spPr>
            <a:xfrm rot="20737519">
              <a:off x="2570832" y="1551074"/>
              <a:ext cx="16049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Décodeur</a:t>
              </a:r>
            </a:p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="" xmlns:a16="http://schemas.microsoft.com/office/drawing/2014/main" id="{FFC6608A-16FA-4CBC-8FA4-41A9330A9E79}"/>
              </a:ext>
            </a:extLst>
          </p:cNvPr>
          <p:cNvGrpSpPr/>
          <p:nvPr/>
        </p:nvGrpSpPr>
        <p:grpSpPr>
          <a:xfrm>
            <a:off x="4222686" y="3408457"/>
            <a:ext cx="6785390" cy="2962894"/>
            <a:chOff x="4222686" y="3408457"/>
            <a:chExt cx="6785390" cy="2962894"/>
          </a:xfrm>
        </p:grpSpPr>
        <p:pic>
          <p:nvPicPr>
            <p:cNvPr id="46" name="Image 45">
              <a:extLst>
                <a:ext uri="{FF2B5EF4-FFF2-40B4-BE49-F238E27FC236}">
                  <a16:creationId xmlns="" xmlns:a16="http://schemas.microsoft.com/office/drawing/2014/main" id="{0AC11EB6-B6E7-4583-B745-413F1F3A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2686" y="3408457"/>
              <a:ext cx="2761510" cy="2962894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="" xmlns:a16="http://schemas.microsoft.com/office/drawing/2014/main" id="{9E9A2DE3-F4AB-43BA-AD12-7AA3D3693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8151" y="3919104"/>
              <a:ext cx="2691286" cy="1942772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="" xmlns:a16="http://schemas.microsoft.com/office/drawing/2014/main" id="{4FC936D2-9FB5-4F6D-8CEA-FB149262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7089" y="3429000"/>
              <a:ext cx="1760987" cy="176098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="" xmlns:a16="http://schemas.microsoft.com/office/drawing/2014/main" id="{1AC936E9-BF14-4626-B592-236CB683E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124678">
              <a:off x="9726656" y="5182266"/>
              <a:ext cx="739912" cy="739912"/>
            </a:xfrm>
            <a:prstGeom prst="rect">
              <a:avLst/>
            </a:prstGeom>
          </p:spPr>
        </p:pic>
      </p:grpSp>
      <p:grpSp>
        <p:nvGrpSpPr>
          <p:cNvPr id="74" name="Groupe 73">
            <a:extLst>
              <a:ext uri="{FF2B5EF4-FFF2-40B4-BE49-F238E27FC236}">
                <a16:creationId xmlns="" xmlns:a16="http://schemas.microsoft.com/office/drawing/2014/main" id="{332FAE6C-313F-4605-AC19-D9A2D5B242F7}"/>
              </a:ext>
            </a:extLst>
          </p:cNvPr>
          <p:cNvGrpSpPr/>
          <p:nvPr/>
        </p:nvGrpSpPr>
        <p:grpSpPr>
          <a:xfrm>
            <a:off x="5372300" y="1512962"/>
            <a:ext cx="3196851" cy="1979813"/>
            <a:chOff x="5372300" y="1512962"/>
            <a:chExt cx="3196851" cy="1979813"/>
          </a:xfrm>
        </p:grpSpPr>
        <p:pic>
          <p:nvPicPr>
            <p:cNvPr id="18" name="Image 17">
              <a:extLst>
                <a:ext uri="{FF2B5EF4-FFF2-40B4-BE49-F238E27FC236}">
                  <a16:creationId xmlns="" xmlns:a16="http://schemas.microsoft.com/office/drawing/2014/main" id="{B1E86FD3-60D2-433F-985B-188546B00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8391910">
              <a:off x="7508949" y="2764194"/>
              <a:ext cx="780792" cy="728581"/>
            </a:xfrm>
            <a:prstGeom prst="rect">
              <a:avLst/>
            </a:prstGeom>
          </p:spPr>
        </p:pic>
        <p:sp>
          <p:nvSpPr>
            <p:cNvPr id="24" name="Forme libre : forme 23">
              <a:extLst>
                <a:ext uri="{FF2B5EF4-FFF2-40B4-BE49-F238E27FC236}">
                  <a16:creationId xmlns="" xmlns:a16="http://schemas.microsoft.com/office/drawing/2014/main" id="{4702D9B6-86BC-4FA8-B506-2A64B0D94D1C}"/>
                </a:ext>
              </a:extLst>
            </p:cNvPr>
            <p:cNvSpPr/>
            <p:nvPr/>
          </p:nvSpPr>
          <p:spPr>
            <a:xfrm>
              <a:off x="5372300" y="2158766"/>
              <a:ext cx="700744" cy="1270234"/>
            </a:xfrm>
            <a:custGeom>
              <a:avLst/>
              <a:gdLst>
                <a:gd name="connsiteX0" fmla="*/ 308759 w 1318161"/>
                <a:gd name="connsiteY0" fmla="*/ 0 h 1484416"/>
                <a:gd name="connsiteX1" fmla="*/ 0 w 1318161"/>
                <a:gd name="connsiteY1" fmla="*/ 11876 h 1484416"/>
                <a:gd name="connsiteX2" fmla="*/ 1318161 w 1318161"/>
                <a:gd name="connsiteY2" fmla="*/ 1484416 h 1484416"/>
                <a:gd name="connsiteX0" fmla="*/ 308759 w 1436915"/>
                <a:gd name="connsiteY0" fmla="*/ 0 h 1413164"/>
                <a:gd name="connsiteX1" fmla="*/ 0 w 1436915"/>
                <a:gd name="connsiteY1" fmla="*/ 11876 h 1413164"/>
                <a:gd name="connsiteX2" fmla="*/ 1436915 w 1436915"/>
                <a:gd name="connsiteY2" fmla="*/ 1413164 h 1413164"/>
                <a:gd name="connsiteX0" fmla="*/ 308759 w 308759"/>
                <a:gd name="connsiteY0" fmla="*/ 0 h 1036867"/>
                <a:gd name="connsiteX1" fmla="*/ 0 w 308759"/>
                <a:gd name="connsiteY1" fmla="*/ 11876 h 1036867"/>
                <a:gd name="connsiteX2" fmla="*/ 14840 w 308759"/>
                <a:gd name="connsiteY2" fmla="*/ 1036867 h 1036867"/>
                <a:gd name="connsiteX0" fmla="*/ 639474 w 639474"/>
                <a:gd name="connsiteY0" fmla="*/ 28804 h 1024991"/>
                <a:gd name="connsiteX1" fmla="*/ 0 w 639474"/>
                <a:gd name="connsiteY1" fmla="*/ 0 h 1024991"/>
                <a:gd name="connsiteX2" fmla="*/ 14840 w 639474"/>
                <a:gd name="connsiteY2" fmla="*/ 1024991 h 1024991"/>
                <a:gd name="connsiteX0" fmla="*/ 650498 w 650498"/>
                <a:gd name="connsiteY0" fmla="*/ 0 h 996187"/>
                <a:gd name="connsiteX1" fmla="*/ 0 w 650498"/>
                <a:gd name="connsiteY1" fmla="*/ 13484 h 996187"/>
                <a:gd name="connsiteX2" fmla="*/ 25864 w 650498"/>
                <a:gd name="connsiteY2" fmla="*/ 996187 h 99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0498" h="996187">
                  <a:moveTo>
                    <a:pt x="650498" y="0"/>
                  </a:moveTo>
                  <a:lnTo>
                    <a:pt x="0" y="13484"/>
                  </a:lnTo>
                  <a:lnTo>
                    <a:pt x="25864" y="996187"/>
                  </a:lnTo>
                </a:path>
              </a:pathLst>
            </a:cu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7122AB17-5575-4777-BABC-4BBFD397A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75" b="90000" l="2266" r="95625">
                          <a14:foregroundMark x1="4141" y1="34531" x2="10625" y2="69063"/>
                          <a14:foregroundMark x1="10625" y1="69063" x2="49219" y2="86563"/>
                          <a14:foregroundMark x1="49219" y1="86563" x2="87344" y2="68438"/>
                          <a14:foregroundMark x1="87344" y1="68438" x2="95625" y2="40938"/>
                          <a14:foregroundMark x1="62969" y1="7031" x2="63438" y2="15313"/>
                          <a14:foregroundMark x1="26172" y1="86094" x2="82734" y2="63125"/>
                          <a14:foregroundMark x1="58828" y1="75938" x2="69375" y2="79688"/>
                          <a14:foregroundMark x1="53750" y1="76875" x2="53750" y2="86094"/>
                          <a14:foregroundMark x1="5000" y1="34531" x2="2266" y2="482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85935" y="1512962"/>
              <a:ext cx="2583216" cy="1291608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="" xmlns:a16="http://schemas.microsoft.com/office/drawing/2014/main" id="{86C5581A-BBA6-403F-814B-5BD4E793F465}"/>
                </a:ext>
              </a:extLst>
            </p:cNvPr>
            <p:cNvSpPr txBox="1"/>
            <p:nvPr/>
          </p:nvSpPr>
          <p:spPr>
            <a:xfrm rot="20737519">
              <a:off x="6824094" y="1598852"/>
              <a:ext cx="13131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Box</a:t>
              </a:r>
            </a:p>
            <a:p>
              <a:r>
                <a:rPr lang="fr-F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</p:grpSp>
      <p:sp>
        <p:nvSpPr>
          <p:cNvPr id="29" name="Espace réservé du pied de page 1">
            <a:extLst>
              <a:ext uri="{FF2B5EF4-FFF2-40B4-BE49-F238E27FC236}">
                <a16:creationId xmlns="" xmlns:a16="http://schemas.microsoft.com/office/drawing/2014/main" id="{02A535BE-60C9-4E06-8066-169D2B9675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34247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orme libre : forme 65">
            <a:extLst>
              <a:ext uri="{FF2B5EF4-FFF2-40B4-BE49-F238E27FC236}">
                <a16:creationId xmlns="" xmlns:a16="http://schemas.microsoft.com/office/drawing/2014/main" id="{E09EE4B5-115E-4956-8655-3CC856CF7879}"/>
              </a:ext>
            </a:extLst>
          </p:cNvPr>
          <p:cNvSpPr/>
          <p:nvPr/>
        </p:nvSpPr>
        <p:spPr>
          <a:xfrm>
            <a:off x="191654" y="902525"/>
            <a:ext cx="11471564" cy="5427023"/>
          </a:xfrm>
          <a:custGeom>
            <a:avLst/>
            <a:gdLst>
              <a:gd name="connsiteX0" fmla="*/ 0 w 11447813"/>
              <a:gd name="connsiteY0" fmla="*/ 427511 h 5427023"/>
              <a:gd name="connsiteX1" fmla="*/ 47501 w 11447813"/>
              <a:gd name="connsiteY1" fmla="*/ 5427023 h 5427023"/>
              <a:gd name="connsiteX2" fmla="*/ 11447813 w 11447813"/>
              <a:gd name="connsiteY2" fmla="*/ 5427023 h 5427023"/>
              <a:gd name="connsiteX3" fmla="*/ 11447813 w 11447813"/>
              <a:gd name="connsiteY3" fmla="*/ 1591293 h 5427023"/>
              <a:gd name="connsiteX4" fmla="*/ 9191501 w 11447813"/>
              <a:gd name="connsiteY4" fmla="*/ 1591293 h 5427023"/>
              <a:gd name="connsiteX5" fmla="*/ 7671460 w 11447813"/>
              <a:gd name="connsiteY5" fmla="*/ 0 h 5427023"/>
              <a:gd name="connsiteX6" fmla="*/ 35626 w 11447813"/>
              <a:gd name="connsiteY6" fmla="*/ 59376 h 5427023"/>
              <a:gd name="connsiteX7" fmla="*/ 0 w 11447813"/>
              <a:gd name="connsiteY7" fmla="*/ 427511 h 5427023"/>
              <a:gd name="connsiteX0" fmla="*/ 23751 w 11471564"/>
              <a:gd name="connsiteY0" fmla="*/ 427511 h 5427023"/>
              <a:gd name="connsiteX1" fmla="*/ 71252 w 11471564"/>
              <a:gd name="connsiteY1" fmla="*/ 5427023 h 5427023"/>
              <a:gd name="connsiteX2" fmla="*/ 11471564 w 11471564"/>
              <a:gd name="connsiteY2" fmla="*/ 5427023 h 5427023"/>
              <a:gd name="connsiteX3" fmla="*/ 11471564 w 11471564"/>
              <a:gd name="connsiteY3" fmla="*/ 1591293 h 5427023"/>
              <a:gd name="connsiteX4" fmla="*/ 9215252 w 11471564"/>
              <a:gd name="connsiteY4" fmla="*/ 1591293 h 5427023"/>
              <a:gd name="connsiteX5" fmla="*/ 7695211 w 11471564"/>
              <a:gd name="connsiteY5" fmla="*/ 0 h 5427023"/>
              <a:gd name="connsiteX6" fmla="*/ 0 w 11471564"/>
              <a:gd name="connsiteY6" fmla="*/ 59376 h 5427023"/>
              <a:gd name="connsiteX7" fmla="*/ 23751 w 11471564"/>
              <a:gd name="connsiteY7" fmla="*/ 427511 h 542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71564" h="5427023">
                <a:moveTo>
                  <a:pt x="23751" y="427511"/>
                </a:moveTo>
                <a:lnTo>
                  <a:pt x="71252" y="5427023"/>
                </a:lnTo>
                <a:lnTo>
                  <a:pt x="11471564" y="5427023"/>
                </a:lnTo>
                <a:lnTo>
                  <a:pt x="11471564" y="1591293"/>
                </a:lnTo>
                <a:lnTo>
                  <a:pt x="9215252" y="1591293"/>
                </a:lnTo>
                <a:lnTo>
                  <a:pt x="7695211" y="0"/>
                </a:lnTo>
                <a:lnTo>
                  <a:pt x="0" y="59376"/>
                </a:lnTo>
                <a:lnTo>
                  <a:pt x="23751" y="42751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964A8D18-FF15-4909-9413-1D094CA6C4B3}"/>
              </a:ext>
            </a:extLst>
          </p:cNvPr>
          <p:cNvGrpSpPr/>
          <p:nvPr/>
        </p:nvGrpSpPr>
        <p:grpSpPr>
          <a:xfrm>
            <a:off x="3506606" y="884785"/>
            <a:ext cx="6819900" cy="3200400"/>
            <a:chOff x="3506606" y="884785"/>
            <a:chExt cx="6819900" cy="3200400"/>
          </a:xfrm>
        </p:grpSpPr>
        <p:sp>
          <p:nvSpPr>
            <p:cNvPr id="10" name="Forme libre : forme 9">
              <a:extLst>
                <a:ext uri="{FF2B5EF4-FFF2-40B4-BE49-F238E27FC236}">
                  <a16:creationId xmlns="" xmlns:a16="http://schemas.microsoft.com/office/drawing/2014/main" id="{C0AF955A-00CB-4B94-BE15-81BA51A85775}"/>
                </a:ext>
              </a:extLst>
            </p:cNvPr>
            <p:cNvSpPr/>
            <p:nvPr/>
          </p:nvSpPr>
          <p:spPr>
            <a:xfrm>
              <a:off x="3506606" y="884785"/>
              <a:ext cx="6819900" cy="3200400"/>
            </a:xfrm>
            <a:custGeom>
              <a:avLst/>
              <a:gdLst>
                <a:gd name="connsiteX0" fmla="*/ 3454400 w 6819900"/>
                <a:gd name="connsiteY0" fmla="*/ 1460500 h 3200400"/>
                <a:gd name="connsiteX1" fmla="*/ 3467100 w 6819900"/>
                <a:gd name="connsiteY1" fmla="*/ 3187700 h 3200400"/>
                <a:gd name="connsiteX2" fmla="*/ 6819900 w 6819900"/>
                <a:gd name="connsiteY2" fmla="*/ 3200400 h 3200400"/>
                <a:gd name="connsiteX3" fmla="*/ 6819900 w 6819900"/>
                <a:gd name="connsiteY3" fmla="*/ 25400 h 3200400"/>
                <a:gd name="connsiteX4" fmla="*/ 0 w 6819900"/>
                <a:gd name="connsiteY4" fmla="*/ 0 h 3200400"/>
                <a:gd name="connsiteX5" fmla="*/ 12700 w 6819900"/>
                <a:gd name="connsiteY5" fmla="*/ 1447800 h 3200400"/>
                <a:gd name="connsiteX6" fmla="*/ 3454400 w 6819900"/>
                <a:gd name="connsiteY6" fmla="*/ 14605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19900" h="3200400">
                  <a:moveTo>
                    <a:pt x="3454400" y="1460500"/>
                  </a:moveTo>
                  <a:cubicBezTo>
                    <a:pt x="3458633" y="2036233"/>
                    <a:pt x="3462867" y="2611967"/>
                    <a:pt x="3467100" y="3187700"/>
                  </a:cubicBezTo>
                  <a:lnTo>
                    <a:pt x="6819900" y="3200400"/>
                  </a:lnTo>
                  <a:lnTo>
                    <a:pt x="6819900" y="25400"/>
                  </a:lnTo>
                  <a:lnTo>
                    <a:pt x="0" y="0"/>
                  </a:lnTo>
                  <a:lnTo>
                    <a:pt x="12700" y="1447800"/>
                  </a:lnTo>
                  <a:lnTo>
                    <a:pt x="3454400" y="14605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="" xmlns:a16="http://schemas.microsoft.com/office/drawing/2014/main" id="{40FC05F7-C203-4A22-B3DD-C9D83C7BE979}"/>
                </a:ext>
              </a:extLst>
            </p:cNvPr>
            <p:cNvGrpSpPr/>
            <p:nvPr/>
          </p:nvGrpSpPr>
          <p:grpSpPr>
            <a:xfrm>
              <a:off x="3623107" y="948939"/>
              <a:ext cx="2915321" cy="1318247"/>
              <a:chOff x="3623107" y="948939"/>
              <a:chExt cx="2915321" cy="1318247"/>
            </a:xfrm>
          </p:grpSpPr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F9C95BE-CAC9-4606-A122-07CF53796580}"/>
                  </a:ext>
                </a:extLst>
              </p:cNvPr>
              <p:cNvSpPr/>
              <p:nvPr/>
            </p:nvSpPr>
            <p:spPr>
              <a:xfrm>
                <a:off x="3623107" y="997538"/>
                <a:ext cx="2915321" cy="126964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0" name="Image 49">
                <a:extLst>
                  <a:ext uri="{FF2B5EF4-FFF2-40B4-BE49-F238E27FC236}">
                    <a16:creationId xmlns="" xmlns:a16="http://schemas.microsoft.com/office/drawing/2014/main" id="{1F330F1B-8233-4303-ABFA-3B991A923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875" b="90000" l="2266" r="95625">
                            <a14:foregroundMark x1="4141" y1="34531" x2="10625" y2="69063"/>
                            <a14:foregroundMark x1="10625" y1="69063" x2="49219" y2="86563"/>
                            <a14:foregroundMark x1="49219" y1="86563" x2="87344" y2="68438"/>
                            <a14:foregroundMark x1="87344" y1="68438" x2="95625" y2="40938"/>
                            <a14:foregroundMark x1="62969" y1="7031" x2="63438" y2="15313"/>
                            <a14:foregroundMark x1="26172" y1="86094" x2="82734" y2="63125"/>
                            <a14:foregroundMark x1="58828" y1="75938" x2="69375" y2="79688"/>
                            <a14:foregroundMark x1="53750" y1="76875" x2="53750" y2="86094"/>
                            <a14:foregroundMark x1="5000" y1="34531" x2="2266" y2="4828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21876" y="948939"/>
                <a:ext cx="2583216" cy="1291608"/>
              </a:xfrm>
              <a:prstGeom prst="rect">
                <a:avLst/>
              </a:prstGeom>
            </p:spPr>
          </p:pic>
        </p:grpSp>
      </p:grp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E5B08B65-D459-4F39-B2CB-6CB7D75F9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24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2886AF9C-9CF7-4762-9A04-964E35D7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fr-FR" sz="4800" dirty="0"/>
              <a:t>Structure du réseau du collège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="" xmlns:a16="http://schemas.microsoft.com/office/drawing/2014/main" id="{4571555C-FE92-43CC-A766-181E8BA13561}"/>
              </a:ext>
            </a:extLst>
          </p:cNvPr>
          <p:cNvGrpSpPr/>
          <p:nvPr/>
        </p:nvGrpSpPr>
        <p:grpSpPr>
          <a:xfrm>
            <a:off x="5542422" y="464451"/>
            <a:ext cx="6433578" cy="3395022"/>
            <a:chOff x="4998752" y="375014"/>
            <a:chExt cx="6433578" cy="3395022"/>
          </a:xfrm>
        </p:grpSpPr>
        <p:sp>
          <p:nvSpPr>
            <p:cNvPr id="62" name="ZoneTexte 61">
              <a:extLst>
                <a:ext uri="{FF2B5EF4-FFF2-40B4-BE49-F238E27FC236}">
                  <a16:creationId xmlns="" xmlns:a16="http://schemas.microsoft.com/office/drawing/2014/main" id="{FC528BAD-9D22-48B2-96CD-9B722E39DF2B}"/>
                </a:ext>
              </a:extLst>
            </p:cNvPr>
            <p:cNvSpPr txBox="1"/>
            <p:nvPr/>
          </p:nvSpPr>
          <p:spPr>
            <a:xfrm rot="5400000">
              <a:off x="7138865" y="2599513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Arial" panose="020B0604020202020204" pitchFamily="34" charset="0"/>
                  <a:cs typeface="Arial" panose="020B0604020202020204" pitchFamily="34" charset="0"/>
                </a:rPr>
                <a:t>Passerelle</a:t>
              </a: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="" xmlns:a16="http://schemas.microsoft.com/office/drawing/2014/main" id="{516C0852-A27F-43B0-9DAF-0EE7AE16B374}"/>
                </a:ext>
              </a:extLst>
            </p:cNvPr>
            <p:cNvGrpSpPr/>
            <p:nvPr/>
          </p:nvGrpSpPr>
          <p:grpSpPr>
            <a:xfrm>
              <a:off x="4998752" y="375014"/>
              <a:ext cx="6433578" cy="3395022"/>
              <a:chOff x="4998752" y="375014"/>
              <a:chExt cx="6433578" cy="3395022"/>
            </a:xfrm>
          </p:grpSpPr>
          <p:grpSp>
            <p:nvGrpSpPr>
              <p:cNvPr id="82" name="Groupe 81">
                <a:extLst>
                  <a:ext uri="{FF2B5EF4-FFF2-40B4-BE49-F238E27FC236}">
                    <a16:creationId xmlns="" xmlns:a16="http://schemas.microsoft.com/office/drawing/2014/main" id="{FDC2E09D-0D4B-4569-AC17-4AD037CFBF50}"/>
                  </a:ext>
                </a:extLst>
              </p:cNvPr>
              <p:cNvGrpSpPr/>
              <p:nvPr/>
            </p:nvGrpSpPr>
            <p:grpSpPr>
              <a:xfrm>
                <a:off x="6840187" y="375014"/>
                <a:ext cx="4592143" cy="1940968"/>
                <a:chOff x="6840187" y="375014"/>
                <a:chExt cx="4592143" cy="1940968"/>
              </a:xfrm>
            </p:grpSpPr>
            <p:sp>
              <p:nvSpPr>
                <p:cNvPr id="63" name="ZoneTexte 62">
                  <a:extLst>
                    <a:ext uri="{FF2B5EF4-FFF2-40B4-BE49-F238E27FC236}">
                      <a16:creationId xmlns="" xmlns:a16="http://schemas.microsoft.com/office/drawing/2014/main" id="{2CDE4F8B-2F81-4771-85C2-ECEB92A6643D}"/>
                    </a:ext>
                  </a:extLst>
                </p:cNvPr>
                <p:cNvSpPr txBox="1"/>
                <p:nvPr/>
              </p:nvSpPr>
              <p:spPr>
                <a:xfrm>
                  <a:off x="9980025" y="1854317"/>
                  <a:ext cx="122822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Internet</a:t>
                  </a:r>
                </a:p>
              </p:txBody>
            </p:sp>
            <p:sp>
              <p:nvSpPr>
                <p:cNvPr id="71" name="Forme libre : forme 70">
                  <a:extLst>
                    <a:ext uri="{FF2B5EF4-FFF2-40B4-BE49-F238E27FC236}">
                      <a16:creationId xmlns="" xmlns:a16="http://schemas.microsoft.com/office/drawing/2014/main" id="{7DFEC102-817F-4EDD-9758-BF1F1276CF94}"/>
                    </a:ext>
                  </a:extLst>
                </p:cNvPr>
                <p:cNvSpPr/>
                <p:nvPr/>
              </p:nvSpPr>
              <p:spPr>
                <a:xfrm>
                  <a:off x="6840187" y="1136062"/>
                  <a:ext cx="3241964" cy="965869"/>
                </a:xfrm>
                <a:custGeom>
                  <a:avLst/>
                  <a:gdLst>
                    <a:gd name="connsiteX0" fmla="*/ 439387 w 439387"/>
                    <a:gd name="connsiteY0" fmla="*/ 11875 h 1009402"/>
                    <a:gd name="connsiteX1" fmla="*/ 0 w 439387"/>
                    <a:gd name="connsiteY1" fmla="*/ 0 h 1009402"/>
                    <a:gd name="connsiteX2" fmla="*/ 0 w 439387"/>
                    <a:gd name="connsiteY2" fmla="*/ 1009402 h 1009402"/>
                    <a:gd name="connsiteX3" fmla="*/ 0 w 439387"/>
                    <a:gd name="connsiteY3" fmla="*/ 1009402 h 1009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387" h="1009402">
                      <a:moveTo>
                        <a:pt x="439387" y="11875"/>
                      </a:moveTo>
                      <a:lnTo>
                        <a:pt x="0" y="0"/>
                      </a:lnTo>
                      <a:lnTo>
                        <a:pt x="0" y="1009402"/>
                      </a:lnTo>
                      <a:lnTo>
                        <a:pt x="0" y="1009402"/>
                      </a:ln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8" name="Image 67">
                  <a:extLst>
                    <a:ext uri="{FF2B5EF4-FFF2-40B4-BE49-F238E27FC236}">
                      <a16:creationId xmlns="" xmlns:a16="http://schemas.microsoft.com/office/drawing/2014/main" id="{3DB74509-3B02-4D05-AFC2-34DB3FD108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54494"/>
                <a:stretch/>
              </p:blipFill>
              <p:spPr>
                <a:xfrm>
                  <a:off x="7162980" y="882257"/>
                  <a:ext cx="1549627" cy="536592"/>
                </a:xfrm>
                <a:prstGeom prst="rect">
                  <a:avLst/>
                </a:prstGeom>
              </p:spPr>
            </p:pic>
            <p:pic>
              <p:nvPicPr>
                <p:cNvPr id="26" name="Image 25">
                  <a:extLst>
                    <a:ext uri="{FF2B5EF4-FFF2-40B4-BE49-F238E27FC236}">
                      <a16:creationId xmlns="" xmlns:a16="http://schemas.microsoft.com/office/drawing/2014/main" id="{9CB21D26-356C-4C6A-9983-13642B6606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17464" y="375014"/>
                  <a:ext cx="1614866" cy="1639197"/>
                </a:xfrm>
                <a:prstGeom prst="rect">
                  <a:avLst/>
                </a:prstGeom>
              </p:spPr>
            </p:pic>
          </p:grpSp>
          <p:sp>
            <p:nvSpPr>
              <p:cNvPr id="74" name="ZoneTexte 73">
                <a:extLst>
                  <a:ext uri="{FF2B5EF4-FFF2-40B4-BE49-F238E27FC236}">
                    <a16:creationId xmlns="" xmlns:a16="http://schemas.microsoft.com/office/drawing/2014/main" id="{2B80309E-4926-40CD-8F35-E9E7819EFD62}"/>
                  </a:ext>
                </a:extLst>
              </p:cNvPr>
              <p:cNvSpPr txBox="1"/>
              <p:nvPr/>
            </p:nvSpPr>
            <p:spPr>
              <a:xfrm>
                <a:off x="7086591" y="1312712"/>
                <a:ext cx="1212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modem</a:t>
                </a:r>
              </a:p>
            </p:txBody>
          </p:sp>
          <p:grpSp>
            <p:nvGrpSpPr>
              <p:cNvPr id="83" name="Groupe 82">
                <a:extLst>
                  <a:ext uri="{FF2B5EF4-FFF2-40B4-BE49-F238E27FC236}">
                    <a16:creationId xmlns="" xmlns:a16="http://schemas.microsoft.com/office/drawing/2014/main" id="{A6CC4664-849D-4AB8-8FD9-A85E8DE5EEB8}"/>
                  </a:ext>
                </a:extLst>
              </p:cNvPr>
              <p:cNvGrpSpPr/>
              <p:nvPr/>
            </p:nvGrpSpPr>
            <p:grpSpPr>
              <a:xfrm>
                <a:off x="4998752" y="1814285"/>
                <a:ext cx="3272540" cy="1955751"/>
                <a:chOff x="4998752" y="1814285"/>
                <a:chExt cx="3272540" cy="1955751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="" xmlns:a16="http://schemas.microsoft.com/office/drawing/2014/main" id="{129966A3-7128-4270-B123-4EE44C036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H="1">
                  <a:off x="6486669" y="1814285"/>
                  <a:ext cx="1784623" cy="1955751"/>
                </a:xfrm>
                <a:prstGeom prst="rect">
                  <a:avLst/>
                </a:prstGeom>
              </p:spPr>
            </p:pic>
            <p:sp>
              <p:nvSpPr>
                <p:cNvPr id="59" name="Forme libre : forme 58">
                  <a:extLst>
                    <a:ext uri="{FF2B5EF4-FFF2-40B4-BE49-F238E27FC236}">
                      <a16:creationId xmlns="" xmlns:a16="http://schemas.microsoft.com/office/drawing/2014/main" id="{3F9FB59C-7BD4-47A9-8C0F-0CD6842BE525}"/>
                    </a:ext>
                  </a:extLst>
                </p:cNvPr>
                <p:cNvSpPr/>
                <p:nvPr/>
              </p:nvSpPr>
              <p:spPr>
                <a:xfrm>
                  <a:off x="4998752" y="2816176"/>
                  <a:ext cx="1616669" cy="698188"/>
                </a:xfrm>
                <a:custGeom>
                  <a:avLst/>
                  <a:gdLst>
                    <a:gd name="connsiteX0" fmla="*/ 11875 w 1282535"/>
                    <a:gd name="connsiteY0" fmla="*/ 1045028 h 1045028"/>
                    <a:gd name="connsiteX1" fmla="*/ 0 w 1282535"/>
                    <a:gd name="connsiteY1" fmla="*/ 0 h 1045028"/>
                    <a:gd name="connsiteX2" fmla="*/ 1282535 w 1282535"/>
                    <a:gd name="connsiteY2" fmla="*/ 11875 h 104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2535" h="1045028">
                      <a:moveTo>
                        <a:pt x="11875" y="1045028"/>
                      </a:moveTo>
                      <a:lnTo>
                        <a:pt x="0" y="0"/>
                      </a:lnTo>
                      <a:lnTo>
                        <a:pt x="1282535" y="11875"/>
                      </a:ln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</p:grpSp>
        </p:grpSp>
      </p:grp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F8B2BCD4-EBAF-4A71-A93D-BEC5E2627706}"/>
              </a:ext>
            </a:extLst>
          </p:cNvPr>
          <p:cNvGrpSpPr/>
          <p:nvPr/>
        </p:nvGrpSpPr>
        <p:grpSpPr>
          <a:xfrm>
            <a:off x="355422" y="1571672"/>
            <a:ext cx="10935937" cy="4776031"/>
            <a:chOff x="355422" y="1571672"/>
            <a:chExt cx="10935937" cy="4776031"/>
          </a:xfrm>
        </p:grpSpPr>
        <p:sp>
          <p:nvSpPr>
            <p:cNvPr id="64" name="ZoneTexte 63">
              <a:extLst>
                <a:ext uri="{FF2B5EF4-FFF2-40B4-BE49-F238E27FC236}">
                  <a16:creationId xmlns="" xmlns:a16="http://schemas.microsoft.com/office/drawing/2014/main" id="{85D27298-0D61-4680-AFA6-D71EDBD84518}"/>
                </a:ext>
              </a:extLst>
            </p:cNvPr>
            <p:cNvSpPr txBox="1"/>
            <p:nvPr/>
          </p:nvSpPr>
          <p:spPr>
            <a:xfrm>
              <a:off x="8977640" y="2455489"/>
              <a:ext cx="1255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Borne Wi Fi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="" xmlns:a16="http://schemas.microsoft.com/office/drawing/2014/main" id="{C001D045-5493-4373-86B1-032F139A139D}"/>
                </a:ext>
              </a:extLst>
            </p:cNvPr>
            <p:cNvGrpSpPr/>
            <p:nvPr/>
          </p:nvGrpSpPr>
          <p:grpSpPr>
            <a:xfrm>
              <a:off x="355422" y="1571672"/>
              <a:ext cx="10935937" cy="4776031"/>
              <a:chOff x="355422" y="1571672"/>
              <a:chExt cx="10935937" cy="4776031"/>
            </a:xfrm>
          </p:grpSpPr>
          <p:pic>
            <p:nvPicPr>
              <p:cNvPr id="18" name="Image 17">
                <a:extLst>
                  <a:ext uri="{FF2B5EF4-FFF2-40B4-BE49-F238E27FC236}">
                    <a16:creationId xmlns="" xmlns:a16="http://schemas.microsoft.com/office/drawing/2014/main" id="{B1E86FD3-60D2-433F-985B-188546B0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0800000">
                <a:off x="9104239" y="3830280"/>
                <a:ext cx="496766" cy="463547"/>
              </a:xfrm>
              <a:prstGeom prst="rect">
                <a:avLst/>
              </a:prstGeom>
            </p:spPr>
          </p:pic>
          <p:sp>
            <p:nvSpPr>
              <p:cNvPr id="40" name="Forme libre : forme 39">
                <a:extLst>
                  <a:ext uri="{FF2B5EF4-FFF2-40B4-BE49-F238E27FC236}">
                    <a16:creationId xmlns="" xmlns:a16="http://schemas.microsoft.com/office/drawing/2014/main" id="{2963B0CB-A975-4440-A9B4-52D4C3902611}"/>
                  </a:ext>
                </a:extLst>
              </p:cNvPr>
              <p:cNvSpPr/>
              <p:nvPr/>
            </p:nvSpPr>
            <p:spPr>
              <a:xfrm>
                <a:off x="4914073" y="3552700"/>
                <a:ext cx="2495129" cy="1769423"/>
              </a:xfrm>
              <a:custGeom>
                <a:avLst/>
                <a:gdLst>
                  <a:gd name="connsiteX0" fmla="*/ 2541319 w 2541319"/>
                  <a:gd name="connsiteY0" fmla="*/ 1769423 h 1769423"/>
                  <a:gd name="connsiteX1" fmla="*/ 2529444 w 2541319"/>
                  <a:gd name="connsiteY1" fmla="*/ 926275 h 1769423"/>
                  <a:gd name="connsiteX2" fmla="*/ 0 w 2541319"/>
                  <a:gd name="connsiteY2" fmla="*/ 0 h 1769423"/>
                  <a:gd name="connsiteX3" fmla="*/ 0 w 2541319"/>
                  <a:gd name="connsiteY3" fmla="*/ 0 h 176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1319" h="1769423">
                    <a:moveTo>
                      <a:pt x="2541319" y="1769423"/>
                    </a:moveTo>
                    <a:lnTo>
                      <a:pt x="2529444" y="926275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38100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" name="Groupe 5">
                <a:extLst>
                  <a:ext uri="{FF2B5EF4-FFF2-40B4-BE49-F238E27FC236}">
                    <a16:creationId xmlns="" xmlns:a16="http://schemas.microsoft.com/office/drawing/2014/main" id="{EBADC895-0DEE-42F6-BE63-65AD85DEC728}"/>
                  </a:ext>
                </a:extLst>
              </p:cNvPr>
              <p:cNvGrpSpPr/>
              <p:nvPr/>
            </p:nvGrpSpPr>
            <p:grpSpPr>
              <a:xfrm>
                <a:off x="355422" y="1571672"/>
                <a:ext cx="10935937" cy="4776031"/>
                <a:chOff x="355422" y="1571672"/>
                <a:chExt cx="10935937" cy="4776031"/>
              </a:xfrm>
            </p:grpSpPr>
            <p:sp>
              <p:nvSpPr>
                <p:cNvPr id="41" name="ZoneTexte 40">
                  <a:extLst>
                    <a:ext uri="{FF2B5EF4-FFF2-40B4-BE49-F238E27FC236}">
                      <a16:creationId xmlns="" xmlns:a16="http://schemas.microsoft.com/office/drawing/2014/main" id="{699546AF-34D0-4A2A-91A1-D50D44125906}"/>
                    </a:ext>
                  </a:extLst>
                </p:cNvPr>
                <p:cNvSpPr txBox="1"/>
                <p:nvPr/>
              </p:nvSpPr>
              <p:spPr>
                <a:xfrm>
                  <a:off x="1777921" y="4479668"/>
                  <a:ext cx="70237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PC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="" xmlns:a16="http://schemas.microsoft.com/office/drawing/2014/main" id="{CE2C3699-8A32-4071-A3D2-C1B758A54B56}"/>
                    </a:ext>
                  </a:extLst>
                </p:cNvPr>
                <p:cNvSpPr txBox="1"/>
                <p:nvPr/>
              </p:nvSpPr>
              <p:spPr>
                <a:xfrm>
                  <a:off x="3969830" y="4447075"/>
                  <a:ext cx="70237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PC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="" xmlns:a16="http://schemas.microsoft.com/office/drawing/2014/main" id="{EC19AB48-8F03-4780-83A5-D1B5535483B3}"/>
                    </a:ext>
                  </a:extLst>
                </p:cNvPr>
                <p:cNvSpPr txBox="1"/>
                <p:nvPr/>
              </p:nvSpPr>
              <p:spPr>
                <a:xfrm>
                  <a:off x="6142714" y="4487160"/>
                  <a:ext cx="70237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PC</a:t>
                  </a:r>
                </a:p>
              </p:txBody>
            </p:sp>
            <p:grpSp>
              <p:nvGrpSpPr>
                <p:cNvPr id="5" name="Groupe 4">
                  <a:extLst>
                    <a:ext uri="{FF2B5EF4-FFF2-40B4-BE49-F238E27FC236}">
                      <a16:creationId xmlns="" xmlns:a16="http://schemas.microsoft.com/office/drawing/2014/main" id="{1C94DADC-50FA-4C79-B3F0-823F30C0EF2F}"/>
                    </a:ext>
                  </a:extLst>
                </p:cNvPr>
                <p:cNvGrpSpPr/>
                <p:nvPr/>
              </p:nvGrpSpPr>
              <p:grpSpPr>
                <a:xfrm>
                  <a:off x="355422" y="1571672"/>
                  <a:ext cx="10935937" cy="4776031"/>
                  <a:chOff x="355422" y="1571672"/>
                  <a:chExt cx="10935937" cy="4776031"/>
                </a:xfrm>
              </p:grpSpPr>
              <p:grpSp>
                <p:nvGrpSpPr>
                  <p:cNvPr id="79" name="Groupe 78">
                    <a:extLst>
                      <a:ext uri="{FF2B5EF4-FFF2-40B4-BE49-F238E27FC236}">
                        <a16:creationId xmlns="" xmlns:a16="http://schemas.microsoft.com/office/drawing/2014/main" id="{35F8D444-590F-4026-814F-2E3AE56C249D}"/>
                      </a:ext>
                    </a:extLst>
                  </p:cNvPr>
                  <p:cNvGrpSpPr/>
                  <p:nvPr/>
                </p:nvGrpSpPr>
                <p:grpSpPr>
                  <a:xfrm>
                    <a:off x="3101112" y="2708558"/>
                    <a:ext cx="2846340" cy="1585269"/>
                    <a:chOff x="3101112" y="2708558"/>
                    <a:chExt cx="2846340" cy="1585269"/>
                  </a:xfrm>
                </p:grpSpPr>
                <p:pic>
                  <p:nvPicPr>
                    <p:cNvPr id="17" name="Image 16">
                      <a:extLst>
                        <a:ext uri="{FF2B5EF4-FFF2-40B4-BE49-F238E27FC236}">
                          <a16:creationId xmlns="" xmlns:a16="http://schemas.microsoft.com/office/drawing/2014/main" id="{57C5CA78-7981-4B0A-B1F0-1A0AA375A2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101112" y="2870657"/>
                      <a:ext cx="2846340" cy="1423170"/>
                    </a:xfrm>
                    <a:prstGeom prst="rect">
                      <a:avLst/>
                    </a:prstGeom>
                    <a:ln w="12700">
                      <a:prstDash val="lgDash"/>
                    </a:ln>
                  </p:spPr>
                </p:pic>
                <p:sp>
                  <p:nvSpPr>
                    <p:cNvPr id="61" name="ZoneTexte 60">
                      <a:extLst>
                        <a:ext uri="{FF2B5EF4-FFF2-40B4-BE49-F238E27FC236}">
                          <a16:creationId xmlns="" xmlns:a16="http://schemas.microsoft.com/office/drawing/2014/main" id="{B222115E-A31D-413F-9E17-C9515E4B26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4862" y="2708558"/>
                      <a:ext cx="198163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commutateur</a:t>
                      </a:r>
                    </a:p>
                  </p:txBody>
                </p:sp>
              </p:grpSp>
              <p:grpSp>
                <p:nvGrpSpPr>
                  <p:cNvPr id="77" name="Groupe 76">
                    <a:extLst>
                      <a:ext uri="{FF2B5EF4-FFF2-40B4-BE49-F238E27FC236}">
                        <a16:creationId xmlns="" xmlns:a16="http://schemas.microsoft.com/office/drawing/2014/main" id="{A82D6792-874C-46CF-A880-F15364E73276}"/>
                      </a:ext>
                    </a:extLst>
                  </p:cNvPr>
                  <p:cNvGrpSpPr/>
                  <p:nvPr/>
                </p:nvGrpSpPr>
                <p:grpSpPr>
                  <a:xfrm>
                    <a:off x="1767099" y="3538847"/>
                    <a:ext cx="4061347" cy="1423170"/>
                    <a:chOff x="1767099" y="3538847"/>
                    <a:chExt cx="4061347" cy="1423170"/>
                  </a:xfrm>
                </p:grpSpPr>
                <p:sp>
                  <p:nvSpPr>
                    <p:cNvPr id="32" name="Forme libre : forme 31">
                      <a:extLst>
                        <a:ext uri="{FF2B5EF4-FFF2-40B4-BE49-F238E27FC236}">
                          <a16:creationId xmlns="" xmlns:a16="http://schemas.microsoft.com/office/drawing/2014/main" id="{1FF6CF14-3467-4B7C-ADDF-317F69656A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7099" y="3562596"/>
                      <a:ext cx="2486978" cy="1399421"/>
                    </a:xfrm>
                    <a:custGeom>
                      <a:avLst/>
                      <a:gdLst>
                        <a:gd name="connsiteX0" fmla="*/ 11875 w 3028208"/>
                        <a:gd name="connsiteY0" fmla="*/ 1116280 h 1116280"/>
                        <a:gd name="connsiteX1" fmla="*/ 0 w 3028208"/>
                        <a:gd name="connsiteY1" fmla="*/ 783771 h 1116280"/>
                        <a:gd name="connsiteX2" fmla="*/ 3028208 w 3028208"/>
                        <a:gd name="connsiteY2" fmla="*/ 0 h 1116280"/>
                        <a:gd name="connsiteX0" fmla="*/ 11875 w 1294411"/>
                        <a:gd name="connsiteY0" fmla="*/ 332509 h 332509"/>
                        <a:gd name="connsiteX1" fmla="*/ 0 w 1294411"/>
                        <a:gd name="connsiteY1" fmla="*/ 0 h 332509"/>
                        <a:gd name="connsiteX2" fmla="*/ 1294411 w 1294411"/>
                        <a:gd name="connsiteY2" fmla="*/ 11876 h 332509"/>
                        <a:gd name="connsiteX0" fmla="*/ 11875 w 3004457"/>
                        <a:gd name="connsiteY0" fmla="*/ 1092530 h 1092530"/>
                        <a:gd name="connsiteX1" fmla="*/ 0 w 3004457"/>
                        <a:gd name="connsiteY1" fmla="*/ 760021 h 1092530"/>
                        <a:gd name="connsiteX2" fmla="*/ 3004457 w 3004457"/>
                        <a:gd name="connsiteY2" fmla="*/ 0 h 1092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04457" h="1092530">
                          <a:moveTo>
                            <a:pt x="11875" y="1092530"/>
                          </a:moveTo>
                          <a:lnTo>
                            <a:pt x="0" y="760021"/>
                          </a:lnTo>
                          <a:lnTo>
                            <a:pt x="3004457" y="0"/>
                          </a:lnTo>
                        </a:path>
                      </a:pathLst>
                    </a:custGeom>
                    <a:ln w="38100"/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3" name="Forme libre : forme 32">
                      <a:extLst>
                        <a:ext uri="{FF2B5EF4-FFF2-40B4-BE49-F238E27FC236}">
                          <a16:creationId xmlns="" xmlns:a16="http://schemas.microsoft.com/office/drawing/2014/main" id="{AA178E70-CDA0-4A20-B74A-28DC9A011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73420" y="3538847"/>
                      <a:ext cx="579827" cy="1423170"/>
                    </a:xfrm>
                    <a:custGeom>
                      <a:avLst/>
                      <a:gdLst>
                        <a:gd name="connsiteX0" fmla="*/ 11876 w 1365663"/>
                        <a:gd name="connsiteY0" fmla="*/ 1140031 h 1140031"/>
                        <a:gd name="connsiteX1" fmla="*/ 0 w 1365663"/>
                        <a:gd name="connsiteY1" fmla="*/ 771896 h 1140031"/>
                        <a:gd name="connsiteX2" fmla="*/ 1365663 w 1365663"/>
                        <a:gd name="connsiteY2" fmla="*/ 0 h 114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65663" h="1140031">
                          <a:moveTo>
                            <a:pt x="11876" y="1140031"/>
                          </a:moveTo>
                          <a:lnTo>
                            <a:pt x="0" y="771896"/>
                          </a:lnTo>
                          <a:lnTo>
                            <a:pt x="1365663" y="0"/>
                          </a:lnTo>
                        </a:path>
                      </a:pathLst>
                    </a:custGeom>
                    <a:ln w="38100"/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42" name="Connecteur droit 41">
                      <a:extLst>
                        <a:ext uri="{FF2B5EF4-FFF2-40B4-BE49-F238E27FC236}">
                          <a16:creationId xmlns="" xmlns:a16="http://schemas.microsoft.com/office/drawing/2014/main" id="{0D1E2DF6-22C3-462F-B461-EE967C44AB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640074" y="3554304"/>
                      <a:ext cx="1188372" cy="1407713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5" name="Groupe 74">
                    <a:extLst>
                      <a:ext uri="{FF2B5EF4-FFF2-40B4-BE49-F238E27FC236}">
                        <a16:creationId xmlns="" xmlns:a16="http://schemas.microsoft.com/office/drawing/2014/main" id="{0FF376A4-BF0F-4D78-A9FD-2E2A5899E2BD}"/>
                      </a:ext>
                    </a:extLst>
                  </p:cNvPr>
                  <p:cNvGrpSpPr/>
                  <p:nvPr/>
                </p:nvGrpSpPr>
                <p:grpSpPr>
                  <a:xfrm>
                    <a:off x="355422" y="4679259"/>
                    <a:ext cx="6267998" cy="1528221"/>
                    <a:chOff x="355422" y="4679259"/>
                    <a:chExt cx="6267998" cy="1528221"/>
                  </a:xfrm>
                </p:grpSpPr>
                <p:pic>
                  <p:nvPicPr>
                    <p:cNvPr id="27" name="Image 26">
                      <a:extLst>
                        <a:ext uri="{FF2B5EF4-FFF2-40B4-BE49-F238E27FC236}">
                          <a16:creationId xmlns="" xmlns:a16="http://schemas.microsoft.com/office/drawing/2014/main" id="{79D138DC-CB21-41A4-91A1-D037F624B8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55422" y="4679259"/>
                      <a:ext cx="1855905" cy="14702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Image 27">
                      <a:extLst>
                        <a:ext uri="{FF2B5EF4-FFF2-40B4-BE49-F238E27FC236}">
                          <a16:creationId xmlns="" xmlns:a16="http://schemas.microsoft.com/office/drawing/2014/main" id="{AD55A307-7972-4C51-B5FB-66F539E128A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4767515" y="4737255"/>
                      <a:ext cx="1855905" cy="14702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Image 28">
                      <a:extLst>
                        <a:ext uri="{FF2B5EF4-FFF2-40B4-BE49-F238E27FC236}">
                          <a16:creationId xmlns="" xmlns:a16="http://schemas.microsoft.com/office/drawing/2014/main" id="{BDDF9EAE-445D-47EF-858C-F5416F0268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89934" y="4708201"/>
                      <a:ext cx="1855905" cy="147022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Forme libre : forme 57">
                    <a:extLst>
                      <a:ext uri="{FF2B5EF4-FFF2-40B4-BE49-F238E27FC236}">
                        <a16:creationId xmlns="" xmlns:a16="http://schemas.microsoft.com/office/drawing/2014/main" id="{CEB2A43D-ADEA-483D-B859-15A4B5BE61D4}"/>
                      </a:ext>
                    </a:extLst>
                  </p:cNvPr>
                  <p:cNvSpPr/>
                  <p:nvPr/>
                </p:nvSpPr>
                <p:spPr>
                  <a:xfrm>
                    <a:off x="5249248" y="3534389"/>
                    <a:ext cx="4049133" cy="574090"/>
                  </a:xfrm>
                  <a:custGeom>
                    <a:avLst/>
                    <a:gdLst>
                      <a:gd name="connsiteX0" fmla="*/ 0 w 4085112"/>
                      <a:gd name="connsiteY0" fmla="*/ 498763 h 950026"/>
                      <a:gd name="connsiteX1" fmla="*/ 1306286 w 4085112"/>
                      <a:gd name="connsiteY1" fmla="*/ 950026 h 950026"/>
                      <a:gd name="connsiteX2" fmla="*/ 4085112 w 4085112"/>
                      <a:gd name="connsiteY2" fmla="*/ 0 h 950026"/>
                      <a:gd name="connsiteX0" fmla="*/ 0 w 4085112"/>
                      <a:gd name="connsiteY0" fmla="*/ 498763 h 1520890"/>
                      <a:gd name="connsiteX1" fmla="*/ 2231322 w 4085112"/>
                      <a:gd name="connsiteY1" fmla="*/ 1520890 h 1520890"/>
                      <a:gd name="connsiteX2" fmla="*/ 4085112 w 4085112"/>
                      <a:gd name="connsiteY2" fmla="*/ 0 h 1520890"/>
                      <a:gd name="connsiteX0" fmla="*/ 0 w 5256823"/>
                      <a:gd name="connsiteY0" fmla="*/ -1 h 1022126"/>
                      <a:gd name="connsiteX1" fmla="*/ 2231322 w 5256823"/>
                      <a:gd name="connsiteY1" fmla="*/ 1022126 h 1022126"/>
                      <a:gd name="connsiteX2" fmla="*/ 5256823 w 5256823"/>
                      <a:gd name="connsiteY2" fmla="*/ 431535 h 1022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6823" h="1022126">
                        <a:moveTo>
                          <a:pt x="0" y="-1"/>
                        </a:moveTo>
                        <a:lnTo>
                          <a:pt x="2231322" y="1022126"/>
                        </a:lnTo>
                        <a:lnTo>
                          <a:pt x="5256823" y="431535"/>
                        </a:lnTo>
                      </a:path>
                    </a:pathLst>
                  </a:cu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78" name="Groupe 77">
                    <a:extLst>
                      <a:ext uri="{FF2B5EF4-FFF2-40B4-BE49-F238E27FC236}">
                        <a16:creationId xmlns="" xmlns:a16="http://schemas.microsoft.com/office/drawing/2014/main" id="{C478F7EC-7CBF-44AF-95CB-2993272CCCD9}"/>
                      </a:ext>
                    </a:extLst>
                  </p:cNvPr>
                  <p:cNvGrpSpPr/>
                  <p:nvPr/>
                </p:nvGrpSpPr>
                <p:grpSpPr>
                  <a:xfrm>
                    <a:off x="612914" y="1571672"/>
                    <a:ext cx="3424695" cy="2264058"/>
                    <a:chOff x="612914" y="1571672"/>
                    <a:chExt cx="3424695" cy="2264058"/>
                  </a:xfrm>
                </p:grpSpPr>
                <p:pic>
                  <p:nvPicPr>
                    <p:cNvPr id="25" name="Image 24">
                      <a:extLst>
                        <a:ext uri="{FF2B5EF4-FFF2-40B4-BE49-F238E27FC236}">
                          <a16:creationId xmlns="" xmlns:a16="http://schemas.microsoft.com/office/drawing/2014/main" id="{444A788C-018A-43D5-882F-429C155CC6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785144" y="1571672"/>
                      <a:ext cx="2120525" cy="199296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4" name="Forme libre : forme 53">
                      <a:extLst>
                        <a:ext uri="{FF2B5EF4-FFF2-40B4-BE49-F238E27FC236}">
                          <a16:creationId xmlns="" xmlns:a16="http://schemas.microsoft.com/office/drawing/2014/main" id="{7DD51067-EBF1-47D9-AE5B-A060F4B92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914" y="2731325"/>
                      <a:ext cx="3424695" cy="1104405"/>
                    </a:xfrm>
                    <a:custGeom>
                      <a:avLst/>
                      <a:gdLst>
                        <a:gd name="connsiteX0" fmla="*/ 3966358 w 3966358"/>
                        <a:gd name="connsiteY0" fmla="*/ 748145 h 1104405"/>
                        <a:gd name="connsiteX1" fmla="*/ 1448790 w 3966358"/>
                        <a:gd name="connsiteY1" fmla="*/ 1104405 h 1104405"/>
                        <a:gd name="connsiteX2" fmla="*/ 0 w 3966358"/>
                        <a:gd name="connsiteY2" fmla="*/ 225631 h 1104405"/>
                        <a:gd name="connsiteX3" fmla="*/ 641267 w 3966358"/>
                        <a:gd name="connsiteY3" fmla="*/ 0 h 11044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66358" h="1104405">
                          <a:moveTo>
                            <a:pt x="3966358" y="748145"/>
                          </a:moveTo>
                          <a:lnTo>
                            <a:pt x="1448790" y="1104405"/>
                          </a:lnTo>
                          <a:lnTo>
                            <a:pt x="0" y="225631"/>
                          </a:lnTo>
                          <a:lnTo>
                            <a:pt x="641267" y="0"/>
                          </a:lnTo>
                        </a:path>
                      </a:pathLst>
                    </a:custGeom>
                    <a:ln w="38100"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0" name="ZoneTexte 59">
                      <a:extLst>
                        <a:ext uri="{FF2B5EF4-FFF2-40B4-BE49-F238E27FC236}">
                          <a16:creationId xmlns="" xmlns:a16="http://schemas.microsoft.com/office/drawing/2014/main" id="{86CDE483-8476-4957-8281-73DC926636CE}"/>
                        </a:ext>
                      </a:extLst>
                    </p:cNvPr>
                    <p:cNvSpPr txBox="1"/>
                    <p:nvPr/>
                  </p:nvSpPr>
                  <p:spPr>
                    <a:xfrm rot="954012">
                      <a:off x="1807150" y="1583023"/>
                      <a:ext cx="121219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serveur</a:t>
                      </a:r>
                    </a:p>
                  </p:txBody>
                </p:sp>
              </p:grpSp>
              <p:pic>
                <p:nvPicPr>
                  <p:cNvPr id="14" name="Image 13">
                    <a:extLst>
                      <a:ext uri="{FF2B5EF4-FFF2-40B4-BE49-F238E27FC236}">
                        <a16:creationId xmlns="" xmlns:a16="http://schemas.microsoft.com/office/drawing/2014/main" id="{2CA3DCE0-7DD6-444A-AD83-4FDA3A7385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054508" y="4094181"/>
                    <a:ext cx="2236851" cy="2090057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 15">
                    <a:extLst>
                      <a:ext uri="{FF2B5EF4-FFF2-40B4-BE49-F238E27FC236}">
                        <a16:creationId xmlns="" xmlns:a16="http://schemas.microsoft.com/office/drawing/2014/main" id="{44F89D46-FCC3-4407-9FE2-9F5A433ED6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811192" y="2760184"/>
                    <a:ext cx="1415197" cy="1059186"/>
                  </a:xfrm>
                  <a:prstGeom prst="rect">
                    <a:avLst/>
                  </a:prstGeom>
                </p:spPr>
              </p:pic>
              <p:pic>
                <p:nvPicPr>
                  <p:cNvPr id="20" name="Image 19">
                    <a:extLst>
                      <a:ext uri="{FF2B5EF4-FFF2-40B4-BE49-F238E27FC236}">
                        <a16:creationId xmlns="" xmlns:a16="http://schemas.microsoft.com/office/drawing/2014/main" id="{F87B1A28-36E5-4207-8D35-4D2DE55825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769978" y="4772211"/>
                    <a:ext cx="2216128" cy="1423170"/>
                  </a:xfrm>
                  <a:prstGeom prst="rect">
                    <a:avLst/>
                  </a:prstGeom>
                </p:spPr>
              </p:pic>
              <p:sp>
                <p:nvSpPr>
                  <p:cNvPr id="43" name="ZoneTexte 42">
                    <a:extLst>
                      <a:ext uri="{FF2B5EF4-FFF2-40B4-BE49-F238E27FC236}">
                        <a16:creationId xmlns="" xmlns:a16="http://schemas.microsoft.com/office/drawing/2014/main" id="{9324C3F2-6FBB-4978-B65B-3F7F8635F80D}"/>
                      </a:ext>
                    </a:extLst>
                  </p:cNvPr>
                  <p:cNvSpPr txBox="1"/>
                  <p:nvPr/>
                </p:nvSpPr>
                <p:spPr>
                  <a:xfrm>
                    <a:off x="6976383" y="6009149"/>
                    <a:ext cx="125547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Borne Wi Fi</a:t>
                    </a:r>
                  </a:p>
                </p:txBody>
              </p:sp>
              <p:sp>
                <p:nvSpPr>
                  <p:cNvPr id="46" name="ZoneTexte 45">
                    <a:extLst>
                      <a:ext uri="{FF2B5EF4-FFF2-40B4-BE49-F238E27FC236}">
                        <a16:creationId xmlns="" xmlns:a16="http://schemas.microsoft.com/office/drawing/2014/main" id="{7A13AB97-98DC-4E4E-8BDF-321CB7BCF2CD}"/>
                      </a:ext>
                    </a:extLst>
                  </p:cNvPr>
                  <p:cNvSpPr txBox="1"/>
                  <p:nvPr/>
                </p:nvSpPr>
                <p:spPr>
                  <a:xfrm>
                    <a:off x="8858474" y="5449542"/>
                    <a:ext cx="1387668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PC</a:t>
                    </a:r>
                  </a:p>
                  <a:p>
                    <a:r>
                      <a: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portable</a:t>
                    </a:r>
                  </a:p>
                </p:txBody>
              </p:sp>
            </p:grpSp>
          </p:grpSp>
        </p:grpSp>
      </p:grpSp>
      <p:sp>
        <p:nvSpPr>
          <p:cNvPr id="49" name="Espace réservé du pied de page 1">
            <a:extLst>
              <a:ext uri="{FF2B5EF4-FFF2-40B4-BE49-F238E27FC236}">
                <a16:creationId xmlns="" xmlns:a16="http://schemas.microsoft.com/office/drawing/2014/main" id="{D4F3FBAF-FBE1-4854-BA2D-F433D50BCB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278435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25</a:t>
            </a:fld>
            <a:endParaRPr lang="fr-FR" noProof="0"/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DCA7DDA3-082C-4E7F-BEF4-1904DEB9DCC0}"/>
              </a:ext>
            </a:extLst>
          </p:cNvPr>
          <p:cNvGrpSpPr/>
          <p:nvPr/>
        </p:nvGrpSpPr>
        <p:grpSpPr>
          <a:xfrm>
            <a:off x="1733959" y="1606940"/>
            <a:ext cx="9269770" cy="4630953"/>
            <a:chOff x="1793756" y="1740398"/>
            <a:chExt cx="9269770" cy="4630953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C126A61B-311B-44D0-AF6C-D639C5F0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5584" y="3143409"/>
              <a:ext cx="3227942" cy="3227942"/>
            </a:xfrm>
            <a:prstGeom prst="rect">
              <a:avLst/>
            </a:prstGeom>
          </p:spPr>
        </p:pic>
        <p:sp>
          <p:nvSpPr>
            <p:cNvPr id="5" name="Bulle narrative : rectangle à coins arrondis 4">
              <a:extLst>
                <a:ext uri="{FF2B5EF4-FFF2-40B4-BE49-F238E27FC236}">
                  <a16:creationId xmlns="" xmlns:a16="http://schemas.microsoft.com/office/drawing/2014/main" id="{C946AFBE-52F3-46B6-ACA5-87666DDCA2A1}"/>
                </a:ext>
              </a:extLst>
            </p:cNvPr>
            <p:cNvSpPr/>
            <p:nvPr/>
          </p:nvSpPr>
          <p:spPr>
            <a:xfrm>
              <a:off x="1793756" y="1740398"/>
              <a:ext cx="6676736" cy="2370976"/>
            </a:xfrm>
            <a:prstGeom prst="wedgeRoundRectCallout">
              <a:avLst>
                <a:gd name="adj1" fmla="val 34443"/>
                <a:gd name="adj2" fmla="val 65753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="" xmlns:a16="http://schemas.microsoft.com/office/drawing/2014/main" id="{B02805C0-9E37-47D8-AF71-2E39DC290FE6}"/>
                </a:ext>
              </a:extLst>
            </p:cNvPr>
            <p:cNvSpPr txBox="1"/>
            <p:nvPr/>
          </p:nvSpPr>
          <p:spPr>
            <a:xfrm>
              <a:off x="1869983" y="2039465"/>
              <a:ext cx="638424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Comment faire en sorte que </a:t>
              </a:r>
              <a:r>
                <a:rPr lang="fr-FR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chacun </a:t>
              </a:r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des </a:t>
              </a:r>
              <a:r>
                <a:rPr lang="fr-FR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périphériques connectés </a:t>
              </a:r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soit </a:t>
              </a:r>
              <a:r>
                <a:rPr lang="fr-FR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reconnus</a:t>
              </a:r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 ?  </a:t>
              </a:r>
            </a:p>
          </p:txBody>
        </p:sp>
      </p:grpSp>
      <p:sp>
        <p:nvSpPr>
          <p:cNvPr id="16" name="Titre 1">
            <a:extLst>
              <a:ext uri="{FF2B5EF4-FFF2-40B4-BE49-F238E27FC236}">
                <a16:creationId xmlns=""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Dans un réseau…</a:t>
            </a:r>
            <a:endParaRPr lang="fr-FR" sz="4800" spc="-300" dirty="0"/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="" xmlns:a16="http://schemas.microsoft.com/office/drawing/2014/main" id="{4B1753F1-332F-444B-A92C-6E15D235A6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2827714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015F9F4-4FEE-4041-876F-117F6D1EDB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26</a:t>
            </a:fld>
            <a:endParaRPr lang="fr-FR" noProof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AE3E0171-E59F-461E-9FB6-0DE66E367701}"/>
              </a:ext>
            </a:extLst>
          </p:cNvPr>
          <p:cNvSpPr txBox="1"/>
          <p:nvPr/>
        </p:nvSpPr>
        <p:spPr>
          <a:xfrm>
            <a:off x="420541" y="858955"/>
            <a:ext cx="41714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        Chaque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appareil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connecté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à un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possède une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adresse IP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(Internet Protocole) qui permet de l’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identifier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sur ce réseau.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Elle est composée de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4 nombres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(exemple 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192.168.0.2)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892A9B2F-2F74-43A6-9737-D602EACF5E95}"/>
              </a:ext>
            </a:extLst>
          </p:cNvPr>
          <p:cNvCxnSpPr>
            <a:cxnSpLocks/>
          </p:cNvCxnSpPr>
          <p:nvPr/>
        </p:nvCxnSpPr>
        <p:spPr>
          <a:xfrm>
            <a:off x="6754860" y="1743155"/>
            <a:ext cx="1390225" cy="10233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92C8D251-304D-4910-AA56-181AAACE9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521" y="545014"/>
            <a:ext cx="755255" cy="138499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B81051A5-C6EF-49E4-A548-458367DD0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59854">
            <a:off x="9008361" y="3722070"/>
            <a:ext cx="1125820" cy="7704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61C51E18-FE78-4676-8A1A-BE9107AB8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751" y="609659"/>
            <a:ext cx="1775997" cy="13361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C977511A-9B32-409B-A694-3AF5FD3FA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35" y="3649325"/>
            <a:ext cx="2089830" cy="19526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E6D1DDC-23F0-4BDC-B9B3-7E774F8B9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09331">
            <a:off x="9204553" y="1377390"/>
            <a:ext cx="1125820" cy="7704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700407FF-AA3F-4302-809D-3B1060661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17" y="4450679"/>
            <a:ext cx="1681887" cy="11891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FC7DF4BF-0E4D-4BBA-8941-C0257351B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09322">
            <a:off x="6808335" y="3648842"/>
            <a:ext cx="1125820" cy="77048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697EA8C9-1B0D-43A1-ABDF-826FCF160BFF}"/>
              </a:ext>
            </a:extLst>
          </p:cNvPr>
          <p:cNvSpPr txBox="1"/>
          <p:nvPr/>
        </p:nvSpPr>
        <p:spPr>
          <a:xfrm>
            <a:off x="5588496" y="1856409"/>
            <a:ext cx="13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Ordinateur </a:t>
            </a:r>
          </a:p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192.168.0.2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DE45DAD6-85E1-4A82-8993-686991A70126}"/>
              </a:ext>
            </a:extLst>
          </p:cNvPr>
          <p:cNvSpPr txBox="1"/>
          <p:nvPr/>
        </p:nvSpPr>
        <p:spPr>
          <a:xfrm>
            <a:off x="5395751" y="5602010"/>
            <a:ext cx="151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Tablette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192.168.0.5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823A585F-F3BE-4643-A222-079FFE5645BF}"/>
              </a:ext>
            </a:extLst>
          </p:cNvPr>
          <p:cNvSpPr txBox="1"/>
          <p:nvPr/>
        </p:nvSpPr>
        <p:spPr>
          <a:xfrm>
            <a:off x="9796298" y="5602079"/>
            <a:ext cx="217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Ordinateur portable</a:t>
            </a:r>
          </a:p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192.168.0.6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D6084BFC-C79A-4190-998E-FC7D1B89952C}"/>
              </a:ext>
            </a:extLst>
          </p:cNvPr>
          <p:cNvSpPr txBox="1"/>
          <p:nvPr/>
        </p:nvSpPr>
        <p:spPr>
          <a:xfrm>
            <a:off x="10294896" y="2052950"/>
            <a:ext cx="149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Smartphone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192.168.0.8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B10AFB33-DABE-4E34-A23E-FFA7F1D60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432" y="2179575"/>
            <a:ext cx="1614866" cy="1639197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="" xmlns:a16="http://schemas.microsoft.com/office/drawing/2014/main" id="{16B541FC-2BDF-48E9-892D-7EC05E77806D}"/>
              </a:ext>
            </a:extLst>
          </p:cNvPr>
          <p:cNvSpPr/>
          <p:nvPr/>
        </p:nvSpPr>
        <p:spPr>
          <a:xfrm>
            <a:off x="210335" y="556592"/>
            <a:ext cx="4555790" cy="5595486"/>
          </a:xfrm>
          <a:prstGeom prst="roundRect">
            <a:avLst>
              <a:gd name="adj" fmla="val 9827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pied de page 1">
            <a:extLst>
              <a:ext uri="{FF2B5EF4-FFF2-40B4-BE49-F238E27FC236}">
                <a16:creationId xmlns="" xmlns:a16="http://schemas.microsoft.com/office/drawing/2014/main" id="{C28888DE-C617-45AC-BCF3-799C2E5434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3404147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149FFACD-884F-42B7-B127-CE0B94167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9"/>
          <a:stretch/>
        </p:blipFill>
        <p:spPr>
          <a:xfrm>
            <a:off x="122731" y="808032"/>
            <a:ext cx="3373005" cy="4191585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D72BB543-0D78-45E0-9821-4A8B218ED639}"/>
              </a:ext>
            </a:extLst>
          </p:cNvPr>
          <p:cNvGrpSpPr/>
          <p:nvPr/>
        </p:nvGrpSpPr>
        <p:grpSpPr>
          <a:xfrm>
            <a:off x="3694286" y="2164831"/>
            <a:ext cx="3349433" cy="2752815"/>
            <a:chOff x="3711666" y="2052592"/>
            <a:chExt cx="3349433" cy="2752815"/>
          </a:xfrm>
        </p:grpSpPr>
        <p:pic>
          <p:nvPicPr>
            <p:cNvPr id="21" name="Image 20">
              <a:extLst>
                <a:ext uri="{FF2B5EF4-FFF2-40B4-BE49-F238E27FC236}">
                  <a16:creationId xmlns="" xmlns:a16="http://schemas.microsoft.com/office/drawing/2014/main" id="{86AAA99C-EEA5-4D6A-91AD-A814C34F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666" y="2052592"/>
              <a:ext cx="3349433" cy="275281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732EE481-E19D-4837-B4E9-688C1271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9797" y="2164765"/>
              <a:ext cx="3073927" cy="1969085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207D130-2F68-4354-90AD-AF4EBAD51E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27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B8DB7F1D-E24E-43BC-9DB6-F8D5AC5A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1034"/>
            <a:ext cx="11328000" cy="710792"/>
          </a:xfrm>
        </p:spPr>
        <p:txBody>
          <a:bodyPr/>
          <a:lstStyle/>
          <a:p>
            <a:r>
              <a:rPr lang="fr-FR" sz="4300" spc="-300" dirty="0"/>
              <a:t>Expérimentation :  Comment trouver son adresse IP ?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378C4166-9672-4EC7-A67C-58344735530B}"/>
              </a:ext>
            </a:extLst>
          </p:cNvPr>
          <p:cNvGrpSpPr/>
          <p:nvPr/>
        </p:nvGrpSpPr>
        <p:grpSpPr>
          <a:xfrm>
            <a:off x="8188021" y="2639453"/>
            <a:ext cx="3660363" cy="2752814"/>
            <a:chOff x="607758" y="3263803"/>
            <a:chExt cx="3964241" cy="3286416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3EFD2998-DA23-46E1-914E-9E209B0C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58" y="3263803"/>
              <a:ext cx="3964241" cy="328641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DFD2D65-CAD5-4B64-B7CB-992D06B7A02A}"/>
                </a:ext>
              </a:extLst>
            </p:cNvPr>
            <p:cNvSpPr/>
            <p:nvPr/>
          </p:nvSpPr>
          <p:spPr>
            <a:xfrm>
              <a:off x="728325" y="5672471"/>
              <a:ext cx="3063499" cy="1075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0E600BFB-17BF-44B9-8040-ADECE7DFC8A8}"/>
              </a:ext>
            </a:extLst>
          </p:cNvPr>
          <p:cNvSpPr txBox="1"/>
          <p:nvPr/>
        </p:nvSpPr>
        <p:spPr>
          <a:xfrm>
            <a:off x="82236" y="4932771"/>
            <a:ext cx="6770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Pour connaitre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l’adresse IP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d’un PC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il faut taper dans la barre de recherche Windows 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cmd  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puis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   ipconfig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="" xmlns:a16="http://schemas.microsoft.com/office/drawing/2014/main" id="{348EE455-56A2-4E10-8D7A-38C9FF993B61}"/>
              </a:ext>
            </a:extLst>
          </p:cNvPr>
          <p:cNvGrpSpPr/>
          <p:nvPr/>
        </p:nvGrpSpPr>
        <p:grpSpPr>
          <a:xfrm>
            <a:off x="3805833" y="4047028"/>
            <a:ext cx="3126340" cy="201121"/>
            <a:chOff x="147247" y="2679119"/>
            <a:chExt cx="5591955" cy="403272"/>
          </a:xfrm>
        </p:grpSpPr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C22DCFAE-32AE-4E48-826F-2DC9B65C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247" y="2679119"/>
              <a:ext cx="5591955" cy="400106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="" xmlns:a16="http://schemas.microsoft.com/office/drawing/2014/main" id="{7DF3378A-E598-429F-9CEB-0BA3C3D650A5}"/>
                </a:ext>
              </a:extLst>
            </p:cNvPr>
            <p:cNvSpPr txBox="1"/>
            <p:nvPr/>
          </p:nvSpPr>
          <p:spPr>
            <a:xfrm>
              <a:off x="904873" y="2694506"/>
              <a:ext cx="2009777" cy="387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70848F7D-9620-4249-863F-00FD745F7A8F}"/>
              </a:ext>
            </a:extLst>
          </p:cNvPr>
          <p:cNvSpPr txBox="1"/>
          <p:nvPr/>
        </p:nvSpPr>
        <p:spPr>
          <a:xfrm>
            <a:off x="7891666" y="1098814"/>
            <a:ext cx="141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Cmd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BA467A4F-2C0A-4DE7-AD0C-12380796D05C}"/>
              </a:ext>
            </a:extLst>
          </p:cNvPr>
          <p:cNvSpPr txBox="1"/>
          <p:nvPr/>
        </p:nvSpPr>
        <p:spPr>
          <a:xfrm>
            <a:off x="4802768" y="5605850"/>
            <a:ext cx="601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70C0"/>
                </a:solidFill>
              </a:rPr>
              <a:t>L’adresse IP est : 192.168.1.22</a:t>
            </a:r>
          </a:p>
          <a:p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3E62CD13-51EA-4DA9-9CC6-46D29A136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6909" y="1535134"/>
            <a:ext cx="4181475" cy="96202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0" name="Espace réservé du pied de page 1">
            <a:extLst>
              <a:ext uri="{FF2B5EF4-FFF2-40B4-BE49-F238E27FC236}">
                <a16:creationId xmlns="" xmlns:a16="http://schemas.microsoft.com/office/drawing/2014/main" id="{DD958588-EBA9-4641-8FAB-07531FC4BD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="" xmlns:a16="http://schemas.microsoft.com/office/drawing/2014/main" id="{24170A11-F558-44B4-853C-104C86463210}"/>
              </a:ext>
            </a:extLst>
          </p:cNvPr>
          <p:cNvCxnSpPr>
            <a:cxnSpLocks/>
          </p:cNvCxnSpPr>
          <p:nvPr/>
        </p:nvCxnSpPr>
        <p:spPr>
          <a:xfrm flipV="1">
            <a:off x="2920226" y="4246089"/>
            <a:ext cx="1192489" cy="51596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30027 -0.419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D72BB543-0D78-45E0-9821-4A8B218ED639}"/>
              </a:ext>
            </a:extLst>
          </p:cNvPr>
          <p:cNvGrpSpPr/>
          <p:nvPr/>
        </p:nvGrpSpPr>
        <p:grpSpPr>
          <a:xfrm>
            <a:off x="343616" y="1098814"/>
            <a:ext cx="5524868" cy="4880576"/>
            <a:chOff x="3711666" y="2052592"/>
            <a:chExt cx="3349433" cy="2752815"/>
          </a:xfrm>
        </p:grpSpPr>
        <p:pic>
          <p:nvPicPr>
            <p:cNvPr id="21" name="Image 20">
              <a:extLst>
                <a:ext uri="{FF2B5EF4-FFF2-40B4-BE49-F238E27FC236}">
                  <a16:creationId xmlns="" xmlns:a16="http://schemas.microsoft.com/office/drawing/2014/main" id="{86AAA99C-EEA5-4D6A-91AD-A814C34F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666" y="2052592"/>
              <a:ext cx="3349433" cy="275281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732EE481-E19D-4837-B4E9-688C1271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9797" y="2164765"/>
              <a:ext cx="3073927" cy="1969085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207D130-2F68-4354-90AD-AF4EBAD51E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28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B8DB7F1D-E24E-43BC-9DB6-F8D5AC5A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1034"/>
            <a:ext cx="11328000" cy="710792"/>
          </a:xfrm>
        </p:spPr>
        <p:txBody>
          <a:bodyPr/>
          <a:lstStyle/>
          <a:p>
            <a:r>
              <a:rPr lang="fr-FR" sz="4300" spc="-300" dirty="0"/>
              <a:t>Expérimentation :  Comment trouver son adresse IP ?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378C4166-9672-4EC7-A67C-58344735530B}"/>
              </a:ext>
            </a:extLst>
          </p:cNvPr>
          <p:cNvGrpSpPr/>
          <p:nvPr/>
        </p:nvGrpSpPr>
        <p:grpSpPr>
          <a:xfrm>
            <a:off x="8188021" y="2639453"/>
            <a:ext cx="3660363" cy="2752814"/>
            <a:chOff x="607758" y="3263803"/>
            <a:chExt cx="3964241" cy="3286416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3EFD2998-DA23-46E1-914E-9E209B0C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758" y="3263803"/>
              <a:ext cx="3964241" cy="328641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DFD2D65-CAD5-4B64-B7CB-992D06B7A02A}"/>
                </a:ext>
              </a:extLst>
            </p:cNvPr>
            <p:cNvSpPr/>
            <p:nvPr/>
          </p:nvSpPr>
          <p:spPr>
            <a:xfrm>
              <a:off x="728325" y="5672471"/>
              <a:ext cx="3063499" cy="1075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BA467A4F-2C0A-4DE7-AD0C-12380796D05C}"/>
              </a:ext>
            </a:extLst>
          </p:cNvPr>
          <p:cNvSpPr txBox="1"/>
          <p:nvPr/>
        </p:nvSpPr>
        <p:spPr>
          <a:xfrm>
            <a:off x="5292800" y="5651375"/>
            <a:ext cx="601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70C0"/>
                </a:solidFill>
              </a:rPr>
              <a:t>L’adresse IP est : 192.168.1.22</a:t>
            </a:r>
          </a:p>
          <a:p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3E62CD13-51EA-4DA9-9CC6-46D29A136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909" y="1535134"/>
            <a:ext cx="4181475" cy="96202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0" name="Espace réservé du pied de page 1">
            <a:extLst>
              <a:ext uri="{FF2B5EF4-FFF2-40B4-BE49-F238E27FC236}">
                <a16:creationId xmlns="" xmlns:a16="http://schemas.microsoft.com/office/drawing/2014/main" id="{DD958588-EBA9-4641-8FAB-07531FC4BD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401994AF-584D-4CAB-9243-327CD8F9F1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481" b="2336"/>
          <a:stretch/>
        </p:blipFill>
        <p:spPr>
          <a:xfrm>
            <a:off x="6096000" y="1056802"/>
            <a:ext cx="5949259" cy="42191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70848F7D-9620-4249-863F-00FD745F7A8F}"/>
              </a:ext>
            </a:extLst>
          </p:cNvPr>
          <p:cNvSpPr txBox="1"/>
          <p:nvPr/>
        </p:nvSpPr>
        <p:spPr>
          <a:xfrm>
            <a:off x="7076121" y="1106268"/>
            <a:ext cx="353833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cmd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811FBC2-530B-4C0E-9CC1-7CE44F8CC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52" y="2817043"/>
            <a:ext cx="2481776" cy="1839992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="" xmlns:a16="http://schemas.microsoft.com/office/drawing/2014/main" id="{348EE455-56A2-4E10-8D7A-38C9FF993B61}"/>
              </a:ext>
            </a:extLst>
          </p:cNvPr>
          <p:cNvGrpSpPr/>
          <p:nvPr/>
        </p:nvGrpSpPr>
        <p:grpSpPr>
          <a:xfrm>
            <a:off x="604452" y="4590047"/>
            <a:ext cx="3250856" cy="198713"/>
            <a:chOff x="147247" y="2679119"/>
            <a:chExt cx="5591955" cy="403272"/>
          </a:xfrm>
        </p:grpSpPr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C22DCFAE-32AE-4E48-826F-2DC9B65C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247" y="2679119"/>
              <a:ext cx="5591955" cy="400106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="" xmlns:a16="http://schemas.microsoft.com/office/drawing/2014/main" id="{7DF3378A-E598-429F-9CEB-0BA3C3D650A5}"/>
                </a:ext>
              </a:extLst>
            </p:cNvPr>
            <p:cNvSpPr txBox="1"/>
            <p:nvPr/>
          </p:nvSpPr>
          <p:spPr>
            <a:xfrm>
              <a:off x="904873" y="2694506"/>
              <a:ext cx="2009777" cy="387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DD8CB49F-30E0-48CF-AC2F-8F063496260D}"/>
              </a:ext>
            </a:extLst>
          </p:cNvPr>
          <p:cNvGrpSpPr/>
          <p:nvPr/>
        </p:nvGrpSpPr>
        <p:grpSpPr>
          <a:xfrm>
            <a:off x="6129320" y="2450011"/>
            <a:ext cx="2349686" cy="1115033"/>
            <a:chOff x="6129320" y="2450011"/>
            <a:chExt cx="2349686" cy="1115033"/>
          </a:xfrm>
        </p:grpSpPr>
        <p:sp>
          <p:nvSpPr>
            <p:cNvPr id="31" name="ZoneTexte 30">
              <a:extLst>
                <a:ext uri="{FF2B5EF4-FFF2-40B4-BE49-F238E27FC236}">
                  <a16:creationId xmlns="" xmlns:a16="http://schemas.microsoft.com/office/drawing/2014/main" id="{F488F0DD-D46F-464F-B286-18E70F2DA9D6}"/>
                </a:ext>
              </a:extLst>
            </p:cNvPr>
            <p:cNvSpPr txBox="1"/>
            <p:nvPr/>
          </p:nvSpPr>
          <p:spPr>
            <a:xfrm>
              <a:off x="6129320" y="3041824"/>
              <a:ext cx="15749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ipconfig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="" xmlns:a16="http://schemas.microsoft.com/office/drawing/2014/main" id="{25B9229A-7D3C-4C6C-8474-87F913DE0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4245" y="2450011"/>
              <a:ext cx="774761" cy="66710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41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45664 -0.4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2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93BCEA7B-2482-440E-8E75-5343E19D3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1185235"/>
            <a:ext cx="3497364" cy="426345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207D130-2F68-4354-90AD-AF4EBAD51E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29</a:t>
            </a:fld>
            <a:endParaRPr lang="fr-FR" noProof="0"/>
          </a:p>
        </p:txBody>
      </p:sp>
      <p:sp>
        <p:nvSpPr>
          <p:cNvPr id="32" name="Titre 3">
            <a:extLst>
              <a:ext uri="{FF2B5EF4-FFF2-40B4-BE49-F238E27FC236}">
                <a16:creationId xmlns="" xmlns:a16="http://schemas.microsoft.com/office/drawing/2014/main" id="{2698D6AD-F0A0-460C-AE67-A2759677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1034"/>
            <a:ext cx="11328000" cy="710792"/>
          </a:xfrm>
        </p:spPr>
        <p:txBody>
          <a:bodyPr/>
          <a:lstStyle/>
          <a:p>
            <a:r>
              <a:rPr lang="fr-FR" sz="4300" spc="-300" dirty="0"/>
              <a:t>Expérimentation :  Comment trouver son adresse IP ?</a:t>
            </a:r>
          </a:p>
        </p:txBody>
      </p:sp>
      <p:sp>
        <p:nvSpPr>
          <p:cNvPr id="31" name="Espace réservé du pied de page 1">
            <a:extLst>
              <a:ext uri="{FF2B5EF4-FFF2-40B4-BE49-F238E27FC236}">
                <a16:creationId xmlns="" xmlns:a16="http://schemas.microsoft.com/office/drawing/2014/main" id="{80EAFD00-2A92-4E85-BBED-109F96BA82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B6547AF6-521B-441D-B5F3-72054005D960}"/>
              </a:ext>
            </a:extLst>
          </p:cNvPr>
          <p:cNvGrpSpPr/>
          <p:nvPr/>
        </p:nvGrpSpPr>
        <p:grpSpPr>
          <a:xfrm>
            <a:off x="2163372" y="919024"/>
            <a:ext cx="9849952" cy="4041907"/>
            <a:chOff x="2163372" y="919024"/>
            <a:chExt cx="9849952" cy="4041907"/>
          </a:xfrm>
        </p:grpSpPr>
        <p:sp>
          <p:nvSpPr>
            <p:cNvPr id="36" name="ZoneTexte 35">
              <a:extLst>
                <a:ext uri="{FF2B5EF4-FFF2-40B4-BE49-F238E27FC236}">
                  <a16:creationId xmlns="" xmlns:a16="http://schemas.microsoft.com/office/drawing/2014/main" id="{4C574E38-3431-4B03-8029-ED588A860FE2}"/>
                </a:ext>
              </a:extLst>
            </p:cNvPr>
            <p:cNvSpPr txBox="1"/>
            <p:nvPr/>
          </p:nvSpPr>
          <p:spPr>
            <a:xfrm>
              <a:off x="2163372" y="919024"/>
              <a:ext cx="984995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Paramètres</a:t>
              </a:r>
              <a:r>
                <a:rPr lang="fr-FR" sz="2800" dirty="0">
                  <a:latin typeface="Arial" panose="020B0604020202020204" pitchFamily="34" charset="0"/>
                  <a:cs typeface="Arial" panose="020B0604020202020204" pitchFamily="34" charset="0"/>
                </a:rPr>
                <a:t> : Connexions, Wifi, sélectionner le réseau </a:t>
              </a:r>
            </a:p>
            <a:p>
              <a:endParaRPr lang="fr-FR" dirty="0"/>
            </a:p>
          </p:txBody>
        </p:sp>
        <p:sp>
          <p:nvSpPr>
            <p:cNvPr id="37" name="Flèche : droite 36">
              <a:extLst>
                <a:ext uri="{FF2B5EF4-FFF2-40B4-BE49-F238E27FC236}">
                  <a16:creationId xmlns="" xmlns:a16="http://schemas.microsoft.com/office/drawing/2014/main" id="{4EFF03ED-37BD-4C0A-ADBC-7F1112315071}"/>
                </a:ext>
              </a:extLst>
            </p:cNvPr>
            <p:cNvSpPr/>
            <p:nvPr/>
          </p:nvSpPr>
          <p:spPr>
            <a:xfrm>
              <a:off x="3700291" y="1669802"/>
              <a:ext cx="453616" cy="446563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Image 39">
              <a:extLst>
                <a:ext uri="{FF2B5EF4-FFF2-40B4-BE49-F238E27FC236}">
                  <a16:creationId xmlns="" xmlns:a16="http://schemas.microsoft.com/office/drawing/2014/main" id="{5DC8FDFD-90C6-4B3F-9772-4FEEB3AC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249" y="1489563"/>
              <a:ext cx="807043" cy="807043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="" xmlns:a16="http://schemas.microsoft.com/office/drawing/2014/main" id="{B9583C6F-53C4-4737-B084-E0AD69D4F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5"/>
            <a:stretch/>
          </p:blipFill>
          <p:spPr>
            <a:xfrm>
              <a:off x="4158368" y="1421919"/>
              <a:ext cx="2080039" cy="2309228"/>
            </a:xfrm>
            <a:prstGeom prst="rect">
              <a:avLst/>
            </a:prstGeom>
          </p:spPr>
        </p:pic>
        <p:grpSp>
          <p:nvGrpSpPr>
            <p:cNvPr id="56" name="Groupe 55">
              <a:extLst>
                <a:ext uri="{FF2B5EF4-FFF2-40B4-BE49-F238E27FC236}">
                  <a16:creationId xmlns="" xmlns:a16="http://schemas.microsoft.com/office/drawing/2014/main" id="{47A1B571-402B-4F04-A82B-0BFB30AE14E4}"/>
                </a:ext>
              </a:extLst>
            </p:cNvPr>
            <p:cNvGrpSpPr/>
            <p:nvPr/>
          </p:nvGrpSpPr>
          <p:grpSpPr>
            <a:xfrm>
              <a:off x="5430663" y="2008504"/>
              <a:ext cx="2924175" cy="2952427"/>
              <a:chOff x="5430663" y="2008504"/>
              <a:chExt cx="2924175" cy="2952427"/>
            </a:xfrm>
          </p:grpSpPr>
          <p:pic>
            <p:nvPicPr>
              <p:cNvPr id="57" name="Image 56">
                <a:extLst>
                  <a:ext uri="{FF2B5EF4-FFF2-40B4-BE49-F238E27FC236}">
                    <a16:creationId xmlns="" xmlns:a16="http://schemas.microsoft.com/office/drawing/2014/main" id="{B02AFCAC-EA42-475C-94E8-04933E6B8C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170"/>
              <a:stretch/>
            </p:blipFill>
            <p:spPr>
              <a:xfrm>
                <a:off x="5430663" y="2008504"/>
                <a:ext cx="2924175" cy="2952427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F7F4791E-0E31-40FA-A216-8ED7D87FDED0}"/>
                  </a:ext>
                </a:extLst>
              </p:cNvPr>
              <p:cNvSpPr/>
              <p:nvPr/>
            </p:nvSpPr>
            <p:spPr>
              <a:xfrm>
                <a:off x="5738498" y="2556951"/>
                <a:ext cx="1251589" cy="19133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9" name="ZoneTexte 58">
            <a:extLst>
              <a:ext uri="{FF2B5EF4-FFF2-40B4-BE49-F238E27FC236}">
                <a16:creationId xmlns="" xmlns:a16="http://schemas.microsoft.com/office/drawing/2014/main" id="{4A0F4D5D-9856-460B-89BC-91F46E5B358D}"/>
              </a:ext>
            </a:extLst>
          </p:cNvPr>
          <p:cNvSpPr txBox="1"/>
          <p:nvPr/>
        </p:nvSpPr>
        <p:spPr>
          <a:xfrm>
            <a:off x="5115697" y="5146219"/>
            <a:ext cx="3718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L’adresse IP est : 10.4.9.218</a:t>
            </a:r>
          </a:p>
          <a:p>
            <a:endParaRPr lang="fr-FR" dirty="0"/>
          </a:p>
        </p:txBody>
      </p:sp>
      <p:grpSp>
        <p:nvGrpSpPr>
          <p:cNvPr id="60" name="Groupe 59">
            <a:extLst>
              <a:ext uri="{FF2B5EF4-FFF2-40B4-BE49-F238E27FC236}">
                <a16:creationId xmlns="" xmlns:a16="http://schemas.microsoft.com/office/drawing/2014/main" id="{1A45BE8C-2DA7-4D1B-9B2A-E816E9C6D473}"/>
              </a:ext>
            </a:extLst>
          </p:cNvPr>
          <p:cNvGrpSpPr/>
          <p:nvPr/>
        </p:nvGrpSpPr>
        <p:grpSpPr>
          <a:xfrm>
            <a:off x="8950566" y="1489563"/>
            <a:ext cx="2553260" cy="4578847"/>
            <a:chOff x="9462295" y="1489563"/>
            <a:chExt cx="2553260" cy="4578847"/>
          </a:xfrm>
        </p:grpSpPr>
        <p:pic>
          <p:nvPicPr>
            <p:cNvPr id="61" name="Image 60">
              <a:extLst>
                <a:ext uri="{FF2B5EF4-FFF2-40B4-BE49-F238E27FC236}">
                  <a16:creationId xmlns="" xmlns:a16="http://schemas.microsoft.com/office/drawing/2014/main" id="{E0C890C3-2AC2-4887-9A52-1DBC2446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295" y="1489563"/>
              <a:ext cx="2553260" cy="457884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B73FFD07-AE96-43DD-B982-1E2EDB42499B}"/>
                </a:ext>
              </a:extLst>
            </p:cNvPr>
            <p:cNvSpPr/>
            <p:nvPr/>
          </p:nvSpPr>
          <p:spPr>
            <a:xfrm>
              <a:off x="9905948" y="2270116"/>
              <a:ext cx="1251589" cy="191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="" xmlns:a16="http://schemas.microsoft.com/office/drawing/2014/main" id="{7680E077-65FA-481D-B89D-55D564FBF545}"/>
              </a:ext>
            </a:extLst>
          </p:cNvPr>
          <p:cNvSpPr txBox="1"/>
          <p:nvPr/>
        </p:nvSpPr>
        <p:spPr>
          <a:xfrm>
            <a:off x="0" y="5490081"/>
            <a:ext cx="4761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Pour connaitre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l’adresse IP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d’un smartphone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Androïd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13D300AD-C0DB-4CB9-BCB4-43B19F1C8B2B}"/>
              </a:ext>
            </a:extLst>
          </p:cNvPr>
          <p:cNvSpPr txBox="1"/>
          <p:nvPr/>
        </p:nvSpPr>
        <p:spPr>
          <a:xfrm rot="20962921">
            <a:off x="880034" y="152004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Androïd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4B32777-0345-4F6F-BEB2-3BC4D40C71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7572" y="4165369"/>
            <a:ext cx="2274451" cy="22744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9EB46C98-C96F-41B7-8CAE-3568E8F58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1312" r="16400" b="9132"/>
          <a:stretch/>
        </p:blipFill>
        <p:spPr>
          <a:xfrm flipH="1">
            <a:off x="9409439" y="2361870"/>
            <a:ext cx="2782561" cy="405928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6658F9F5-1AF1-4CE1-BF75-9E5F6F8C7B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</a:t>
            </a:fld>
            <a:endParaRPr lang="fr-FR" noProof="0"/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1F81C09E-F652-4F48-8108-2F51D7FAA72C}"/>
              </a:ext>
            </a:extLst>
          </p:cNvPr>
          <p:cNvGrpSpPr/>
          <p:nvPr/>
        </p:nvGrpSpPr>
        <p:grpSpPr>
          <a:xfrm>
            <a:off x="216000" y="1728867"/>
            <a:ext cx="8761439" cy="4804088"/>
            <a:chOff x="216000" y="1728867"/>
            <a:chExt cx="8761439" cy="480408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740D6602-F692-4E36-9E57-10911659C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25" r="92891">
                          <a14:foregroundMark x1="9688" y1="50417" x2="10781" y2="54444"/>
                          <a14:foregroundMark x1="6172" y1="55833" x2="5625" y2="55833"/>
                          <a14:foregroundMark x1="11406" y1="41667" x2="25391" y2="32500"/>
                          <a14:foregroundMark x1="55937" y1="30556" x2="88125" y2="41667"/>
                          <a14:foregroundMark x1="53047" y1="55556" x2="92891" y2="61806"/>
                          <a14:foregroundMark x1="29844" y1="52639" x2="31094" y2="50417"/>
                          <a14:foregroundMark x1="43594" y1="51250" x2="46797" y2="50139"/>
                          <a14:backgroundMark x1="64844" y1="46667" x2="64844" y2="46667"/>
                          <a14:backgroundMark x1="75000" y1="39583" x2="75000" y2="39583"/>
                          <a14:backgroundMark x1="75781" y1="39306" x2="76875" y2="45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6733" y="4514980"/>
              <a:ext cx="3587511" cy="201797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F05F0AB7-FA32-4558-94E5-F955C832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000" y="2049578"/>
              <a:ext cx="1797858" cy="4321773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="" xmlns:a16="http://schemas.microsoft.com/office/drawing/2014/main" id="{A1F7AD8F-873E-4609-A67C-2E29ACCCF08A}"/>
                </a:ext>
              </a:extLst>
            </p:cNvPr>
            <p:cNvGrpSpPr/>
            <p:nvPr/>
          </p:nvGrpSpPr>
          <p:grpSpPr>
            <a:xfrm>
              <a:off x="2265161" y="1728867"/>
              <a:ext cx="6712278" cy="2786113"/>
              <a:chOff x="2265161" y="1728867"/>
              <a:chExt cx="6712278" cy="2786113"/>
            </a:xfrm>
          </p:grpSpPr>
          <p:pic>
            <p:nvPicPr>
              <p:cNvPr id="17" name="Image 16">
                <a:extLst>
                  <a:ext uri="{FF2B5EF4-FFF2-40B4-BE49-F238E27FC236}">
                    <a16:creationId xmlns="" xmlns:a16="http://schemas.microsoft.com/office/drawing/2014/main" id="{4FC87166-A8BA-435D-821B-1F44A6AC6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2265161" y="1728867"/>
                <a:ext cx="6712278" cy="2786113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="" xmlns:a16="http://schemas.microsoft.com/office/drawing/2014/main" id="{D0781082-E965-45B7-A5F0-9C38DD54DBBE}"/>
                  </a:ext>
                </a:extLst>
              </p:cNvPr>
              <p:cNvSpPr txBox="1"/>
              <p:nvPr/>
            </p:nvSpPr>
            <p:spPr>
              <a:xfrm>
                <a:off x="2265161" y="1901339"/>
                <a:ext cx="671227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Elle se préoccupe de la </a:t>
                </a:r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préservation de l’environnement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pour créer ces objets dans un souci de </a:t>
                </a:r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Développement Durable.</a:t>
                </a:r>
              </a:p>
            </p:txBody>
          </p:sp>
        </p:grpSp>
      </p:grpSp>
      <p:sp>
        <p:nvSpPr>
          <p:cNvPr id="18" name="Titre 1">
            <a:extLst>
              <a:ext uri="{FF2B5EF4-FFF2-40B4-BE49-F238E27FC236}">
                <a16:creationId xmlns="" xmlns:a16="http://schemas.microsoft.com/office/drawing/2014/main" id="{967C712C-4501-4538-9402-F3FBB16595E6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Qu’est-ce que la Technologie ?</a:t>
            </a:r>
            <a:endParaRPr lang="fr-FR" sz="4800" spc="-300" dirty="0"/>
          </a:p>
        </p:txBody>
      </p:sp>
    </p:spTree>
    <p:extLst>
      <p:ext uri="{BB962C8B-B14F-4D97-AF65-F5344CB8AC3E}">
        <p14:creationId xmlns:p14="http://schemas.microsoft.com/office/powerpoint/2010/main" val="49174909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207D130-2F68-4354-90AD-AF4EBAD51E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30</a:t>
            </a:fld>
            <a:endParaRPr lang="fr-FR" noProof="0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8897C36-1C82-4645-867C-F6611A44DCC5}"/>
              </a:ext>
            </a:extLst>
          </p:cNvPr>
          <p:cNvSpPr txBox="1"/>
          <p:nvPr/>
        </p:nvSpPr>
        <p:spPr>
          <a:xfrm>
            <a:off x="0" y="5490081"/>
            <a:ext cx="4761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Pour connaitre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l’adresse IP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d’un smartphone sous IOS :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72C7E30B-E5BB-4184-B482-AD5E8403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1185235"/>
            <a:ext cx="3497364" cy="42634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BA1F80A9-48E4-4562-8DA1-E45CC30DA668}"/>
              </a:ext>
            </a:extLst>
          </p:cNvPr>
          <p:cNvGrpSpPr/>
          <p:nvPr/>
        </p:nvGrpSpPr>
        <p:grpSpPr>
          <a:xfrm>
            <a:off x="4320472" y="2172521"/>
            <a:ext cx="7321697" cy="3942795"/>
            <a:chOff x="4320472" y="2172521"/>
            <a:chExt cx="7321697" cy="3942795"/>
          </a:xfrm>
        </p:grpSpPr>
        <p:sp>
          <p:nvSpPr>
            <p:cNvPr id="20" name="ZoneTexte 19">
              <a:extLst>
                <a:ext uri="{FF2B5EF4-FFF2-40B4-BE49-F238E27FC236}">
                  <a16:creationId xmlns="" xmlns:a16="http://schemas.microsoft.com/office/drawing/2014/main" id="{AD579D4D-CD0C-44AA-A474-8CAE0D10659D}"/>
                </a:ext>
              </a:extLst>
            </p:cNvPr>
            <p:cNvSpPr txBox="1"/>
            <p:nvPr/>
          </p:nvSpPr>
          <p:spPr>
            <a:xfrm>
              <a:off x="4320472" y="4539703"/>
              <a:ext cx="423347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L’adresse IP est :</a:t>
              </a:r>
            </a:p>
            <a:p>
              <a:pPr algn="ctr"/>
              <a:r>
                <a:rPr lang="fr-FR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192.168.0.8</a:t>
              </a:r>
            </a:p>
            <a:p>
              <a:endParaRPr lang="fr-FR" dirty="0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="" xmlns:a16="http://schemas.microsoft.com/office/drawing/2014/main" id="{29FCCAD3-ACBC-4566-B89E-EC9B552BFF78}"/>
                </a:ext>
              </a:extLst>
            </p:cNvPr>
            <p:cNvGrpSpPr/>
            <p:nvPr/>
          </p:nvGrpSpPr>
          <p:grpSpPr>
            <a:xfrm>
              <a:off x="8322231" y="2172521"/>
              <a:ext cx="3319938" cy="3942795"/>
              <a:chOff x="8322231" y="2172521"/>
              <a:chExt cx="3319938" cy="3942795"/>
            </a:xfrm>
          </p:grpSpPr>
          <p:pic>
            <p:nvPicPr>
              <p:cNvPr id="9" name="Image 8">
                <a:extLst>
                  <a:ext uri="{FF2B5EF4-FFF2-40B4-BE49-F238E27FC236}">
                    <a16:creationId xmlns="" xmlns:a16="http://schemas.microsoft.com/office/drawing/2014/main" id="{FB6149A9-EA4E-4229-A9CA-5B1CE78AF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2231" y="2172521"/>
                <a:ext cx="3319938" cy="3942795"/>
              </a:xfrm>
              <a:prstGeom prst="rect">
                <a:avLst/>
              </a:prstGeom>
            </p:spPr>
          </p:pic>
          <p:grpSp>
            <p:nvGrpSpPr>
              <p:cNvPr id="45" name="Groupe 44">
                <a:extLst>
                  <a:ext uri="{FF2B5EF4-FFF2-40B4-BE49-F238E27FC236}">
                    <a16:creationId xmlns="" xmlns:a16="http://schemas.microsoft.com/office/drawing/2014/main" id="{8F07BF9C-1E0F-4395-973C-FF67EADCB6AE}"/>
                  </a:ext>
                </a:extLst>
              </p:cNvPr>
              <p:cNvGrpSpPr/>
              <p:nvPr/>
            </p:nvGrpSpPr>
            <p:grpSpPr>
              <a:xfrm>
                <a:off x="11092619" y="3601058"/>
                <a:ext cx="522362" cy="258800"/>
                <a:chOff x="7749029" y="2226469"/>
                <a:chExt cx="522362" cy="258800"/>
              </a:xfrm>
            </p:grpSpPr>
            <p:sp>
              <p:nvSpPr>
                <p:cNvPr id="38" name="Ellipse 37">
                  <a:extLst>
                    <a:ext uri="{FF2B5EF4-FFF2-40B4-BE49-F238E27FC236}">
                      <a16:creationId xmlns="" xmlns:a16="http://schemas.microsoft.com/office/drawing/2014/main" id="{568F7A94-B7E1-4171-8D8C-E15A17EC7BDA}"/>
                    </a:ext>
                  </a:extLst>
                </p:cNvPr>
                <p:cNvSpPr/>
                <p:nvPr/>
              </p:nvSpPr>
              <p:spPr>
                <a:xfrm>
                  <a:off x="7749029" y="2226469"/>
                  <a:ext cx="258800" cy="258800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Ellipse 38">
                  <a:extLst>
                    <a:ext uri="{FF2B5EF4-FFF2-40B4-BE49-F238E27FC236}">
                      <a16:creationId xmlns="" xmlns:a16="http://schemas.microsoft.com/office/drawing/2014/main" id="{A28DD605-E5EE-4FA5-BFCD-8E9281494123}"/>
                    </a:ext>
                  </a:extLst>
                </p:cNvPr>
                <p:cNvSpPr/>
                <p:nvPr/>
              </p:nvSpPr>
              <p:spPr>
                <a:xfrm>
                  <a:off x="8012591" y="2226469"/>
                  <a:ext cx="258800" cy="2588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="" xmlns:a16="http://schemas.microsoft.com/office/drawing/2014/main" id="{E280B0E6-2204-45E7-AB27-E9EAA43AD175}"/>
                    </a:ext>
                  </a:extLst>
                </p:cNvPr>
                <p:cNvCxnSpPr>
                  <a:stCxn id="38" idx="0"/>
                  <a:endCxn id="39" idx="0"/>
                </p:cNvCxnSpPr>
                <p:nvPr/>
              </p:nvCxnSpPr>
              <p:spPr>
                <a:xfrm>
                  <a:off x="7878429" y="2226469"/>
                  <a:ext cx="26356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="" xmlns:a16="http://schemas.microsoft.com/office/drawing/2014/main" id="{D0B49C24-3244-4E9F-BD1C-66738A790AA7}"/>
                    </a:ext>
                  </a:extLst>
                </p:cNvPr>
                <p:cNvCxnSpPr/>
                <p:nvPr/>
              </p:nvCxnSpPr>
              <p:spPr>
                <a:xfrm>
                  <a:off x="7899545" y="2485269"/>
                  <a:ext cx="263562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riangle isocèle 42">
                  <a:extLst>
                    <a:ext uri="{FF2B5EF4-FFF2-40B4-BE49-F238E27FC236}">
                      <a16:creationId xmlns="" xmlns:a16="http://schemas.microsoft.com/office/drawing/2014/main" id="{FB55879D-674D-488F-8913-CD004041A91D}"/>
                    </a:ext>
                  </a:extLst>
                </p:cNvPr>
                <p:cNvSpPr/>
                <p:nvPr/>
              </p:nvSpPr>
              <p:spPr>
                <a:xfrm>
                  <a:off x="7916212" y="2389880"/>
                  <a:ext cx="171366" cy="90626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Triangle isocèle 43">
                  <a:extLst>
                    <a:ext uri="{FF2B5EF4-FFF2-40B4-BE49-F238E27FC236}">
                      <a16:creationId xmlns="" xmlns:a16="http://schemas.microsoft.com/office/drawing/2014/main" id="{59FA98AF-D2F9-4B10-B8CD-36BA3197FD3D}"/>
                    </a:ext>
                  </a:extLst>
                </p:cNvPr>
                <p:cNvSpPr/>
                <p:nvPr/>
              </p:nvSpPr>
              <p:spPr>
                <a:xfrm rot="10800000">
                  <a:off x="7916212" y="2230299"/>
                  <a:ext cx="171366" cy="90626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sp>
        <p:nvSpPr>
          <p:cNvPr id="32" name="Titre 3">
            <a:extLst>
              <a:ext uri="{FF2B5EF4-FFF2-40B4-BE49-F238E27FC236}">
                <a16:creationId xmlns="" xmlns:a16="http://schemas.microsoft.com/office/drawing/2014/main" id="{2698D6AD-F0A0-460C-AE67-A2759677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1034"/>
            <a:ext cx="11328000" cy="710792"/>
          </a:xfrm>
        </p:spPr>
        <p:txBody>
          <a:bodyPr/>
          <a:lstStyle/>
          <a:p>
            <a:r>
              <a:rPr lang="fr-FR" sz="4300" spc="-300" dirty="0"/>
              <a:t>Expérimentation :  Comment trouver son adresse IP ?</a:t>
            </a:r>
          </a:p>
        </p:txBody>
      </p:sp>
      <p:sp>
        <p:nvSpPr>
          <p:cNvPr id="31" name="Espace réservé du pied de page 1">
            <a:extLst>
              <a:ext uri="{FF2B5EF4-FFF2-40B4-BE49-F238E27FC236}">
                <a16:creationId xmlns="" xmlns:a16="http://schemas.microsoft.com/office/drawing/2014/main" id="{80EAFD00-2A92-4E85-BBED-109F96BA82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23DE07A-2302-40D0-9404-D84A94E8F80F}"/>
              </a:ext>
            </a:extLst>
          </p:cNvPr>
          <p:cNvGrpSpPr/>
          <p:nvPr/>
        </p:nvGrpSpPr>
        <p:grpSpPr>
          <a:xfrm>
            <a:off x="1957395" y="859183"/>
            <a:ext cx="9684774" cy="2916882"/>
            <a:chOff x="1957395" y="859183"/>
            <a:chExt cx="9684774" cy="2916882"/>
          </a:xfrm>
        </p:grpSpPr>
        <p:sp>
          <p:nvSpPr>
            <p:cNvPr id="34" name="ZoneTexte 33">
              <a:extLst>
                <a:ext uri="{FF2B5EF4-FFF2-40B4-BE49-F238E27FC236}">
                  <a16:creationId xmlns="" xmlns:a16="http://schemas.microsoft.com/office/drawing/2014/main" id="{2DBE0D71-B9D8-4BED-9C73-371DAC387043}"/>
                </a:ext>
              </a:extLst>
            </p:cNvPr>
            <p:cNvSpPr txBox="1"/>
            <p:nvPr/>
          </p:nvSpPr>
          <p:spPr>
            <a:xfrm>
              <a:off x="2575148" y="2686462"/>
              <a:ext cx="210744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Réglages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FR" sz="1050" dirty="0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="" xmlns:a16="http://schemas.microsoft.com/office/drawing/2014/main" id="{3C735378-DCA5-4D39-8F22-792924AE291C}"/>
                </a:ext>
              </a:extLst>
            </p:cNvPr>
            <p:cNvGrpSpPr/>
            <p:nvPr/>
          </p:nvGrpSpPr>
          <p:grpSpPr>
            <a:xfrm>
              <a:off x="1957395" y="859183"/>
              <a:ext cx="9684774" cy="2916882"/>
              <a:chOff x="1957395" y="859183"/>
              <a:chExt cx="9684774" cy="2916882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="" xmlns:a16="http://schemas.microsoft.com/office/drawing/2014/main" id="{8960B5A0-9D5D-4120-AFFB-DDE99830ACCF}"/>
                  </a:ext>
                </a:extLst>
              </p:cNvPr>
              <p:cNvGrpSpPr/>
              <p:nvPr/>
            </p:nvGrpSpPr>
            <p:grpSpPr>
              <a:xfrm>
                <a:off x="1957395" y="859183"/>
                <a:ext cx="9684774" cy="2916882"/>
                <a:chOff x="1957395" y="859183"/>
                <a:chExt cx="9684774" cy="2916882"/>
              </a:xfrm>
            </p:grpSpPr>
            <p:grpSp>
              <p:nvGrpSpPr>
                <p:cNvPr id="4" name="Groupe 3">
                  <a:extLst>
                    <a:ext uri="{FF2B5EF4-FFF2-40B4-BE49-F238E27FC236}">
                      <a16:creationId xmlns="" xmlns:a16="http://schemas.microsoft.com/office/drawing/2014/main" id="{80D9189C-C0B7-4AC6-BCC3-C16D032F5ED8}"/>
                    </a:ext>
                  </a:extLst>
                </p:cNvPr>
                <p:cNvGrpSpPr/>
                <p:nvPr/>
              </p:nvGrpSpPr>
              <p:grpSpPr>
                <a:xfrm>
                  <a:off x="1957395" y="859183"/>
                  <a:ext cx="9684774" cy="2916882"/>
                  <a:chOff x="1957395" y="859183"/>
                  <a:chExt cx="9684774" cy="2916882"/>
                </a:xfrm>
              </p:grpSpPr>
              <p:sp>
                <p:nvSpPr>
                  <p:cNvPr id="19" name="ZoneTexte 18">
                    <a:extLst>
                      <a:ext uri="{FF2B5EF4-FFF2-40B4-BE49-F238E27FC236}">
                        <a16:creationId xmlns="" xmlns:a16="http://schemas.microsoft.com/office/drawing/2014/main" id="{9D7089D4-5AA5-45D7-ACA0-AAD829F6BED4}"/>
                      </a:ext>
                    </a:extLst>
                  </p:cNvPr>
                  <p:cNvSpPr txBox="1"/>
                  <p:nvPr/>
                </p:nvSpPr>
                <p:spPr>
                  <a:xfrm>
                    <a:off x="1957395" y="859183"/>
                    <a:ext cx="9684774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Réglages</a:t>
                    </a:r>
                    <a:r>
                      <a:rPr lang="fr-FR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: valider le wifi  puis appuyez sur   </a:t>
                    </a:r>
                    <a:r>
                      <a:rPr lang="fr-FR" sz="4800" b="1" dirty="0">
                        <a:solidFill>
                          <a:srgbClr val="00B0F0"/>
                        </a:solidFill>
                        <a:latin typeface="Sitka Small" panose="02000505000000020004" pitchFamily="2" charset="0"/>
                        <a:cs typeface="Arial" panose="020B0604020202020204" pitchFamily="34" charset="0"/>
                      </a:rPr>
                      <a:t>i</a:t>
                    </a:r>
                    <a:r>
                      <a:rPr lang="fr-FR" sz="3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endParaRPr lang="fr-FR" dirty="0"/>
                  </a:p>
                </p:txBody>
              </p:sp>
              <p:grpSp>
                <p:nvGrpSpPr>
                  <p:cNvPr id="53" name="Groupe 52">
                    <a:extLst>
                      <a:ext uri="{FF2B5EF4-FFF2-40B4-BE49-F238E27FC236}">
                        <a16:creationId xmlns="" xmlns:a16="http://schemas.microsoft.com/office/drawing/2014/main" id="{002CCE74-6128-4446-A2A9-AF533322CDF5}"/>
                      </a:ext>
                    </a:extLst>
                  </p:cNvPr>
                  <p:cNvGrpSpPr/>
                  <p:nvPr/>
                </p:nvGrpSpPr>
                <p:grpSpPr>
                  <a:xfrm>
                    <a:off x="4608273" y="2172521"/>
                    <a:ext cx="3322851" cy="1603544"/>
                    <a:chOff x="4358095" y="2042156"/>
                    <a:chExt cx="3322851" cy="1603544"/>
                  </a:xfrm>
                </p:grpSpPr>
                <p:pic>
                  <p:nvPicPr>
                    <p:cNvPr id="10" name="Image 9">
                      <a:extLst>
                        <a:ext uri="{FF2B5EF4-FFF2-40B4-BE49-F238E27FC236}">
                          <a16:creationId xmlns="" xmlns:a16="http://schemas.microsoft.com/office/drawing/2014/main" id="{4FB16738-02EE-48B0-B137-40CCB229E0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358095" y="2042156"/>
                      <a:ext cx="3319938" cy="1603544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6" name="Groupe 45">
                      <a:extLst>
                        <a:ext uri="{FF2B5EF4-FFF2-40B4-BE49-F238E27FC236}">
                          <a16:creationId xmlns="" xmlns:a16="http://schemas.microsoft.com/office/drawing/2014/main" id="{164A16A5-8EBA-4EE8-990C-35B835918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8584" y="2618612"/>
                      <a:ext cx="522362" cy="258800"/>
                      <a:chOff x="7749029" y="2226469"/>
                      <a:chExt cx="522362" cy="258800"/>
                    </a:xfrm>
                  </p:grpSpPr>
                  <p:sp>
                    <p:nvSpPr>
                      <p:cNvPr id="47" name="Ellipse 46">
                        <a:extLst>
                          <a:ext uri="{FF2B5EF4-FFF2-40B4-BE49-F238E27FC236}">
                            <a16:creationId xmlns="" xmlns:a16="http://schemas.microsoft.com/office/drawing/2014/main" id="{9435704F-CEF9-4E5E-AD34-3ACFB66417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9029" y="2226469"/>
                        <a:ext cx="258800" cy="258800"/>
                      </a:xfrm>
                      <a:prstGeom prst="ellipse">
                        <a:avLst/>
                      </a:prstGeom>
                      <a:solidFill>
                        <a:srgbClr val="0070C0"/>
                      </a:solidFill>
                      <a:ln w="19050"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8" name="Ellipse 47">
                        <a:extLst>
                          <a:ext uri="{FF2B5EF4-FFF2-40B4-BE49-F238E27FC236}">
                            <a16:creationId xmlns="" xmlns:a16="http://schemas.microsoft.com/office/drawing/2014/main" id="{FB688E60-779C-466B-84CA-ADD5057257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12591" y="2226469"/>
                        <a:ext cx="258800" cy="2588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49" name="Connecteur droit 48">
                        <a:extLst>
                          <a:ext uri="{FF2B5EF4-FFF2-40B4-BE49-F238E27FC236}">
                            <a16:creationId xmlns="" xmlns:a16="http://schemas.microsoft.com/office/drawing/2014/main" id="{5FE977A6-212D-42B1-8100-94373BC15290}"/>
                          </a:ext>
                        </a:extLst>
                      </p:cNvPr>
                      <p:cNvCxnSpPr>
                        <a:stCxn id="47" idx="0"/>
                        <a:endCxn id="48" idx="0"/>
                      </p:cNvCxnSpPr>
                      <p:nvPr/>
                    </p:nvCxnSpPr>
                    <p:spPr>
                      <a:xfrm>
                        <a:off x="7878429" y="2226469"/>
                        <a:ext cx="263562" cy="0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Connecteur droit 49">
                        <a:extLst>
                          <a:ext uri="{FF2B5EF4-FFF2-40B4-BE49-F238E27FC236}">
                            <a16:creationId xmlns="" xmlns:a16="http://schemas.microsoft.com/office/drawing/2014/main" id="{9CCCBEC7-6589-4045-B9D7-BBF517FAB94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899545" y="2485269"/>
                        <a:ext cx="263562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0070C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Triangle isocèle 50">
                        <a:extLst>
                          <a:ext uri="{FF2B5EF4-FFF2-40B4-BE49-F238E27FC236}">
                            <a16:creationId xmlns="" xmlns:a16="http://schemas.microsoft.com/office/drawing/2014/main" id="{BA19D9A4-80E0-4ADD-A7D4-A3D2E32D47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16212" y="2389880"/>
                        <a:ext cx="171366" cy="90626"/>
                      </a:xfrm>
                      <a:prstGeom prst="triangle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2" name="Triangle isocèle 51">
                        <a:extLst>
                          <a:ext uri="{FF2B5EF4-FFF2-40B4-BE49-F238E27FC236}">
                            <a16:creationId xmlns="" xmlns:a16="http://schemas.microsoft.com/office/drawing/2014/main" id="{4A06C333-781F-47E0-8B2E-C24F352DBB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7916212" y="2230299"/>
                        <a:ext cx="171366" cy="90626"/>
                      </a:xfrm>
                      <a:prstGeom prst="triangle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5" name="Ellipse 4">
                  <a:extLst>
                    <a:ext uri="{FF2B5EF4-FFF2-40B4-BE49-F238E27FC236}">
                      <a16:creationId xmlns="" xmlns:a16="http://schemas.microsoft.com/office/drawing/2014/main" id="{DFE7E568-3182-406C-B21C-FB92A5F480FA}"/>
                    </a:ext>
                  </a:extLst>
                </p:cNvPr>
                <p:cNvSpPr/>
                <p:nvPr/>
              </p:nvSpPr>
              <p:spPr>
                <a:xfrm>
                  <a:off x="10481481" y="925128"/>
                  <a:ext cx="740538" cy="740538"/>
                </a:xfrm>
                <a:prstGeom prst="ellipse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3" name="Picture 2" descr="Placeholder : Des icônes sur tous les tweaks dans les Réglages ...">
                <a:extLst>
                  <a:ext uri="{FF2B5EF4-FFF2-40B4-BE49-F238E27FC236}">
                    <a16:creationId xmlns="" xmlns:a16="http://schemas.microsoft.com/office/drawing/2014/main" id="{F5A3EF59-313A-4AF0-890C-0B292CAAC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854" y="1940254"/>
                <a:ext cx="725511" cy="725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lèche : droite 1">
                <a:extLst>
                  <a:ext uri="{FF2B5EF4-FFF2-40B4-BE49-F238E27FC236}">
                    <a16:creationId xmlns="" xmlns:a16="http://schemas.microsoft.com/office/drawing/2014/main" id="{D32C833E-668E-468E-BD1C-88A70D16E15B}"/>
                  </a:ext>
                </a:extLst>
              </p:cNvPr>
              <p:cNvSpPr/>
              <p:nvPr/>
            </p:nvSpPr>
            <p:spPr>
              <a:xfrm>
                <a:off x="3987445" y="2104690"/>
                <a:ext cx="453616" cy="446563"/>
              </a:xfrm>
              <a:prstGeom prst="rightArrow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6" name="ZoneTexte 35">
            <a:extLst>
              <a:ext uri="{FF2B5EF4-FFF2-40B4-BE49-F238E27FC236}">
                <a16:creationId xmlns="" xmlns:a16="http://schemas.microsoft.com/office/drawing/2014/main" id="{C5380647-2246-46ED-A580-575D5C404269}"/>
              </a:ext>
            </a:extLst>
          </p:cNvPr>
          <p:cNvSpPr txBox="1"/>
          <p:nvPr/>
        </p:nvSpPr>
        <p:spPr>
          <a:xfrm rot="20962921">
            <a:off x="1107660" y="1520041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IOS</a:t>
            </a:r>
          </a:p>
        </p:txBody>
      </p:sp>
    </p:spTree>
    <p:extLst>
      <p:ext uri="{BB962C8B-B14F-4D97-AF65-F5344CB8AC3E}">
        <p14:creationId xmlns:p14="http://schemas.microsoft.com/office/powerpoint/2010/main" val="42922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31</a:t>
            </a:fld>
            <a:endParaRPr lang="fr-FR" noProof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="" xmlns:a16="http://schemas.microsoft.com/office/drawing/2014/main" id="{3E13653F-EDD2-4256-9ED4-3F58D43EDE9C}"/>
              </a:ext>
            </a:extLst>
          </p:cNvPr>
          <p:cNvSpPr txBox="1">
            <a:spLocks/>
          </p:cNvSpPr>
          <p:nvPr/>
        </p:nvSpPr>
        <p:spPr>
          <a:xfrm>
            <a:off x="432000" y="6439820"/>
            <a:ext cx="9098862" cy="295062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/>
              <a:t>Technologie : Comprendre le fonctionnement d’un réseau informatique (Cycle 4 / 3eme) </a:t>
            </a:r>
            <a:endParaRPr lang="fr-FR" sz="1200" dirty="0"/>
          </a:p>
        </p:txBody>
      </p:sp>
      <p:pic>
        <p:nvPicPr>
          <p:cNvPr id="19" name="Picture 2" descr="La Parole Ballon Parler - Image gratuite sur Pixabay">
            <a:extLst>
              <a:ext uri="{FF2B5EF4-FFF2-40B4-BE49-F238E27FC236}">
                <a16:creationId xmlns="" xmlns:a16="http://schemas.microsoft.com/office/drawing/2014/main" id="{0A78784B-69EA-4D83-A363-DDB863F62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t="8081" r="16241" b="3376"/>
          <a:stretch/>
        </p:blipFill>
        <p:spPr bwMode="auto">
          <a:xfrm>
            <a:off x="7738178" y="2055853"/>
            <a:ext cx="2074038" cy="30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>
            <a:extLst>
              <a:ext uri="{FF2B5EF4-FFF2-40B4-BE49-F238E27FC236}">
                <a16:creationId xmlns="" xmlns:a16="http://schemas.microsoft.com/office/drawing/2014/main" id="{5340240D-A6E8-4FE3-84FE-EDE7477D1230}"/>
              </a:ext>
            </a:extLst>
          </p:cNvPr>
          <p:cNvSpPr txBox="1">
            <a:spLocks/>
          </p:cNvSpPr>
          <p:nvPr/>
        </p:nvSpPr>
        <p:spPr>
          <a:xfrm>
            <a:off x="438454" y="318407"/>
            <a:ext cx="11092946" cy="6912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 Comment  les humains communiquent ?</a:t>
            </a:r>
            <a:endParaRPr lang="fr-FR" sz="4800" spc="-300" dirty="0"/>
          </a:p>
        </p:txBody>
      </p:sp>
      <p:pic>
        <p:nvPicPr>
          <p:cNvPr id="21" name="Picture 2" descr="La Parole Ballon Parler - Image gratuite sur Pixabay">
            <a:extLst>
              <a:ext uri="{FF2B5EF4-FFF2-40B4-BE49-F238E27FC236}">
                <a16:creationId xmlns="" xmlns:a16="http://schemas.microsoft.com/office/drawing/2014/main" id="{C30F74B1-785B-4DF9-84D5-6D24E5CE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t="8081" r="16241" b="3376"/>
          <a:stretch/>
        </p:blipFill>
        <p:spPr bwMode="auto">
          <a:xfrm flipH="1">
            <a:off x="9784397" y="3042139"/>
            <a:ext cx="1939976" cy="289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 : coins arrondis 21">
            <a:extLst>
              <a:ext uri="{FF2B5EF4-FFF2-40B4-BE49-F238E27FC236}">
                <a16:creationId xmlns="" xmlns:a16="http://schemas.microsoft.com/office/drawing/2014/main" id="{CF804B90-ABB7-436B-B4A0-7A248D61CC6F}"/>
              </a:ext>
            </a:extLst>
          </p:cNvPr>
          <p:cNvSpPr/>
          <p:nvPr/>
        </p:nvSpPr>
        <p:spPr>
          <a:xfrm>
            <a:off x="223982" y="2379784"/>
            <a:ext cx="7434118" cy="3646441"/>
          </a:xfrm>
          <a:prstGeom prst="roundRect">
            <a:avLst>
              <a:gd name="adj" fmla="val 9827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E2604880-0120-483D-AFB7-C544994F5CF7}"/>
              </a:ext>
            </a:extLst>
          </p:cNvPr>
          <p:cNvSpPr txBox="1"/>
          <p:nvPr/>
        </p:nvSpPr>
        <p:spPr>
          <a:xfrm>
            <a:off x="10774950" y="323745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A8442505-0683-4C43-9907-98256C439354}"/>
              </a:ext>
            </a:extLst>
          </p:cNvPr>
          <p:cNvSpPr txBox="1"/>
          <p:nvPr/>
        </p:nvSpPr>
        <p:spPr>
          <a:xfrm>
            <a:off x="375022" y="1152238"/>
            <a:ext cx="743243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humains s’expriment par le langage.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Pour écrire un message ils utilisent :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des lettres, éléments de base du langage écrit</a:t>
            </a:r>
          </a:p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 C… </a:t>
            </a:r>
          </a:p>
          <a:p>
            <a:endParaRPr lang="fr-FR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lettres forment des mots,</a:t>
            </a:r>
          </a:p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</a:t>
            </a:r>
          </a:p>
          <a:p>
            <a:endParaRPr lang="fr-FR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mots forment une phrase (message)</a:t>
            </a:r>
          </a:p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reste à la maison.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826A3633-7EFA-4470-8BFB-AEB8EDED312E}"/>
              </a:ext>
            </a:extLst>
          </p:cNvPr>
          <p:cNvSpPr txBox="1"/>
          <p:nvPr/>
        </p:nvSpPr>
        <p:spPr>
          <a:xfrm>
            <a:off x="7775882" y="228221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Bonjour</a:t>
            </a:r>
          </a:p>
        </p:txBody>
      </p:sp>
    </p:spTree>
    <p:extLst>
      <p:ext uri="{BB962C8B-B14F-4D97-AF65-F5344CB8AC3E}">
        <p14:creationId xmlns:p14="http://schemas.microsoft.com/office/powerpoint/2010/main" val="336952935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6658F9F5-1AF1-4CE1-BF75-9E5F6F8C7B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32</a:t>
            </a:fld>
            <a:endParaRPr lang="fr-FR" noProof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5D7D94-92DC-4C0E-9361-9B7AA2479FEC}"/>
              </a:ext>
            </a:extLst>
          </p:cNvPr>
          <p:cNvSpPr/>
          <p:nvPr/>
        </p:nvSpPr>
        <p:spPr>
          <a:xfrm>
            <a:off x="7795846" y="1477108"/>
            <a:ext cx="4278923" cy="943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="" xmlns:a16="http://schemas.microsoft.com/office/drawing/2014/main" id="{7545A1DC-B0EF-4BA2-AFDD-FA7D5D829C09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 Comment les machines communiquent?</a:t>
            </a:r>
            <a:endParaRPr lang="fr-FR" sz="4800" spc="-300" dirty="0"/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5A6ECB8E-A116-4B0A-85F5-2C7CBB18DD77}"/>
              </a:ext>
            </a:extLst>
          </p:cNvPr>
          <p:cNvSpPr txBox="1"/>
          <p:nvPr/>
        </p:nvSpPr>
        <p:spPr>
          <a:xfrm>
            <a:off x="508948" y="1154949"/>
            <a:ext cx="65629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Élément de base du langage binaire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information élémentaire)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0       1</a:t>
            </a: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Octet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8 bits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01011010</a:t>
            </a:r>
          </a:p>
          <a:p>
            <a:pPr lvl="0"/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Mot  binaire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16 bits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01011010 01011010</a:t>
            </a:r>
          </a:p>
          <a:p>
            <a:endParaRPr lang="fr-F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Trame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ensemble de mots binaires </a:t>
            </a:r>
          </a:p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01011010 11011010   10111001 11011010…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="" xmlns:a16="http://schemas.microsoft.com/office/drawing/2014/main" id="{90D0D2E8-FB3B-45D0-87FA-9BDE28D672A8}"/>
              </a:ext>
            </a:extLst>
          </p:cNvPr>
          <p:cNvSpPr/>
          <p:nvPr/>
        </p:nvSpPr>
        <p:spPr>
          <a:xfrm>
            <a:off x="190249" y="1151579"/>
            <a:ext cx="6805468" cy="5000662"/>
          </a:xfrm>
          <a:prstGeom prst="roundRect">
            <a:avLst>
              <a:gd name="adj" fmla="val 9827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67DB0ED7-746D-437E-ABB8-08A7921100AC}"/>
              </a:ext>
            </a:extLst>
          </p:cNvPr>
          <p:cNvGrpSpPr/>
          <p:nvPr/>
        </p:nvGrpSpPr>
        <p:grpSpPr>
          <a:xfrm>
            <a:off x="7219950" y="3245126"/>
            <a:ext cx="4743450" cy="2527023"/>
            <a:chOff x="5045530" y="389723"/>
            <a:chExt cx="7029239" cy="3801502"/>
          </a:xfrm>
        </p:grpSpPr>
        <p:cxnSp>
          <p:nvCxnSpPr>
            <p:cNvPr id="25" name="Connecteur droit 24">
              <a:extLst>
                <a:ext uri="{FF2B5EF4-FFF2-40B4-BE49-F238E27FC236}">
                  <a16:creationId xmlns="" xmlns:a16="http://schemas.microsoft.com/office/drawing/2014/main" id="{9F2C65D4-63FC-445A-81EF-63AD593A1AE7}"/>
                </a:ext>
              </a:extLst>
            </p:cNvPr>
            <p:cNvCxnSpPr>
              <a:cxnSpLocks/>
            </p:cNvCxnSpPr>
            <p:nvPr/>
          </p:nvCxnSpPr>
          <p:spPr>
            <a:xfrm>
              <a:off x="6960358" y="3248167"/>
              <a:ext cx="298886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>
              <a:extLst>
                <a:ext uri="{FF2B5EF4-FFF2-40B4-BE49-F238E27FC236}">
                  <a16:creationId xmlns="" xmlns:a16="http://schemas.microsoft.com/office/drawing/2014/main" id="{E657D613-0F9D-4861-A220-311DC8E0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22844" y="2506266"/>
              <a:ext cx="2239613" cy="168495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="" xmlns:a16="http://schemas.microsoft.com/office/drawing/2014/main" id="{5F22B950-77BC-49C4-8404-20E5BE989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0387" y="2506265"/>
              <a:ext cx="2239613" cy="168495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82248B45-C99C-4706-8EFE-7DC87069DA5D}"/>
                </a:ext>
              </a:extLst>
            </p:cNvPr>
            <p:cNvSpPr/>
            <p:nvPr/>
          </p:nvSpPr>
          <p:spPr>
            <a:xfrm>
              <a:off x="7795846" y="1477108"/>
              <a:ext cx="4278923" cy="943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="" xmlns:a16="http://schemas.microsoft.com/office/drawing/2014/main" id="{77FEF375-A312-4357-B8A0-E2EB64D14FD3}"/>
                </a:ext>
              </a:extLst>
            </p:cNvPr>
            <p:cNvGrpSpPr/>
            <p:nvPr/>
          </p:nvGrpSpPr>
          <p:grpSpPr>
            <a:xfrm>
              <a:off x="5045530" y="389723"/>
              <a:ext cx="6829702" cy="3299717"/>
              <a:chOff x="5045530" y="389723"/>
              <a:chExt cx="6829702" cy="3299717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="" xmlns:a16="http://schemas.microsoft.com/office/drawing/2014/main" id="{24DEAFE3-D74B-47B6-8797-420B95F234F8}"/>
                  </a:ext>
                </a:extLst>
              </p:cNvPr>
              <p:cNvGrpSpPr/>
              <p:nvPr/>
            </p:nvGrpSpPr>
            <p:grpSpPr>
              <a:xfrm>
                <a:off x="5045530" y="389723"/>
                <a:ext cx="6829702" cy="2773178"/>
                <a:chOff x="5045530" y="389723"/>
                <a:chExt cx="6829702" cy="2773178"/>
              </a:xfrm>
            </p:grpSpPr>
            <p:sp>
              <p:nvSpPr>
                <p:cNvPr id="32" name="ZoneTexte 31">
                  <a:extLst>
                    <a:ext uri="{FF2B5EF4-FFF2-40B4-BE49-F238E27FC236}">
                      <a16:creationId xmlns="" xmlns:a16="http://schemas.microsoft.com/office/drawing/2014/main" id="{2BECC780-0AFE-4981-AD04-3955F9B8E225}"/>
                    </a:ext>
                  </a:extLst>
                </p:cNvPr>
                <p:cNvSpPr txBox="1"/>
                <p:nvPr/>
              </p:nvSpPr>
              <p:spPr>
                <a:xfrm>
                  <a:off x="5045530" y="389723"/>
                  <a:ext cx="6829702" cy="523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800" dirty="0">
                      <a:solidFill>
                        <a:srgbClr val="0070C0"/>
                      </a:solidFill>
                    </a:rPr>
                    <a:t>Support de communication</a:t>
                  </a:r>
                </a:p>
              </p:txBody>
            </p:sp>
            <p:cxnSp>
              <p:nvCxnSpPr>
                <p:cNvPr id="33" name="Connecteur droit avec flèche 32">
                  <a:extLst>
                    <a:ext uri="{FF2B5EF4-FFF2-40B4-BE49-F238E27FC236}">
                      <a16:creationId xmlns="" xmlns:a16="http://schemas.microsoft.com/office/drawing/2014/main" id="{ABE51F8C-A0C8-472C-854F-6965439E3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1394" y="2001161"/>
                  <a:ext cx="693344" cy="116174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ZoneTexte 30">
                <a:extLst>
                  <a:ext uri="{FF2B5EF4-FFF2-40B4-BE49-F238E27FC236}">
                    <a16:creationId xmlns="" xmlns:a16="http://schemas.microsoft.com/office/drawing/2014/main" id="{86AD9C05-7592-48D0-AD23-8FF18B4F789B}"/>
                  </a:ext>
                </a:extLst>
              </p:cNvPr>
              <p:cNvSpPr txBox="1"/>
              <p:nvPr/>
            </p:nvSpPr>
            <p:spPr>
              <a:xfrm>
                <a:off x="7322873" y="3320107"/>
                <a:ext cx="101181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01011100</a:t>
                </a:r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FF78A31-478E-4CF9-A3B2-F67337C6D8ED}"/>
              </a:ext>
            </a:extLst>
          </p:cNvPr>
          <p:cNvSpPr/>
          <p:nvPr/>
        </p:nvSpPr>
        <p:spPr>
          <a:xfrm>
            <a:off x="7162800" y="1161286"/>
            <a:ext cx="4457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ordinateurs utilisent le 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langage binaire</a:t>
            </a: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 caractère élémentaire est un 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a 2 valeurs possibles: 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ou 1</a:t>
            </a: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08377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8FF4D55-2709-4EC1-83B6-64E17216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24" y="4331937"/>
            <a:ext cx="2652113" cy="147789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9287CDF0-8176-4CA2-85C1-9F2B62743C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76BED45-833E-41EE-BFFB-0EFF0ACEF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33</a:t>
            </a:fld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CC087779-980C-4D41-AB56-5AC7A188FD5E}"/>
              </a:ext>
            </a:extLst>
          </p:cNvPr>
          <p:cNvCxnSpPr>
            <a:cxnSpLocks/>
          </p:cNvCxnSpPr>
          <p:nvPr/>
        </p:nvCxnSpPr>
        <p:spPr>
          <a:xfrm flipV="1">
            <a:off x="2465637" y="3885672"/>
            <a:ext cx="7599269" cy="126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07E34F8E-3454-4D7C-9919-BAF218B9DB69}"/>
              </a:ext>
            </a:extLst>
          </p:cNvPr>
          <p:cNvSpPr txBox="1"/>
          <p:nvPr/>
        </p:nvSpPr>
        <p:spPr>
          <a:xfrm>
            <a:off x="757210" y="1558462"/>
            <a:ext cx="1971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L’ordinateur veut envoyer la </a:t>
            </a:r>
            <a:r>
              <a:rPr lang="fr-FR" b="1" dirty="0"/>
              <a:t>trame</a:t>
            </a:r>
            <a:r>
              <a:rPr lang="fr-FR" dirty="0"/>
              <a:t> suivante :</a:t>
            </a:r>
            <a:endParaRPr lang="fr-FR" b="1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6316482E-D907-4FA4-97A3-7DBEDB3625EE}"/>
              </a:ext>
            </a:extLst>
          </p:cNvPr>
          <p:cNvSpPr txBox="1"/>
          <p:nvPr/>
        </p:nvSpPr>
        <p:spPr>
          <a:xfrm>
            <a:off x="3377119" y="3901701"/>
            <a:ext cx="35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Fil de cuivre : signal électrique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8C070A65-9497-4521-A51E-A69A482848B3}"/>
              </a:ext>
            </a:extLst>
          </p:cNvPr>
          <p:cNvSpPr txBox="1"/>
          <p:nvPr/>
        </p:nvSpPr>
        <p:spPr>
          <a:xfrm>
            <a:off x="8008216" y="1666607"/>
            <a:ext cx="442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3</a:t>
            </a:r>
            <a:r>
              <a:rPr lang="fr-FR" dirty="0"/>
              <a:t> La </a:t>
            </a:r>
            <a:r>
              <a:rPr lang="fr-FR" b="1" dirty="0"/>
              <a:t>Box</a:t>
            </a:r>
            <a:r>
              <a:rPr lang="fr-FR" dirty="0"/>
              <a:t> reçoit le </a:t>
            </a:r>
            <a:r>
              <a:rPr lang="fr-FR" b="1" dirty="0"/>
              <a:t>signal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850FB006-5EBC-406B-BC56-1D83BF46C681}"/>
              </a:ext>
            </a:extLst>
          </p:cNvPr>
          <p:cNvSpPr txBox="1"/>
          <p:nvPr/>
        </p:nvSpPr>
        <p:spPr>
          <a:xfrm>
            <a:off x="2362034" y="3581035"/>
            <a:ext cx="11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10011010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8A95A87C-35F9-40FD-A263-194F44A0AE27}"/>
              </a:ext>
            </a:extLst>
          </p:cNvPr>
          <p:cNvSpPr txBox="1"/>
          <p:nvPr/>
        </p:nvSpPr>
        <p:spPr>
          <a:xfrm>
            <a:off x="3247683" y="1558874"/>
            <a:ext cx="3500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dirty="0"/>
              <a:t> La carte réseau de l’ordinateur génère </a:t>
            </a:r>
            <a:r>
              <a:rPr lang="fr-FR" b="1" dirty="0"/>
              <a:t>un signal </a:t>
            </a:r>
            <a:r>
              <a:rPr lang="fr-FR" dirty="0"/>
              <a:t>qui est envoyé dans le moyen de </a:t>
            </a:r>
            <a:r>
              <a:rPr lang="fr-FR" b="1" dirty="0"/>
              <a:t>communication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8B7CEC0D-AF4A-4BC3-BF2A-4E57BA7D8A57}"/>
              </a:ext>
            </a:extLst>
          </p:cNvPr>
          <p:cNvSpPr txBox="1"/>
          <p:nvPr/>
        </p:nvSpPr>
        <p:spPr>
          <a:xfrm>
            <a:off x="4571929" y="5908491"/>
            <a:ext cx="211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Cable réseau</a:t>
            </a:r>
          </a:p>
        </p:txBody>
      </p:sp>
      <p:grpSp>
        <p:nvGrpSpPr>
          <p:cNvPr id="85" name="Groupe 84">
            <a:extLst>
              <a:ext uri="{FF2B5EF4-FFF2-40B4-BE49-F238E27FC236}">
                <a16:creationId xmlns="" xmlns:a16="http://schemas.microsoft.com/office/drawing/2014/main" id="{3D2B1260-C735-473B-90CF-41E8FC1978B0}"/>
              </a:ext>
            </a:extLst>
          </p:cNvPr>
          <p:cNvGrpSpPr/>
          <p:nvPr/>
        </p:nvGrpSpPr>
        <p:grpSpPr>
          <a:xfrm>
            <a:off x="7632958" y="4000929"/>
            <a:ext cx="2273705" cy="944542"/>
            <a:chOff x="7947521" y="4518296"/>
            <a:chExt cx="2273705" cy="944542"/>
          </a:xfrm>
        </p:grpSpPr>
        <p:sp>
          <p:nvSpPr>
            <p:cNvPr id="32" name="ZoneTexte 31">
              <a:extLst>
                <a:ext uri="{FF2B5EF4-FFF2-40B4-BE49-F238E27FC236}">
                  <a16:creationId xmlns="" xmlns:a16="http://schemas.microsoft.com/office/drawing/2014/main" id="{D7E90A4C-43AE-4AA6-B76B-C3B0FA92A3CC}"/>
                </a:ext>
              </a:extLst>
            </p:cNvPr>
            <p:cNvSpPr txBox="1"/>
            <p:nvPr/>
          </p:nvSpPr>
          <p:spPr>
            <a:xfrm>
              <a:off x="7947521" y="5093506"/>
              <a:ext cx="2119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Signal électrique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="" xmlns:a16="http://schemas.microsoft.com/office/drawing/2014/main" id="{7A70C343-7DDD-4AB2-BED0-11C089350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5501" y="4518296"/>
              <a:ext cx="3436" cy="48685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="" xmlns:a16="http://schemas.microsoft.com/office/drawing/2014/main" id="{02A7D632-CBAF-49E1-A1C4-57EE0B2793E6}"/>
                </a:ext>
              </a:extLst>
            </p:cNvPr>
            <p:cNvCxnSpPr>
              <a:cxnSpLocks/>
            </p:cNvCxnSpPr>
            <p:nvPr/>
          </p:nvCxnSpPr>
          <p:spPr>
            <a:xfrm>
              <a:off x="8102066" y="4994400"/>
              <a:ext cx="2119160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 : en angle 61">
              <a:extLst>
                <a:ext uri="{FF2B5EF4-FFF2-40B4-BE49-F238E27FC236}">
                  <a16:creationId xmlns="" xmlns:a16="http://schemas.microsoft.com/office/drawing/2014/main" id="{81936A7C-8521-434E-B325-9CBFC2944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937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 : en angle 64">
              <a:extLst>
                <a:ext uri="{FF2B5EF4-FFF2-40B4-BE49-F238E27FC236}">
                  <a16:creationId xmlns="" xmlns:a16="http://schemas.microsoft.com/office/drawing/2014/main" id="{86A10B63-F2D5-47AF-BD8F-E36FA01A87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27406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 : en angle 66">
              <a:extLst>
                <a:ext uri="{FF2B5EF4-FFF2-40B4-BE49-F238E27FC236}">
                  <a16:creationId xmlns="" xmlns:a16="http://schemas.microsoft.com/office/drawing/2014/main" id="{4CB60EA4-47E0-48C2-A242-5D01303CD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406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 : en angle 67">
              <a:extLst>
                <a:ext uri="{FF2B5EF4-FFF2-40B4-BE49-F238E27FC236}">
                  <a16:creationId xmlns="" xmlns:a16="http://schemas.microsoft.com/office/drawing/2014/main" id="{BB086414-9D19-4C76-8097-BDB4BD39D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5875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="" xmlns:a16="http://schemas.microsoft.com/office/drawing/2014/main" id="{D721CF7A-C8FD-4792-91A1-20E600945F76}"/>
                </a:ext>
              </a:extLst>
            </p:cNvPr>
            <p:cNvCxnSpPr/>
            <p:nvPr/>
          </p:nvCxnSpPr>
          <p:spPr>
            <a:xfrm>
              <a:off x="8467406" y="4796381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="" xmlns:a16="http://schemas.microsoft.com/office/drawing/2014/main" id="{45D0BFAD-0C75-4F1E-B346-FB9AA6520114}"/>
                </a:ext>
              </a:extLst>
            </p:cNvPr>
            <p:cNvCxnSpPr/>
            <p:nvPr/>
          </p:nvCxnSpPr>
          <p:spPr>
            <a:xfrm>
              <a:off x="9543175" y="4796381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>
              <a:extLst>
                <a:ext uri="{FF2B5EF4-FFF2-40B4-BE49-F238E27FC236}">
                  <a16:creationId xmlns="" xmlns:a16="http://schemas.microsoft.com/office/drawing/2014/main" id="{9AB8B9BE-39D1-4C8C-BA44-B1097EDF78F3}"/>
                </a:ext>
              </a:extLst>
            </p:cNvPr>
            <p:cNvSpPr txBox="1"/>
            <p:nvPr/>
          </p:nvSpPr>
          <p:spPr>
            <a:xfrm>
              <a:off x="8069400" y="4709634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="" xmlns:a16="http://schemas.microsoft.com/office/drawing/2014/main" id="{1E3BE06C-E8AF-469E-8584-B33F5C8D0F34}"/>
                </a:ext>
              </a:extLst>
            </p:cNvPr>
            <p:cNvSpPr txBox="1"/>
            <p:nvPr/>
          </p:nvSpPr>
          <p:spPr>
            <a:xfrm>
              <a:off x="8426872" y="4709634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="" xmlns:a16="http://schemas.microsoft.com/office/drawing/2014/main" id="{BA2967CE-977A-44C6-B201-E11AE211E03B}"/>
                </a:ext>
              </a:extLst>
            </p:cNvPr>
            <p:cNvSpPr txBox="1"/>
            <p:nvPr/>
          </p:nvSpPr>
          <p:spPr>
            <a:xfrm>
              <a:off x="8983489" y="4709155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="" xmlns:a16="http://schemas.microsoft.com/office/drawing/2014/main" id="{AAC9B2B0-6805-42DF-93B6-8CD8ACF9C928}"/>
                </a:ext>
              </a:extLst>
            </p:cNvPr>
            <p:cNvSpPr txBox="1"/>
            <p:nvPr/>
          </p:nvSpPr>
          <p:spPr>
            <a:xfrm>
              <a:off x="9160242" y="4709155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="" xmlns:a16="http://schemas.microsoft.com/office/drawing/2014/main" id="{275471C2-CFF7-48BA-A8F3-A9237600D8D7}"/>
                </a:ext>
              </a:extLst>
            </p:cNvPr>
            <p:cNvSpPr txBox="1"/>
            <p:nvPr/>
          </p:nvSpPr>
          <p:spPr>
            <a:xfrm>
              <a:off x="8252915" y="454078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="" xmlns:a16="http://schemas.microsoft.com/office/drawing/2014/main" id="{E714B1B8-3EC5-4685-9243-F51F38D3E62E}"/>
                </a:ext>
              </a:extLst>
            </p:cNvPr>
            <p:cNvSpPr txBox="1"/>
            <p:nvPr/>
          </p:nvSpPr>
          <p:spPr>
            <a:xfrm>
              <a:off x="8591757" y="453144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="" xmlns:a16="http://schemas.microsoft.com/office/drawing/2014/main" id="{FBE722EE-4FB7-454C-A251-441CA795F926}"/>
                </a:ext>
              </a:extLst>
            </p:cNvPr>
            <p:cNvSpPr txBox="1"/>
            <p:nvPr/>
          </p:nvSpPr>
          <p:spPr>
            <a:xfrm>
              <a:off x="8785345" y="4534472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="" xmlns:a16="http://schemas.microsoft.com/office/drawing/2014/main" id="{4DE86E77-C26D-4DB1-AA70-8F749D047C95}"/>
                </a:ext>
              </a:extLst>
            </p:cNvPr>
            <p:cNvSpPr txBox="1"/>
            <p:nvPr/>
          </p:nvSpPr>
          <p:spPr>
            <a:xfrm>
              <a:off x="9331062" y="453310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="" xmlns:a16="http://schemas.microsoft.com/office/drawing/2014/main" id="{A3234668-FC07-41F6-8C07-01D1B0A0E00A}"/>
              </a:ext>
            </a:extLst>
          </p:cNvPr>
          <p:cNvSpPr txBox="1"/>
          <p:nvPr/>
        </p:nvSpPr>
        <p:spPr>
          <a:xfrm>
            <a:off x="7197069" y="4335903"/>
            <a:ext cx="799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0070C0"/>
                </a:solidFill>
              </a:rPr>
              <a:t>0 Volt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="" xmlns:a16="http://schemas.microsoft.com/office/drawing/2014/main" id="{0AB3DCC0-8924-4DD6-BC6F-A56ABACC34CC}"/>
              </a:ext>
            </a:extLst>
          </p:cNvPr>
          <p:cNvSpPr txBox="1"/>
          <p:nvPr/>
        </p:nvSpPr>
        <p:spPr>
          <a:xfrm>
            <a:off x="7185208" y="4131479"/>
            <a:ext cx="799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0070C0"/>
                </a:solidFill>
              </a:rPr>
              <a:t>5 Volts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="" xmlns:a16="http://schemas.microsoft.com/office/drawing/2014/main" id="{52316E84-16AB-4172-848D-DF072FA059A3}"/>
              </a:ext>
            </a:extLst>
          </p:cNvPr>
          <p:cNvSpPr txBox="1"/>
          <p:nvPr/>
        </p:nvSpPr>
        <p:spPr>
          <a:xfrm>
            <a:off x="9608446" y="4451915"/>
            <a:ext cx="86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Temps</a:t>
            </a:r>
          </a:p>
        </p:txBody>
      </p:sp>
      <p:sp>
        <p:nvSpPr>
          <p:cNvPr id="41" name="Titre 1">
            <a:extLst>
              <a:ext uri="{FF2B5EF4-FFF2-40B4-BE49-F238E27FC236}">
                <a16:creationId xmlns="" xmlns:a16="http://schemas.microsoft.com/office/drawing/2014/main" id="{F5A73C4E-3E4A-4A16-926C-9B6FAC076661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 Comment communique t-on ?</a:t>
            </a:r>
            <a:endParaRPr lang="fr-FR" sz="4800" spc="-300" dirty="0"/>
          </a:p>
        </p:txBody>
      </p:sp>
      <p:pic>
        <p:nvPicPr>
          <p:cNvPr id="38" name="Image 37">
            <a:extLst>
              <a:ext uri="{FF2B5EF4-FFF2-40B4-BE49-F238E27FC236}">
                <a16:creationId xmlns="" xmlns:a16="http://schemas.microsoft.com/office/drawing/2014/main" id="{240AD98E-970F-4CE6-B3BD-5CEAF05C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4480" y="3497090"/>
            <a:ext cx="1885152" cy="75476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="" xmlns:a16="http://schemas.microsoft.com/office/drawing/2014/main" id="{77130E1F-F33E-4EC4-AA26-2A714C48C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14" y="3324523"/>
            <a:ext cx="2239613" cy="16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52929 -0.00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20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9287CDF0-8176-4CA2-85C1-9F2B62743C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76BED45-833E-41EE-BFFB-0EFF0ACEF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34</a:t>
            </a:fld>
            <a:endParaRPr lang="fr-FR" noProof="0"/>
          </a:p>
        </p:txBody>
      </p: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941E9D22-70F0-4BE2-9690-D02B89112E59}"/>
              </a:ext>
            </a:extLst>
          </p:cNvPr>
          <p:cNvCxnSpPr>
            <a:cxnSpLocks/>
          </p:cNvCxnSpPr>
          <p:nvPr/>
        </p:nvCxnSpPr>
        <p:spPr>
          <a:xfrm flipV="1">
            <a:off x="2399901" y="3900806"/>
            <a:ext cx="826715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="" xmlns:a16="http://schemas.microsoft.com/office/drawing/2014/main" id="{C0318D06-1F31-4210-8113-93C9796948E7}"/>
              </a:ext>
            </a:extLst>
          </p:cNvPr>
          <p:cNvCxnSpPr>
            <a:cxnSpLocks/>
          </p:cNvCxnSpPr>
          <p:nvPr/>
        </p:nvCxnSpPr>
        <p:spPr>
          <a:xfrm>
            <a:off x="1933196" y="3958151"/>
            <a:ext cx="83624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24721F1-517E-4058-AE8C-E843C7FE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14" y="3324523"/>
            <a:ext cx="2239613" cy="168495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A2685FC3-CCB8-4DE4-900F-A65AB5CDBA97}"/>
              </a:ext>
            </a:extLst>
          </p:cNvPr>
          <p:cNvSpPr txBox="1"/>
          <p:nvPr/>
        </p:nvSpPr>
        <p:spPr>
          <a:xfrm>
            <a:off x="2878931" y="4022474"/>
            <a:ext cx="35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Fibre optique : signal lumineux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C85FB423-F12F-438D-A34D-9C6C75E9E1AF}"/>
              </a:ext>
            </a:extLst>
          </p:cNvPr>
          <p:cNvSpPr txBox="1"/>
          <p:nvPr/>
        </p:nvSpPr>
        <p:spPr>
          <a:xfrm>
            <a:off x="2399901" y="3526984"/>
            <a:ext cx="148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10011010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="" xmlns:a16="http://schemas.microsoft.com/office/drawing/2014/main" id="{AB867DDE-8491-49DB-86DB-1DC435620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4480" y="3497090"/>
            <a:ext cx="1885152" cy="754764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="" xmlns:a16="http://schemas.microsoft.com/office/drawing/2014/main" id="{57EE38CD-5DCB-40E7-8B20-C685E29472DE}"/>
              </a:ext>
            </a:extLst>
          </p:cNvPr>
          <p:cNvGrpSpPr/>
          <p:nvPr/>
        </p:nvGrpSpPr>
        <p:grpSpPr>
          <a:xfrm>
            <a:off x="7491876" y="4059672"/>
            <a:ext cx="2273705" cy="944542"/>
            <a:chOff x="7947521" y="4518296"/>
            <a:chExt cx="2273705" cy="944542"/>
          </a:xfrm>
        </p:grpSpPr>
        <p:sp>
          <p:nvSpPr>
            <p:cNvPr id="30" name="ZoneTexte 29">
              <a:extLst>
                <a:ext uri="{FF2B5EF4-FFF2-40B4-BE49-F238E27FC236}">
                  <a16:creationId xmlns="" xmlns:a16="http://schemas.microsoft.com/office/drawing/2014/main" id="{1895E2E0-D85D-4804-8985-A633AAAA0F54}"/>
                </a:ext>
              </a:extLst>
            </p:cNvPr>
            <p:cNvSpPr txBox="1"/>
            <p:nvPr/>
          </p:nvSpPr>
          <p:spPr>
            <a:xfrm>
              <a:off x="7947521" y="5093506"/>
              <a:ext cx="2119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70C0"/>
                  </a:solidFill>
                </a:rPr>
                <a:t>Signal lumineux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="" xmlns:a16="http://schemas.microsoft.com/office/drawing/2014/main" id="{139165F3-CAF1-4E1B-80E6-AFFCB1C97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5501" y="4518296"/>
              <a:ext cx="3436" cy="48685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="" xmlns:a16="http://schemas.microsoft.com/office/drawing/2014/main" id="{50BB8106-0299-4A59-8BD1-2F461B6A0D13}"/>
                </a:ext>
              </a:extLst>
            </p:cNvPr>
            <p:cNvCxnSpPr>
              <a:cxnSpLocks/>
            </p:cNvCxnSpPr>
            <p:nvPr/>
          </p:nvCxnSpPr>
          <p:spPr>
            <a:xfrm>
              <a:off x="8102066" y="4994400"/>
              <a:ext cx="2119160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 : en angle 32">
              <a:extLst>
                <a:ext uri="{FF2B5EF4-FFF2-40B4-BE49-F238E27FC236}">
                  <a16:creationId xmlns="" xmlns:a16="http://schemas.microsoft.com/office/drawing/2014/main" id="{CD562482-6B65-4928-A3F6-FE425AD09B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937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 : en angle 33">
              <a:extLst>
                <a:ext uri="{FF2B5EF4-FFF2-40B4-BE49-F238E27FC236}">
                  <a16:creationId xmlns="" xmlns:a16="http://schemas.microsoft.com/office/drawing/2014/main" id="{071FCD82-864B-4168-B6D9-04990549D5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27406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 : en angle 34">
              <a:extLst>
                <a:ext uri="{FF2B5EF4-FFF2-40B4-BE49-F238E27FC236}">
                  <a16:creationId xmlns="" xmlns:a16="http://schemas.microsoft.com/office/drawing/2014/main" id="{BE8B7770-087C-40E8-923D-F52D8131F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406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 : en angle 35">
              <a:extLst>
                <a:ext uri="{FF2B5EF4-FFF2-40B4-BE49-F238E27FC236}">
                  <a16:creationId xmlns="" xmlns:a16="http://schemas.microsoft.com/office/drawing/2014/main" id="{F50A6E48-6B2A-469E-953F-72DE17429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5875" y="4796381"/>
              <a:ext cx="360000" cy="180000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="" xmlns:a16="http://schemas.microsoft.com/office/drawing/2014/main" id="{1C6D8F8E-6426-4B07-9611-4731FBBBD211}"/>
                </a:ext>
              </a:extLst>
            </p:cNvPr>
            <p:cNvCxnSpPr/>
            <p:nvPr/>
          </p:nvCxnSpPr>
          <p:spPr>
            <a:xfrm>
              <a:off x="8467406" y="4796381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="" xmlns:a16="http://schemas.microsoft.com/office/drawing/2014/main" id="{8F5D8CEC-D519-4D8C-B745-2569261E4CCE}"/>
                </a:ext>
              </a:extLst>
            </p:cNvPr>
            <p:cNvCxnSpPr/>
            <p:nvPr/>
          </p:nvCxnSpPr>
          <p:spPr>
            <a:xfrm>
              <a:off x="9543175" y="4796381"/>
              <a:ext cx="0" cy="18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="" xmlns:a16="http://schemas.microsoft.com/office/drawing/2014/main" id="{DBD285D3-C8E7-4E91-B2E5-F31EB7742278}"/>
                </a:ext>
              </a:extLst>
            </p:cNvPr>
            <p:cNvSpPr txBox="1"/>
            <p:nvPr/>
          </p:nvSpPr>
          <p:spPr>
            <a:xfrm>
              <a:off x="8069400" y="4709634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="" xmlns:a16="http://schemas.microsoft.com/office/drawing/2014/main" id="{E885DA5D-9A0E-4194-8FF1-5B4C0A7591D2}"/>
                </a:ext>
              </a:extLst>
            </p:cNvPr>
            <p:cNvSpPr txBox="1"/>
            <p:nvPr/>
          </p:nvSpPr>
          <p:spPr>
            <a:xfrm>
              <a:off x="8426872" y="4709634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="" xmlns:a16="http://schemas.microsoft.com/office/drawing/2014/main" id="{0FCB8E46-856A-4AAE-8EC0-9E708B329F61}"/>
                </a:ext>
              </a:extLst>
            </p:cNvPr>
            <p:cNvSpPr txBox="1"/>
            <p:nvPr/>
          </p:nvSpPr>
          <p:spPr>
            <a:xfrm>
              <a:off x="8983489" y="4709155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="" xmlns:a16="http://schemas.microsoft.com/office/drawing/2014/main" id="{ECED6442-9C5F-4D4F-983E-CD2322590B81}"/>
                </a:ext>
              </a:extLst>
            </p:cNvPr>
            <p:cNvSpPr txBox="1"/>
            <p:nvPr/>
          </p:nvSpPr>
          <p:spPr>
            <a:xfrm>
              <a:off x="9160242" y="4709155"/>
              <a:ext cx="24020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EA2F700C-B284-43B9-B4F7-8198FA2799EE}"/>
                </a:ext>
              </a:extLst>
            </p:cNvPr>
            <p:cNvSpPr txBox="1"/>
            <p:nvPr/>
          </p:nvSpPr>
          <p:spPr>
            <a:xfrm>
              <a:off x="8252915" y="454078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="" xmlns:a16="http://schemas.microsoft.com/office/drawing/2014/main" id="{F38C31C4-4401-487D-AF09-9BEE6749781B}"/>
                </a:ext>
              </a:extLst>
            </p:cNvPr>
            <p:cNvSpPr txBox="1"/>
            <p:nvPr/>
          </p:nvSpPr>
          <p:spPr>
            <a:xfrm>
              <a:off x="8591757" y="453144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="" xmlns:a16="http://schemas.microsoft.com/office/drawing/2014/main" id="{B62AE2E7-8244-4796-B614-99DEF3B5E2F9}"/>
                </a:ext>
              </a:extLst>
            </p:cNvPr>
            <p:cNvSpPr txBox="1"/>
            <p:nvPr/>
          </p:nvSpPr>
          <p:spPr>
            <a:xfrm>
              <a:off x="8785345" y="4534472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="" xmlns:a16="http://schemas.microsoft.com/office/drawing/2014/main" id="{DD0E4997-1CEA-40CB-BE10-CD7C260768CD}"/>
                </a:ext>
              </a:extLst>
            </p:cNvPr>
            <p:cNvSpPr txBox="1"/>
            <p:nvPr/>
          </p:nvSpPr>
          <p:spPr>
            <a:xfrm>
              <a:off x="9331062" y="4533104"/>
              <a:ext cx="240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F851A98F-FD51-46CA-9D98-D98CAD89FCDE}"/>
              </a:ext>
            </a:extLst>
          </p:cNvPr>
          <p:cNvSpPr txBox="1"/>
          <p:nvPr/>
        </p:nvSpPr>
        <p:spPr>
          <a:xfrm>
            <a:off x="6596803" y="4141799"/>
            <a:ext cx="112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Forte lumière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="" xmlns:a16="http://schemas.microsoft.com/office/drawing/2014/main" id="{C4ED09BC-A57E-47C8-8834-495946D20655}"/>
              </a:ext>
            </a:extLst>
          </p:cNvPr>
          <p:cNvSpPr txBox="1"/>
          <p:nvPr/>
        </p:nvSpPr>
        <p:spPr>
          <a:xfrm>
            <a:off x="6564922" y="4369839"/>
            <a:ext cx="112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Faible lumière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E495D73A-52B0-44FF-B365-EFAC155E2EFA}"/>
              </a:ext>
            </a:extLst>
          </p:cNvPr>
          <p:cNvSpPr txBox="1"/>
          <p:nvPr/>
        </p:nvSpPr>
        <p:spPr>
          <a:xfrm>
            <a:off x="838481" y="1516503"/>
            <a:ext cx="2000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L’ordinateur veut envoyer la </a:t>
            </a:r>
            <a:r>
              <a:rPr lang="fr-FR" b="1" dirty="0"/>
              <a:t>trame</a:t>
            </a:r>
            <a:r>
              <a:rPr lang="fr-FR" dirty="0"/>
              <a:t> suivante :</a:t>
            </a:r>
            <a:r>
              <a:rPr lang="fr-FR" b="1" dirty="0"/>
              <a:t> 10011010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D719CA98-F825-4DDA-8546-682B85989BA9}"/>
              </a:ext>
            </a:extLst>
          </p:cNvPr>
          <p:cNvSpPr txBox="1"/>
          <p:nvPr/>
        </p:nvSpPr>
        <p:spPr>
          <a:xfrm>
            <a:off x="8008216" y="1666607"/>
            <a:ext cx="442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3</a:t>
            </a:r>
            <a:r>
              <a:rPr lang="fr-FR" dirty="0"/>
              <a:t> La </a:t>
            </a:r>
            <a:r>
              <a:rPr lang="fr-FR" b="1" dirty="0"/>
              <a:t>Box</a:t>
            </a:r>
            <a:r>
              <a:rPr lang="fr-FR" dirty="0"/>
              <a:t> reçoit le </a:t>
            </a:r>
            <a:r>
              <a:rPr lang="fr-FR" b="1" dirty="0"/>
              <a:t>signal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ECEC3B4A-7A76-4DF0-867C-E576491D0C0C}"/>
              </a:ext>
            </a:extLst>
          </p:cNvPr>
          <p:cNvSpPr txBox="1"/>
          <p:nvPr/>
        </p:nvSpPr>
        <p:spPr>
          <a:xfrm>
            <a:off x="3247682" y="1558874"/>
            <a:ext cx="428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dirty="0"/>
              <a:t> La carte de communication de l’ordinateur génère </a:t>
            </a:r>
            <a:r>
              <a:rPr lang="fr-FR" b="1" dirty="0"/>
              <a:t>un signal </a:t>
            </a:r>
            <a:r>
              <a:rPr lang="fr-FR" dirty="0"/>
              <a:t>qui est envoyé dans le moyen de </a:t>
            </a:r>
            <a:r>
              <a:rPr lang="fr-FR" b="1" dirty="0"/>
              <a:t>communication</a:t>
            </a:r>
          </a:p>
          <a:p>
            <a:pPr algn="ctr"/>
            <a:endParaRPr lang="fr-FR" b="1" dirty="0"/>
          </a:p>
        </p:txBody>
      </p:sp>
      <p:sp>
        <p:nvSpPr>
          <p:cNvPr id="54" name="Titre 1">
            <a:extLst>
              <a:ext uri="{FF2B5EF4-FFF2-40B4-BE49-F238E27FC236}">
                <a16:creationId xmlns="" xmlns:a16="http://schemas.microsoft.com/office/drawing/2014/main" id="{B2865DE0-5735-455C-9D9F-846D6CFAE8F5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 Comment communique t-on ?</a:t>
            </a:r>
            <a:endParaRPr lang="fr-FR" sz="4800" spc="-300" dirty="0"/>
          </a:p>
        </p:txBody>
      </p:sp>
      <p:pic>
        <p:nvPicPr>
          <p:cNvPr id="3074" name="Picture 2" descr="Mise En Réseau, La Fibre Optique, La Communication">
            <a:extLst>
              <a:ext uri="{FF2B5EF4-FFF2-40B4-BE49-F238E27FC236}">
                <a16:creationId xmlns="" xmlns:a16="http://schemas.microsoft.com/office/drawing/2014/main" id="{2D3DC7A7-EAA2-4DA5-9C9B-1356D59E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22005" b="7653"/>
          <a:stretch/>
        </p:blipFill>
        <p:spPr bwMode="auto">
          <a:xfrm>
            <a:off x="3612081" y="4696034"/>
            <a:ext cx="2460283" cy="12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4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797E-17 4.44444E-6 L 0.53073 0.0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8" grpId="0"/>
      <p:bldP spid="49" grpId="0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ZoneTexte 60">
            <a:extLst>
              <a:ext uri="{FF2B5EF4-FFF2-40B4-BE49-F238E27FC236}">
                <a16:creationId xmlns="" xmlns:a16="http://schemas.microsoft.com/office/drawing/2014/main" id="{1D480365-85A8-47DB-A219-5E5947DD2B57}"/>
              </a:ext>
            </a:extLst>
          </p:cNvPr>
          <p:cNvSpPr txBox="1"/>
          <p:nvPr/>
        </p:nvSpPr>
        <p:spPr>
          <a:xfrm rot="20768389">
            <a:off x="9267555" y="2496883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="" xmlns:a16="http://schemas.microsoft.com/office/drawing/2014/main" id="{A27E841A-582D-4420-95CE-74861C7BF06E}"/>
              </a:ext>
            </a:extLst>
          </p:cNvPr>
          <p:cNvSpPr txBox="1"/>
          <p:nvPr/>
        </p:nvSpPr>
        <p:spPr>
          <a:xfrm rot="5210010">
            <a:off x="5801671" y="2796054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="" xmlns:a16="http://schemas.microsoft.com/office/drawing/2014/main" id="{9637B99A-64D3-4ADE-8EBB-D802AB632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630" y="1011794"/>
            <a:ext cx="1898546" cy="1898546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="" xmlns:a16="http://schemas.microsoft.com/office/drawing/2014/main" id="{D31AE3FB-8125-436A-B5EE-76082249842F}"/>
              </a:ext>
            </a:extLst>
          </p:cNvPr>
          <p:cNvGrpSpPr/>
          <p:nvPr/>
        </p:nvGrpSpPr>
        <p:grpSpPr>
          <a:xfrm>
            <a:off x="7404075" y="4360247"/>
            <a:ext cx="1941014" cy="1955247"/>
            <a:chOff x="6107636" y="3967496"/>
            <a:chExt cx="2043629" cy="2043629"/>
          </a:xfrm>
        </p:grpSpPr>
        <p:pic>
          <p:nvPicPr>
            <p:cNvPr id="54" name="Image 53">
              <a:extLst>
                <a:ext uri="{FF2B5EF4-FFF2-40B4-BE49-F238E27FC236}">
                  <a16:creationId xmlns="" xmlns:a16="http://schemas.microsoft.com/office/drawing/2014/main" id="{ED4A6343-6174-4F67-97EE-D6D641CB2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636" y="3967496"/>
              <a:ext cx="2043629" cy="204362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="" xmlns:a16="http://schemas.microsoft.com/office/drawing/2014/main" id="{36007E61-9A07-468D-A8F8-2CBBC81E5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27" t="1254" r="6786" b="6805"/>
            <a:stretch/>
          </p:blipFill>
          <p:spPr>
            <a:xfrm rot="20246762">
              <a:off x="6720031" y="4586939"/>
              <a:ext cx="212025" cy="152736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5356D892-76FC-45D9-960D-0DA3E1514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66" y="3562865"/>
            <a:ext cx="2052667" cy="205266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37B2F44E-4E7D-48F8-A5F8-CEA3B1E115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A7D0963D-3FF6-4171-8D4D-755D1493BB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35</a:t>
            </a:fld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0DD252B-EDE3-48D6-92D5-C0E2EC6B6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7627" y="4164175"/>
            <a:ext cx="1743076" cy="17430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86981D7C-CF72-41DF-8B1F-33D2BC5823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6"/>
          <a:stretch/>
        </p:blipFill>
        <p:spPr>
          <a:xfrm>
            <a:off x="5818104" y="375488"/>
            <a:ext cx="1950720" cy="1216146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="" xmlns:a16="http://schemas.microsoft.com/office/drawing/2014/main" id="{5132FCC6-55F0-4A92-B8F5-41374DCB1C3C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3460066" y="2841047"/>
            <a:ext cx="2350074" cy="547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="" xmlns:a16="http://schemas.microsoft.com/office/drawing/2014/main" id="{91A16CDC-ABF0-463F-8E40-B1797786FE2F}"/>
              </a:ext>
            </a:extLst>
          </p:cNvPr>
          <p:cNvCxnSpPr>
            <a:cxnSpLocks/>
          </p:cNvCxnSpPr>
          <p:nvPr/>
        </p:nvCxnSpPr>
        <p:spPr>
          <a:xfrm flipV="1">
            <a:off x="3927484" y="4029550"/>
            <a:ext cx="2006753" cy="9617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="" xmlns:a16="http://schemas.microsoft.com/office/drawing/2014/main" id="{6D39A446-D03E-4CF7-BC11-ECAC09416492}"/>
              </a:ext>
            </a:extLst>
          </p:cNvPr>
          <p:cNvCxnSpPr>
            <a:cxnSpLocks/>
          </p:cNvCxnSpPr>
          <p:nvPr/>
        </p:nvCxnSpPr>
        <p:spPr>
          <a:xfrm flipH="1" flipV="1">
            <a:off x="6777918" y="4299540"/>
            <a:ext cx="358470" cy="736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="" xmlns:a16="http://schemas.microsoft.com/office/drawing/2014/main" id="{6F75C106-F498-43AE-857F-ACD201CEF4BB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7127756" y="3852227"/>
            <a:ext cx="1760980" cy="4931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="" xmlns:a16="http://schemas.microsoft.com/office/drawing/2014/main" id="{7B58CD23-3AAA-47A1-9462-8B632695F819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7155284" y="2761707"/>
            <a:ext cx="2033114" cy="5240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="" xmlns:a16="http://schemas.microsoft.com/office/drawing/2014/main" id="{0E052185-60A7-4FCC-81F5-311A0C931D85}"/>
              </a:ext>
            </a:extLst>
          </p:cNvPr>
          <p:cNvSpPr txBox="1"/>
          <p:nvPr/>
        </p:nvSpPr>
        <p:spPr>
          <a:xfrm>
            <a:off x="4983811" y="1585007"/>
            <a:ext cx="313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Professeur     192.168.0.7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86B229AD-12DA-451A-8DDA-61024581F7C0}"/>
              </a:ext>
            </a:extLst>
          </p:cNvPr>
          <p:cNvSpPr txBox="1"/>
          <p:nvPr/>
        </p:nvSpPr>
        <p:spPr>
          <a:xfrm>
            <a:off x="530035" y="3479519"/>
            <a:ext cx="275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Paul    192.168.0.2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687BD237-3B29-4A9A-B78E-FCDEBFD91C6B}"/>
              </a:ext>
            </a:extLst>
          </p:cNvPr>
          <p:cNvSpPr txBox="1"/>
          <p:nvPr/>
        </p:nvSpPr>
        <p:spPr>
          <a:xfrm>
            <a:off x="1814169" y="5677081"/>
            <a:ext cx="235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Emma    192.168.0.3</a:t>
            </a: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B4E2D5BE-D6AD-4417-B40C-DD6390FBFA97}"/>
              </a:ext>
            </a:extLst>
          </p:cNvPr>
          <p:cNvSpPr txBox="1"/>
          <p:nvPr/>
        </p:nvSpPr>
        <p:spPr>
          <a:xfrm>
            <a:off x="9587465" y="5471271"/>
            <a:ext cx="26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Anne    192.168.0.5</a:t>
            </a: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="" xmlns:a16="http://schemas.microsoft.com/office/drawing/2014/main" id="{5C951AAE-CE8C-41B4-ACE6-9390F2258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398" y="2588861"/>
            <a:ext cx="863425" cy="34569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="" xmlns:a16="http://schemas.microsoft.com/office/drawing/2014/main" id="{A20910BF-81B2-45F4-A205-344241D1DC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1416" y="2689175"/>
            <a:ext cx="758650" cy="30374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="" xmlns:a16="http://schemas.microsoft.com/office/drawing/2014/main" id="{C80B9F0E-ED8B-449D-AB7C-B832EE582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8736" y="4193524"/>
            <a:ext cx="758650" cy="30374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="" xmlns:a16="http://schemas.microsoft.com/office/drawing/2014/main" id="{6829FD16-F424-478C-9089-081482EE4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48" y="5007559"/>
            <a:ext cx="758650" cy="3037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675F36D6-8198-4BE0-8C08-52E6D495BEB7}"/>
              </a:ext>
            </a:extLst>
          </p:cNvPr>
          <p:cNvSpPr txBox="1"/>
          <p:nvPr/>
        </p:nvSpPr>
        <p:spPr>
          <a:xfrm>
            <a:off x="5537579" y="4332393"/>
            <a:ext cx="144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536CA1D0-AEEC-4925-8507-E504A0EC1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7" t="1254" r="6786" b="6805"/>
          <a:stretch/>
        </p:blipFill>
        <p:spPr>
          <a:xfrm>
            <a:off x="9899153" y="4187481"/>
            <a:ext cx="250140" cy="18019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9B4AC15A-FBF8-426D-815D-CB31B0F8B76C}"/>
              </a:ext>
            </a:extLst>
          </p:cNvPr>
          <p:cNvGrpSpPr/>
          <p:nvPr/>
        </p:nvGrpSpPr>
        <p:grpSpPr>
          <a:xfrm>
            <a:off x="677884" y="1587997"/>
            <a:ext cx="1821281" cy="1821281"/>
            <a:chOff x="260113" y="2234052"/>
            <a:chExt cx="1821281" cy="1821281"/>
          </a:xfrm>
        </p:grpSpPr>
        <p:pic>
          <p:nvPicPr>
            <p:cNvPr id="66" name="Image 65">
              <a:extLst>
                <a:ext uri="{FF2B5EF4-FFF2-40B4-BE49-F238E27FC236}">
                  <a16:creationId xmlns="" xmlns:a16="http://schemas.microsoft.com/office/drawing/2014/main" id="{572C6A28-5017-4C45-BC15-E16FD57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0113" y="2234052"/>
              <a:ext cx="1821281" cy="1821281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="" xmlns:a16="http://schemas.microsoft.com/office/drawing/2014/main" id="{DFBA9D71-4474-4EBE-8403-C3F665B48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27" t="1254" r="6786" b="6805"/>
            <a:stretch/>
          </p:blipFill>
          <p:spPr>
            <a:xfrm rot="1177699">
              <a:off x="1483768" y="2841287"/>
              <a:ext cx="212025" cy="152737"/>
            </a:xfrm>
            <a:prstGeom prst="rect">
              <a:avLst/>
            </a:prstGeom>
          </p:spPr>
        </p:pic>
      </p:grpSp>
      <p:pic>
        <p:nvPicPr>
          <p:cNvPr id="70" name="Image 69">
            <a:extLst>
              <a:ext uri="{FF2B5EF4-FFF2-40B4-BE49-F238E27FC236}">
                <a16:creationId xmlns="" xmlns:a16="http://schemas.microsoft.com/office/drawing/2014/main" id="{18C7BE8E-F67C-4C35-BE92-D94BAEE88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7" t="1254" r="6786" b="6805"/>
          <a:stretch/>
        </p:blipFill>
        <p:spPr>
          <a:xfrm rot="20334800">
            <a:off x="10322055" y="1741666"/>
            <a:ext cx="119682" cy="86216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A7A8DC54-A266-4938-93F9-37D1FDEA24CA}"/>
              </a:ext>
            </a:extLst>
          </p:cNvPr>
          <p:cNvSpPr txBox="1"/>
          <p:nvPr/>
        </p:nvSpPr>
        <p:spPr>
          <a:xfrm>
            <a:off x="6331462" y="5571907"/>
            <a:ext cx="1507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Arthur 192.168.0.4</a:t>
            </a: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Connecteur droit 75">
            <a:extLst>
              <a:ext uri="{FF2B5EF4-FFF2-40B4-BE49-F238E27FC236}">
                <a16:creationId xmlns="" xmlns:a16="http://schemas.microsoft.com/office/drawing/2014/main" id="{C3CD514E-82CF-4E1F-B715-D4CAEF4DCBC0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6419834" y="2222244"/>
            <a:ext cx="0" cy="6823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="" xmlns:a16="http://schemas.microsoft.com/office/drawing/2014/main" id="{265DA9AF-6B41-4CD5-9155-E262A7F3A49C}"/>
              </a:ext>
            </a:extLst>
          </p:cNvPr>
          <p:cNvSpPr txBox="1"/>
          <p:nvPr/>
        </p:nvSpPr>
        <p:spPr>
          <a:xfrm>
            <a:off x="9253344" y="2877626"/>
            <a:ext cx="26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Sami    192.168.0.6</a:t>
            </a: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="" xmlns:a16="http://schemas.microsoft.com/office/drawing/2014/main" id="{EEEA77BF-4158-4EB8-AC0A-CBB56568259E}"/>
              </a:ext>
            </a:extLst>
          </p:cNvPr>
          <p:cNvSpPr txBox="1"/>
          <p:nvPr/>
        </p:nvSpPr>
        <p:spPr>
          <a:xfrm rot="787007">
            <a:off x="5863893" y="3432653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="" xmlns:a16="http://schemas.microsoft.com/office/drawing/2014/main" id="{8F692A61-6D17-48F8-99E0-6F46C58EA2CD}"/>
              </a:ext>
            </a:extLst>
          </p:cNvPr>
          <p:cNvSpPr txBox="1"/>
          <p:nvPr/>
        </p:nvSpPr>
        <p:spPr>
          <a:xfrm rot="19935732">
            <a:off x="5766189" y="3470110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="" xmlns:a16="http://schemas.microsoft.com/office/drawing/2014/main" id="{72FBB036-1900-4A0E-A9FB-B1463D644DFD}"/>
              </a:ext>
            </a:extLst>
          </p:cNvPr>
          <p:cNvSpPr txBox="1"/>
          <p:nvPr/>
        </p:nvSpPr>
        <p:spPr>
          <a:xfrm rot="20608668">
            <a:off x="6428639" y="3087518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="" xmlns:a16="http://schemas.microsoft.com/office/drawing/2014/main" id="{00A369EC-BAAF-43FF-91AD-56B091C632D7}"/>
              </a:ext>
            </a:extLst>
          </p:cNvPr>
          <p:cNvSpPr txBox="1"/>
          <p:nvPr/>
        </p:nvSpPr>
        <p:spPr>
          <a:xfrm rot="1029732">
            <a:off x="6584476" y="3635419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="" xmlns:a16="http://schemas.microsoft.com/office/drawing/2014/main" id="{59495922-CFCC-4EB7-8FD7-F36C185AA510}"/>
              </a:ext>
            </a:extLst>
          </p:cNvPr>
          <p:cNvSpPr txBox="1"/>
          <p:nvPr/>
        </p:nvSpPr>
        <p:spPr>
          <a:xfrm rot="3771616">
            <a:off x="6066198" y="4038324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F0"/>
                </a:solidFill>
              </a:rPr>
              <a:t>10011010</a:t>
            </a:r>
          </a:p>
        </p:txBody>
      </p:sp>
      <p:sp>
        <p:nvSpPr>
          <p:cNvPr id="89" name="Titre 3">
            <a:extLst>
              <a:ext uri="{FF2B5EF4-FFF2-40B4-BE49-F238E27FC236}">
                <a16:creationId xmlns="" xmlns:a16="http://schemas.microsoft.com/office/drawing/2014/main" id="{93F7B425-ECA8-49E5-8EFA-33ADA64E8B4E}"/>
              </a:ext>
            </a:extLst>
          </p:cNvPr>
          <p:cNvSpPr txBox="1">
            <a:spLocks/>
          </p:cNvSpPr>
          <p:nvPr/>
        </p:nvSpPr>
        <p:spPr>
          <a:xfrm>
            <a:off x="619125" y="360363"/>
            <a:ext cx="10515600" cy="7207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Exemple de la classe virtuelle :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9DB005E3-F70E-4337-930E-6D0CA2615A36}"/>
              </a:ext>
            </a:extLst>
          </p:cNvPr>
          <p:cNvSpPr txBox="1"/>
          <p:nvPr/>
        </p:nvSpPr>
        <p:spPr>
          <a:xfrm rot="713523">
            <a:off x="5874625" y="3583895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="" xmlns:a16="http://schemas.microsoft.com/office/drawing/2014/main" id="{0819F3DA-B566-4AF3-8293-6C330AB454DB}"/>
              </a:ext>
            </a:extLst>
          </p:cNvPr>
          <p:cNvSpPr txBox="1"/>
          <p:nvPr/>
        </p:nvSpPr>
        <p:spPr>
          <a:xfrm rot="20768389">
            <a:off x="6333886" y="3200854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="" xmlns:a16="http://schemas.microsoft.com/office/drawing/2014/main" id="{519F9E8E-C19C-449F-B3B8-01495DEE15C6}"/>
              </a:ext>
            </a:extLst>
          </p:cNvPr>
          <p:cNvSpPr txBox="1"/>
          <p:nvPr/>
        </p:nvSpPr>
        <p:spPr>
          <a:xfrm rot="819283">
            <a:off x="6322767" y="3613136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="" xmlns:a16="http://schemas.microsoft.com/office/drawing/2014/main" id="{DEB0431B-BDC8-4BBD-A334-106CE6803AD2}"/>
              </a:ext>
            </a:extLst>
          </p:cNvPr>
          <p:cNvSpPr txBox="1"/>
          <p:nvPr/>
        </p:nvSpPr>
        <p:spPr>
          <a:xfrm rot="4024789">
            <a:off x="5864603" y="3945234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="" xmlns:a16="http://schemas.microsoft.com/office/drawing/2014/main" id="{0FDACF3B-A3DB-48CA-8C23-E5311C862431}"/>
              </a:ext>
            </a:extLst>
          </p:cNvPr>
          <p:cNvSpPr txBox="1"/>
          <p:nvPr/>
        </p:nvSpPr>
        <p:spPr>
          <a:xfrm rot="16200000">
            <a:off x="5551994" y="3364138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5E286664-7DD4-4C80-9EF1-709D8108A531}"/>
              </a:ext>
            </a:extLst>
          </p:cNvPr>
          <p:cNvSpPr txBox="1"/>
          <p:nvPr/>
        </p:nvSpPr>
        <p:spPr>
          <a:xfrm rot="20567286">
            <a:off x="3288146" y="4815781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11110000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BB5A0FC1-4E8F-43E4-ADB1-1BE43C615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525" y="4919869"/>
            <a:ext cx="758650" cy="303743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="" xmlns:a16="http://schemas.microsoft.com/office/drawing/2014/main" id="{B2101A8C-76BD-4776-9B6E-921988024C11}"/>
              </a:ext>
            </a:extLst>
          </p:cNvPr>
          <p:cNvSpPr txBox="1"/>
          <p:nvPr/>
        </p:nvSpPr>
        <p:spPr>
          <a:xfrm rot="1035973">
            <a:off x="5965601" y="3334787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="" xmlns:a16="http://schemas.microsoft.com/office/drawing/2014/main" id="{8C620F00-0242-48AD-AA27-A722A478A624}"/>
              </a:ext>
            </a:extLst>
          </p:cNvPr>
          <p:cNvSpPr txBox="1"/>
          <p:nvPr/>
        </p:nvSpPr>
        <p:spPr>
          <a:xfrm rot="16200000">
            <a:off x="5637124" y="3360617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="" xmlns:a16="http://schemas.microsoft.com/office/drawing/2014/main" id="{1E4388C5-A031-45E5-BED6-D07A6DAC13CD}"/>
              </a:ext>
            </a:extLst>
          </p:cNvPr>
          <p:cNvSpPr txBox="1"/>
          <p:nvPr/>
        </p:nvSpPr>
        <p:spPr>
          <a:xfrm rot="19841686">
            <a:off x="6156578" y="3257754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="" xmlns:a16="http://schemas.microsoft.com/office/drawing/2014/main" id="{128E2BEF-4F67-4741-95D9-52E8A0C2C897}"/>
              </a:ext>
            </a:extLst>
          </p:cNvPr>
          <p:cNvSpPr txBox="1"/>
          <p:nvPr/>
        </p:nvSpPr>
        <p:spPr>
          <a:xfrm rot="1423164">
            <a:off x="6525000" y="3614463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="" xmlns:a16="http://schemas.microsoft.com/office/drawing/2014/main" id="{F08CA19C-6442-4CA3-BB8C-B353D7F621FC}"/>
              </a:ext>
            </a:extLst>
          </p:cNvPr>
          <p:cNvSpPr txBox="1"/>
          <p:nvPr/>
        </p:nvSpPr>
        <p:spPr>
          <a:xfrm rot="14581687">
            <a:off x="5310833" y="2913305"/>
            <a:ext cx="148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10001111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="" xmlns:a16="http://schemas.microsoft.com/office/drawing/2014/main" id="{E4F207FC-189E-4525-BA97-CA33751CC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382" y="2875151"/>
            <a:ext cx="1614866" cy="1639197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="" xmlns:a16="http://schemas.microsoft.com/office/drawing/2014/main" id="{59B2F769-B25A-4E35-9777-757CFD9D9B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2266" r="95625">
                        <a14:foregroundMark x1="4141" y1="34531" x2="10625" y2="69063"/>
                        <a14:foregroundMark x1="10625" y1="69063" x2="49219" y2="86563"/>
                        <a14:foregroundMark x1="49219" y1="86563" x2="87344" y2="68438"/>
                        <a14:foregroundMark x1="87344" y1="68438" x2="95625" y2="40938"/>
                        <a14:foregroundMark x1="62969" y1="7031" x2="63438" y2="15313"/>
                        <a14:foregroundMark x1="26172" y1="86094" x2="82734" y2="63125"/>
                        <a14:foregroundMark x1="58828" y1="75938" x2="69375" y2="79688"/>
                        <a14:foregroundMark x1="53750" y1="76875" x2="53750" y2="86094"/>
                        <a14:foregroundMark x1="5000" y1="34531" x2="2266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8121" y="1876552"/>
            <a:ext cx="863425" cy="3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1.45833E-6 0.1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20469 -0.0962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-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16823 0.14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71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946 0.1347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6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2826 0.0680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34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023 L 0.16354 -0.081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40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1133 -0.20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-100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3932 0.167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838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16406 0.0740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370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18099 -0.075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37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0144 -0.187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3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2082 -0.094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27917 0.136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412 L -0.24089 -0.085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-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19831 0.17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86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0162 L 0.15274 0.0895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439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06511 0.226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5" grpId="0"/>
      <p:bldP spid="83" grpId="0"/>
      <p:bldP spid="84" grpId="0"/>
      <p:bldP spid="86" grpId="0"/>
      <p:bldP spid="87" grpId="0"/>
      <p:bldP spid="88" grpId="0"/>
      <p:bldP spid="48" grpId="0"/>
      <p:bldP spid="53" grpId="0"/>
      <p:bldP spid="55" grpId="0"/>
      <p:bldP spid="56" grpId="0"/>
      <p:bldP spid="57" grpId="0"/>
      <p:bldP spid="46" grpId="0"/>
      <p:bldP spid="69" grpId="0"/>
      <p:bldP spid="71" grpId="0"/>
      <p:bldP spid="74" grpId="0"/>
      <p:bldP spid="75" grpId="0"/>
      <p:bldP spid="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9287CDF0-8176-4CA2-85C1-9F2B62743C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76BED45-833E-41EE-BFFB-0EFF0ACEF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36</a:t>
            </a:fld>
            <a:endParaRPr lang="fr-FR" noProof="0"/>
          </a:p>
        </p:txBody>
      </p:sp>
      <p:sp>
        <p:nvSpPr>
          <p:cNvPr id="50" name="Titre 3">
            <a:extLst>
              <a:ext uri="{FF2B5EF4-FFF2-40B4-BE49-F238E27FC236}">
                <a16:creationId xmlns="" xmlns:a16="http://schemas.microsoft.com/office/drawing/2014/main" id="{D5A23751-A81B-4C67-A712-95FCD5C8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9229" y="-149958"/>
            <a:ext cx="549506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Synthèse</a:t>
            </a:r>
          </a:p>
        </p:txBody>
      </p:sp>
      <p:sp>
        <p:nvSpPr>
          <p:cNvPr id="52" name="Espace réservé du numéro de diapositive 2">
            <a:extLst>
              <a:ext uri="{FF2B5EF4-FFF2-40B4-BE49-F238E27FC236}">
                <a16:creationId xmlns="" xmlns:a16="http://schemas.microsoft.com/office/drawing/2014/main" id="{F7D2BF9F-2527-42AF-A4C3-73A9675025F8}"/>
              </a:ext>
            </a:extLst>
          </p:cNvPr>
          <p:cNvSpPr txBox="1">
            <a:spLocks/>
          </p:cNvSpPr>
          <p:nvPr/>
        </p:nvSpPr>
        <p:spPr>
          <a:xfrm>
            <a:off x="423640" y="3634217"/>
            <a:ext cx="2530945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269875">
              <a:buFont typeface="Wingdings" panose="05000000000000000000" pitchFamily="2" charset="2"/>
              <a:buChar char="ü"/>
            </a:pPr>
            <a:r>
              <a:rPr lang="fr-FR" sz="1800">
                <a:solidFill>
                  <a:schemeClr val="tx1"/>
                </a:solidFill>
              </a:rPr>
              <a:t>point d’accès wifi. </a:t>
            </a:r>
            <a:endParaRPr lang="fr-FR" sz="1800" dirty="0">
              <a:solidFill>
                <a:schemeClr val="tx1"/>
              </a:solidFill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="" xmlns:a16="http://schemas.microsoft.com/office/drawing/2014/main" id="{72C3AE64-E274-4F8B-A924-1243936D3128}"/>
              </a:ext>
            </a:extLst>
          </p:cNvPr>
          <p:cNvGrpSpPr/>
          <p:nvPr/>
        </p:nvGrpSpPr>
        <p:grpSpPr>
          <a:xfrm>
            <a:off x="423640" y="3956459"/>
            <a:ext cx="4307150" cy="923330"/>
            <a:chOff x="83760" y="3982036"/>
            <a:chExt cx="4307150" cy="923330"/>
          </a:xfrm>
        </p:grpSpPr>
        <p:grpSp>
          <p:nvGrpSpPr>
            <p:cNvPr id="55" name="Groupe 54">
              <a:extLst>
                <a:ext uri="{FF2B5EF4-FFF2-40B4-BE49-F238E27FC236}">
                  <a16:creationId xmlns="" xmlns:a16="http://schemas.microsoft.com/office/drawing/2014/main" id="{491FC07E-D54E-4407-8389-39AC8D577388}"/>
                </a:ext>
              </a:extLst>
            </p:cNvPr>
            <p:cNvGrpSpPr/>
            <p:nvPr/>
          </p:nvGrpSpPr>
          <p:grpSpPr>
            <a:xfrm>
              <a:off x="3268084" y="4054614"/>
              <a:ext cx="1122826" cy="646331"/>
              <a:chOff x="4309875" y="2701678"/>
              <a:chExt cx="1122826" cy="646331"/>
            </a:xfrm>
          </p:grpSpPr>
          <p:sp>
            <p:nvSpPr>
              <p:cNvPr id="57" name="Accolade fermante 56">
                <a:extLst>
                  <a:ext uri="{FF2B5EF4-FFF2-40B4-BE49-F238E27FC236}">
                    <a16:creationId xmlns="" xmlns:a16="http://schemas.microsoft.com/office/drawing/2014/main" id="{62D20C81-67F6-4D22-8CCD-C89E8AD061C3}"/>
                  </a:ext>
                </a:extLst>
              </p:cNvPr>
              <p:cNvSpPr/>
              <p:nvPr/>
            </p:nvSpPr>
            <p:spPr>
              <a:xfrm>
                <a:off x="4309875" y="2744307"/>
                <a:ext cx="312235" cy="482817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="" xmlns:a16="http://schemas.microsoft.com/office/drawing/2014/main" id="{3C51C011-8AD7-422C-B959-AA27D24BAA1E}"/>
                  </a:ext>
                </a:extLst>
              </p:cNvPr>
              <p:cNvSpPr txBox="1"/>
              <p:nvPr/>
            </p:nvSpPr>
            <p:spPr>
              <a:xfrm>
                <a:off x="4582523" y="2701678"/>
                <a:ext cx="8501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votre </a:t>
                </a:r>
                <a:r>
                  <a:rPr lang="fr-FR" b="1" dirty="0">
                    <a:solidFill>
                      <a:schemeClr val="accent5">
                        <a:lumMod val="75000"/>
                      </a:schemeClr>
                    </a:solidFill>
                  </a:rPr>
                  <a:t>BOX</a:t>
                </a: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="" xmlns:a16="http://schemas.microsoft.com/office/drawing/2014/main" id="{959C5F95-20A9-4708-A354-50E90AD69580}"/>
                </a:ext>
              </a:extLst>
            </p:cNvPr>
            <p:cNvSpPr txBox="1"/>
            <p:nvPr/>
          </p:nvSpPr>
          <p:spPr>
            <a:xfrm>
              <a:off x="83760" y="3982036"/>
              <a:ext cx="3515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dirty="0"/>
                <a:t>modem, routeur, passerelle, serveur, commutateur.</a:t>
              </a:r>
            </a:p>
            <a:p>
              <a:endParaRPr lang="fr-FR" dirty="0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="" xmlns:a16="http://schemas.microsoft.com/office/drawing/2014/main" id="{78FA42E3-FF91-4CDC-90EF-CCB963BDF520}"/>
              </a:ext>
            </a:extLst>
          </p:cNvPr>
          <p:cNvSpPr txBox="1"/>
          <p:nvPr/>
        </p:nvSpPr>
        <p:spPr>
          <a:xfrm>
            <a:off x="423640" y="3232879"/>
            <a:ext cx="44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Câbles</a:t>
            </a:r>
            <a:r>
              <a:rPr lang="fr-FR" dirty="0"/>
              <a:t> ou fibre optique.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="" xmlns:a16="http://schemas.microsoft.com/office/drawing/2014/main" id="{5D1C6B5A-42F9-46D7-8BCD-F8FFBBBF3AAC}"/>
              </a:ext>
            </a:extLst>
          </p:cNvPr>
          <p:cNvSpPr txBox="1"/>
          <p:nvPr/>
        </p:nvSpPr>
        <p:spPr>
          <a:xfrm>
            <a:off x="423640" y="2365243"/>
            <a:ext cx="4380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Périphériques</a:t>
            </a:r>
            <a:r>
              <a:rPr lang="fr-FR" dirty="0"/>
              <a:t> : ordinateurs, téléphones, tablettes,   imprimante réseau…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="" xmlns:a16="http://schemas.microsoft.com/office/drawing/2014/main" id="{2074D517-4AA9-4BEB-8513-3111248E0174}"/>
              </a:ext>
            </a:extLst>
          </p:cNvPr>
          <p:cNvSpPr txBox="1"/>
          <p:nvPr/>
        </p:nvSpPr>
        <p:spPr>
          <a:xfrm>
            <a:off x="423640" y="1100669"/>
            <a:ext cx="451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Un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réseau informatique </a:t>
            </a:r>
            <a:r>
              <a:rPr lang="fr-FR" dirty="0"/>
              <a:t>permet de</a:t>
            </a:r>
          </a:p>
          <a:p>
            <a:r>
              <a:rPr lang="fr-FR" dirty="0"/>
              <a:t> relier plusieurs ordinateurs entre eux afin </a:t>
            </a:r>
          </a:p>
          <a:p>
            <a:r>
              <a:rPr lang="fr-FR" dirty="0"/>
              <a:t>qu’ils puissent échanger des informations.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="" xmlns:a16="http://schemas.microsoft.com/office/drawing/2014/main" id="{D0632B8A-F195-44EC-BB79-9F2F6651700A}"/>
              </a:ext>
            </a:extLst>
          </p:cNvPr>
          <p:cNvSpPr txBox="1"/>
          <p:nvPr/>
        </p:nvSpPr>
        <p:spPr>
          <a:xfrm>
            <a:off x="423640" y="1979908"/>
            <a:ext cx="473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Il est composé de plusieurs éléments : 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="" xmlns:a16="http://schemas.microsoft.com/office/drawing/2014/main" id="{9F59C9B7-FFF4-4E91-9056-EDA6E948A88F}"/>
              </a:ext>
            </a:extLst>
          </p:cNvPr>
          <p:cNvSpPr txBox="1"/>
          <p:nvPr/>
        </p:nvSpPr>
        <p:spPr>
          <a:xfrm>
            <a:off x="423640" y="4652126"/>
            <a:ext cx="5019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ordinateurs utilisent le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langage</a:t>
            </a:r>
            <a:r>
              <a:rPr lang="fr-FR" b="1" dirty="0"/>
              <a:t>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binaire</a:t>
            </a:r>
            <a:r>
              <a:rPr lang="fr-FR" dirty="0"/>
              <a:t> composé de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fr-FR" dirty="0"/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et de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64" name="ZoneTexte 63">
            <a:extLst>
              <a:ext uri="{FF2B5EF4-FFF2-40B4-BE49-F238E27FC236}">
                <a16:creationId xmlns="" xmlns:a16="http://schemas.microsoft.com/office/drawing/2014/main" id="{D7288123-D7A2-411D-A1AF-8B02F4353C92}"/>
              </a:ext>
            </a:extLst>
          </p:cNvPr>
          <p:cNvSpPr txBox="1"/>
          <p:nvPr/>
        </p:nvSpPr>
        <p:spPr>
          <a:xfrm>
            <a:off x="423640" y="5256911"/>
            <a:ext cx="478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Chaque appareil connecté à un réseau est identifié  par une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adresse</a:t>
            </a:r>
            <a:r>
              <a:rPr lang="fr-FR" b="1" dirty="0"/>
              <a:t>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IP.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5" name="Rectangle : coins arrondis 64">
            <a:extLst>
              <a:ext uri="{FF2B5EF4-FFF2-40B4-BE49-F238E27FC236}">
                <a16:creationId xmlns="" xmlns:a16="http://schemas.microsoft.com/office/drawing/2014/main" id="{C5A6034B-F07C-4942-A82D-1DF696B85E48}"/>
              </a:ext>
            </a:extLst>
          </p:cNvPr>
          <p:cNvSpPr/>
          <p:nvPr/>
        </p:nvSpPr>
        <p:spPr>
          <a:xfrm>
            <a:off x="223982" y="954758"/>
            <a:ext cx="5019108" cy="4995268"/>
          </a:xfrm>
          <a:prstGeom prst="roundRect">
            <a:avLst>
              <a:gd name="adj" fmla="val 9827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6" name="Image 65">
            <a:extLst>
              <a:ext uri="{FF2B5EF4-FFF2-40B4-BE49-F238E27FC236}">
                <a16:creationId xmlns="" xmlns:a16="http://schemas.microsoft.com/office/drawing/2014/main" id="{01EB1A9C-24DE-44DD-8CD5-E12CB3AA7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7" b="-1"/>
          <a:stretch/>
        </p:blipFill>
        <p:spPr>
          <a:xfrm>
            <a:off x="5427461" y="1651000"/>
            <a:ext cx="6625160" cy="34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5E1BF552-961B-4AD6-9C35-9A390A60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16" y="1295398"/>
            <a:ext cx="3986025" cy="39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1ED98E-B5A7-4660-BEE9-9084F20BF3A4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="" xmlns:a16="http://schemas.microsoft.com/office/drawing/2014/main" id="{AA22641C-385A-426C-BF86-F89AE44BB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37</a:t>
            </a:fld>
            <a:endParaRPr lang="fr-FR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E7ADDC9-21C1-4A60-973D-90773624FEC6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C614313-D47C-42EC-B974-E886727527A3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CD71E7-A78A-4152-B69F-4501957A3D8B}"/>
              </a:ext>
            </a:extLst>
          </p:cNvPr>
          <p:cNvSpPr/>
          <p:nvPr/>
        </p:nvSpPr>
        <p:spPr>
          <a:xfrm>
            <a:off x="95075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6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42D79BFA-95EF-4C66-8667-645B94C59F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1B5A7565-7DD4-4420-940A-649CC346EC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38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EE8E57-6382-41D9-BE79-82EE3F7BCCAF}"/>
              </a:ext>
            </a:extLst>
          </p:cNvPr>
          <p:cNvSpPr/>
          <p:nvPr/>
        </p:nvSpPr>
        <p:spPr>
          <a:xfrm>
            <a:off x="1254489" y="1690688"/>
            <a:ext cx="823847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Le réseau informatique domestique (le réseau de chez vous) : </a:t>
            </a:r>
            <a:r>
              <a:rPr lang="fr-FR" sz="2400" i="1" dirty="0"/>
              <a:t>(plusieurs réponses possibles)</a:t>
            </a:r>
          </a:p>
          <a:p>
            <a:r>
              <a:rPr lang="fr-FR" sz="4400" b="1" dirty="0"/>
              <a:t>A □</a:t>
            </a:r>
            <a:r>
              <a:rPr lang="fr-FR" sz="4400" dirty="0"/>
              <a:t> </a:t>
            </a:r>
            <a:r>
              <a:rPr lang="fr-FR" sz="2800" dirty="0"/>
              <a:t> 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vous connecter à internet</a:t>
            </a:r>
          </a:p>
          <a:p>
            <a:r>
              <a:rPr lang="fr-FR" sz="4400" b="1" dirty="0"/>
              <a:t>B □</a:t>
            </a:r>
            <a:r>
              <a:rPr lang="fr-FR" sz="4400" dirty="0"/>
              <a:t> </a:t>
            </a:r>
            <a:r>
              <a:rPr lang="fr-FR" sz="2800" dirty="0"/>
              <a:t>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communiquer à plusieurs milliers de kilomètres</a:t>
            </a:r>
          </a:p>
          <a:p>
            <a:r>
              <a:rPr lang="fr-FR" sz="4400" b="1" dirty="0"/>
              <a:t>C □</a:t>
            </a:r>
            <a:r>
              <a:rPr lang="fr-FR" sz="4400" dirty="0"/>
              <a:t> </a:t>
            </a:r>
            <a:r>
              <a:rPr lang="fr-FR" sz="2800" dirty="0"/>
              <a:t>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communiquer </a:t>
            </a:r>
            <a:r>
              <a:rPr lang="fr-FR" sz="2800" b="1" dirty="0"/>
              <a:t>seulement</a:t>
            </a:r>
            <a:r>
              <a:rPr lang="fr-FR" sz="2800" dirty="0"/>
              <a:t> avec ses camarades de classe</a:t>
            </a:r>
          </a:p>
          <a:p>
            <a:endParaRPr lang="fr-FR" sz="2800" dirty="0"/>
          </a:p>
          <a:p>
            <a:endParaRPr lang="fr-FR" sz="4400" dirty="0"/>
          </a:p>
          <a:p>
            <a:endParaRPr lang="fr-FR" dirty="0"/>
          </a:p>
        </p:txBody>
      </p:sp>
      <p:pic>
        <p:nvPicPr>
          <p:cNvPr id="2050" name="Picture 2" descr="70+ Free Quiz &amp; Maze Images - Pixabay">
            <a:extLst>
              <a:ext uri="{FF2B5EF4-FFF2-40B4-BE49-F238E27FC236}">
                <a16:creationId xmlns="" xmlns:a16="http://schemas.microsoft.com/office/drawing/2014/main" id="{87228F5A-EFAF-4C85-B35E-C8A6FDB9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3615006-AD18-4F70-9151-EDAA69436A08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C6D562-474C-4D33-9346-130DA1E1846F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77129CB-DA7B-4C3B-A5C3-F1F64648EEBE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9835B94-2FCF-463B-9EBC-299FF47D7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8" y="365125"/>
            <a:ext cx="1139841" cy="192934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7F4DA3B2-F590-4707-8046-5C5B81BD6992}"/>
              </a:ext>
            </a:extLst>
          </p:cNvPr>
          <p:cNvSpPr/>
          <p:nvPr/>
        </p:nvSpPr>
        <p:spPr>
          <a:xfrm>
            <a:off x="421911" y="1851102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031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42D79BFA-95EF-4C66-8667-645B94C59F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Technologie : Comprendre le fonctionnement d’un réseau informatique (Cycle 4 / 3eme)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1B5A7565-7DD4-4420-940A-649CC346EC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39</a:t>
            </a:fld>
            <a:endParaRPr lang="fr-FR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EE8E57-6382-41D9-BE79-82EE3F7BCCAF}"/>
              </a:ext>
            </a:extLst>
          </p:cNvPr>
          <p:cNvSpPr/>
          <p:nvPr/>
        </p:nvSpPr>
        <p:spPr>
          <a:xfrm>
            <a:off x="1254489" y="1690688"/>
            <a:ext cx="823847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Le réseau informatique domestique (le réseau de chez vous) : </a:t>
            </a:r>
            <a:r>
              <a:rPr lang="fr-FR" sz="2400" i="1" dirty="0"/>
              <a:t>(plusieurs réponses possibles)</a:t>
            </a:r>
          </a:p>
          <a:p>
            <a:r>
              <a:rPr lang="fr-FR" sz="4400" b="1" dirty="0"/>
              <a:t>A □</a:t>
            </a:r>
            <a:r>
              <a:rPr lang="fr-FR" sz="4400" dirty="0"/>
              <a:t> </a:t>
            </a:r>
            <a:r>
              <a:rPr lang="fr-FR" sz="2800" dirty="0"/>
              <a:t> 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vous connecter à internet</a:t>
            </a:r>
          </a:p>
          <a:p>
            <a:r>
              <a:rPr lang="fr-FR" sz="4400" b="1" dirty="0"/>
              <a:t>B □</a:t>
            </a:r>
            <a:r>
              <a:rPr lang="fr-FR" sz="4400" dirty="0"/>
              <a:t> </a:t>
            </a:r>
            <a:r>
              <a:rPr lang="fr-FR" sz="2800" dirty="0"/>
              <a:t>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communiquer à plusieurs milliers de kilomètres</a:t>
            </a:r>
          </a:p>
          <a:p>
            <a:r>
              <a:rPr lang="fr-FR" sz="4400" b="1" dirty="0"/>
              <a:t>C □</a:t>
            </a:r>
            <a:r>
              <a:rPr lang="fr-FR" sz="4400" dirty="0"/>
              <a:t> </a:t>
            </a:r>
            <a:r>
              <a:rPr lang="fr-FR" sz="2800" dirty="0"/>
              <a:t>vous permet</a:t>
            </a:r>
            <a:r>
              <a:rPr lang="fr-FR" sz="4400" dirty="0"/>
              <a:t> </a:t>
            </a:r>
            <a:r>
              <a:rPr lang="fr-FR" sz="2800" dirty="0"/>
              <a:t>de</a:t>
            </a:r>
            <a:r>
              <a:rPr lang="fr-FR" sz="4400" dirty="0"/>
              <a:t> </a:t>
            </a:r>
            <a:r>
              <a:rPr lang="fr-FR" sz="2800" dirty="0"/>
              <a:t>communiquer </a:t>
            </a:r>
            <a:r>
              <a:rPr lang="fr-FR" sz="2800" b="1" dirty="0"/>
              <a:t>seulement</a:t>
            </a:r>
            <a:r>
              <a:rPr lang="fr-FR" sz="2800" dirty="0"/>
              <a:t> avec ses camarades de classe</a:t>
            </a:r>
          </a:p>
          <a:p>
            <a:endParaRPr lang="fr-FR" sz="2800" dirty="0"/>
          </a:p>
          <a:p>
            <a:endParaRPr lang="fr-FR" sz="4400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56E1EEB6-0F88-4DF6-A572-474B39D13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153" y="2689733"/>
            <a:ext cx="496711" cy="5060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B50621C-2BE2-4A51-8DE6-B22C2336C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154" y="3384531"/>
            <a:ext cx="496711" cy="5060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150BDA7-4AA8-424C-A61A-107D78C8B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2"/>
          </a:xfrm>
          <a:prstGeom prst="rect">
            <a:avLst/>
          </a:prstGeom>
        </p:spPr>
      </p:pic>
      <p:pic>
        <p:nvPicPr>
          <p:cNvPr id="14" name="Picture 2" descr="70+ Free Quiz &amp; Maze Images - Pixabay">
            <a:extLst>
              <a:ext uri="{FF2B5EF4-FFF2-40B4-BE49-F238E27FC236}">
                <a16:creationId xmlns="" xmlns:a16="http://schemas.microsoft.com/office/drawing/2014/main" id="{2A91F6EE-FA24-4364-92D8-A81E39107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53A49FB3-2481-446C-B1AF-8A53075032C4}"/>
              </a:ext>
            </a:extLst>
          </p:cNvPr>
          <p:cNvSpPr/>
          <p:nvPr/>
        </p:nvSpPr>
        <p:spPr>
          <a:xfrm>
            <a:off x="421911" y="1851102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031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969451A-BFD2-47E0-A42F-1A583E8082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</a:t>
            </a:fld>
            <a:endParaRPr lang="fr-FR" noProof="0"/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DCA7DDA3-082C-4E7F-BEF4-1904DEB9DCC0}"/>
              </a:ext>
            </a:extLst>
          </p:cNvPr>
          <p:cNvGrpSpPr/>
          <p:nvPr/>
        </p:nvGrpSpPr>
        <p:grpSpPr>
          <a:xfrm>
            <a:off x="1423325" y="1606940"/>
            <a:ext cx="9580404" cy="4630953"/>
            <a:chOff x="1483122" y="1740398"/>
            <a:chExt cx="9580404" cy="4630953"/>
          </a:xfrm>
        </p:grpSpPr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C126A61B-311B-44D0-AF6C-D639C5F0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4023" y1="71875" x2="86523" y2="79883"/>
                          <a14:foregroundMark x1="86523" y1="79883" x2="86523" y2="841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35584" y="3143409"/>
              <a:ext cx="3227942" cy="3227942"/>
            </a:xfrm>
            <a:prstGeom prst="rect">
              <a:avLst/>
            </a:prstGeom>
          </p:spPr>
        </p:pic>
        <p:sp>
          <p:nvSpPr>
            <p:cNvPr id="5" name="Bulle narrative : rectangle à coins arrondis 4">
              <a:extLst>
                <a:ext uri="{FF2B5EF4-FFF2-40B4-BE49-F238E27FC236}">
                  <a16:creationId xmlns="" xmlns:a16="http://schemas.microsoft.com/office/drawing/2014/main" id="{C946AFBE-52F3-46B6-ACA5-87666DDCA2A1}"/>
                </a:ext>
              </a:extLst>
            </p:cNvPr>
            <p:cNvSpPr/>
            <p:nvPr/>
          </p:nvSpPr>
          <p:spPr>
            <a:xfrm>
              <a:off x="1793756" y="1740398"/>
              <a:ext cx="6676736" cy="2370976"/>
            </a:xfrm>
            <a:prstGeom prst="wedgeRoundRectCallout">
              <a:avLst>
                <a:gd name="adj1" fmla="val 34443"/>
                <a:gd name="adj2" fmla="val 65753"/>
                <a:gd name="adj3" fmla="val 16667"/>
              </a:avLst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="" xmlns:a16="http://schemas.microsoft.com/office/drawing/2014/main" id="{B02805C0-9E37-47D8-AF71-2E39DC290FE6}"/>
                </a:ext>
              </a:extLst>
            </p:cNvPr>
            <p:cNvSpPr txBox="1"/>
            <p:nvPr/>
          </p:nvSpPr>
          <p:spPr>
            <a:xfrm>
              <a:off x="1483122" y="1986711"/>
              <a:ext cx="74608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Mais pourquoi les êtres humains</a:t>
              </a:r>
            </a:p>
            <a:p>
              <a:pPr algn="ctr"/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fabriquent-ils des </a:t>
              </a:r>
            </a:p>
            <a:p>
              <a:pPr algn="ctr"/>
              <a:r>
                <a:rPr lang="fr-F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objets technologiques </a:t>
              </a:r>
              <a:r>
                <a:rPr lang="fr-FR" sz="3600" dirty="0">
                  <a:latin typeface="Arial" panose="020B0604020202020204" pitchFamily="34" charset="0"/>
                  <a:cs typeface="Arial" panose="020B0604020202020204" pitchFamily="34" charset="0"/>
                </a:rPr>
                <a:t>?  </a:t>
              </a:r>
            </a:p>
          </p:txBody>
        </p:sp>
      </p:grpSp>
      <p:sp>
        <p:nvSpPr>
          <p:cNvPr id="16" name="Titre 1">
            <a:extLst>
              <a:ext uri="{FF2B5EF4-FFF2-40B4-BE49-F238E27FC236}">
                <a16:creationId xmlns="" xmlns:a16="http://schemas.microsoft.com/office/drawing/2014/main" id="{ABCEFB7E-6BE5-4594-A55C-4AD3FCC4115A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Qu’est-ce que la Technologie ?</a:t>
            </a:r>
            <a:endParaRPr lang="fr-FR" sz="4800" spc="-300" dirty="0"/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AAFF2DD4-21C8-4E89-9A22-336347FFC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25" r="92891">
                        <a14:foregroundMark x1="9688" y1="50417" x2="10781" y2="54444"/>
                        <a14:foregroundMark x1="6172" y1="55833" x2="5625" y2="55833"/>
                        <a14:foregroundMark x1="11406" y1="41667" x2="25391" y2="32500"/>
                        <a14:foregroundMark x1="55937" y1="30556" x2="88125" y2="41667"/>
                        <a14:foregroundMark x1="53047" y1="55556" x2="92891" y2="61806"/>
                        <a14:foregroundMark x1="29844" y1="52639" x2="31094" y2="50417"/>
                        <a14:foregroundMark x1="43594" y1="51250" x2="46797" y2="50139"/>
                        <a14:backgroundMark x1="64844" y1="46667" x2="64844" y2="46667"/>
                        <a14:backgroundMark x1="75000" y1="39583" x2="75000" y2="39583"/>
                        <a14:backgroundMark x1="75781" y1="39306" x2="76875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6733" y="4514980"/>
            <a:ext cx="3587511" cy="2017975"/>
          </a:xfrm>
          <a:prstGeom prst="rect">
            <a:avLst/>
          </a:prstGeom>
        </p:spPr>
      </p:pic>
      <p:sp>
        <p:nvSpPr>
          <p:cNvPr id="11" name="Espace réservé du pied de page 5">
            <a:extLst>
              <a:ext uri="{FF2B5EF4-FFF2-40B4-BE49-F238E27FC236}">
                <a16:creationId xmlns="" xmlns:a16="http://schemas.microsoft.com/office/drawing/2014/main" id="{5B037ECE-5F15-4AD6-B1DB-3FF97CA6EC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31307361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5B14E0FB-FE60-4BF8-9372-B70FAF2C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1" y="2562232"/>
            <a:ext cx="10977670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Lorsque je me connecte à la classe virtuelle, je me connecte à   un réseau informatique ?</a:t>
            </a: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i="1" dirty="0"/>
              <a:t/>
            </a:r>
            <a:br>
              <a:rPr lang="fr-FR" sz="3200" i="1" dirty="0"/>
            </a:br>
            <a:r>
              <a:rPr lang="fr-FR" sz="3200" i="1" dirty="0"/>
              <a:t>A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dirty="0"/>
              <a:t>Vrai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>B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Faux</a:t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5E1BF552-961B-4AD6-9C35-9A390A60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1ED98E-B5A7-4660-BEE9-9084F20BF3A4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="" xmlns:a16="http://schemas.microsoft.com/office/drawing/2014/main" id="{AA22641C-385A-426C-BF86-F89AE44BBD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40</a:t>
            </a:fld>
            <a:endParaRPr lang="fr-FR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505171-AC10-4063-B3E2-4F888E3531A2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7543AAC-AE43-406D-A758-BC70FB8E0654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7AA5271-9593-4AD3-AB9C-F377951058D3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8971DFF-4866-42A4-9D94-4C3F7A828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8" y="365125"/>
            <a:ext cx="1139841" cy="192934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="" xmlns:a16="http://schemas.microsoft.com/office/drawing/2014/main" id="{4D522195-3D9F-4BCB-9723-690AAD3DF15F}"/>
              </a:ext>
            </a:extLst>
          </p:cNvPr>
          <p:cNvSpPr/>
          <p:nvPr/>
        </p:nvSpPr>
        <p:spPr>
          <a:xfrm>
            <a:off x="871441" y="1723342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367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5B14E0FB-FE60-4BF8-9372-B70FAF2C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1" y="2562232"/>
            <a:ext cx="10977670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Lorsque je me connecte à la classe virtuelle, je me connecte à   un réseau informatique ?</a:t>
            </a: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i="1" dirty="0"/>
              <a:t/>
            </a:r>
            <a:br>
              <a:rPr lang="fr-FR" sz="3200" i="1" dirty="0"/>
            </a:br>
            <a:r>
              <a:rPr lang="fr-FR" sz="3200" i="1" dirty="0"/>
              <a:t>A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Vrai</a:t>
            </a:r>
            <a:br>
              <a:rPr lang="fr-FR" sz="3200" dirty="0"/>
            </a:br>
            <a:r>
              <a:rPr lang="fr-FR" sz="3200" dirty="0"/>
              <a:t>B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Faux</a:t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DF3083F-5AA1-4AA7-AB76-2B8316EB7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618" y="3860420"/>
            <a:ext cx="496711" cy="506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2C67CE75-C41E-46E8-8287-F235ED507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2"/>
          </a:xfrm>
          <a:prstGeom prst="rect">
            <a:avLst/>
          </a:prstGeom>
        </p:spPr>
      </p:pic>
      <p:pic>
        <p:nvPicPr>
          <p:cNvPr id="8" name="Picture 2" descr="70+ Free Quiz &amp; Maze Images - Pixabay">
            <a:extLst>
              <a:ext uri="{FF2B5EF4-FFF2-40B4-BE49-F238E27FC236}">
                <a16:creationId xmlns="" xmlns:a16="http://schemas.microsoft.com/office/drawing/2014/main" id="{68073675-D463-4494-AF5C-755786C1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CBD3DE-879D-40F2-923F-DB0A4E2862D3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="" xmlns:a16="http://schemas.microsoft.com/office/drawing/2014/main" id="{61D21EE5-90C6-4782-9EEA-5F5F4A393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41</a:t>
            </a:fld>
            <a:endParaRPr lang="fr-FR" noProof="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CF22498A-4E6F-40EE-A796-93E6C2DE98D7}"/>
              </a:ext>
            </a:extLst>
          </p:cNvPr>
          <p:cNvSpPr/>
          <p:nvPr/>
        </p:nvSpPr>
        <p:spPr>
          <a:xfrm>
            <a:off x="871441" y="1723342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420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="" xmlns:a16="http://schemas.microsoft.com/office/drawing/2014/main" id="{A21F45D2-057A-4DEB-8514-3475284F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489" y="1866954"/>
            <a:ext cx="10515600" cy="648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+mn-lt"/>
              </a:rPr>
              <a:t>Votre réseau domestique est constitué : </a:t>
            </a: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/>
              <a:t> </a:t>
            </a:r>
            <a:r>
              <a:rPr lang="fr-FR" sz="2800" b="0" i="1" dirty="0">
                <a:solidFill>
                  <a:schemeClr val="tx1"/>
                </a:solidFill>
                <a:latin typeface="+mn-lt"/>
              </a:rPr>
              <a:t>(plusieurs réponses possibles)</a:t>
            </a:r>
            <a:r>
              <a:rPr lang="fr-FR" sz="2000" i="1" dirty="0">
                <a:solidFill>
                  <a:srgbClr val="FF0000"/>
                </a:solidFill>
              </a:rPr>
              <a:t/>
            </a:r>
            <a:br>
              <a:rPr lang="fr-FR" sz="2000" i="1" dirty="0">
                <a:solidFill>
                  <a:srgbClr val="FF0000"/>
                </a:solidFill>
              </a:rPr>
            </a:br>
            <a:r>
              <a:rPr lang="fr-FR" sz="2000" i="1" dirty="0">
                <a:latin typeface="+mn-lt"/>
              </a:rPr>
              <a:t/>
            </a:r>
            <a:br>
              <a:rPr lang="fr-FR" sz="2000" i="1" dirty="0">
                <a:latin typeface="+mn-lt"/>
              </a:rPr>
            </a:br>
            <a:r>
              <a:rPr lang="fr-FR" dirty="0"/>
              <a:t>A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d’une box</a:t>
            </a:r>
            <a:br>
              <a:rPr lang="fr-FR" sz="3200" dirty="0"/>
            </a:br>
            <a:r>
              <a:rPr lang="fr-FR" sz="3200" dirty="0"/>
              <a:t>B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de plusieurs périphériques</a:t>
            </a:r>
            <a:br>
              <a:rPr lang="fr-FR" sz="3200" dirty="0"/>
            </a:br>
            <a:r>
              <a:rPr lang="fr-FR" sz="3200" dirty="0"/>
              <a:t>C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de fils</a:t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=""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87FA53B-79D6-4126-9360-13438CD79640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="" xmlns:a16="http://schemas.microsoft.com/office/drawing/2014/main" id="{A1974680-071D-48F0-A854-82D586F13D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42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F238839-1048-4E87-B2CE-0B623ED38BBB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A750323-0E6B-48B0-9011-95237BBEBD81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499BAF7-EFE5-44E9-8A4A-53867B7F82A4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3DF13BF-D52F-4DCB-A1B8-7724AB854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8" y="365125"/>
            <a:ext cx="1139841" cy="192934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07EC1E23-1983-4E97-8C4C-06E2CF0145AC}"/>
              </a:ext>
            </a:extLst>
          </p:cNvPr>
          <p:cNvSpPr/>
          <p:nvPr/>
        </p:nvSpPr>
        <p:spPr>
          <a:xfrm>
            <a:off x="321318" y="20355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411958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="" xmlns:a16="http://schemas.microsoft.com/office/drawing/2014/main" id="{A21F45D2-057A-4DEB-8514-3475284F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489" y="1866954"/>
            <a:ext cx="10515600" cy="648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latin typeface="+mn-lt"/>
              </a:rPr>
              <a:t>Votre réseau domestique est constitué : </a:t>
            </a: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/>
              <a:t> </a:t>
            </a:r>
            <a:r>
              <a:rPr lang="fr-FR" sz="2800" b="0" i="1" dirty="0">
                <a:solidFill>
                  <a:schemeClr val="tx1"/>
                </a:solidFill>
                <a:latin typeface="+mn-lt"/>
              </a:rPr>
              <a:t>(plusieurs réponses possibles)</a:t>
            </a:r>
            <a:r>
              <a:rPr lang="fr-FR" sz="2000" i="1" dirty="0">
                <a:solidFill>
                  <a:srgbClr val="FF0000"/>
                </a:solidFill>
              </a:rPr>
              <a:t/>
            </a:r>
            <a:br>
              <a:rPr lang="fr-FR" sz="2000" i="1" dirty="0">
                <a:solidFill>
                  <a:srgbClr val="FF0000"/>
                </a:solidFill>
              </a:rPr>
            </a:br>
            <a:r>
              <a:rPr lang="fr-FR" sz="2000" i="1" dirty="0">
                <a:latin typeface="+mn-lt"/>
              </a:rPr>
              <a:t/>
            </a:r>
            <a:br>
              <a:rPr lang="fr-FR" sz="2000" i="1" dirty="0">
                <a:latin typeface="+mn-lt"/>
              </a:rPr>
            </a:br>
            <a:r>
              <a:rPr lang="fr-FR" dirty="0"/>
              <a:t>A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d’une box</a:t>
            </a:r>
            <a:br>
              <a:rPr lang="fr-FR" sz="3200" dirty="0"/>
            </a:br>
            <a:r>
              <a:rPr lang="fr-FR" sz="3200" dirty="0"/>
              <a:t>B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de plusieurs périphériques</a:t>
            </a:r>
            <a:br>
              <a:rPr lang="fr-FR" sz="3200" dirty="0"/>
            </a:br>
            <a:r>
              <a:rPr lang="fr-FR" dirty="0"/>
              <a:t>C </a:t>
            </a:r>
            <a:r>
              <a:rPr lang="fr-FR" sz="4800" b="1" dirty="0"/>
              <a:t>□</a:t>
            </a:r>
            <a:r>
              <a:rPr lang="fr-FR" sz="4800" dirty="0"/>
              <a:t> </a:t>
            </a:r>
            <a:r>
              <a:rPr lang="fr-FR" sz="3200" dirty="0"/>
              <a:t>de fils</a:t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10" name="Picture 2" descr="70+ Free Quiz &amp; Maze Images - Pixabay">
            <a:extLst>
              <a:ext uri="{FF2B5EF4-FFF2-40B4-BE49-F238E27FC236}">
                <a16:creationId xmlns="" xmlns:a16="http://schemas.microsoft.com/office/drawing/2014/main" id="{420DD292-E29D-4491-BD12-7FD21D5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1CF770B6-6BC1-40B4-B740-6ED5A63CA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373" y="3087690"/>
            <a:ext cx="496711" cy="5060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3E9B79E-320A-4BC0-95E7-E6184AA17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372" y="3758820"/>
            <a:ext cx="496711" cy="506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4108A03A-B120-40A1-8DCE-E0540079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371" y="4429950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6B63F3D7-EEDF-40DA-8BA8-9002931F9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F6ACCA7-6C65-4D93-9E4E-982B051A2C0F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="" xmlns:a16="http://schemas.microsoft.com/office/drawing/2014/main" id="{598CCD76-C0AC-4E1A-B07F-7F22B11DA5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43</a:t>
            </a:fld>
            <a:endParaRPr lang="fr-FR" noProof="0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C297FE20-F85D-491E-AEB9-7897B72C315E}"/>
              </a:ext>
            </a:extLst>
          </p:cNvPr>
          <p:cNvSpPr/>
          <p:nvPr/>
        </p:nvSpPr>
        <p:spPr>
          <a:xfrm>
            <a:off x="321318" y="20355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69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40D46C7-08BC-465B-A666-C0B0F147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92" y="1750160"/>
            <a:ext cx="8147755" cy="555490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</a:rPr>
              <a:t>Je peux me connecter à un réseau grâce à :</a:t>
            </a:r>
            <a:r>
              <a:rPr lang="fr-FR" b="0" i="1" dirty="0">
                <a:solidFill>
                  <a:schemeClr val="tx1"/>
                </a:solidFill>
                <a:latin typeface="+mn-lt"/>
              </a:rPr>
              <a:t> </a:t>
            </a:r>
            <a:br>
              <a:rPr lang="fr-FR" b="0" i="1" dirty="0">
                <a:solidFill>
                  <a:schemeClr val="tx1"/>
                </a:solidFill>
                <a:latin typeface="+mn-lt"/>
              </a:rPr>
            </a:br>
            <a:r>
              <a:rPr lang="fr-FR" b="0" i="1" dirty="0">
                <a:solidFill>
                  <a:schemeClr val="tx1"/>
                </a:solidFill>
              </a:rPr>
              <a:t>(plusieurs réponses possibles)</a:t>
            </a:r>
            <a:r>
              <a:rPr lang="fr-FR" i="1" dirty="0"/>
              <a:t/>
            </a:r>
            <a:br>
              <a:rPr lang="fr-FR" i="1" dirty="0"/>
            </a:br>
            <a:r>
              <a:rPr lang="fr-FR" dirty="0"/>
              <a:t>A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des câbles/fils</a:t>
            </a:r>
            <a:br>
              <a:rPr lang="fr-FR" dirty="0"/>
            </a:br>
            <a:r>
              <a:rPr lang="fr-FR" dirty="0"/>
              <a:t>B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des ondes radio (protocole wifi)</a:t>
            </a:r>
            <a:br>
              <a:rPr lang="fr-FR" dirty="0"/>
            </a:br>
            <a:r>
              <a:rPr lang="fr-FR" dirty="0"/>
              <a:t>C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une fibre optique</a:t>
            </a:r>
            <a:br>
              <a:rPr lang="fr-FR" dirty="0"/>
            </a:br>
            <a:r>
              <a:rPr lang="fr-FR" dirty="0"/>
              <a:t>D </a:t>
            </a:r>
            <a:r>
              <a:rPr lang="fr-FR" sz="6600" dirty="0"/>
              <a:t>□ </a:t>
            </a:r>
            <a:r>
              <a:rPr lang="fr-FR" dirty="0"/>
              <a:t>une télécommande infrarouge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EB82D024-3441-4A1D-AAFA-EFAFCE50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FD0AB36-95DE-4B01-86AB-DA04DED553BD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="" xmlns:a16="http://schemas.microsoft.com/office/drawing/2014/main" id="{059C1F78-E910-467E-9F71-F86B621ECE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44</a:t>
            </a:fld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8A89513-51E9-4510-A2A5-CCD1EF38B95B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A50B6F6-D1E1-4CC8-9761-E68F7CA3CFD1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3A15149-18AE-4411-8F70-0137B49867C2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AAAAB8B-FC5A-4256-B11B-FB004774F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8" y="365125"/>
            <a:ext cx="1139841" cy="192934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6558E582-1657-4C86-BDF1-0F55C12482D7}"/>
              </a:ext>
            </a:extLst>
          </p:cNvPr>
          <p:cNvSpPr/>
          <p:nvPr/>
        </p:nvSpPr>
        <p:spPr>
          <a:xfrm>
            <a:off x="321318" y="20355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307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="" xmlns:a16="http://schemas.microsoft.com/office/drawing/2014/main" id="{8B13C032-F78A-46D9-9AAE-9BF4A75E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92" y="1750160"/>
            <a:ext cx="8147755" cy="555490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</a:rPr>
              <a:t>Je peux me connecter à un réseau grâce à :</a:t>
            </a:r>
            <a:r>
              <a:rPr lang="fr-FR" b="0" i="1" dirty="0">
                <a:solidFill>
                  <a:schemeClr val="tx1"/>
                </a:solidFill>
                <a:latin typeface="+mn-lt"/>
              </a:rPr>
              <a:t> </a:t>
            </a:r>
            <a:br>
              <a:rPr lang="fr-FR" b="0" i="1" dirty="0">
                <a:solidFill>
                  <a:schemeClr val="tx1"/>
                </a:solidFill>
                <a:latin typeface="+mn-lt"/>
              </a:rPr>
            </a:br>
            <a:r>
              <a:rPr lang="fr-FR" b="0" i="1" dirty="0">
                <a:solidFill>
                  <a:schemeClr val="tx1"/>
                </a:solidFill>
              </a:rPr>
              <a:t>(plusieurs réponses possibles)</a:t>
            </a:r>
            <a:r>
              <a:rPr lang="fr-FR" i="1" dirty="0"/>
              <a:t/>
            </a:r>
            <a:br>
              <a:rPr lang="fr-FR" i="1" dirty="0"/>
            </a:br>
            <a:r>
              <a:rPr lang="fr-FR" dirty="0"/>
              <a:t>A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des câbles/fils</a:t>
            </a:r>
            <a:br>
              <a:rPr lang="fr-FR" dirty="0"/>
            </a:br>
            <a:r>
              <a:rPr lang="fr-FR" dirty="0"/>
              <a:t>B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des ondes radio (protocole wifi)</a:t>
            </a:r>
            <a:br>
              <a:rPr lang="fr-FR" dirty="0"/>
            </a:br>
            <a:r>
              <a:rPr lang="fr-FR" dirty="0"/>
              <a:t>C </a:t>
            </a:r>
            <a:r>
              <a:rPr lang="fr-FR" sz="6600" b="1" dirty="0"/>
              <a:t>□</a:t>
            </a:r>
            <a:r>
              <a:rPr lang="fr-FR" sz="6600" dirty="0"/>
              <a:t> </a:t>
            </a:r>
            <a:r>
              <a:rPr lang="fr-FR" dirty="0"/>
              <a:t>une fibre optique</a:t>
            </a:r>
            <a:br>
              <a:rPr lang="fr-FR" dirty="0"/>
            </a:br>
            <a:r>
              <a:rPr lang="fr-FR" dirty="0"/>
              <a:t>D </a:t>
            </a:r>
            <a:r>
              <a:rPr lang="fr-FR" sz="6600" dirty="0"/>
              <a:t>□ </a:t>
            </a:r>
            <a:r>
              <a:rPr lang="fr-FR" dirty="0"/>
              <a:t>une télécommande infrarouge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EB82D024-3441-4A1D-AAFA-EFAFCE50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FD3BE532-4636-437E-A493-1C58640EE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77" y="365125"/>
            <a:ext cx="1677867" cy="21594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019AEFD-DD10-49BA-9869-7DEF8C966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642" y="2871105"/>
            <a:ext cx="496711" cy="5060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F085839-8181-41A2-8BC6-FCC4B2E8B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642" y="3758853"/>
            <a:ext cx="496711" cy="5060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C0FD88A-60CA-4B20-9D20-999610664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8642" y="4649606"/>
            <a:ext cx="496711" cy="506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AFD09C7-F7B8-4D18-97C3-5BEDE4D95DB0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="" xmlns:a16="http://schemas.microsoft.com/office/drawing/2014/main" id="{2BAA6E96-9274-4BC4-A04B-0767CD4762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45</a:t>
            </a:fld>
            <a:endParaRPr lang="fr-FR" noProof="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="" xmlns:a16="http://schemas.microsoft.com/office/drawing/2014/main" id="{79F16B22-4F9E-4596-8E33-8392BA8DFCF0}"/>
              </a:ext>
            </a:extLst>
          </p:cNvPr>
          <p:cNvSpPr/>
          <p:nvPr/>
        </p:nvSpPr>
        <p:spPr>
          <a:xfrm>
            <a:off x="321318" y="20355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8913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="" xmlns:a16="http://schemas.microsoft.com/office/drawing/2014/main" id="{F799D0F1-E794-40C8-97D1-C5288360B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15359"/>
              </p:ext>
            </p:extLst>
          </p:nvPr>
        </p:nvGraphicFramePr>
        <p:xfrm>
          <a:off x="753718" y="1690709"/>
          <a:ext cx="10684564" cy="398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1169">
                  <a:extLst>
                    <a:ext uri="{9D8B030D-6E8A-4147-A177-3AD203B41FA5}">
                      <a16:colId xmlns="" xmlns:a16="http://schemas.microsoft.com/office/drawing/2014/main" val="2118218095"/>
                    </a:ext>
                  </a:extLst>
                </a:gridCol>
                <a:gridCol w="2481444">
                  <a:extLst>
                    <a:ext uri="{9D8B030D-6E8A-4147-A177-3AD203B41FA5}">
                      <a16:colId xmlns="" xmlns:a16="http://schemas.microsoft.com/office/drawing/2014/main" val="3153566710"/>
                    </a:ext>
                  </a:extLst>
                </a:gridCol>
                <a:gridCol w="2501951">
                  <a:extLst>
                    <a:ext uri="{9D8B030D-6E8A-4147-A177-3AD203B41FA5}">
                      <a16:colId xmlns="" xmlns:a16="http://schemas.microsoft.com/office/drawing/2014/main" val="3450741625"/>
                    </a:ext>
                  </a:extLst>
                </a:gridCol>
              </a:tblGrid>
              <a:tr h="656872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VRAI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FAUX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3745731"/>
                  </a:ext>
                </a:extLst>
              </a:tr>
              <a:tr h="126332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permet d’identifier l’utilisateur d’un ordinateur, d’un téléphone…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8854008"/>
                  </a:ext>
                </a:extLst>
              </a:tr>
              <a:tr h="121900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est impossible à connaître car c’est un secret des fabricants du périphérique</a:t>
                      </a:r>
                    </a:p>
                    <a:p>
                      <a:endParaRPr lang="fr-FR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59319"/>
                  </a:ext>
                </a:extLst>
              </a:tr>
              <a:tr h="84454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est identique à toutes les personnes d’un même réseau.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24659941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="" xmlns:a16="http://schemas.microsoft.com/office/drawing/2014/main" id="{A43DDD33-CB78-40C2-BD5C-9AB510FF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04" y="1671520"/>
            <a:ext cx="11362435" cy="892527"/>
          </a:xfrm>
        </p:spPr>
        <p:txBody>
          <a:bodyPr anchor="t" anchorCtr="0"/>
          <a:lstStyle/>
          <a:p>
            <a:r>
              <a:rPr lang="fr-FR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L’adresse IP  </a:t>
            </a:r>
          </a:p>
        </p:txBody>
      </p:sp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E51781EB-4720-41B5-BF06-DEABF7C6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F44165-8572-4A68-908C-6A1672AD51F4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="" xmlns:a16="http://schemas.microsoft.com/office/drawing/2014/main" id="{00367F50-57E7-4B72-90D7-506A2D960B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46</a:t>
            </a:fld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BF427C-CB6F-4C18-A337-DEFDBD1DE0E7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DF2C350-106C-4E50-B3EB-CA324B01761E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EBDD5C5-1E7F-4B07-9104-FD39CD74474A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DD68CCF-5DC8-4B71-ACE1-8F9F7FFC8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48" y="365125"/>
            <a:ext cx="1139841" cy="19293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ACF0DB3F-71C6-4D19-ADE7-3DF8684D18AD}"/>
              </a:ext>
            </a:extLst>
          </p:cNvPr>
          <p:cNvSpPr txBox="1"/>
          <p:nvPr/>
        </p:nvSpPr>
        <p:spPr>
          <a:xfrm>
            <a:off x="364584" y="2251113"/>
            <a:ext cx="44435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="" xmlns:a16="http://schemas.microsoft.com/office/drawing/2014/main" id="{62A9F2CC-C6C1-4D36-A374-7FB2905D8DFC}"/>
              </a:ext>
            </a:extLst>
          </p:cNvPr>
          <p:cNvSpPr/>
          <p:nvPr/>
        </p:nvSpPr>
        <p:spPr>
          <a:xfrm>
            <a:off x="271533" y="1498344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492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="" xmlns:a16="http://schemas.microsoft.com/office/drawing/2014/main" id="{F799D0F1-E794-40C8-97D1-C5288360BDFF}"/>
              </a:ext>
            </a:extLst>
          </p:cNvPr>
          <p:cNvGraphicFramePr>
            <a:graphicFrameLocks noGrp="1"/>
          </p:cNvGraphicFramePr>
          <p:nvPr/>
        </p:nvGraphicFramePr>
        <p:xfrm>
          <a:off x="753718" y="1690709"/>
          <a:ext cx="10684564" cy="398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1169">
                  <a:extLst>
                    <a:ext uri="{9D8B030D-6E8A-4147-A177-3AD203B41FA5}">
                      <a16:colId xmlns="" xmlns:a16="http://schemas.microsoft.com/office/drawing/2014/main" val="2118218095"/>
                    </a:ext>
                  </a:extLst>
                </a:gridCol>
                <a:gridCol w="2481444">
                  <a:extLst>
                    <a:ext uri="{9D8B030D-6E8A-4147-A177-3AD203B41FA5}">
                      <a16:colId xmlns="" xmlns:a16="http://schemas.microsoft.com/office/drawing/2014/main" val="3153566710"/>
                    </a:ext>
                  </a:extLst>
                </a:gridCol>
                <a:gridCol w="2501951">
                  <a:extLst>
                    <a:ext uri="{9D8B030D-6E8A-4147-A177-3AD203B41FA5}">
                      <a16:colId xmlns="" xmlns:a16="http://schemas.microsoft.com/office/drawing/2014/main" val="3450741625"/>
                    </a:ext>
                  </a:extLst>
                </a:gridCol>
              </a:tblGrid>
              <a:tr h="656872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VRAI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FAUX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3745731"/>
                  </a:ext>
                </a:extLst>
              </a:tr>
              <a:tr h="126332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permet d’identifier l’utilisateur d’un ordinateur, d’un téléphone…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8854008"/>
                  </a:ext>
                </a:extLst>
              </a:tr>
              <a:tr h="121900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est impossible à connaître car c’est un secret des fabricants du périphérique</a:t>
                      </a:r>
                    </a:p>
                    <a:p>
                      <a:endParaRPr lang="fr-FR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59319"/>
                  </a:ext>
                </a:extLst>
              </a:tr>
              <a:tr h="84454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2400" dirty="0"/>
                        <a:t>est identique à toutes les personnes d’un même réseau.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24659941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9D086B-A5EE-4C66-BC1D-F04345BB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00" y="232770"/>
            <a:ext cx="1677867" cy="2159442"/>
          </a:xfrm>
          <a:prstGeom prst="rect">
            <a:avLst/>
          </a:prstGeom>
        </p:spPr>
      </p:pic>
      <p:pic>
        <p:nvPicPr>
          <p:cNvPr id="6" name="Picture 2" descr="70+ Free Quiz &amp; Maze Images - Pixabay">
            <a:extLst>
              <a:ext uri="{FF2B5EF4-FFF2-40B4-BE49-F238E27FC236}">
                <a16:creationId xmlns="" xmlns:a16="http://schemas.microsoft.com/office/drawing/2014/main" id="{E51781EB-4720-41B5-BF06-DEABF7C6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BD38CA4D-EDE7-4877-91E1-575B14DD9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8394" y="2392212"/>
            <a:ext cx="496711" cy="5060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4DC254B8-3B3B-4F16-9C7B-59CF25F3B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964" y="3701581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E475CAE1-630F-43F6-A8B1-D4F0DE26F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963" y="4914285"/>
            <a:ext cx="496711" cy="50601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="" xmlns:a16="http://schemas.microsoft.com/office/drawing/2014/main" id="{E4E23145-B262-4C2A-A571-A3AAEAF7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704" y="1671520"/>
            <a:ext cx="11362435" cy="892527"/>
          </a:xfrm>
        </p:spPr>
        <p:txBody>
          <a:bodyPr anchor="t" anchorCtr="0"/>
          <a:lstStyle/>
          <a:p>
            <a:r>
              <a:rPr lang="fr-FR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L’adresse IP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79E87E-E307-449D-836F-7F7F7EA91639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="" xmlns:a16="http://schemas.microsoft.com/office/drawing/2014/main" id="{58D9D971-1AC0-4597-947C-9D5162EABA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47</a:t>
            </a:fld>
            <a:endParaRPr lang="fr-FR" noProof="0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6925252C-2C06-4247-89A4-604809023F37}"/>
              </a:ext>
            </a:extLst>
          </p:cNvPr>
          <p:cNvSpPr txBox="1"/>
          <p:nvPr/>
        </p:nvSpPr>
        <p:spPr>
          <a:xfrm>
            <a:off x="364584" y="2251113"/>
            <a:ext cx="44435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="" xmlns:a16="http://schemas.microsoft.com/office/drawing/2014/main" id="{AADF1AC3-B894-4D87-80B1-C11E1A463A0A}"/>
              </a:ext>
            </a:extLst>
          </p:cNvPr>
          <p:cNvSpPr/>
          <p:nvPr/>
        </p:nvSpPr>
        <p:spPr>
          <a:xfrm>
            <a:off x="271533" y="1498344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87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EB31D4EA-095E-4143-A6F2-CBBAB6052B6B}"/>
              </a:ext>
            </a:extLst>
          </p:cNvPr>
          <p:cNvSpPr txBox="1">
            <a:spLocks/>
          </p:cNvSpPr>
          <p:nvPr/>
        </p:nvSpPr>
        <p:spPr>
          <a:xfrm>
            <a:off x="2070857" y="12910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atin typeface="+mn-lt"/>
              </a:rPr>
              <a:t>Les moyens de communication : </a:t>
            </a:r>
          </a:p>
        </p:txBody>
      </p:sp>
      <p:graphicFrame>
        <p:nvGraphicFramePr>
          <p:cNvPr id="6" name="Tableau 3">
            <a:extLst>
              <a:ext uri="{FF2B5EF4-FFF2-40B4-BE49-F238E27FC236}">
                <a16:creationId xmlns="" xmlns:a16="http://schemas.microsoft.com/office/drawing/2014/main" id="{CD981ACB-E018-4010-849D-C91A54A2C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110771"/>
              </p:ext>
            </p:extLst>
          </p:nvPr>
        </p:nvGraphicFramePr>
        <p:xfrm>
          <a:off x="1429034" y="2248667"/>
          <a:ext cx="10546966" cy="406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7748">
                  <a:extLst>
                    <a:ext uri="{9D8B030D-6E8A-4147-A177-3AD203B41FA5}">
                      <a16:colId xmlns="" xmlns:a16="http://schemas.microsoft.com/office/drawing/2014/main" val="2118218095"/>
                    </a:ext>
                  </a:extLst>
                </a:gridCol>
                <a:gridCol w="2449487">
                  <a:extLst>
                    <a:ext uri="{9D8B030D-6E8A-4147-A177-3AD203B41FA5}">
                      <a16:colId xmlns="" xmlns:a16="http://schemas.microsoft.com/office/drawing/2014/main" val="3153566710"/>
                    </a:ext>
                  </a:extLst>
                </a:gridCol>
                <a:gridCol w="2469731">
                  <a:extLst>
                    <a:ext uri="{9D8B030D-6E8A-4147-A177-3AD203B41FA5}">
                      <a16:colId xmlns="" xmlns:a16="http://schemas.microsoft.com/office/drawing/2014/main" val="3450741625"/>
                    </a:ext>
                  </a:extLst>
                </a:gridCol>
              </a:tblGrid>
              <a:tr h="54289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VRAI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FAUX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3745731"/>
                  </a:ext>
                </a:extLst>
              </a:tr>
              <a:tr h="1169559">
                <a:tc>
                  <a:txBody>
                    <a:bodyPr/>
                    <a:lstStyle/>
                    <a:p>
                      <a:r>
                        <a:rPr lang="fr-FR" sz="2400" dirty="0"/>
                        <a:t>L’ordinateur utilise le langage binaire  pour communiquer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8854008"/>
                  </a:ext>
                </a:extLst>
              </a:tr>
              <a:tr h="1070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Un ordinateur utilise la parole pour communiquer avec un autre ordinateur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24790491"/>
                  </a:ext>
                </a:extLst>
              </a:tr>
              <a:tr h="1008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i="0" dirty="0"/>
                        <a:t>La </a:t>
                      </a:r>
                      <a:r>
                        <a:rPr lang="fr-FR" sz="2400" b="1" i="0" dirty="0"/>
                        <a:t>trame</a:t>
                      </a:r>
                      <a:r>
                        <a:rPr lang="fr-FR" sz="2400" i="0" dirty="0"/>
                        <a:t> est composée de bits</a:t>
                      </a:r>
                    </a:p>
                    <a:p>
                      <a:endParaRPr lang="fr-FR" sz="2400" dirty="0"/>
                    </a:p>
                    <a:p>
                      <a:endParaRPr lang="fr-FR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59319"/>
                  </a:ext>
                </a:extLst>
              </a:tr>
            </a:tbl>
          </a:graphicData>
        </a:graphic>
      </p:graphicFrame>
      <p:pic>
        <p:nvPicPr>
          <p:cNvPr id="9" name="Picture 2" descr="70+ Free Quiz &amp; Maze Images - Pixabay">
            <a:extLst>
              <a:ext uri="{FF2B5EF4-FFF2-40B4-BE49-F238E27FC236}">
                <a16:creationId xmlns="" xmlns:a16="http://schemas.microsoft.com/office/drawing/2014/main" id="{2A6CDDCE-AB05-4D89-ADCA-A1EC7F22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4802E7-45FA-49C2-B5B0-18B5DEC51C01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="" xmlns:a16="http://schemas.microsoft.com/office/drawing/2014/main" id="{FE5AA3D1-B356-4AD5-96B2-63CA79A40A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48</a:t>
            </a:fld>
            <a:endParaRPr lang="fr-FR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37927DD-AC4A-47EC-934A-61A676E46793}"/>
              </a:ext>
            </a:extLst>
          </p:cNvPr>
          <p:cNvSpPr/>
          <p:nvPr/>
        </p:nvSpPr>
        <p:spPr>
          <a:xfrm>
            <a:off x="2128495" y="640191"/>
            <a:ext cx="7364471" cy="410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508544-AC75-4A54-AA33-4697A9CF6110}"/>
              </a:ext>
            </a:extLst>
          </p:cNvPr>
          <p:cNvSpPr/>
          <p:nvPr/>
        </p:nvSpPr>
        <p:spPr>
          <a:xfrm>
            <a:off x="2128494" y="640191"/>
            <a:ext cx="7364471" cy="4103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1C0A962-03E0-4D5B-8410-8E6A575B4C2A}"/>
              </a:ext>
            </a:extLst>
          </p:cNvPr>
          <p:cNvSpPr/>
          <p:nvPr/>
        </p:nvSpPr>
        <p:spPr>
          <a:xfrm>
            <a:off x="9520261" y="365125"/>
            <a:ext cx="2671739" cy="83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229E228-7FE2-416F-A7EC-CDEC231E3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35" y="274814"/>
            <a:ext cx="1139841" cy="19293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3D6194F1-A092-4E66-9DE0-34B2EEF1D518}"/>
              </a:ext>
            </a:extLst>
          </p:cNvPr>
          <p:cNvSpPr txBox="1"/>
          <p:nvPr/>
        </p:nvSpPr>
        <p:spPr>
          <a:xfrm>
            <a:off x="863837" y="2902616"/>
            <a:ext cx="4443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="" xmlns:a16="http://schemas.microsoft.com/office/drawing/2014/main" id="{372857A6-DA71-43B1-98CE-FDE7044A2B98}"/>
              </a:ext>
            </a:extLst>
          </p:cNvPr>
          <p:cNvSpPr/>
          <p:nvPr/>
        </p:nvSpPr>
        <p:spPr>
          <a:xfrm>
            <a:off x="1259620" y="15579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0157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5 1.85185E-6 L 0.60482 0.001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="" xmlns:a16="http://schemas.microsoft.com/office/drawing/2014/main" id="{411149E9-74AB-43E4-BF30-F6F0E8F634B2}"/>
              </a:ext>
            </a:extLst>
          </p:cNvPr>
          <p:cNvSpPr txBox="1">
            <a:spLocks/>
          </p:cNvSpPr>
          <p:nvPr/>
        </p:nvSpPr>
        <p:spPr>
          <a:xfrm>
            <a:off x="2070857" y="12910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atin typeface="+mn-lt"/>
              </a:rPr>
              <a:t>Les moyens de communication : </a:t>
            </a:r>
          </a:p>
        </p:txBody>
      </p:sp>
      <p:graphicFrame>
        <p:nvGraphicFramePr>
          <p:cNvPr id="19" name="Tableau 3">
            <a:extLst>
              <a:ext uri="{FF2B5EF4-FFF2-40B4-BE49-F238E27FC236}">
                <a16:creationId xmlns="" xmlns:a16="http://schemas.microsoft.com/office/drawing/2014/main" id="{85FF0814-D861-41BF-8B96-A942CF947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23215"/>
              </p:ext>
            </p:extLst>
          </p:nvPr>
        </p:nvGraphicFramePr>
        <p:xfrm>
          <a:off x="1429034" y="2248667"/>
          <a:ext cx="10546966" cy="406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7748">
                  <a:extLst>
                    <a:ext uri="{9D8B030D-6E8A-4147-A177-3AD203B41FA5}">
                      <a16:colId xmlns="" xmlns:a16="http://schemas.microsoft.com/office/drawing/2014/main" val="2118218095"/>
                    </a:ext>
                  </a:extLst>
                </a:gridCol>
                <a:gridCol w="2449487">
                  <a:extLst>
                    <a:ext uri="{9D8B030D-6E8A-4147-A177-3AD203B41FA5}">
                      <a16:colId xmlns="" xmlns:a16="http://schemas.microsoft.com/office/drawing/2014/main" val="3153566710"/>
                    </a:ext>
                  </a:extLst>
                </a:gridCol>
                <a:gridCol w="2469731">
                  <a:extLst>
                    <a:ext uri="{9D8B030D-6E8A-4147-A177-3AD203B41FA5}">
                      <a16:colId xmlns="" xmlns:a16="http://schemas.microsoft.com/office/drawing/2014/main" val="3450741625"/>
                    </a:ext>
                  </a:extLst>
                </a:gridCol>
              </a:tblGrid>
              <a:tr h="54289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VRAI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FAUX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3745731"/>
                  </a:ext>
                </a:extLst>
              </a:tr>
              <a:tr h="1169559">
                <a:tc>
                  <a:txBody>
                    <a:bodyPr/>
                    <a:lstStyle/>
                    <a:p>
                      <a:r>
                        <a:rPr lang="fr-FR" sz="2400" dirty="0"/>
                        <a:t>L’ordinateur utilise le langage binaire  pour communiquer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800" b="1" dirty="0"/>
                        <a:t>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8854008"/>
                  </a:ext>
                </a:extLst>
              </a:tr>
              <a:tr h="1070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Un ordinateur utilise la parole pour communiquer avec un autre ordinateur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24790491"/>
                  </a:ext>
                </a:extLst>
              </a:tr>
              <a:tr h="1008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i="0" dirty="0"/>
                        <a:t>La </a:t>
                      </a:r>
                      <a:r>
                        <a:rPr lang="fr-FR" sz="2400" b="1" i="0" dirty="0"/>
                        <a:t>trame</a:t>
                      </a:r>
                      <a:r>
                        <a:rPr lang="fr-FR" sz="2400" i="0" dirty="0"/>
                        <a:t> est composée de bits</a:t>
                      </a:r>
                    </a:p>
                    <a:p>
                      <a:endParaRPr lang="fr-FR" sz="2400" dirty="0"/>
                    </a:p>
                    <a:p>
                      <a:endParaRPr lang="fr-FR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800" b="1" dirty="0"/>
                        <a:t>□</a:t>
                      </a:r>
                      <a:endParaRPr lang="fr-FR" sz="4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759319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2C325473-200C-41CC-8A68-2E68C5A52168}"/>
              </a:ext>
            </a:extLst>
          </p:cNvPr>
          <p:cNvSpPr txBox="1"/>
          <p:nvPr/>
        </p:nvSpPr>
        <p:spPr>
          <a:xfrm>
            <a:off x="863837" y="2902616"/>
            <a:ext cx="4443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68116E13-D09F-4120-AE83-AB7E26EF14E0}"/>
              </a:ext>
            </a:extLst>
          </p:cNvPr>
          <p:cNvSpPr/>
          <p:nvPr/>
        </p:nvSpPr>
        <p:spPr>
          <a:xfrm>
            <a:off x="1259620" y="1557976"/>
            <a:ext cx="756355" cy="79173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D183D1A-FCCF-4888-9423-15D225DB0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954" y="2922988"/>
            <a:ext cx="496711" cy="506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AEF37427-1B75-45FD-ACB9-5C0B36BE7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33" y="35716"/>
            <a:ext cx="1677867" cy="21594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9870DB4-4000-45F3-8964-2B210B3A1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953" y="5243565"/>
            <a:ext cx="496711" cy="506012"/>
          </a:xfrm>
          <a:prstGeom prst="rect">
            <a:avLst/>
          </a:prstGeom>
        </p:spPr>
      </p:pic>
      <p:pic>
        <p:nvPicPr>
          <p:cNvPr id="15" name="Picture 2" descr="70+ Free Quiz &amp; Maze Images - Pixabay">
            <a:extLst>
              <a:ext uri="{FF2B5EF4-FFF2-40B4-BE49-F238E27FC236}">
                <a16:creationId xmlns="" xmlns:a16="http://schemas.microsoft.com/office/drawing/2014/main" id="{12C54174-CED3-4F00-89B8-E87E26AD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30">
            <a:off x="408554" y="197621"/>
            <a:ext cx="1354918" cy="13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CF05464-13D4-4B87-A490-B241BD1382C8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="" xmlns:a16="http://schemas.microsoft.com/office/drawing/2014/main" id="{791B9422-B2E2-4D38-BAF0-9597E39662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49</a:t>
            </a:fld>
            <a:endParaRPr lang="fr-FR" noProof="0" dirty="0"/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C7D0EB3A-74CE-4B8F-9E41-5A015B5FC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0" b="96386" l="1942" r="98058">
                        <a14:foregroundMark x1="9709" y1="71084" x2="27184" y2="83133"/>
                        <a14:foregroundMark x1="82524" y1="15663" x2="92233" y2="7229"/>
                        <a14:foregroundMark x1="96117" y1="6024" x2="99029" y2="3614"/>
                        <a14:foregroundMark x1="1942" y1="68675" x2="23301" y2="96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5045" y="4125969"/>
            <a:ext cx="496711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</a:t>
            </a:fld>
            <a:endParaRPr lang="fr-FR" noProof="0"/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CEA06894-10FF-44A8-BC42-C578172C52EE}"/>
              </a:ext>
            </a:extLst>
          </p:cNvPr>
          <p:cNvGrpSpPr/>
          <p:nvPr/>
        </p:nvGrpSpPr>
        <p:grpSpPr>
          <a:xfrm>
            <a:off x="667054" y="261257"/>
            <a:ext cx="11092946" cy="5973698"/>
            <a:chOff x="667054" y="261257"/>
            <a:chExt cx="11092946" cy="5973698"/>
          </a:xfrm>
        </p:grpSpPr>
        <p:pic>
          <p:nvPicPr>
            <p:cNvPr id="23" name="Image 22">
              <a:extLst>
                <a:ext uri="{FF2B5EF4-FFF2-40B4-BE49-F238E27FC236}">
                  <a16:creationId xmlns="" xmlns:a16="http://schemas.microsoft.com/office/drawing/2014/main" id="{EAB5E22C-36E1-461A-906D-3EEBD4DD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054" y="1913182"/>
              <a:ext cx="1797858" cy="4321773"/>
            </a:xfrm>
            <a:prstGeom prst="rect">
              <a:avLst/>
            </a:prstGeom>
          </p:spPr>
        </p:pic>
        <p:sp>
          <p:nvSpPr>
            <p:cNvPr id="25" name="Titre 1">
              <a:extLst>
                <a:ext uri="{FF2B5EF4-FFF2-40B4-BE49-F238E27FC236}">
                  <a16:creationId xmlns="" xmlns:a16="http://schemas.microsoft.com/office/drawing/2014/main" id="{D9F5A693-EA66-4F19-8702-87878DEF45DB}"/>
                </a:ext>
              </a:extLst>
            </p:cNvPr>
            <p:cNvSpPr txBox="1">
              <a:spLocks/>
            </p:cNvSpPr>
            <p:nvPr/>
          </p:nvSpPr>
          <p:spPr>
            <a:xfrm>
              <a:off x="667054" y="261257"/>
              <a:ext cx="11092946" cy="60274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4800" spc="-300" dirty="0"/>
                <a:t>Pour répondre aux besoins de l’être humain :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="" xmlns:a16="http://schemas.microsoft.com/office/drawing/2014/main" id="{D9D5E29B-CA81-420A-A486-CDAD1BA4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247264" y="1348738"/>
              <a:ext cx="4225227" cy="1753795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="" xmlns:a16="http://schemas.microsoft.com/office/drawing/2014/main" id="{5B463285-B9F9-47EB-8FDF-B461008EA480}"/>
                </a:ext>
              </a:extLst>
            </p:cNvPr>
            <p:cNvSpPr txBox="1"/>
            <p:nvPr/>
          </p:nvSpPr>
          <p:spPr>
            <a:xfrm>
              <a:off x="2464912" y="1661895"/>
              <a:ext cx="360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dirty="0">
                  <a:latin typeface="Arial" panose="020B0604020202020204" pitchFamily="34" charset="0"/>
                  <a:cs typeface="Arial" panose="020B0604020202020204" pitchFamily="34" charset="0"/>
                </a:rPr>
                <a:t>Se loger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F99A84E4-6F6D-425D-9AA3-71421D16036E}"/>
              </a:ext>
            </a:extLst>
          </p:cNvPr>
          <p:cNvGrpSpPr/>
          <p:nvPr/>
        </p:nvGrpSpPr>
        <p:grpSpPr>
          <a:xfrm>
            <a:off x="4287089" y="1739952"/>
            <a:ext cx="6856912" cy="4016078"/>
            <a:chOff x="4287089" y="1739952"/>
            <a:chExt cx="6856912" cy="4016078"/>
          </a:xfrm>
        </p:grpSpPr>
        <p:pic>
          <p:nvPicPr>
            <p:cNvPr id="27" name="Image 26">
              <a:extLst>
                <a:ext uri="{FF2B5EF4-FFF2-40B4-BE49-F238E27FC236}">
                  <a16:creationId xmlns="" xmlns:a16="http://schemas.microsoft.com/office/drawing/2014/main" id="{E92C46C8-3431-4014-86D4-E52B990FE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7089" y="3058425"/>
              <a:ext cx="2697605" cy="269760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="" xmlns:a16="http://schemas.microsoft.com/office/drawing/2014/main" id="{B247A06D-B917-44A0-8BE0-DDF21075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0964" y="1739952"/>
              <a:ext cx="3983037" cy="26553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ZoneTexte 29">
              <a:extLst>
                <a:ext uri="{FF2B5EF4-FFF2-40B4-BE49-F238E27FC236}">
                  <a16:creationId xmlns="" xmlns:a16="http://schemas.microsoft.com/office/drawing/2014/main" id="{747E1FBB-FDE5-445B-93B8-5329EBAB62AE}"/>
                </a:ext>
              </a:extLst>
            </p:cNvPr>
            <p:cNvSpPr txBox="1"/>
            <p:nvPr/>
          </p:nvSpPr>
          <p:spPr>
            <a:xfrm>
              <a:off x="7352482" y="4580439"/>
              <a:ext cx="360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i="1" dirty="0"/>
                <a:t>L’habitat</a:t>
              </a:r>
            </a:p>
          </p:txBody>
        </p:sp>
      </p:grpSp>
      <p:sp>
        <p:nvSpPr>
          <p:cNvPr id="13" name="Espace réservé du pied de page 5">
            <a:extLst>
              <a:ext uri="{FF2B5EF4-FFF2-40B4-BE49-F238E27FC236}">
                <a16:creationId xmlns="" xmlns:a16="http://schemas.microsoft.com/office/drawing/2014/main" id="{B6A16D3E-2CD1-49CF-9679-7117B041CD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311505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8FC397EC-A613-4F04-B046-3631D670C7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50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6FEDD309-6683-4082-82F6-056B3FB1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7CA80DC0-8686-4E9A-8A94-707C66BF00CB}"/>
              </a:ext>
            </a:extLst>
          </p:cNvPr>
          <p:cNvSpPr txBox="1"/>
          <p:nvPr/>
        </p:nvSpPr>
        <p:spPr>
          <a:xfrm>
            <a:off x="698377" y="2044005"/>
            <a:ext cx="10795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Grâce aux réseaux et à la technologie, on reste connecté et on continue à apprendre ensemble ! </a:t>
            </a:r>
          </a:p>
          <a:p>
            <a:pPr algn="ctr"/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19C89C9-BB11-44AD-BA60-4197488C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29" y="3211388"/>
            <a:ext cx="4510649" cy="2539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B7A6B33-049D-49D2-B877-C777D38B2331}"/>
              </a:ext>
            </a:extLst>
          </p:cNvPr>
          <p:cNvSpPr/>
          <p:nvPr/>
        </p:nvSpPr>
        <p:spPr>
          <a:xfrm>
            <a:off x="210933" y="6476692"/>
            <a:ext cx="928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Technologie : Comprendre le fonctionnement d’un réseau informatique (Cycle 4 / 3eme) </a:t>
            </a:r>
          </a:p>
        </p:txBody>
      </p:sp>
    </p:spTree>
    <p:extLst>
      <p:ext uri="{BB962C8B-B14F-4D97-AF65-F5344CB8AC3E}">
        <p14:creationId xmlns:p14="http://schemas.microsoft.com/office/powerpoint/2010/main" val="6592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="" xmlns:a16="http://schemas.microsoft.com/office/drawing/2014/main" id="{42E64E47-F7FE-4C66-A3CD-B1EC6800F0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51</a:t>
            </a:fld>
            <a:endParaRPr lang="fr-FR" noProof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3E52EE0-9D46-4D78-B980-3D3B51719BF3}"/>
              </a:ext>
            </a:extLst>
          </p:cNvPr>
          <p:cNvSpPr/>
          <p:nvPr/>
        </p:nvSpPr>
        <p:spPr>
          <a:xfrm>
            <a:off x="681621" y="1460091"/>
            <a:ext cx="10272787" cy="45651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Annabel  </a:t>
            </a:r>
            <a:r>
              <a:rPr lang="fr-FR" sz="2400" b="1" spc="-151" dirty="0" smtClean="0">
                <a:latin typeface="+mj-lt"/>
                <a:ea typeface="+mj-ea"/>
                <a:cs typeface="+mj-cs"/>
              </a:rPr>
              <a:t>PONGE </a:t>
            </a:r>
            <a:r>
              <a:rPr lang="fr-FR" sz="2400" b="1" spc="-151" dirty="0" smtClean="0"/>
              <a:t>,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Professeure 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 smtClean="0">
                <a:latin typeface="+mj-lt"/>
                <a:ea typeface="+mj-ea"/>
                <a:cs typeface="+mj-cs"/>
              </a:rPr>
              <a:t>Lahcène LAHMIANI </a:t>
            </a:r>
            <a:r>
              <a:rPr lang="fr-FR" sz="2400" b="1" spc="-151" dirty="0" smtClean="0"/>
              <a:t>,</a:t>
            </a:r>
            <a:r>
              <a:rPr lang="fr-FR" sz="2400" b="1" spc="-151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Professeur 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de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 smtClean="0">
                <a:latin typeface="+mj-lt"/>
                <a:ea typeface="+mj-ea"/>
                <a:cs typeface="+mj-cs"/>
              </a:rPr>
              <a:t>Olivier  INNOCENTI </a:t>
            </a:r>
            <a:r>
              <a:rPr lang="fr-FR" sz="2400" b="1" spc="-151" dirty="0" smtClean="0"/>
              <a:t>,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Professeur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Technologie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latin typeface="+mj-lt"/>
                <a:ea typeface="+mj-ea"/>
                <a:cs typeface="+mj-cs"/>
              </a:rPr>
              <a:t>Fabrice MADIGOU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d'Académie - Inspecteur Pédagogique Régional</a:t>
            </a:r>
            <a:b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Sciences  et Techniques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Industrielles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 smtClean="0">
                <a:latin typeface="+mj-lt"/>
                <a:ea typeface="+mj-ea"/>
                <a:cs typeface="+mj-cs"/>
              </a:rPr>
              <a:t>Samuel  </a:t>
            </a:r>
            <a:r>
              <a:rPr lang="fr-FR" sz="2400" b="1" spc="-151" dirty="0">
                <a:latin typeface="+mj-lt"/>
                <a:ea typeface="+mj-ea"/>
                <a:cs typeface="+mj-cs"/>
              </a:rPr>
              <a:t>VIOLLIN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Inspecteur Général de l’</a:t>
            </a:r>
            <a:r>
              <a:rPr lang="fr-FR" sz="2400" b="1" cap="all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é</a:t>
            </a: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ducation, du sport et de la recherche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24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Doyen du groupe Sciences et Techniques </a:t>
            </a:r>
            <a:r>
              <a:rPr lang="fr-FR" sz="2400" b="1" spc="-15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Industrielles</a:t>
            </a:r>
            <a:endParaRPr lang="fr-FR" sz="2400" b="1" spc="-15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re 3">
            <a:extLst>
              <a:ext uri="{FF2B5EF4-FFF2-40B4-BE49-F238E27FC236}">
                <a16:creationId xmlns="" xmlns:a16="http://schemas.microsoft.com/office/drawing/2014/main" id="{68C5656F-8FE6-4DAC-9410-976E233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467"/>
          </a:xfrm>
        </p:spPr>
        <p:txBody>
          <a:bodyPr/>
          <a:lstStyle/>
          <a:p>
            <a:pPr algn="ctr"/>
            <a:r>
              <a:rPr lang="fr-FR" sz="4400" dirty="0" smtClean="0"/>
              <a:t>Présentation de l’équipe d’auteurs</a:t>
            </a:r>
            <a:endParaRPr lang="fr-FR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6638488-7295-44EC-9D6C-49D27510276A}"/>
              </a:ext>
            </a:extLst>
          </p:cNvPr>
          <p:cNvSpPr/>
          <p:nvPr/>
        </p:nvSpPr>
        <p:spPr>
          <a:xfrm>
            <a:off x="1090697" y="6481796"/>
            <a:ext cx="739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Cycle 4 : 4eme / Programmer un objet communicant.</a:t>
            </a:r>
          </a:p>
        </p:txBody>
      </p:sp>
    </p:spTree>
    <p:extLst>
      <p:ext uri="{BB962C8B-B14F-4D97-AF65-F5344CB8AC3E}">
        <p14:creationId xmlns:p14="http://schemas.microsoft.com/office/powerpoint/2010/main" val="21735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BFCCF62E-41ED-4F6A-8EBF-C931B58F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4" y="1913182"/>
            <a:ext cx="1797858" cy="43217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C1525B4F-D04E-482D-959E-470B8635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47264" y="1348738"/>
            <a:ext cx="4225227" cy="17537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DB12DC8-0166-4AE0-B9E3-024992A8B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3"/>
          <a:stretch/>
        </p:blipFill>
        <p:spPr>
          <a:xfrm>
            <a:off x="3124912" y="3231358"/>
            <a:ext cx="3216291" cy="3003597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6</a:t>
            </a:fld>
            <a:endParaRPr lang="fr-FR" noProof="0"/>
          </a:p>
        </p:txBody>
      </p:sp>
      <p:sp>
        <p:nvSpPr>
          <p:cNvPr id="25" name="Titre 1">
            <a:extLst>
              <a:ext uri="{FF2B5EF4-FFF2-40B4-BE49-F238E27FC236}">
                <a16:creationId xmlns="" xmlns:a16="http://schemas.microsoft.com/office/drawing/2014/main" id="{D9F5A693-EA66-4F19-8702-87878DEF45DB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Pour répondre aux besoins de l’être humain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C75909DC-02FD-4026-8F3B-E1EBD6EA2724}"/>
              </a:ext>
            </a:extLst>
          </p:cNvPr>
          <p:cNvSpPr txBox="1"/>
          <p:nvPr/>
        </p:nvSpPr>
        <p:spPr>
          <a:xfrm>
            <a:off x="2247264" y="1838748"/>
            <a:ext cx="409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Se soigner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8A6C842A-2C4D-4063-8C59-E6C97842B9BA}"/>
              </a:ext>
            </a:extLst>
          </p:cNvPr>
          <p:cNvSpPr txBox="1"/>
          <p:nvPr/>
        </p:nvSpPr>
        <p:spPr>
          <a:xfrm>
            <a:off x="5931243" y="4074068"/>
            <a:ext cx="6070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/>
              <a:t>Tous les objets technologiques utiles aux personnels de santé et aux personnes qui ont besoin de soins.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="" xmlns:a16="http://schemas.microsoft.com/office/drawing/2014/main" id="{3C18F86E-8347-4CA9-B854-9FFDA5FA83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pic>
        <p:nvPicPr>
          <p:cNvPr id="2050" name="Picture 2" descr="Médecin Femme Bureau - Image gratuite sur Pixabay">
            <a:extLst>
              <a:ext uri="{FF2B5EF4-FFF2-40B4-BE49-F238E27FC236}">
                <a16:creationId xmlns="" xmlns:a16="http://schemas.microsoft.com/office/drawing/2014/main" id="{24CFE500-6460-41ED-B198-16FBE1A0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47" y="1524285"/>
            <a:ext cx="1938875" cy="24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une homme médecin | Vecteurs publiques">
            <a:extLst>
              <a:ext uri="{FF2B5EF4-FFF2-40B4-BE49-F238E27FC236}">
                <a16:creationId xmlns="" xmlns:a16="http://schemas.microsoft.com/office/drawing/2014/main" id="{26BEFC92-68A5-4687-9CFB-E87A1AEB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20" y="1700093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3997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BFCCF62E-41ED-4F6A-8EBF-C931B58F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4" y="1913182"/>
            <a:ext cx="1797858" cy="43217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C1525B4F-D04E-482D-959E-470B8635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47264" y="1348738"/>
            <a:ext cx="4225227" cy="175379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7</a:t>
            </a:fld>
            <a:endParaRPr lang="fr-FR" noProof="0"/>
          </a:p>
        </p:txBody>
      </p:sp>
      <p:sp>
        <p:nvSpPr>
          <p:cNvPr id="25" name="Titre 1">
            <a:extLst>
              <a:ext uri="{FF2B5EF4-FFF2-40B4-BE49-F238E27FC236}">
                <a16:creationId xmlns="" xmlns:a16="http://schemas.microsoft.com/office/drawing/2014/main" id="{D9F5A693-EA66-4F19-8702-87878DEF45DB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Pour répondre aux besoins de l’être humain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C75909DC-02FD-4026-8F3B-E1EBD6EA2724}"/>
              </a:ext>
            </a:extLst>
          </p:cNvPr>
          <p:cNvSpPr txBox="1"/>
          <p:nvPr/>
        </p:nvSpPr>
        <p:spPr>
          <a:xfrm>
            <a:off x="2312907" y="1708317"/>
            <a:ext cx="409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S’alimenter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="" xmlns:a16="http://schemas.microsoft.com/office/drawing/2014/main" id="{3C18F86E-8347-4CA9-B854-9FFDA5FA83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EB431DE-AE4C-4240-8A7B-E6EE6AF249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839200" y="787744"/>
            <a:ext cx="3352800" cy="3352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DE75F18-CFA9-42DF-A412-CFD1CBB78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980"/>
          <a:stretch/>
        </p:blipFill>
        <p:spPr>
          <a:xfrm>
            <a:off x="3552336" y="2863784"/>
            <a:ext cx="3887375" cy="30329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C6C332D-5134-4390-AB67-2A26755C5E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69"/>
          <a:stretch/>
        </p:blipFill>
        <p:spPr>
          <a:xfrm>
            <a:off x="5912069" y="1068865"/>
            <a:ext cx="4980699" cy="48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742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29C9F907-41B8-4EC8-82D0-575D7EBD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702" y="2786677"/>
            <a:ext cx="3448278" cy="34482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3C6E79D8-499D-452F-B340-C9B6F1D9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4" y="1913182"/>
            <a:ext cx="1797858" cy="43217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2D9C2947-0DE8-4B22-BEE6-026B6643A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47264" y="1348738"/>
            <a:ext cx="4225227" cy="175379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8</a:t>
            </a:fld>
            <a:endParaRPr lang="fr-FR" noProof="0"/>
          </a:p>
        </p:txBody>
      </p:sp>
      <p:sp>
        <p:nvSpPr>
          <p:cNvPr id="25" name="Titre 1">
            <a:extLst>
              <a:ext uri="{FF2B5EF4-FFF2-40B4-BE49-F238E27FC236}">
                <a16:creationId xmlns="" xmlns:a16="http://schemas.microsoft.com/office/drawing/2014/main" id="{D9F5A693-EA66-4F19-8702-87878DEF45DB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Pour répondre aux besoins de l’être humain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769F7C68-5803-463B-B057-F25045C7C704}"/>
              </a:ext>
            </a:extLst>
          </p:cNvPr>
          <p:cNvSpPr txBox="1"/>
          <p:nvPr/>
        </p:nvSpPr>
        <p:spPr>
          <a:xfrm>
            <a:off x="2363775" y="1660769"/>
            <a:ext cx="399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Communiquer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A186C95C-322F-4376-9B3F-DF55F0934EB9}"/>
              </a:ext>
            </a:extLst>
          </p:cNvPr>
          <p:cNvSpPr txBox="1"/>
          <p:nvPr/>
        </p:nvSpPr>
        <p:spPr>
          <a:xfrm>
            <a:off x="7274657" y="4394096"/>
            <a:ext cx="3614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/>
              <a:t>Les langages &amp;</a:t>
            </a:r>
          </a:p>
          <a:p>
            <a:pPr algn="ctr"/>
            <a:r>
              <a:rPr lang="fr-FR" sz="3600" i="1" dirty="0"/>
              <a:t> les moyens de communication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="" xmlns:a16="http://schemas.microsoft.com/office/drawing/2014/main" id="{8922F422-1AEE-48E8-9DB7-4142915B96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C74CA92F-440D-48FC-8058-B76789F96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867" y="1180449"/>
            <a:ext cx="5766251" cy="3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17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96DB6D2D-E9FF-45FF-A141-66CDDDB3108F}"/>
              </a:ext>
            </a:extLst>
          </p:cNvPr>
          <p:cNvGrpSpPr/>
          <p:nvPr/>
        </p:nvGrpSpPr>
        <p:grpSpPr>
          <a:xfrm>
            <a:off x="5041155" y="1068865"/>
            <a:ext cx="6695922" cy="4872930"/>
            <a:chOff x="4619893" y="1115955"/>
            <a:chExt cx="6695922" cy="4872930"/>
          </a:xfrm>
        </p:grpSpPr>
        <p:grpSp>
          <p:nvGrpSpPr>
            <p:cNvPr id="4" name="Groupe 3">
              <a:extLst>
                <a:ext uri="{FF2B5EF4-FFF2-40B4-BE49-F238E27FC236}">
                  <a16:creationId xmlns="" xmlns:a16="http://schemas.microsoft.com/office/drawing/2014/main" id="{B711E74F-B30A-413E-AF4E-D25542C6A1DB}"/>
                </a:ext>
              </a:extLst>
            </p:cNvPr>
            <p:cNvGrpSpPr/>
            <p:nvPr/>
          </p:nvGrpSpPr>
          <p:grpSpPr>
            <a:xfrm>
              <a:off x="4619893" y="1115955"/>
              <a:ext cx="6652732" cy="4756263"/>
              <a:chOff x="4608749" y="1152854"/>
              <a:chExt cx="6652732" cy="4756263"/>
            </a:xfrm>
          </p:grpSpPr>
          <p:pic>
            <p:nvPicPr>
              <p:cNvPr id="12" name="Image 11">
                <a:extLst>
                  <a:ext uri="{FF2B5EF4-FFF2-40B4-BE49-F238E27FC236}">
                    <a16:creationId xmlns="" xmlns:a16="http://schemas.microsoft.com/office/drawing/2014/main" id="{4E12754F-E5EF-4EB9-BC5F-FD0817F32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725" r="24282"/>
              <a:stretch/>
            </p:blipFill>
            <p:spPr>
              <a:xfrm flipH="1">
                <a:off x="9941111" y="1152854"/>
                <a:ext cx="1320370" cy="2238193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="" xmlns:a16="http://schemas.microsoft.com/office/drawing/2014/main" id="{96B255C4-A339-41D5-B134-EDC135A9C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8749" y="3194113"/>
                <a:ext cx="3562847" cy="2715004"/>
              </a:xfrm>
              <a:prstGeom prst="rect">
                <a:avLst/>
              </a:prstGeom>
            </p:spPr>
          </p:pic>
          <p:pic>
            <p:nvPicPr>
              <p:cNvPr id="1028" name="Picture 4" descr="Sport Mouvement Loisirs La - Image gratuite sur Pixabay">
                <a:extLst>
                  <a:ext uri="{FF2B5EF4-FFF2-40B4-BE49-F238E27FC236}">
                    <a16:creationId xmlns="" xmlns:a16="http://schemas.microsoft.com/office/drawing/2014/main" id="{05688DE2-2A99-4B01-8FD4-1F7A49C145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95"/>
              <a:stretch/>
            </p:blipFill>
            <p:spPr bwMode="auto">
              <a:xfrm>
                <a:off x="6341508" y="1233731"/>
                <a:ext cx="3786809" cy="2772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Vélo Lecteur Roue - Image gratuite sur Pixabay">
              <a:extLst>
                <a:ext uri="{FF2B5EF4-FFF2-40B4-BE49-F238E27FC236}">
                  <a16:creationId xmlns="" xmlns:a16="http://schemas.microsoft.com/office/drawing/2014/main" id="{23BCA3DE-257A-4440-AEF0-7C61CA81D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3" t="15334" b="10499"/>
            <a:stretch/>
          </p:blipFill>
          <p:spPr bwMode="auto">
            <a:xfrm>
              <a:off x="9043240" y="4028246"/>
              <a:ext cx="2272575" cy="1960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D2B3CF38-51F7-4464-AFF7-AE082F40F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54" y="1913182"/>
            <a:ext cx="1797858" cy="43217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A12F434-6C4F-4883-B462-2B58E6CB0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47264" y="1348738"/>
            <a:ext cx="4225227" cy="175379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9D53924-F13B-426C-A43D-FDADDF827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9</a:t>
            </a:fld>
            <a:endParaRPr lang="fr-FR" noProof="0"/>
          </a:p>
        </p:txBody>
      </p:sp>
      <p:sp>
        <p:nvSpPr>
          <p:cNvPr id="25" name="Titre 1">
            <a:extLst>
              <a:ext uri="{FF2B5EF4-FFF2-40B4-BE49-F238E27FC236}">
                <a16:creationId xmlns="" xmlns:a16="http://schemas.microsoft.com/office/drawing/2014/main" id="{D9F5A693-EA66-4F19-8702-87878DEF45DB}"/>
              </a:ext>
            </a:extLst>
          </p:cNvPr>
          <p:cNvSpPr txBox="1">
            <a:spLocks/>
          </p:cNvSpPr>
          <p:nvPr/>
        </p:nvSpPr>
        <p:spPr>
          <a:xfrm>
            <a:off x="667054" y="261257"/>
            <a:ext cx="11092946" cy="6027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spc="-300" dirty="0"/>
              <a:t>Pour répondre aux besoins de l’être humain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E3D876C7-2A84-4110-97EB-C7358E512AF5}"/>
              </a:ext>
            </a:extLst>
          </p:cNvPr>
          <p:cNvSpPr txBox="1"/>
          <p:nvPr/>
        </p:nvSpPr>
        <p:spPr>
          <a:xfrm>
            <a:off x="1552518" y="1315123"/>
            <a:ext cx="5284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et d’autres </a:t>
            </a:r>
          </a:p>
          <a:p>
            <a:r>
              <a:rPr lang="fr-FR" dirty="0"/>
              <a:t>besoins …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="" xmlns:a16="http://schemas.microsoft.com/office/drawing/2014/main" id="{F42CB546-4D60-4D0D-81EA-FCF95127A8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/>
            <a:r>
              <a:rPr lang="fr-FR" dirty="0"/>
              <a:t>Technologie : Comprendre le fonctionnement d’un réseau informatique (Cycle 4 / 3eme)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892009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19715838_TF16411250.potx" id="{C47F33A4-2C66-428E-B1F4-6919DFF55AE7}" vid="{0C76DC9B-55F5-4846-BECF-7B5783C0B8F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29">
    <a:dk1>
      <a:sysClr val="windowText" lastClr="000000"/>
    </a:dk1>
    <a:lt1>
      <a:srgbClr val="FFFFFF"/>
    </a:lt1>
    <a:dk2>
      <a:srgbClr val="3F3F3F"/>
    </a:dk2>
    <a:lt2>
      <a:srgbClr val="F2F2F2"/>
    </a:lt2>
    <a:accent1>
      <a:srgbClr val="25C6E3"/>
    </a:accent1>
    <a:accent2>
      <a:srgbClr val="E80554"/>
    </a:accent2>
    <a:accent3>
      <a:srgbClr val="A9E26F"/>
    </a:accent3>
    <a:accent4>
      <a:srgbClr val="EAD000"/>
    </a:accent4>
    <a:accent5>
      <a:srgbClr val="1A0F49"/>
    </a:accent5>
    <a:accent6>
      <a:srgbClr val="FF4A01"/>
    </a:accent6>
    <a:hlink>
      <a:srgbClr val="25C6E3"/>
    </a:hlink>
    <a:folHlink>
      <a:srgbClr val="25C6E3"/>
    </a:folHlink>
  </a:clrScheme>
</a:themeOverride>
</file>

<file path=ppt/theme/themeOverride2.xml><?xml version="1.0" encoding="utf-8"?>
<a:themeOverride xmlns:a="http://schemas.openxmlformats.org/drawingml/2006/main">
  <a:clrScheme name="Custom 129">
    <a:dk1>
      <a:sysClr val="windowText" lastClr="000000"/>
    </a:dk1>
    <a:lt1>
      <a:srgbClr val="FFFFFF"/>
    </a:lt1>
    <a:dk2>
      <a:srgbClr val="3F3F3F"/>
    </a:dk2>
    <a:lt2>
      <a:srgbClr val="F2F2F2"/>
    </a:lt2>
    <a:accent1>
      <a:srgbClr val="25C6E3"/>
    </a:accent1>
    <a:accent2>
      <a:srgbClr val="E80554"/>
    </a:accent2>
    <a:accent3>
      <a:srgbClr val="A9E26F"/>
    </a:accent3>
    <a:accent4>
      <a:srgbClr val="EAD000"/>
    </a:accent4>
    <a:accent5>
      <a:srgbClr val="1A0F49"/>
    </a:accent5>
    <a:accent6>
      <a:srgbClr val="FF4A01"/>
    </a:accent6>
    <a:hlink>
      <a:srgbClr val="25C6E3"/>
    </a:hlink>
    <a:folHlink>
      <a:srgbClr val="25C6E3"/>
    </a:folHlink>
  </a:clrScheme>
</a:themeOverride>
</file>

<file path=ppt/theme/themeOverride3.xml><?xml version="1.0" encoding="utf-8"?>
<a:themeOverride xmlns:a="http://schemas.openxmlformats.org/drawingml/2006/main">
  <a:clrScheme name="Custom 129">
    <a:dk1>
      <a:sysClr val="windowText" lastClr="000000"/>
    </a:dk1>
    <a:lt1>
      <a:srgbClr val="FFFFFF"/>
    </a:lt1>
    <a:dk2>
      <a:srgbClr val="3F3F3F"/>
    </a:dk2>
    <a:lt2>
      <a:srgbClr val="F2F2F2"/>
    </a:lt2>
    <a:accent1>
      <a:srgbClr val="25C6E3"/>
    </a:accent1>
    <a:accent2>
      <a:srgbClr val="E80554"/>
    </a:accent2>
    <a:accent3>
      <a:srgbClr val="A9E26F"/>
    </a:accent3>
    <a:accent4>
      <a:srgbClr val="EAD000"/>
    </a:accent4>
    <a:accent5>
      <a:srgbClr val="1A0F49"/>
    </a:accent5>
    <a:accent6>
      <a:srgbClr val="FF4A01"/>
    </a:accent6>
    <a:hlink>
      <a:srgbClr val="25C6E3"/>
    </a:hlink>
    <a:folHlink>
      <a:srgbClr val="25C6E3"/>
    </a:folHlink>
  </a:clrScheme>
</a:themeOverride>
</file>

<file path=ppt/theme/themeOverride4.xml><?xml version="1.0" encoding="utf-8"?>
<a:themeOverride xmlns:a="http://schemas.openxmlformats.org/drawingml/2006/main">
  <a:clrScheme name="Custom 129">
    <a:dk1>
      <a:sysClr val="windowText" lastClr="000000"/>
    </a:dk1>
    <a:lt1>
      <a:srgbClr val="FFFFFF"/>
    </a:lt1>
    <a:dk2>
      <a:srgbClr val="3F3F3F"/>
    </a:dk2>
    <a:lt2>
      <a:srgbClr val="F2F2F2"/>
    </a:lt2>
    <a:accent1>
      <a:srgbClr val="25C6E3"/>
    </a:accent1>
    <a:accent2>
      <a:srgbClr val="E80554"/>
    </a:accent2>
    <a:accent3>
      <a:srgbClr val="A9E26F"/>
    </a:accent3>
    <a:accent4>
      <a:srgbClr val="EAD000"/>
    </a:accent4>
    <a:accent5>
      <a:srgbClr val="1A0F49"/>
    </a:accent5>
    <a:accent6>
      <a:srgbClr val="FF4A01"/>
    </a:accent6>
    <a:hlink>
      <a:srgbClr val="25C6E3"/>
    </a:hlink>
    <a:folHlink>
      <a:srgbClr val="25C6E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b0879af-3eba-417a-a55a-ffe6dcd6ca77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2216</Words>
  <Application>Microsoft Office PowerPoint</Application>
  <PresentationFormat>Personnalisé</PresentationFormat>
  <Paragraphs>531</Paragraphs>
  <Slides>51</Slides>
  <Notes>45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Lien avec le programme de Technologie du Cycle 4</vt:lpstr>
      <vt:lpstr>un réseau informatique</vt:lpstr>
      <vt:lpstr>Internet</vt:lpstr>
      <vt:lpstr>Structure du réseau domestique</vt:lpstr>
      <vt:lpstr>Structure du réseau du collège</vt:lpstr>
      <vt:lpstr>Présentation PowerPoint</vt:lpstr>
      <vt:lpstr>Présentation PowerPoint</vt:lpstr>
      <vt:lpstr>Expérimentation :  Comment trouver son adresse IP ?</vt:lpstr>
      <vt:lpstr>Expérimentation :  Comment trouver son adresse IP ?</vt:lpstr>
      <vt:lpstr>Expérimentation :  Comment trouver son adresse IP ?</vt:lpstr>
      <vt:lpstr>Expérimentation :  Comment trouver son adresse IP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Synthèse</vt:lpstr>
      <vt:lpstr>Présentation PowerPoint</vt:lpstr>
      <vt:lpstr>Présentation PowerPoint</vt:lpstr>
      <vt:lpstr>Présentation PowerPoint</vt:lpstr>
      <vt:lpstr>Lorsque je me connecte à la classe virtuelle, je me connecte à   un réseau informatique ?  A □ Vrai B □ Faux </vt:lpstr>
      <vt:lpstr>Lorsque je me connecte à la classe virtuelle, je me connecte à   un réseau informatique ?  A □ Vrai B □ Faux </vt:lpstr>
      <vt:lpstr>Votre réseau domestique est constitué :   (plusieurs réponses possibles)  A □ d’une box B □ de plusieurs périphériques C □ de fils       </vt:lpstr>
      <vt:lpstr>Votre réseau domestique est constitué :   (plusieurs réponses possibles)  A □ d’une box B □ de plusieurs périphériques C □ de fils       </vt:lpstr>
      <vt:lpstr>Je peux me connecter à un réseau grâce à :  (plusieurs réponses possibles) A □ des câbles/fils B □ des ondes radio (protocole wifi) C □ une fibre optique D □ une télécommande infrarouge   </vt:lpstr>
      <vt:lpstr>Je peux me connecter à un réseau grâce à :  (plusieurs réponses possibles) A □ des câbles/fils B □ des ondes radio (protocole wifi) C □ une fibre optique D □ une télécommande infrarouge   </vt:lpstr>
      <vt:lpstr>L’adresse IP  </vt:lpstr>
      <vt:lpstr>L’adresse IP  </vt:lpstr>
      <vt:lpstr>Présentation PowerPoint</vt:lpstr>
      <vt:lpstr>Présentation PowerPoint</vt:lpstr>
      <vt:lpstr>Conclusion</vt:lpstr>
      <vt:lpstr>Présentation de l’équipe d’auteurs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2020-01-02T21:15:14Z</dcterms:created>
  <dcterms:modified xsi:type="dcterms:W3CDTF">2020-04-20T09:45:22Z</dcterms:modified>
</cp:coreProperties>
</file>