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7" r:id="rId4"/>
    <p:sldId id="278" r:id="rId5"/>
    <p:sldId id="279" r:id="rId6"/>
    <p:sldId id="290" r:id="rId7"/>
    <p:sldId id="258" r:id="rId8"/>
    <p:sldId id="286" r:id="rId9"/>
    <p:sldId id="287" r:id="rId10"/>
    <p:sldId id="282" r:id="rId11"/>
    <p:sldId id="270" r:id="rId12"/>
    <p:sldId id="260" r:id="rId13"/>
    <p:sldId id="271" r:id="rId14"/>
    <p:sldId id="283" r:id="rId15"/>
    <p:sldId id="284" r:id="rId16"/>
    <p:sldId id="288" r:id="rId17"/>
    <p:sldId id="276" r:id="rId18"/>
  </p:sldIdLst>
  <p:sldSz cx="12192000" cy="6858000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French Script MT" panose="03020402040607040605" pitchFamily="66" charset="0"/>
      <p:regular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W8/XE62Lui1C/+sIofL2AUtD9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514" autoAdjust="0"/>
  </p:normalViewPr>
  <p:slideViewPr>
    <p:cSldViewPr snapToGrid="0">
      <p:cViewPr varScale="1">
        <p:scale>
          <a:sx n="40" d="100"/>
          <a:sy n="40" d="100"/>
        </p:scale>
        <p:origin x="17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5190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FR" sz="1200" dirty="0" smtClean="0"/>
              <a:t>Chloé fabrique des parures de bijoux. </a:t>
            </a:r>
          </a:p>
          <a:p>
            <a:r>
              <a:rPr lang="fr-FR" sz="1200" dirty="0" smtClean="0"/>
              <a:t>Une parure est composée d’un bracelet de 12 perles et d’un collier de 24 perles. Elle fabrique 8 parures. </a:t>
            </a:r>
          </a:p>
          <a:p>
            <a:r>
              <a:rPr lang="fr-FR" sz="1200" b="1" dirty="0" smtClean="0"/>
              <a:t>Combien de perles utilise-t-elle en tout 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fr-FR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1200" b="0" i="0" u="sng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Une stratégie possible (</a:t>
            </a: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afficher les 2 collections de perles séparées)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calculer le nombre de perles utilisées pour les bracelets. Il y a 12 perles dans un bracelet. Il y 8 bracelets, donc 8 fois 12 perles. Je calcule 12 x 8  </a:t>
            </a:r>
          </a:p>
          <a:p>
            <a:pPr>
              <a:buFontTx/>
              <a:buChar char="-"/>
            </a:pP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calculer le nombre de perles utilisées pour les colliers. Il y a 24 perles dans un collier. Il y 8 colliers, donc 8 fois 24 perles. Je calcule 24 x 8  </a:t>
            </a:r>
          </a:p>
          <a:p>
            <a:pPr>
              <a:buFontTx/>
              <a:buChar char="-"/>
            </a:pP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calculer le total</a:t>
            </a:r>
            <a:r>
              <a:rPr lang="fr-FR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de perles </a:t>
            </a:r>
            <a:endParaRPr lang="fr-FR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12 x 8  = 96    24 x 8 = 192    192 + 96 = 288</a:t>
            </a:r>
          </a:p>
          <a:p>
            <a:endParaRPr lang="fr-FR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r>
              <a:rPr lang="fr-FR" sz="1200" b="0" i="0" u="sng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Une deuxième stratégie possible </a:t>
            </a: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(afficher collections de perles rassemblées)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Comme il y a le même nombre de </a:t>
            </a: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bracelets </a:t>
            </a: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et </a:t>
            </a: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colliers. On peut calculer le nombres de perles par parure :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12 + 24 = 36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Il y a 8 parures donc 8 fois 36 perles.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Je calcule 36 x 8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36 = 30 + 6     30 x 6 = 3d x 6 = 18d = 180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6 x 8= 48 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180 + 48 = 288.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Chloé utilise 288 perles.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Dans une petite salle de cinéma, il y 9 rangées de 8 fauteuils et 9 rangées de 6 fauteuils.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97 spectateurs sont présents. </a:t>
            </a:r>
            <a:r>
              <a:rPr lang="fr-FR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Combien de fauteuils libres reste-t-il ?</a:t>
            </a: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FR" sz="1200" b="0" i="0" u="sng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 l’oral =&gt; faire le schéma en même temps</a:t>
            </a:r>
            <a:endParaRPr lang="fr-FR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Je connais le nombre de spectateurs présents : 97.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Je ne dois chercher le nombres de fauteuils libres.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Pour cela, je dois d’abord connaître le nombres total de fauteuils.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Je  sais qu’il y a 9 rangées de 8 fauteuils, donc 9 fois 8 =&gt; écrire 8 x 9 et 9 x 8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Je sais qu’il y a 9 rangées de 6 fauteuils, donc 9 fois 6 =&gt; écrire 6 x 9 et 9 x 6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Je peux résoudre ce problème en deux étapes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r>
              <a:rPr lang="fr-FR" sz="1200" b="0" i="0" u="sng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Première étape : </a:t>
            </a: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calculer le nombre total de fauteuils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Je choisis ici de ne pas rassembler les deux groupes de fauteuils car les résultats des deux calculs sont dans les tables 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(9 x 8) + (9 x 6) = 72 + 54 = 126 (compléments à 10 et numération)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Il y a 120 fauteuils dans la salle.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r>
              <a:rPr lang="fr-FR" sz="1200" b="0" i="0" u="sng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Deuxième étape</a:t>
            </a:r>
            <a:endParaRPr lang="fr-FR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126 – 97 = 29 (par arrondis – 100 + 3)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Il reste 29 fauteuils libres.  </a:t>
            </a:r>
            <a:endParaRPr lang="fr-FR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(9 x 8) + (9 x 6) = 126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Il y a 126 fauteuils dans la salle.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126 – 97 = 29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Il reste 29 fauteuils libres.  </a:t>
            </a:r>
          </a:p>
          <a:p>
            <a:endParaRPr lang="fr-FR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FR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Jean-Baptiste a un restaurant dans lequel il y a 4 tables de 6 personnes et 7 tables de 4 personnes. Combien ce restaurant peut-il recevoir de clients ?</a:t>
            </a:r>
            <a:endParaRPr lang="fr-FR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Aide-toi d’un schéma ou d’un dessin pour résoudre ce problème. Essaie de trouver de deux manières de calculer différentes. Tu n’as pas besoin de poser les opérations.                </a:t>
            </a:r>
            <a:endParaRPr lang="fr-FR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2306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6 x 9 =…    4 x 7 =…    6 x 7 =…      7 x 9 =…    5 x 7 =…    9 x 7 =…   3 x 7 =…   4 x 9 =	</a:t>
            </a:r>
          </a:p>
          <a:p>
            <a:endParaRPr lang="fr-FR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/>
              <a:t>7 x .... = 35      24 = .... x 3       36 = 6 x ....     5 x .... = 15     63 = .... x 9</a:t>
            </a:r>
          </a:p>
          <a:p>
            <a:endParaRPr lang="fr-FR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1200" b="0" i="1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Combien de fois 6 dans 42 ? </a:t>
            </a:r>
            <a:endParaRPr lang="fr-FR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1200" b="0" i="1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Pour obtenir </a:t>
            </a:r>
            <a:r>
              <a:rPr lang="fr-FR" sz="1200" b="0" i="1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28, </a:t>
            </a:r>
            <a:r>
              <a:rPr lang="fr-FR" sz="1200" b="0" i="1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par combien faut-il multiplier 7 ? </a:t>
            </a:r>
            <a:endParaRPr lang="fr-FR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1200" b="0" i="1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Quel est le nombre qui multiplié par 5 fait 45 ? </a:t>
            </a:r>
            <a:endParaRPr lang="fr-FR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1200" b="0" i="1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Combien de fois 8 dans 64 ? </a:t>
            </a:r>
            <a:endParaRPr lang="fr-FR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1200" b="0" i="1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Quel est le nombre qui multiplié par 8 fait 56 ? </a:t>
            </a:r>
            <a:endParaRPr lang="fr-FR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fr-FR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>
                <a:latin typeface="Calibri"/>
                <a:cs typeface="Calibri"/>
              </a:rPr>
              <a:t>Si je sais que 7 x 4 = 28 alors je sais que 4 x 7 = 28</a:t>
            </a:r>
          </a:p>
          <a:p>
            <a:endParaRPr lang="fr-FR" sz="1200" dirty="0" smtClean="0">
              <a:latin typeface="Calibri"/>
              <a:cs typeface="Calibri"/>
            </a:endParaRPr>
          </a:p>
          <a:p>
            <a:r>
              <a:rPr lang="fr-FR" sz="1200" dirty="0" smtClean="0">
                <a:latin typeface="Calibri"/>
                <a:cs typeface="Calibri"/>
              </a:rPr>
              <a:t>Je sais qu’il y a 4 fois 7 dans 28 </a:t>
            </a:r>
          </a:p>
          <a:p>
            <a:r>
              <a:rPr lang="fr-FR" sz="1200" dirty="0" smtClean="0">
                <a:latin typeface="Calibri"/>
                <a:cs typeface="Calibri"/>
              </a:rPr>
              <a:t>Je sais qu’il y a 7 fois 4 dans 28</a:t>
            </a:r>
          </a:p>
          <a:p>
            <a:endParaRPr lang="fr-FR" sz="1200" dirty="0" smtClean="0">
              <a:latin typeface="Calibri"/>
              <a:cs typeface="Calibri"/>
            </a:endParaRPr>
          </a:p>
          <a:p>
            <a:r>
              <a:rPr lang="fr-FR" sz="1200" dirty="0" smtClean="0">
                <a:latin typeface="Calibri"/>
                <a:cs typeface="Calibri"/>
              </a:rPr>
              <a:t>Je sais donc que pour obtenir 28, il faut multiplier 4 par 7 </a:t>
            </a:r>
          </a:p>
          <a:p>
            <a:r>
              <a:rPr lang="fr-FR" sz="1200" dirty="0" smtClean="0">
                <a:latin typeface="Calibri"/>
                <a:cs typeface="Calibri"/>
              </a:rPr>
              <a:t>Je sais donc que pour obtenir 28, il faut multiplier 7 par 4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5423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Voici des nombres : 1 217 – 2 117 – 1 271 – 1 127 – 1 117 – 2 171 (affichage en dispersion sur la diapo)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Quel est le nombre qui a exactement :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- 1 millier et 217 unités ? =&gt; 1 217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 12 centaines, 7 dizaines et 1 unité ? =&gt; 1 271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- 11 centaines et 27 unités ? =&gt; 1 127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 217 dizaines et 1 unité ? 2 171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514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Voici des nombres : 2 466 </a:t>
            </a:r>
            <a:r>
              <a:rPr lang="mr-IN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4 266 </a:t>
            </a:r>
            <a:r>
              <a:rPr lang="mr-IN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2 646 </a:t>
            </a:r>
            <a:r>
              <a:rPr lang="mr-IN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2446 </a:t>
            </a:r>
            <a:r>
              <a:rPr lang="mr-IN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4 626 </a:t>
            </a:r>
            <a:r>
              <a:rPr lang="mr-IN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2 246 (affichage en dispersion sur la diapo)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Quel est le nombre qui a exactement :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- 2 milliers et 646  unités ? =&gt; 2 646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 426 </a:t>
            </a:r>
            <a:r>
              <a:rPr lang="fr-FR" sz="1200" b="1" i="0" u="none" strike="noStrike" cap="none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diz</a:t>
            </a: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aines, 6 unités ? =&gt; 4 266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- 2 milliers24 dizaines et 6 unités ?</a:t>
            </a:r>
            <a:r>
              <a:rPr lang="fr-FR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=&gt; 2 246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- 24 </a:t>
            </a:r>
            <a:r>
              <a:rPr lang="fr-FR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cent</a:t>
            </a: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aines et 66 unités ? 2 466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51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5" Type="http://schemas.openxmlformats.org/officeDocument/2006/relationships/image" Target="../media/image1.gif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gi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gi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dirty="0" smtClean="0"/>
              <a:t>Vendredi 15 </a:t>
            </a:r>
            <a:r>
              <a:rPr lang="fr-FR" dirty="0"/>
              <a:t>mai</a:t>
            </a:r>
            <a:endParaRPr dirty="0"/>
          </a:p>
        </p:txBody>
      </p:sp>
      <p:sp>
        <p:nvSpPr>
          <p:cNvPr id="89" name="Google Shape;89;p1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ctrTitle"/>
          </p:nvPr>
        </p:nvSpPr>
        <p:spPr>
          <a:xfrm>
            <a:off x="1524000" y="2746360"/>
            <a:ext cx="9144000" cy="136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0"/>
              <a:buFont typeface="Calibri"/>
              <a:buNone/>
            </a:pPr>
            <a:r>
              <a:rPr lang="fr-FR" sz="8000" b="1" dirty="0" smtClean="0">
                <a:solidFill>
                  <a:srgbClr val="7030A0"/>
                </a:solidFill>
              </a:rPr>
              <a:t>Problèmes</a:t>
            </a:r>
            <a:endParaRPr sz="80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72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Correction du problème de la séance précédente</a:t>
            </a:r>
            <a:endParaRPr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09;p4"/>
          <p:cNvPicPr preferRelativeResize="0"/>
          <p:nvPr/>
        </p:nvPicPr>
        <p:blipFill rotWithShape="1">
          <a:blip r:embed="rId3">
            <a:alphaModFix/>
          </a:blip>
          <a:srcRect l="9158" t="79760" r="20397" b="2391"/>
          <a:stretch/>
        </p:blipFill>
        <p:spPr>
          <a:xfrm>
            <a:off x="1087791" y="3640015"/>
            <a:ext cx="10174410" cy="16001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108;p4"/>
              <p:cNvSpPr txBox="1"/>
              <p:nvPr/>
            </p:nvSpPr>
            <p:spPr>
              <a:xfrm>
                <a:off x="1146362" y="1159824"/>
                <a:ext cx="9907891" cy="2062063"/>
              </a:xfrm>
              <a:prstGeom prst="rect">
                <a:avLst/>
              </a:prstGeom>
              <a:solidFill>
                <a:srgbClr val="DEC3DC"/>
              </a:solidFill>
              <a:ln w="12700" cap="flat" cmpd="sng">
                <a:solidFill>
                  <a:srgbClr val="DEC3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r>
                  <a:rPr lang="fr-FR" sz="3200" dirty="0"/>
                  <a:t>Chloé fabrique des parures de bijoux. </a:t>
                </a:r>
              </a:p>
              <a:p>
                <a:r>
                  <a:rPr lang="fr-FR" sz="3200" dirty="0"/>
                  <a:t>Une parure est composée d’un bracelet de </a:t>
                </a:r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12 </m:t>
                    </m:r>
                  </m:oMath>
                </a14:m>
                <a:r>
                  <a:rPr lang="fr-FR" sz="3200" dirty="0"/>
                  <a:t>perles et d’un collier de </a:t>
                </a:r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24 </m:t>
                    </m:r>
                  </m:oMath>
                </a14:m>
                <a:r>
                  <a:rPr lang="fr-FR" sz="3200" dirty="0"/>
                  <a:t>perles. Elle fabrique </a:t>
                </a:r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8 </m:t>
                    </m:r>
                  </m:oMath>
                </a14:m>
                <a:r>
                  <a:rPr lang="fr-FR" sz="3200" dirty="0"/>
                  <a:t>parures. </a:t>
                </a:r>
              </a:p>
              <a:p>
                <a:r>
                  <a:rPr lang="fr-FR" sz="3200" b="1" dirty="0"/>
                  <a:t>Combien de perles utilise-t-elle en tout ? </a:t>
                </a:r>
              </a:p>
            </p:txBody>
          </p:sp>
        </mc:Choice>
        <mc:Fallback xmlns="">
          <p:sp>
            <p:nvSpPr>
              <p:cNvPr id="11" name="Google Shape;108;p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362" y="1159824"/>
                <a:ext cx="9907891" cy="2062063"/>
              </a:xfrm>
              <a:prstGeom prst="rect">
                <a:avLst/>
              </a:prstGeom>
              <a:blipFill>
                <a:blip r:embed="rId4"/>
                <a:stretch>
                  <a:fillRect l="-1475" t="-3519" b="-8211"/>
                </a:stretch>
              </a:blipFill>
              <a:ln w="12700" cap="flat" cmpd="sng">
                <a:solidFill>
                  <a:srgbClr val="DEC3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156624" y="4508558"/>
            <a:ext cx="8647815" cy="1969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atin typeface="Calibri"/>
                <a:cs typeface="Calibri"/>
              </a:rPr>
              <a:t>Rappel </a:t>
            </a:r>
          </a:p>
          <a:p>
            <a:pPr lvl="0"/>
            <a:endParaRPr lang="fr-FR" sz="1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peux calculer une multiplication, que je ne sais pas faire</a:t>
            </a: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fr-FR" sz="1800" b="1" dirty="0" smtClean="0">
                <a:latin typeface="Calibri"/>
                <a:cs typeface="Calibri"/>
              </a:rPr>
              <a:t> </a:t>
            </a:r>
          </a:p>
          <a:p>
            <a:pPr lvl="0"/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</a:t>
            </a: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ne connais pas par cœur, en plusieurs étapes</a:t>
            </a: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/>
            <a:endParaRPr lang="fr-FR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peux décomposer un des deux nombres et m’appuyer sur des résultats que je connais.</a:t>
            </a:r>
          </a:p>
          <a:p>
            <a:pPr lvl="0"/>
            <a:endParaRPr lang="fr-FR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2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5503" y="4493374"/>
            <a:ext cx="1001868" cy="12212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rouper 240"/>
          <p:cNvGrpSpPr/>
          <p:nvPr/>
        </p:nvGrpSpPr>
        <p:grpSpPr>
          <a:xfrm>
            <a:off x="850864" y="839682"/>
            <a:ext cx="894715" cy="267970"/>
            <a:chOff x="0" y="0"/>
            <a:chExt cx="894715" cy="267970"/>
          </a:xfrm>
        </p:grpSpPr>
        <p:sp>
          <p:nvSpPr>
            <p:cNvPr id="242" name="Ellipse 241"/>
            <p:cNvSpPr/>
            <p:nvPr/>
          </p:nvSpPr>
          <p:spPr>
            <a:xfrm>
              <a:off x="167005" y="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3" name="Ellipse 242"/>
            <p:cNvSpPr/>
            <p:nvPr/>
          </p:nvSpPr>
          <p:spPr>
            <a:xfrm>
              <a:off x="345440" y="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4" name="Ellipse 243"/>
            <p:cNvSpPr/>
            <p:nvPr/>
          </p:nvSpPr>
          <p:spPr>
            <a:xfrm>
              <a:off x="501650" y="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5" name="Ellipse 244"/>
            <p:cNvSpPr/>
            <p:nvPr/>
          </p:nvSpPr>
          <p:spPr>
            <a:xfrm>
              <a:off x="636905" y="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6" name="Ellipse 245"/>
            <p:cNvSpPr/>
            <p:nvPr/>
          </p:nvSpPr>
          <p:spPr>
            <a:xfrm>
              <a:off x="780415" y="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7" name="Ellipse 246"/>
            <p:cNvSpPr/>
            <p:nvPr/>
          </p:nvSpPr>
          <p:spPr>
            <a:xfrm>
              <a:off x="166370" y="15367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8" name="Ellipse 247"/>
            <p:cNvSpPr/>
            <p:nvPr/>
          </p:nvSpPr>
          <p:spPr>
            <a:xfrm>
              <a:off x="344805" y="15367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9" name="Ellipse 248"/>
            <p:cNvSpPr/>
            <p:nvPr/>
          </p:nvSpPr>
          <p:spPr>
            <a:xfrm>
              <a:off x="501015" y="15367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0" name="Ellipse 249"/>
            <p:cNvSpPr/>
            <p:nvPr/>
          </p:nvSpPr>
          <p:spPr>
            <a:xfrm>
              <a:off x="636270" y="15367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1" name="Ellipse 250"/>
            <p:cNvSpPr/>
            <p:nvPr/>
          </p:nvSpPr>
          <p:spPr>
            <a:xfrm>
              <a:off x="779780" y="15367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2" name="Ellipse 251"/>
            <p:cNvSpPr/>
            <p:nvPr/>
          </p:nvSpPr>
          <p:spPr>
            <a:xfrm>
              <a:off x="635" y="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3" name="Ellipse 252"/>
            <p:cNvSpPr/>
            <p:nvPr/>
          </p:nvSpPr>
          <p:spPr>
            <a:xfrm>
              <a:off x="0" y="15367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grpSp>
        <p:nvGrpSpPr>
          <p:cNvPr id="254" name="Grouper 253"/>
          <p:cNvGrpSpPr/>
          <p:nvPr/>
        </p:nvGrpSpPr>
        <p:grpSpPr>
          <a:xfrm>
            <a:off x="6438865" y="896126"/>
            <a:ext cx="894715" cy="267970"/>
            <a:chOff x="0" y="0"/>
            <a:chExt cx="894715" cy="267970"/>
          </a:xfrm>
        </p:grpSpPr>
        <p:sp>
          <p:nvSpPr>
            <p:cNvPr id="255" name="Ellipse 254"/>
            <p:cNvSpPr/>
            <p:nvPr/>
          </p:nvSpPr>
          <p:spPr>
            <a:xfrm>
              <a:off x="167005" y="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6" name="Ellipse 255"/>
            <p:cNvSpPr/>
            <p:nvPr/>
          </p:nvSpPr>
          <p:spPr>
            <a:xfrm>
              <a:off x="345440" y="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7" name="Ellipse 256"/>
            <p:cNvSpPr/>
            <p:nvPr/>
          </p:nvSpPr>
          <p:spPr>
            <a:xfrm>
              <a:off x="501650" y="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8" name="Ellipse 257"/>
            <p:cNvSpPr/>
            <p:nvPr/>
          </p:nvSpPr>
          <p:spPr>
            <a:xfrm>
              <a:off x="636905" y="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9" name="Ellipse 258"/>
            <p:cNvSpPr/>
            <p:nvPr/>
          </p:nvSpPr>
          <p:spPr>
            <a:xfrm>
              <a:off x="780415" y="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60" name="Ellipse 259"/>
            <p:cNvSpPr/>
            <p:nvPr/>
          </p:nvSpPr>
          <p:spPr>
            <a:xfrm>
              <a:off x="166370" y="15367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61" name="Ellipse 260"/>
            <p:cNvSpPr/>
            <p:nvPr/>
          </p:nvSpPr>
          <p:spPr>
            <a:xfrm>
              <a:off x="344805" y="15367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62" name="Ellipse 261"/>
            <p:cNvSpPr/>
            <p:nvPr/>
          </p:nvSpPr>
          <p:spPr>
            <a:xfrm>
              <a:off x="501015" y="15367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63" name="Ellipse 262"/>
            <p:cNvSpPr/>
            <p:nvPr/>
          </p:nvSpPr>
          <p:spPr>
            <a:xfrm>
              <a:off x="636270" y="15367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64" name="Ellipse 263"/>
            <p:cNvSpPr/>
            <p:nvPr/>
          </p:nvSpPr>
          <p:spPr>
            <a:xfrm>
              <a:off x="779780" y="15367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65" name="Ellipse 264"/>
            <p:cNvSpPr/>
            <p:nvPr/>
          </p:nvSpPr>
          <p:spPr>
            <a:xfrm>
              <a:off x="635" y="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66" name="Ellipse 265"/>
            <p:cNvSpPr/>
            <p:nvPr/>
          </p:nvSpPr>
          <p:spPr>
            <a:xfrm>
              <a:off x="0" y="15367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grpSp>
        <p:nvGrpSpPr>
          <p:cNvPr id="292" name="Grouper 291"/>
          <p:cNvGrpSpPr/>
          <p:nvPr/>
        </p:nvGrpSpPr>
        <p:grpSpPr>
          <a:xfrm>
            <a:off x="870831" y="1975661"/>
            <a:ext cx="911225" cy="592455"/>
            <a:chOff x="0" y="0"/>
            <a:chExt cx="911225" cy="592455"/>
          </a:xfrm>
        </p:grpSpPr>
        <p:sp>
          <p:nvSpPr>
            <p:cNvPr id="293" name="Ellipse 292"/>
            <p:cNvSpPr/>
            <p:nvPr/>
          </p:nvSpPr>
          <p:spPr>
            <a:xfrm>
              <a:off x="167005" y="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94" name="Ellipse 293"/>
            <p:cNvSpPr/>
            <p:nvPr/>
          </p:nvSpPr>
          <p:spPr>
            <a:xfrm>
              <a:off x="345440" y="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95" name="Ellipse 294"/>
            <p:cNvSpPr/>
            <p:nvPr/>
          </p:nvSpPr>
          <p:spPr>
            <a:xfrm>
              <a:off x="501650" y="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96" name="Ellipse 295"/>
            <p:cNvSpPr/>
            <p:nvPr/>
          </p:nvSpPr>
          <p:spPr>
            <a:xfrm>
              <a:off x="636905" y="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97" name="Ellipse 296"/>
            <p:cNvSpPr/>
            <p:nvPr/>
          </p:nvSpPr>
          <p:spPr>
            <a:xfrm>
              <a:off x="780415" y="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98" name="Ellipse 297"/>
            <p:cNvSpPr/>
            <p:nvPr/>
          </p:nvSpPr>
          <p:spPr>
            <a:xfrm>
              <a:off x="166370" y="15367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99" name="Ellipse 298"/>
            <p:cNvSpPr/>
            <p:nvPr/>
          </p:nvSpPr>
          <p:spPr>
            <a:xfrm>
              <a:off x="344805" y="15367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00" name="Ellipse 299"/>
            <p:cNvSpPr/>
            <p:nvPr/>
          </p:nvSpPr>
          <p:spPr>
            <a:xfrm>
              <a:off x="501015" y="15367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01" name="Ellipse 300"/>
            <p:cNvSpPr/>
            <p:nvPr/>
          </p:nvSpPr>
          <p:spPr>
            <a:xfrm>
              <a:off x="636270" y="15367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02" name="Ellipse 301"/>
            <p:cNvSpPr/>
            <p:nvPr/>
          </p:nvSpPr>
          <p:spPr>
            <a:xfrm>
              <a:off x="779780" y="15367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03" name="Ellipse 302"/>
            <p:cNvSpPr/>
            <p:nvPr/>
          </p:nvSpPr>
          <p:spPr>
            <a:xfrm>
              <a:off x="635" y="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04" name="Ellipse 303"/>
            <p:cNvSpPr/>
            <p:nvPr/>
          </p:nvSpPr>
          <p:spPr>
            <a:xfrm>
              <a:off x="0" y="15367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05" name="Ellipse 304"/>
            <p:cNvSpPr/>
            <p:nvPr/>
          </p:nvSpPr>
          <p:spPr>
            <a:xfrm>
              <a:off x="183515" y="324485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06" name="Ellipse 305"/>
            <p:cNvSpPr/>
            <p:nvPr/>
          </p:nvSpPr>
          <p:spPr>
            <a:xfrm>
              <a:off x="361950" y="324485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07" name="Ellipse 306"/>
            <p:cNvSpPr/>
            <p:nvPr/>
          </p:nvSpPr>
          <p:spPr>
            <a:xfrm>
              <a:off x="518160" y="324485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08" name="Ellipse 307"/>
            <p:cNvSpPr/>
            <p:nvPr/>
          </p:nvSpPr>
          <p:spPr>
            <a:xfrm>
              <a:off x="653415" y="324485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09" name="Ellipse 308"/>
            <p:cNvSpPr/>
            <p:nvPr/>
          </p:nvSpPr>
          <p:spPr>
            <a:xfrm>
              <a:off x="796925" y="324485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10" name="Ellipse 309"/>
            <p:cNvSpPr/>
            <p:nvPr/>
          </p:nvSpPr>
          <p:spPr>
            <a:xfrm>
              <a:off x="182880" y="478155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11" name="Ellipse 310"/>
            <p:cNvSpPr/>
            <p:nvPr/>
          </p:nvSpPr>
          <p:spPr>
            <a:xfrm>
              <a:off x="361315" y="478155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12" name="Ellipse 311"/>
            <p:cNvSpPr/>
            <p:nvPr/>
          </p:nvSpPr>
          <p:spPr>
            <a:xfrm>
              <a:off x="517525" y="478155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13" name="Ellipse 312"/>
            <p:cNvSpPr/>
            <p:nvPr/>
          </p:nvSpPr>
          <p:spPr>
            <a:xfrm>
              <a:off x="652780" y="478155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14" name="Ellipse 313"/>
            <p:cNvSpPr/>
            <p:nvPr/>
          </p:nvSpPr>
          <p:spPr>
            <a:xfrm>
              <a:off x="796290" y="478155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15" name="Ellipse 314"/>
            <p:cNvSpPr/>
            <p:nvPr/>
          </p:nvSpPr>
          <p:spPr>
            <a:xfrm>
              <a:off x="17145" y="324485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16" name="Ellipse 315"/>
            <p:cNvSpPr/>
            <p:nvPr/>
          </p:nvSpPr>
          <p:spPr>
            <a:xfrm>
              <a:off x="16510" y="478155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grpSp>
        <p:nvGrpSpPr>
          <p:cNvPr id="317" name="Grouper 316"/>
          <p:cNvGrpSpPr/>
          <p:nvPr/>
        </p:nvGrpSpPr>
        <p:grpSpPr>
          <a:xfrm>
            <a:off x="6441898" y="1366062"/>
            <a:ext cx="911225" cy="592455"/>
            <a:chOff x="0" y="0"/>
            <a:chExt cx="911225" cy="592455"/>
          </a:xfrm>
        </p:grpSpPr>
        <p:sp>
          <p:nvSpPr>
            <p:cNvPr id="318" name="Ellipse 317"/>
            <p:cNvSpPr/>
            <p:nvPr/>
          </p:nvSpPr>
          <p:spPr>
            <a:xfrm>
              <a:off x="167005" y="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19" name="Ellipse 318"/>
            <p:cNvSpPr/>
            <p:nvPr/>
          </p:nvSpPr>
          <p:spPr>
            <a:xfrm>
              <a:off x="345440" y="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20" name="Ellipse 319"/>
            <p:cNvSpPr/>
            <p:nvPr/>
          </p:nvSpPr>
          <p:spPr>
            <a:xfrm>
              <a:off x="501650" y="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21" name="Ellipse 320"/>
            <p:cNvSpPr/>
            <p:nvPr/>
          </p:nvSpPr>
          <p:spPr>
            <a:xfrm>
              <a:off x="636905" y="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22" name="Ellipse 321"/>
            <p:cNvSpPr/>
            <p:nvPr/>
          </p:nvSpPr>
          <p:spPr>
            <a:xfrm>
              <a:off x="780415" y="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23" name="Ellipse 322"/>
            <p:cNvSpPr/>
            <p:nvPr/>
          </p:nvSpPr>
          <p:spPr>
            <a:xfrm>
              <a:off x="166370" y="15367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24" name="Ellipse 323"/>
            <p:cNvSpPr/>
            <p:nvPr/>
          </p:nvSpPr>
          <p:spPr>
            <a:xfrm>
              <a:off x="344805" y="15367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25" name="Ellipse 324"/>
            <p:cNvSpPr/>
            <p:nvPr/>
          </p:nvSpPr>
          <p:spPr>
            <a:xfrm>
              <a:off x="501015" y="15367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26" name="Ellipse 325"/>
            <p:cNvSpPr/>
            <p:nvPr/>
          </p:nvSpPr>
          <p:spPr>
            <a:xfrm>
              <a:off x="636270" y="15367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27" name="Ellipse 326"/>
            <p:cNvSpPr/>
            <p:nvPr/>
          </p:nvSpPr>
          <p:spPr>
            <a:xfrm>
              <a:off x="779780" y="15367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28" name="Ellipse 327"/>
            <p:cNvSpPr/>
            <p:nvPr/>
          </p:nvSpPr>
          <p:spPr>
            <a:xfrm>
              <a:off x="635" y="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29" name="Ellipse 328"/>
            <p:cNvSpPr/>
            <p:nvPr/>
          </p:nvSpPr>
          <p:spPr>
            <a:xfrm>
              <a:off x="0" y="15367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30" name="Ellipse 329"/>
            <p:cNvSpPr/>
            <p:nvPr/>
          </p:nvSpPr>
          <p:spPr>
            <a:xfrm>
              <a:off x="183515" y="324485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31" name="Ellipse 330"/>
            <p:cNvSpPr/>
            <p:nvPr/>
          </p:nvSpPr>
          <p:spPr>
            <a:xfrm>
              <a:off x="361950" y="324485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32" name="Ellipse 331"/>
            <p:cNvSpPr/>
            <p:nvPr/>
          </p:nvSpPr>
          <p:spPr>
            <a:xfrm>
              <a:off x="518160" y="324485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33" name="Ellipse 332"/>
            <p:cNvSpPr/>
            <p:nvPr/>
          </p:nvSpPr>
          <p:spPr>
            <a:xfrm>
              <a:off x="653415" y="324485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34" name="Ellipse 333"/>
            <p:cNvSpPr/>
            <p:nvPr/>
          </p:nvSpPr>
          <p:spPr>
            <a:xfrm>
              <a:off x="796925" y="324485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35" name="Ellipse 334"/>
            <p:cNvSpPr/>
            <p:nvPr/>
          </p:nvSpPr>
          <p:spPr>
            <a:xfrm>
              <a:off x="182880" y="478155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36" name="Ellipse 335"/>
            <p:cNvSpPr/>
            <p:nvPr/>
          </p:nvSpPr>
          <p:spPr>
            <a:xfrm>
              <a:off x="361315" y="478155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37" name="Ellipse 336"/>
            <p:cNvSpPr/>
            <p:nvPr/>
          </p:nvSpPr>
          <p:spPr>
            <a:xfrm>
              <a:off x="517525" y="478155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38" name="Ellipse 337"/>
            <p:cNvSpPr/>
            <p:nvPr/>
          </p:nvSpPr>
          <p:spPr>
            <a:xfrm>
              <a:off x="652780" y="478155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39" name="Ellipse 338"/>
            <p:cNvSpPr/>
            <p:nvPr/>
          </p:nvSpPr>
          <p:spPr>
            <a:xfrm>
              <a:off x="796290" y="478155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40" name="Ellipse 339"/>
            <p:cNvSpPr/>
            <p:nvPr/>
          </p:nvSpPr>
          <p:spPr>
            <a:xfrm>
              <a:off x="17145" y="324485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41" name="Ellipse 340"/>
            <p:cNvSpPr/>
            <p:nvPr/>
          </p:nvSpPr>
          <p:spPr>
            <a:xfrm>
              <a:off x="16510" y="478155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Correction du problème de la séance précédente</a:t>
            </a:r>
            <a:endParaRPr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1"/>
          <p:cNvPicPr preferRelativeResize="0"/>
          <p:nvPr/>
        </p:nvPicPr>
        <p:blipFill rotWithShape="1">
          <a:blip r:embed="rId3">
            <a:alphaModFix/>
          </a:blip>
          <a:srcRect l="29533" t="68910" r="9622" b="5657"/>
          <a:stretch/>
        </p:blipFill>
        <p:spPr>
          <a:xfrm>
            <a:off x="4328160" y="4793397"/>
            <a:ext cx="6842760" cy="166127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1146362" y="3586551"/>
                <a:ext cx="52322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(12 × 8) + (24 × 8) =  288</m:t>
                      </m:r>
                    </m:oMath>
                  </m:oMathPara>
                </a14:m>
                <a:endParaRPr lang="fr-FR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362" y="3586551"/>
                <a:ext cx="523224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4617720" y="5425440"/>
            <a:ext cx="729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French Script MT" panose="03020402040607040605" pitchFamily="66" charset="0"/>
              </a:rPr>
              <a:t>C</a:t>
            </a:r>
            <a:r>
              <a:rPr lang="fr-FR" sz="4800" dirty="0" smtClean="0">
                <a:latin typeface="French Script MT" panose="03020402040607040605" pitchFamily="66" charset="0"/>
              </a:rPr>
              <a:t>hloé utilise 288 perles.  </a:t>
            </a:r>
            <a:endParaRPr lang="fr-FR" sz="4800" dirty="0">
              <a:latin typeface="French Script MT" panose="03020402040607040605" pitchFamily="66" charset="0"/>
            </a:endParaRPr>
          </a:p>
        </p:txBody>
      </p:sp>
      <p:sp>
        <p:nvSpPr>
          <p:cNvPr id="8" name="Google Shape;108;p4"/>
          <p:cNvSpPr txBox="1"/>
          <p:nvPr/>
        </p:nvSpPr>
        <p:spPr>
          <a:xfrm>
            <a:off x="1146362" y="1159824"/>
            <a:ext cx="9907891" cy="2062063"/>
          </a:xfrm>
          <a:prstGeom prst="rect">
            <a:avLst/>
          </a:prstGeom>
          <a:solidFill>
            <a:srgbClr val="DEC3DC"/>
          </a:solidFill>
          <a:ln w="12700" cap="flat" cmpd="sng">
            <a:solidFill>
              <a:srgbClr val="DEC3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3200" dirty="0"/>
              <a:t>Chloé fabrique des parures de bijoux. </a:t>
            </a:r>
          </a:p>
          <a:p>
            <a:r>
              <a:rPr lang="fr-FR" sz="3200" dirty="0"/>
              <a:t>Une parure est composée d’un bracelet de 12 perles et d’un collier de 24 perles. Elle fabrique 8 parures. </a:t>
            </a:r>
          </a:p>
          <a:p>
            <a:r>
              <a:rPr lang="fr-FR" sz="3200" b="1" dirty="0"/>
              <a:t>Combien de perles utilise-t-elle en tout 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6378606" y="3527180"/>
                <a:ext cx="52322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(12 +24) × 8 = 288</m:t>
                      </m:r>
                    </m:oMath>
                  </m:oMathPara>
                </a14:m>
                <a:endParaRPr lang="fr-FR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606" y="3527180"/>
                <a:ext cx="523224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9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3452665" y="-159675"/>
            <a:ext cx="52474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fr-FR" sz="44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Problème </a:t>
            </a:r>
            <a:r>
              <a:rPr lang="fr-FR" sz="44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du jour</a:t>
            </a:r>
            <a:endParaRPr sz="4400" b="1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Google Shape;108;p4"/>
              <p:cNvSpPr txBox="1"/>
              <p:nvPr/>
            </p:nvSpPr>
            <p:spPr>
              <a:xfrm>
                <a:off x="208859" y="972457"/>
                <a:ext cx="11746523" cy="2062063"/>
              </a:xfrm>
              <a:prstGeom prst="rect">
                <a:avLst/>
              </a:prstGeom>
              <a:solidFill>
                <a:srgbClr val="DEC3DC"/>
              </a:solidFill>
              <a:ln w="12700" cap="flat" cmpd="sng">
                <a:solidFill>
                  <a:srgbClr val="DEC3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r>
                  <a:rPr lang="fr-FR" sz="3200" dirty="0"/>
                  <a:t>Dans une petite salle de cinéma, </a:t>
                </a:r>
                <a:endParaRPr lang="fr-FR" sz="3200" dirty="0" smtClean="0"/>
              </a:p>
              <a:p>
                <a:r>
                  <a:rPr lang="fr-FR" sz="3200" dirty="0" smtClean="0"/>
                  <a:t>il </a:t>
                </a:r>
                <a:r>
                  <a:rPr lang="fr-FR" sz="3200" dirty="0"/>
                  <a:t>y </a:t>
                </a:r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fr-FR" sz="3200" dirty="0"/>
                  <a:t> rangées de </a:t>
                </a:r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fr-FR" sz="3200" dirty="0"/>
                  <a:t> fauteuils et </a:t>
                </a:r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fr-FR" sz="3200" dirty="0"/>
                  <a:t> rangées de </a:t>
                </a:r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fr-FR" sz="3200" dirty="0"/>
                  <a:t> fauteuils</a:t>
                </a:r>
                <a:r>
                  <a:rPr lang="fr-FR" sz="3200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97</m:t>
                    </m:r>
                  </m:oMath>
                </a14:m>
                <a:r>
                  <a:rPr lang="fr-FR" sz="3200" dirty="0" smtClean="0"/>
                  <a:t> </a:t>
                </a:r>
                <a:r>
                  <a:rPr lang="fr-FR" sz="3200" dirty="0"/>
                  <a:t>spectateurs sont présents. </a:t>
                </a:r>
                <a:endParaRPr lang="fr-FR" sz="3200" dirty="0" smtClean="0"/>
              </a:p>
              <a:p>
                <a:r>
                  <a:rPr lang="fr-FR" sz="3200" b="1" dirty="0" smtClean="0"/>
                  <a:t>Combien </a:t>
                </a:r>
                <a:r>
                  <a:rPr lang="fr-FR" sz="3200" b="1" dirty="0"/>
                  <a:t>de fauteuils libres reste-t-il ?</a:t>
                </a:r>
                <a:r>
                  <a:rPr lang="fr-FR" sz="3200" dirty="0"/>
                  <a:t> </a:t>
                </a:r>
              </a:p>
            </p:txBody>
          </p:sp>
        </mc:Choice>
        <mc:Fallback xmlns="">
          <p:sp>
            <p:nvSpPr>
              <p:cNvPr id="108" name="Google Shape;108;p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59" y="972457"/>
                <a:ext cx="11746523" cy="2062063"/>
              </a:xfrm>
              <a:prstGeom prst="rect">
                <a:avLst/>
              </a:prstGeom>
              <a:blipFill>
                <a:blip r:embed="rId3"/>
                <a:stretch>
                  <a:fillRect l="-1244" t="-3529" b="-8529"/>
                </a:stretch>
              </a:blipFill>
              <a:ln w="12700" cap="flat" cmpd="sng">
                <a:solidFill>
                  <a:srgbClr val="DEC3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9" name="Google Shape;109;p4"/>
          <p:cNvPicPr preferRelativeResize="0"/>
          <p:nvPr/>
        </p:nvPicPr>
        <p:blipFill rotWithShape="1">
          <a:blip r:embed="rId4">
            <a:alphaModFix/>
          </a:blip>
          <a:srcRect l="9158" t="79760" r="20397" b="2391"/>
          <a:stretch/>
        </p:blipFill>
        <p:spPr>
          <a:xfrm>
            <a:off x="1346107" y="3640015"/>
            <a:ext cx="10174410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05445" y="310558"/>
            <a:ext cx="1473530" cy="2455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3452665" y="-159675"/>
            <a:ext cx="52474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fr-FR" sz="44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Problème </a:t>
            </a:r>
            <a:r>
              <a:rPr lang="fr-FR" sz="44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du jour</a:t>
            </a:r>
            <a:endParaRPr sz="4400" b="1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" name="Grouper 76"/>
          <p:cNvGrpSpPr/>
          <p:nvPr/>
        </p:nvGrpSpPr>
        <p:grpSpPr>
          <a:xfrm>
            <a:off x="6040084" y="1406947"/>
            <a:ext cx="1184275" cy="1334770"/>
            <a:chOff x="0" y="0"/>
            <a:chExt cx="1184275" cy="1334770"/>
          </a:xfrm>
        </p:grpSpPr>
        <p:sp>
          <p:nvSpPr>
            <p:cNvPr id="78" name="Rectangle à coins arrondis 77"/>
            <p:cNvSpPr/>
            <p:nvPr/>
          </p:nvSpPr>
          <p:spPr>
            <a:xfrm>
              <a:off x="919480" y="254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79" name="Rectangle à coins arrondis 78"/>
            <p:cNvSpPr/>
            <p:nvPr/>
          </p:nvSpPr>
          <p:spPr>
            <a:xfrm>
              <a:off x="1062355" y="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80" name="Rectangle à coins arrondis 79"/>
            <p:cNvSpPr/>
            <p:nvPr/>
          </p:nvSpPr>
          <p:spPr>
            <a:xfrm>
              <a:off x="919480" y="16192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81" name="Rectangle à coins arrondis 80"/>
            <p:cNvSpPr/>
            <p:nvPr/>
          </p:nvSpPr>
          <p:spPr>
            <a:xfrm>
              <a:off x="1062355" y="1593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82" name="Rectangle à coins arrondis 81"/>
            <p:cNvSpPr/>
            <p:nvPr/>
          </p:nvSpPr>
          <p:spPr>
            <a:xfrm>
              <a:off x="922020" y="31432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83" name="Rectangle à coins arrondis 82"/>
            <p:cNvSpPr/>
            <p:nvPr/>
          </p:nvSpPr>
          <p:spPr>
            <a:xfrm>
              <a:off x="1064895" y="3117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84" name="Rectangle à coins arrondis 83"/>
            <p:cNvSpPr/>
            <p:nvPr/>
          </p:nvSpPr>
          <p:spPr>
            <a:xfrm>
              <a:off x="925195" y="46228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85" name="Rectangle à coins arrondis 84"/>
            <p:cNvSpPr/>
            <p:nvPr/>
          </p:nvSpPr>
          <p:spPr>
            <a:xfrm>
              <a:off x="1068070" y="45974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86" name="Rectangle à coins arrondis 85"/>
            <p:cNvSpPr/>
            <p:nvPr/>
          </p:nvSpPr>
          <p:spPr>
            <a:xfrm>
              <a:off x="914400" y="61468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87" name="Rectangle à coins arrondis 86"/>
            <p:cNvSpPr/>
            <p:nvPr/>
          </p:nvSpPr>
          <p:spPr>
            <a:xfrm>
              <a:off x="1057275" y="61214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88" name="Rectangle à coins arrondis 87"/>
            <p:cNvSpPr/>
            <p:nvPr/>
          </p:nvSpPr>
          <p:spPr>
            <a:xfrm>
              <a:off x="919480" y="76962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89" name="Rectangle à coins arrondis 88"/>
            <p:cNvSpPr/>
            <p:nvPr/>
          </p:nvSpPr>
          <p:spPr>
            <a:xfrm>
              <a:off x="1062355" y="76708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90" name="Rectangle à coins arrondis 89"/>
            <p:cNvSpPr/>
            <p:nvPr/>
          </p:nvSpPr>
          <p:spPr>
            <a:xfrm>
              <a:off x="919480" y="92202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91" name="Rectangle à coins arrondis 90"/>
            <p:cNvSpPr/>
            <p:nvPr/>
          </p:nvSpPr>
          <p:spPr>
            <a:xfrm>
              <a:off x="1062355" y="91948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92" name="Rectangle à coins arrondis 91"/>
            <p:cNvSpPr/>
            <p:nvPr/>
          </p:nvSpPr>
          <p:spPr>
            <a:xfrm>
              <a:off x="926465" y="121983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93" name="Rectangle à coins arrondis 92"/>
            <p:cNvSpPr/>
            <p:nvPr/>
          </p:nvSpPr>
          <p:spPr>
            <a:xfrm>
              <a:off x="1069340" y="121729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94" name="Rectangle à coins arrondis 93"/>
            <p:cNvSpPr/>
            <p:nvPr/>
          </p:nvSpPr>
          <p:spPr>
            <a:xfrm>
              <a:off x="5080" y="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95" name="Rectangle à coins arrondis 94"/>
            <p:cNvSpPr/>
            <p:nvPr/>
          </p:nvSpPr>
          <p:spPr>
            <a:xfrm>
              <a:off x="157480" y="190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96" name="Rectangle à coins arrondis 95"/>
            <p:cNvSpPr/>
            <p:nvPr/>
          </p:nvSpPr>
          <p:spPr>
            <a:xfrm>
              <a:off x="309880" y="190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97" name="Rectangle à coins arrondis 96"/>
            <p:cNvSpPr/>
            <p:nvPr/>
          </p:nvSpPr>
          <p:spPr>
            <a:xfrm>
              <a:off x="462280" y="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98" name="Rectangle à coins arrondis 97"/>
            <p:cNvSpPr/>
            <p:nvPr/>
          </p:nvSpPr>
          <p:spPr>
            <a:xfrm>
              <a:off x="614680" y="190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99" name="Rectangle à coins arrondis 98"/>
            <p:cNvSpPr/>
            <p:nvPr/>
          </p:nvSpPr>
          <p:spPr>
            <a:xfrm>
              <a:off x="767080" y="190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00" name="Rectangle à coins arrondis 99"/>
            <p:cNvSpPr/>
            <p:nvPr/>
          </p:nvSpPr>
          <p:spPr>
            <a:xfrm>
              <a:off x="5080" y="1593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01" name="Rectangle à coins arrondis 100"/>
            <p:cNvSpPr/>
            <p:nvPr/>
          </p:nvSpPr>
          <p:spPr>
            <a:xfrm>
              <a:off x="157480" y="16129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02" name="Rectangle à coins arrondis 101"/>
            <p:cNvSpPr/>
            <p:nvPr/>
          </p:nvSpPr>
          <p:spPr>
            <a:xfrm>
              <a:off x="309880" y="16129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03" name="Rectangle à coins arrondis 102"/>
            <p:cNvSpPr/>
            <p:nvPr/>
          </p:nvSpPr>
          <p:spPr>
            <a:xfrm>
              <a:off x="462280" y="1593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04" name="Rectangle à coins arrondis 103"/>
            <p:cNvSpPr/>
            <p:nvPr/>
          </p:nvSpPr>
          <p:spPr>
            <a:xfrm>
              <a:off x="614680" y="16129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05" name="Rectangle à coins arrondis 104"/>
            <p:cNvSpPr/>
            <p:nvPr/>
          </p:nvSpPr>
          <p:spPr>
            <a:xfrm>
              <a:off x="767080" y="16129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06" name="Rectangle à coins arrondis 105"/>
            <p:cNvSpPr/>
            <p:nvPr/>
          </p:nvSpPr>
          <p:spPr>
            <a:xfrm>
              <a:off x="7620" y="3117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09" name="Rectangle à coins arrondis 108"/>
            <p:cNvSpPr/>
            <p:nvPr/>
          </p:nvSpPr>
          <p:spPr>
            <a:xfrm>
              <a:off x="160020" y="31369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10" name="Rectangle à coins arrondis 109"/>
            <p:cNvSpPr/>
            <p:nvPr/>
          </p:nvSpPr>
          <p:spPr>
            <a:xfrm>
              <a:off x="312420" y="31369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11" name="Rectangle à coins arrondis 110"/>
            <p:cNvSpPr/>
            <p:nvPr/>
          </p:nvSpPr>
          <p:spPr>
            <a:xfrm>
              <a:off x="464820" y="3117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12" name="Rectangle à coins arrondis 111"/>
            <p:cNvSpPr/>
            <p:nvPr/>
          </p:nvSpPr>
          <p:spPr>
            <a:xfrm>
              <a:off x="617220" y="31369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13" name="Rectangle à coins arrondis 112"/>
            <p:cNvSpPr/>
            <p:nvPr/>
          </p:nvSpPr>
          <p:spPr>
            <a:xfrm>
              <a:off x="769620" y="31369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14" name="Rectangle à coins arrondis 113"/>
            <p:cNvSpPr/>
            <p:nvPr/>
          </p:nvSpPr>
          <p:spPr>
            <a:xfrm>
              <a:off x="10795" y="45974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15" name="Rectangle à coins arrondis 114"/>
            <p:cNvSpPr/>
            <p:nvPr/>
          </p:nvSpPr>
          <p:spPr>
            <a:xfrm>
              <a:off x="163195" y="46164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16" name="Rectangle à coins arrondis 115"/>
            <p:cNvSpPr/>
            <p:nvPr/>
          </p:nvSpPr>
          <p:spPr>
            <a:xfrm>
              <a:off x="315595" y="46164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17" name="Rectangle à coins arrondis 116"/>
            <p:cNvSpPr/>
            <p:nvPr/>
          </p:nvSpPr>
          <p:spPr>
            <a:xfrm>
              <a:off x="467995" y="45974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18" name="Rectangle à coins arrondis 117"/>
            <p:cNvSpPr/>
            <p:nvPr/>
          </p:nvSpPr>
          <p:spPr>
            <a:xfrm>
              <a:off x="620395" y="46164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19" name="Rectangle à coins arrondis 118"/>
            <p:cNvSpPr/>
            <p:nvPr/>
          </p:nvSpPr>
          <p:spPr>
            <a:xfrm>
              <a:off x="772795" y="46164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20" name="Rectangle à coins arrondis 119"/>
            <p:cNvSpPr/>
            <p:nvPr/>
          </p:nvSpPr>
          <p:spPr>
            <a:xfrm>
              <a:off x="0" y="61214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21" name="Rectangle à coins arrondis 120"/>
            <p:cNvSpPr/>
            <p:nvPr/>
          </p:nvSpPr>
          <p:spPr>
            <a:xfrm>
              <a:off x="152400" y="61404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22" name="Rectangle à coins arrondis 121"/>
            <p:cNvSpPr/>
            <p:nvPr/>
          </p:nvSpPr>
          <p:spPr>
            <a:xfrm>
              <a:off x="304800" y="61404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23" name="Rectangle à coins arrondis 122"/>
            <p:cNvSpPr/>
            <p:nvPr/>
          </p:nvSpPr>
          <p:spPr>
            <a:xfrm>
              <a:off x="457200" y="61214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24" name="Rectangle à coins arrondis 123"/>
            <p:cNvSpPr/>
            <p:nvPr/>
          </p:nvSpPr>
          <p:spPr>
            <a:xfrm>
              <a:off x="609600" y="61404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25" name="Rectangle à coins arrondis 124"/>
            <p:cNvSpPr/>
            <p:nvPr/>
          </p:nvSpPr>
          <p:spPr>
            <a:xfrm>
              <a:off x="762000" y="61404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26" name="Rectangle à coins arrondis 125"/>
            <p:cNvSpPr/>
            <p:nvPr/>
          </p:nvSpPr>
          <p:spPr>
            <a:xfrm>
              <a:off x="5080" y="76708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27" name="Rectangle à coins arrondis 126"/>
            <p:cNvSpPr/>
            <p:nvPr/>
          </p:nvSpPr>
          <p:spPr>
            <a:xfrm>
              <a:off x="157480" y="7689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28" name="Rectangle à coins arrondis 127"/>
            <p:cNvSpPr/>
            <p:nvPr/>
          </p:nvSpPr>
          <p:spPr>
            <a:xfrm>
              <a:off x="309880" y="7689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29" name="Rectangle à coins arrondis 128"/>
            <p:cNvSpPr/>
            <p:nvPr/>
          </p:nvSpPr>
          <p:spPr>
            <a:xfrm>
              <a:off x="462280" y="76708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30" name="Rectangle à coins arrondis 129"/>
            <p:cNvSpPr/>
            <p:nvPr/>
          </p:nvSpPr>
          <p:spPr>
            <a:xfrm>
              <a:off x="614680" y="7689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31" name="Rectangle à coins arrondis 130"/>
            <p:cNvSpPr/>
            <p:nvPr/>
          </p:nvSpPr>
          <p:spPr>
            <a:xfrm>
              <a:off x="767080" y="7689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32" name="Rectangle à coins arrondis 131"/>
            <p:cNvSpPr/>
            <p:nvPr/>
          </p:nvSpPr>
          <p:spPr>
            <a:xfrm>
              <a:off x="5080" y="91948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33" name="Rectangle à coins arrondis 132"/>
            <p:cNvSpPr/>
            <p:nvPr/>
          </p:nvSpPr>
          <p:spPr>
            <a:xfrm>
              <a:off x="157480" y="9213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34" name="Rectangle à coins arrondis 133"/>
            <p:cNvSpPr/>
            <p:nvPr/>
          </p:nvSpPr>
          <p:spPr>
            <a:xfrm>
              <a:off x="309880" y="9213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35" name="Rectangle à coins arrondis 134"/>
            <p:cNvSpPr/>
            <p:nvPr/>
          </p:nvSpPr>
          <p:spPr>
            <a:xfrm>
              <a:off x="462280" y="91948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36" name="Rectangle à coins arrondis 135"/>
            <p:cNvSpPr/>
            <p:nvPr/>
          </p:nvSpPr>
          <p:spPr>
            <a:xfrm>
              <a:off x="614680" y="9213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37" name="Rectangle à coins arrondis 136"/>
            <p:cNvSpPr/>
            <p:nvPr/>
          </p:nvSpPr>
          <p:spPr>
            <a:xfrm>
              <a:off x="767080" y="9213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38" name="Rectangle à coins arrondis 137"/>
            <p:cNvSpPr/>
            <p:nvPr/>
          </p:nvSpPr>
          <p:spPr>
            <a:xfrm>
              <a:off x="12065" y="121729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39" name="Rectangle à coins arrondis 138"/>
            <p:cNvSpPr/>
            <p:nvPr/>
          </p:nvSpPr>
          <p:spPr>
            <a:xfrm>
              <a:off x="164465" y="121920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40" name="Rectangle à coins arrondis 139"/>
            <p:cNvSpPr/>
            <p:nvPr/>
          </p:nvSpPr>
          <p:spPr>
            <a:xfrm>
              <a:off x="316865" y="121920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41" name="Rectangle à coins arrondis 140"/>
            <p:cNvSpPr/>
            <p:nvPr/>
          </p:nvSpPr>
          <p:spPr>
            <a:xfrm>
              <a:off x="469265" y="121729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42" name="Rectangle à coins arrondis 141"/>
            <p:cNvSpPr/>
            <p:nvPr/>
          </p:nvSpPr>
          <p:spPr>
            <a:xfrm>
              <a:off x="621665" y="121920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43" name="Rectangle à coins arrondis 142"/>
            <p:cNvSpPr/>
            <p:nvPr/>
          </p:nvSpPr>
          <p:spPr>
            <a:xfrm>
              <a:off x="774065" y="121920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44" name="Rectangle à coins arrondis 143"/>
            <p:cNvSpPr/>
            <p:nvPr/>
          </p:nvSpPr>
          <p:spPr>
            <a:xfrm>
              <a:off x="10795" y="106997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45" name="Rectangle à coins arrondis 144"/>
            <p:cNvSpPr/>
            <p:nvPr/>
          </p:nvSpPr>
          <p:spPr>
            <a:xfrm>
              <a:off x="163195" y="107188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46" name="Rectangle à coins arrondis 145"/>
            <p:cNvSpPr/>
            <p:nvPr/>
          </p:nvSpPr>
          <p:spPr>
            <a:xfrm>
              <a:off x="315595" y="107188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47" name="Rectangle à coins arrondis 146"/>
            <p:cNvSpPr/>
            <p:nvPr/>
          </p:nvSpPr>
          <p:spPr>
            <a:xfrm>
              <a:off x="467995" y="106997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48" name="Rectangle à coins arrondis 147"/>
            <p:cNvSpPr/>
            <p:nvPr/>
          </p:nvSpPr>
          <p:spPr>
            <a:xfrm>
              <a:off x="620395" y="107188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49" name="Rectangle à coins arrondis 148"/>
            <p:cNvSpPr/>
            <p:nvPr/>
          </p:nvSpPr>
          <p:spPr>
            <a:xfrm>
              <a:off x="772795" y="107188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50" name="Rectangle à coins arrondis 149"/>
            <p:cNvSpPr/>
            <p:nvPr/>
          </p:nvSpPr>
          <p:spPr>
            <a:xfrm>
              <a:off x="925195" y="107251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51" name="Rectangle à coins arrondis 150"/>
            <p:cNvSpPr/>
            <p:nvPr/>
          </p:nvSpPr>
          <p:spPr>
            <a:xfrm>
              <a:off x="1068070" y="106997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grpSp>
        <p:nvGrpSpPr>
          <p:cNvPr id="207" name="Grouper 206"/>
          <p:cNvGrpSpPr/>
          <p:nvPr/>
        </p:nvGrpSpPr>
        <p:grpSpPr>
          <a:xfrm>
            <a:off x="8840611" y="1407267"/>
            <a:ext cx="889000" cy="1334135"/>
            <a:chOff x="0" y="0"/>
            <a:chExt cx="889000" cy="1334135"/>
          </a:xfrm>
        </p:grpSpPr>
        <p:sp>
          <p:nvSpPr>
            <p:cNvPr id="208" name="Rectangle à coins arrondis 207"/>
            <p:cNvSpPr/>
            <p:nvPr/>
          </p:nvSpPr>
          <p:spPr>
            <a:xfrm>
              <a:off x="5080" y="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09" name="Rectangle à coins arrondis 208"/>
            <p:cNvSpPr/>
            <p:nvPr/>
          </p:nvSpPr>
          <p:spPr>
            <a:xfrm>
              <a:off x="157480" y="190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10" name="Rectangle à coins arrondis 209"/>
            <p:cNvSpPr/>
            <p:nvPr/>
          </p:nvSpPr>
          <p:spPr>
            <a:xfrm>
              <a:off x="309880" y="190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11" name="Rectangle à coins arrondis 210"/>
            <p:cNvSpPr/>
            <p:nvPr/>
          </p:nvSpPr>
          <p:spPr>
            <a:xfrm>
              <a:off x="462280" y="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12" name="Rectangle à coins arrondis 211"/>
            <p:cNvSpPr/>
            <p:nvPr/>
          </p:nvSpPr>
          <p:spPr>
            <a:xfrm>
              <a:off x="614680" y="190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13" name="Rectangle à coins arrondis 212"/>
            <p:cNvSpPr/>
            <p:nvPr/>
          </p:nvSpPr>
          <p:spPr>
            <a:xfrm>
              <a:off x="767080" y="190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14" name="Rectangle à coins arrondis 213"/>
            <p:cNvSpPr/>
            <p:nvPr/>
          </p:nvSpPr>
          <p:spPr>
            <a:xfrm>
              <a:off x="5080" y="1593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15" name="Rectangle à coins arrondis 214"/>
            <p:cNvSpPr/>
            <p:nvPr/>
          </p:nvSpPr>
          <p:spPr>
            <a:xfrm>
              <a:off x="157480" y="16129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16" name="Rectangle à coins arrondis 215"/>
            <p:cNvSpPr/>
            <p:nvPr/>
          </p:nvSpPr>
          <p:spPr>
            <a:xfrm>
              <a:off x="309880" y="16129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17" name="Rectangle à coins arrondis 216"/>
            <p:cNvSpPr/>
            <p:nvPr/>
          </p:nvSpPr>
          <p:spPr>
            <a:xfrm>
              <a:off x="462280" y="1593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18" name="Rectangle à coins arrondis 217"/>
            <p:cNvSpPr/>
            <p:nvPr/>
          </p:nvSpPr>
          <p:spPr>
            <a:xfrm>
              <a:off x="614680" y="16129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19" name="Rectangle à coins arrondis 218"/>
            <p:cNvSpPr/>
            <p:nvPr/>
          </p:nvSpPr>
          <p:spPr>
            <a:xfrm>
              <a:off x="767080" y="16129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0" name="Rectangle à coins arrondis 219"/>
            <p:cNvSpPr/>
            <p:nvPr/>
          </p:nvSpPr>
          <p:spPr>
            <a:xfrm>
              <a:off x="7620" y="3117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1" name="Rectangle à coins arrondis 220"/>
            <p:cNvSpPr/>
            <p:nvPr/>
          </p:nvSpPr>
          <p:spPr>
            <a:xfrm>
              <a:off x="160020" y="31369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2" name="Rectangle à coins arrondis 221"/>
            <p:cNvSpPr/>
            <p:nvPr/>
          </p:nvSpPr>
          <p:spPr>
            <a:xfrm>
              <a:off x="312420" y="31369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3" name="Rectangle à coins arrondis 222"/>
            <p:cNvSpPr/>
            <p:nvPr/>
          </p:nvSpPr>
          <p:spPr>
            <a:xfrm>
              <a:off x="464820" y="3117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4" name="Rectangle à coins arrondis 223"/>
            <p:cNvSpPr/>
            <p:nvPr/>
          </p:nvSpPr>
          <p:spPr>
            <a:xfrm>
              <a:off x="617220" y="31369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5" name="Rectangle à coins arrondis 224"/>
            <p:cNvSpPr/>
            <p:nvPr/>
          </p:nvSpPr>
          <p:spPr>
            <a:xfrm>
              <a:off x="769620" y="31369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6" name="Rectangle à coins arrondis 225"/>
            <p:cNvSpPr/>
            <p:nvPr/>
          </p:nvSpPr>
          <p:spPr>
            <a:xfrm>
              <a:off x="10795" y="45974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7" name="Rectangle à coins arrondis 226"/>
            <p:cNvSpPr/>
            <p:nvPr/>
          </p:nvSpPr>
          <p:spPr>
            <a:xfrm>
              <a:off x="163195" y="46164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8" name="Rectangle à coins arrondis 227"/>
            <p:cNvSpPr/>
            <p:nvPr/>
          </p:nvSpPr>
          <p:spPr>
            <a:xfrm>
              <a:off x="315595" y="46164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9" name="Rectangle à coins arrondis 228"/>
            <p:cNvSpPr/>
            <p:nvPr/>
          </p:nvSpPr>
          <p:spPr>
            <a:xfrm>
              <a:off x="467995" y="45974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30" name="Rectangle à coins arrondis 229"/>
            <p:cNvSpPr/>
            <p:nvPr/>
          </p:nvSpPr>
          <p:spPr>
            <a:xfrm>
              <a:off x="620395" y="46164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31" name="Rectangle à coins arrondis 230"/>
            <p:cNvSpPr/>
            <p:nvPr/>
          </p:nvSpPr>
          <p:spPr>
            <a:xfrm>
              <a:off x="772795" y="46164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32" name="Rectangle à coins arrondis 231"/>
            <p:cNvSpPr/>
            <p:nvPr/>
          </p:nvSpPr>
          <p:spPr>
            <a:xfrm>
              <a:off x="0" y="61214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33" name="Rectangle à coins arrondis 232"/>
            <p:cNvSpPr/>
            <p:nvPr/>
          </p:nvSpPr>
          <p:spPr>
            <a:xfrm>
              <a:off x="152400" y="61404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34" name="Rectangle à coins arrondis 233"/>
            <p:cNvSpPr/>
            <p:nvPr/>
          </p:nvSpPr>
          <p:spPr>
            <a:xfrm>
              <a:off x="304800" y="61404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35" name="Rectangle à coins arrondis 234"/>
            <p:cNvSpPr/>
            <p:nvPr/>
          </p:nvSpPr>
          <p:spPr>
            <a:xfrm>
              <a:off x="457200" y="61214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36" name="Rectangle à coins arrondis 235"/>
            <p:cNvSpPr/>
            <p:nvPr/>
          </p:nvSpPr>
          <p:spPr>
            <a:xfrm>
              <a:off x="609600" y="61404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37" name="Rectangle à coins arrondis 236"/>
            <p:cNvSpPr/>
            <p:nvPr/>
          </p:nvSpPr>
          <p:spPr>
            <a:xfrm>
              <a:off x="762000" y="61404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38" name="Rectangle à coins arrondis 237"/>
            <p:cNvSpPr/>
            <p:nvPr/>
          </p:nvSpPr>
          <p:spPr>
            <a:xfrm>
              <a:off x="5080" y="76708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39" name="Rectangle à coins arrondis 238"/>
            <p:cNvSpPr/>
            <p:nvPr/>
          </p:nvSpPr>
          <p:spPr>
            <a:xfrm>
              <a:off x="157480" y="7689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0" name="Rectangle à coins arrondis 239"/>
            <p:cNvSpPr/>
            <p:nvPr/>
          </p:nvSpPr>
          <p:spPr>
            <a:xfrm>
              <a:off x="309880" y="7689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1" name="Rectangle à coins arrondis 240"/>
            <p:cNvSpPr/>
            <p:nvPr/>
          </p:nvSpPr>
          <p:spPr>
            <a:xfrm>
              <a:off x="462280" y="76708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2" name="Rectangle à coins arrondis 241"/>
            <p:cNvSpPr/>
            <p:nvPr/>
          </p:nvSpPr>
          <p:spPr>
            <a:xfrm>
              <a:off x="614680" y="7689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3" name="Rectangle à coins arrondis 242"/>
            <p:cNvSpPr/>
            <p:nvPr/>
          </p:nvSpPr>
          <p:spPr>
            <a:xfrm>
              <a:off x="767080" y="7689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4" name="Rectangle à coins arrondis 243"/>
            <p:cNvSpPr/>
            <p:nvPr/>
          </p:nvSpPr>
          <p:spPr>
            <a:xfrm>
              <a:off x="5080" y="91948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5" name="Rectangle à coins arrondis 244"/>
            <p:cNvSpPr/>
            <p:nvPr/>
          </p:nvSpPr>
          <p:spPr>
            <a:xfrm>
              <a:off x="157480" y="9213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6" name="Rectangle à coins arrondis 245"/>
            <p:cNvSpPr/>
            <p:nvPr/>
          </p:nvSpPr>
          <p:spPr>
            <a:xfrm>
              <a:off x="309880" y="9213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7" name="Rectangle à coins arrondis 246"/>
            <p:cNvSpPr/>
            <p:nvPr/>
          </p:nvSpPr>
          <p:spPr>
            <a:xfrm>
              <a:off x="462280" y="91948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8" name="Rectangle à coins arrondis 247"/>
            <p:cNvSpPr/>
            <p:nvPr/>
          </p:nvSpPr>
          <p:spPr>
            <a:xfrm>
              <a:off x="614680" y="9213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9" name="Rectangle à coins arrondis 248"/>
            <p:cNvSpPr/>
            <p:nvPr/>
          </p:nvSpPr>
          <p:spPr>
            <a:xfrm>
              <a:off x="767080" y="92138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0" name="Rectangle à coins arrondis 249"/>
            <p:cNvSpPr/>
            <p:nvPr/>
          </p:nvSpPr>
          <p:spPr>
            <a:xfrm>
              <a:off x="12065" y="121729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1" name="Rectangle à coins arrondis 250"/>
            <p:cNvSpPr/>
            <p:nvPr/>
          </p:nvSpPr>
          <p:spPr>
            <a:xfrm>
              <a:off x="164465" y="121920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2" name="Rectangle à coins arrondis 251"/>
            <p:cNvSpPr/>
            <p:nvPr/>
          </p:nvSpPr>
          <p:spPr>
            <a:xfrm>
              <a:off x="316865" y="121920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3" name="Rectangle à coins arrondis 252"/>
            <p:cNvSpPr/>
            <p:nvPr/>
          </p:nvSpPr>
          <p:spPr>
            <a:xfrm>
              <a:off x="469265" y="121729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4" name="Rectangle à coins arrondis 253"/>
            <p:cNvSpPr/>
            <p:nvPr/>
          </p:nvSpPr>
          <p:spPr>
            <a:xfrm>
              <a:off x="621665" y="121920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5" name="Rectangle à coins arrondis 254"/>
            <p:cNvSpPr/>
            <p:nvPr/>
          </p:nvSpPr>
          <p:spPr>
            <a:xfrm>
              <a:off x="774065" y="121920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6" name="Rectangle à coins arrondis 255"/>
            <p:cNvSpPr/>
            <p:nvPr/>
          </p:nvSpPr>
          <p:spPr>
            <a:xfrm>
              <a:off x="10795" y="106997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7" name="Rectangle à coins arrondis 256"/>
            <p:cNvSpPr/>
            <p:nvPr/>
          </p:nvSpPr>
          <p:spPr>
            <a:xfrm>
              <a:off x="163195" y="107188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8" name="Rectangle à coins arrondis 257"/>
            <p:cNvSpPr/>
            <p:nvPr/>
          </p:nvSpPr>
          <p:spPr>
            <a:xfrm>
              <a:off x="315595" y="107188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9" name="Rectangle à coins arrondis 258"/>
            <p:cNvSpPr/>
            <p:nvPr/>
          </p:nvSpPr>
          <p:spPr>
            <a:xfrm>
              <a:off x="467995" y="1069975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60" name="Rectangle à coins arrondis 259"/>
            <p:cNvSpPr/>
            <p:nvPr/>
          </p:nvSpPr>
          <p:spPr>
            <a:xfrm>
              <a:off x="620395" y="107188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61" name="Rectangle à coins arrondis 260"/>
            <p:cNvSpPr/>
            <p:nvPr/>
          </p:nvSpPr>
          <p:spPr>
            <a:xfrm>
              <a:off x="772795" y="1071880"/>
              <a:ext cx="114935" cy="114935"/>
            </a:xfrm>
            <a:prstGeom prst="roundRect">
              <a:avLst/>
            </a:prstGeom>
            <a:solidFill>
              <a:srgbClr val="C0504D"/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188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3452665" y="-159675"/>
            <a:ext cx="52474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fr-FR" sz="44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Problème </a:t>
            </a:r>
            <a:r>
              <a:rPr lang="fr-FR" sz="44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du jour</a:t>
            </a:r>
            <a:endParaRPr sz="4400" b="1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208859" y="972457"/>
            <a:ext cx="11746523" cy="2062063"/>
          </a:xfrm>
          <a:prstGeom prst="rect">
            <a:avLst/>
          </a:prstGeom>
          <a:solidFill>
            <a:srgbClr val="DEC3DC"/>
          </a:solidFill>
          <a:ln w="12700" cap="flat" cmpd="sng">
            <a:solidFill>
              <a:srgbClr val="DEC3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3200" dirty="0"/>
              <a:t>Dans une petite salle de cinéma, </a:t>
            </a:r>
            <a:endParaRPr lang="fr-FR" sz="3200" dirty="0" smtClean="0"/>
          </a:p>
          <a:p>
            <a:r>
              <a:rPr lang="fr-FR" sz="3200" dirty="0" smtClean="0"/>
              <a:t>il </a:t>
            </a:r>
            <a:r>
              <a:rPr lang="fr-FR" sz="3200" dirty="0"/>
              <a:t>y 9 rangées de 8 fauteuils et 9 rangées de 6 fauteuils</a:t>
            </a:r>
            <a:r>
              <a:rPr lang="fr-FR" sz="3200" dirty="0" smtClean="0"/>
              <a:t>.</a:t>
            </a:r>
          </a:p>
          <a:p>
            <a:r>
              <a:rPr lang="fr-FR" sz="3200" dirty="0" smtClean="0"/>
              <a:t>97 </a:t>
            </a:r>
            <a:r>
              <a:rPr lang="fr-FR" sz="3200" dirty="0"/>
              <a:t>spectateurs sont présents. </a:t>
            </a:r>
            <a:endParaRPr lang="fr-FR" sz="3200" dirty="0" smtClean="0"/>
          </a:p>
          <a:p>
            <a:r>
              <a:rPr lang="fr-FR" sz="3200" b="1" dirty="0" smtClean="0"/>
              <a:t>Combien </a:t>
            </a:r>
            <a:r>
              <a:rPr lang="fr-FR" sz="3200" b="1" dirty="0"/>
              <a:t>de fauteuils libres reste-t-il ?</a:t>
            </a:r>
            <a:r>
              <a:rPr lang="fr-FR" sz="32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63600" y="3555425"/>
                <a:ext cx="7670800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 (8 </m:t>
                      </m:r>
                      <m:r>
                        <a:rPr lang="fr-FR" sz="3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  <a:sym typeface="Calibri"/>
                        </a:rPr>
                        <m:t>×</m:t>
                      </m:r>
                      <m:r>
                        <a:rPr lang="fr-FR" sz="3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r>
                        <a:rPr lang="fr-FR" sz="3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9) </m:t>
                      </m:r>
                      <m:r>
                        <a:rPr lang="fr-FR" sz="3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+ </m:t>
                      </m:r>
                      <m:r>
                        <a:rPr lang="fr-FR" sz="3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(6 </m:t>
                      </m:r>
                      <m:r>
                        <a:rPr lang="fr-FR" sz="3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  <a:sym typeface="Calibri"/>
                        </a:rPr>
                        <m:t>×</m:t>
                      </m:r>
                      <m:r>
                        <a:rPr lang="fr-FR" sz="3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r>
                        <a:rPr lang="fr-FR" sz="3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9) </m:t>
                      </m:r>
                      <m:r>
                        <a:rPr lang="fr-FR" sz="3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 </m:t>
                      </m:r>
                      <m:r>
                        <a:rPr lang="fr-FR" sz="3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72 + 54 = 126</m:t>
                      </m:r>
                    </m:oMath>
                  </m:oMathPara>
                </a14:m>
                <a:endParaRPr lang="fr-FR" sz="3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r>
                  <a:rPr lang="fr-FR" sz="3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Il y a </a:t>
                </a:r>
                <a:r>
                  <a:rPr lang="fr-FR" sz="32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126 </a:t>
                </a:r>
                <a:r>
                  <a:rPr lang="fr-FR" sz="3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fauteuils dans la salle.</a:t>
                </a:r>
              </a:p>
              <a:p>
                <a:r>
                  <a:rPr lang="fr-FR" sz="3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126 – 97 = 29</m:t>
                      </m:r>
                    </m:oMath>
                  </m:oMathPara>
                </a14:m>
                <a:endParaRPr lang="fr-FR" sz="3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r>
                  <a:rPr lang="fr-FR" sz="3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Il reste 29 fauteuils libres. 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0" y="3555425"/>
                <a:ext cx="7670800" cy="2554545"/>
              </a:xfrm>
              <a:prstGeom prst="rect">
                <a:avLst/>
              </a:prstGeom>
              <a:blipFill>
                <a:blip r:embed="rId3"/>
                <a:stretch>
                  <a:fillRect l="-2067" b="-69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32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>
            <a:spLocks noGrp="1"/>
          </p:cNvSpPr>
          <p:nvPr>
            <p:ph type="title"/>
          </p:nvPr>
        </p:nvSpPr>
        <p:spPr>
          <a:xfrm>
            <a:off x="1056053" y="175846"/>
            <a:ext cx="9880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fr-FR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Problème pour la prochaine fois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08;p4"/>
              <p:cNvSpPr txBox="1"/>
              <p:nvPr/>
            </p:nvSpPr>
            <p:spPr>
              <a:xfrm>
                <a:off x="723963" y="1606638"/>
                <a:ext cx="11087037" cy="1569620"/>
              </a:xfrm>
              <a:prstGeom prst="rect">
                <a:avLst/>
              </a:prstGeom>
              <a:solidFill>
                <a:srgbClr val="DEC3DC"/>
              </a:solidFill>
              <a:ln w="12700" cap="flat" cmpd="sng">
                <a:solidFill>
                  <a:srgbClr val="DEC3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r>
                  <a:rPr lang="fr-FR" sz="3200" dirty="0"/>
                  <a:t>Jean-Baptiste a un restaurant dans lequel il y a </a:t>
                </a:r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fr-FR" sz="3200" dirty="0"/>
                  <a:t> tables de </a:t>
                </a:r>
                <a:endParaRPr lang="fr-FR" sz="3200" dirty="0" smtClean="0"/>
              </a:p>
              <a:p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fr-FR" sz="3200" dirty="0" smtClean="0"/>
                  <a:t> </a:t>
                </a:r>
                <a:r>
                  <a:rPr lang="fr-FR" sz="3200" dirty="0"/>
                  <a:t>personnes et </a:t>
                </a:r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fr-FR" sz="3200" dirty="0"/>
                  <a:t> tables de </a:t>
                </a:r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fr-FR" sz="3200" dirty="0" smtClean="0"/>
                  <a:t> </a:t>
                </a:r>
                <a:r>
                  <a:rPr lang="fr-FR" sz="3200" dirty="0"/>
                  <a:t>personnes. </a:t>
                </a:r>
                <a:endParaRPr lang="fr-FR" sz="3200" dirty="0" smtClean="0"/>
              </a:p>
              <a:p>
                <a:r>
                  <a:rPr lang="fr-FR" sz="3200" b="1" dirty="0" smtClean="0"/>
                  <a:t>Combien </a:t>
                </a:r>
                <a:r>
                  <a:rPr lang="fr-FR" sz="3200" b="1" dirty="0"/>
                  <a:t>ce restaurant peut-il recevoir de clients ?</a:t>
                </a:r>
                <a:endParaRPr lang="fr-FR" sz="3200" dirty="0"/>
              </a:p>
            </p:txBody>
          </p:sp>
        </mc:Choice>
        <mc:Fallback xmlns="">
          <p:sp>
            <p:nvSpPr>
              <p:cNvPr id="5" name="Google Shape;108;p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63" y="1606638"/>
                <a:ext cx="11087037" cy="1569620"/>
              </a:xfrm>
              <a:prstGeom prst="rect">
                <a:avLst/>
              </a:prstGeom>
              <a:blipFill>
                <a:blip r:embed="rId3"/>
                <a:stretch>
                  <a:fillRect l="-1373" t="-4633" b="-11583"/>
                </a:stretch>
              </a:blipFill>
              <a:ln w="12700" cap="flat" cmpd="sng">
                <a:solidFill>
                  <a:srgbClr val="DEC3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2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Mathématiques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CE2</a:t>
            </a:r>
            <a:endParaRPr sz="9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0"/>
              <a:buFont typeface="Calibri"/>
              <a:buNone/>
            </a:pPr>
            <a:r>
              <a:rPr lang="fr-FR" sz="8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Calcul réfléchi</a:t>
            </a:r>
            <a:endParaRPr sz="8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fr-FR" sz="6000"/>
              <a:t>La table de Pythagore</a:t>
            </a:r>
            <a:endParaRPr sz="6000"/>
          </a:p>
        </p:txBody>
      </p:sp>
    </p:spTree>
    <p:extLst>
      <p:ext uri="{BB962C8B-B14F-4D97-AF65-F5344CB8AC3E}">
        <p14:creationId xmlns:p14="http://schemas.microsoft.com/office/powerpoint/2010/main" val="9172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5733" y="294217"/>
            <a:ext cx="1027510" cy="129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24537" t="12757" r="25925"/>
          <a:stretch/>
        </p:blipFill>
        <p:spPr>
          <a:xfrm>
            <a:off x="2991556" y="874889"/>
            <a:ext cx="6039555" cy="598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/>
          <p:nvPr/>
        </p:nvSpPr>
        <p:spPr>
          <a:xfrm>
            <a:off x="1285868" y="428281"/>
            <a:ext cx="557928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Entraîne-toi à présent !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724" y="0"/>
            <a:ext cx="976037" cy="162672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867163" y="1564838"/>
                <a:ext cx="2501771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 9 =</m:t>
                      </m:r>
                    </m:oMath>
                  </m:oMathPara>
                </a14:m>
                <a:endParaRPr lang="fr-FR" sz="36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 8 = </m:t>
                      </m:r>
                    </m:oMath>
                  </m:oMathPara>
                </a14:m>
                <a:endParaRPr lang="fr-FR" sz="36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 7 =</m:t>
                      </m:r>
                    </m:oMath>
                  </m:oMathPara>
                </a14:m>
                <a:endParaRPr lang="fr-FR" sz="36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8 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 8 =</m:t>
                      </m:r>
                    </m:oMath>
                  </m:oMathPara>
                </a14:m>
                <a:endParaRPr lang="fr-FR" sz="36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 4 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 9 =</m:t>
                      </m:r>
                    </m:oMath>
                  </m:oMathPara>
                </a14:m>
                <a:endParaRPr lang="fr-FR" sz="3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>
                  <a:lnSpc>
                    <a:spcPct val="150000"/>
                  </a:lnSpc>
                </a:pPr>
                <a:endParaRPr lang="fr-FR" sz="36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63" y="1564838"/>
                <a:ext cx="2501771" cy="50783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497296" y="1564838"/>
                <a:ext cx="3932518" cy="4348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7 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 …. </m:t>
                      </m:r>
                      <m:r>
                        <a:rPr lang="fr-FR" sz="3600" i="1" dirty="0">
                          <a:latin typeface="Cambria Math" panose="02040503050406030204" pitchFamily="18" charset="0"/>
                        </a:rPr>
                        <m:t>= 35      </m:t>
                      </m:r>
                    </m:oMath>
                  </m:oMathPara>
                </a14:m>
                <a:endParaRPr lang="fr-FR" sz="36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24 </m:t>
                      </m:r>
                      <m:r>
                        <a:rPr lang="fr-FR" sz="3600" i="1" dirty="0">
                          <a:latin typeface="Cambria Math" panose="02040503050406030204" pitchFamily="18" charset="0"/>
                        </a:rPr>
                        <m:t>= …. 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3600" i="1" dirty="0">
                          <a:latin typeface="Cambria Math" panose="02040503050406030204" pitchFamily="18" charset="0"/>
                        </a:rPr>
                        <m:t> 3       </m:t>
                      </m:r>
                    </m:oMath>
                  </m:oMathPara>
                </a14:m>
                <a:endParaRPr lang="fr-FR" sz="36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36 </m:t>
                      </m:r>
                      <m:r>
                        <a:rPr lang="fr-FR" sz="3600" i="1" dirty="0">
                          <a:latin typeface="Cambria Math" panose="02040503050406030204" pitchFamily="18" charset="0"/>
                        </a:rPr>
                        <m:t>= 6 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3600" i="1" dirty="0">
                          <a:latin typeface="Cambria Math" panose="02040503050406030204" pitchFamily="18" charset="0"/>
                        </a:rPr>
                        <m:t> …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.     </m:t>
                      </m:r>
                    </m:oMath>
                  </m:oMathPara>
                </a14:m>
                <a:endParaRPr lang="fr-FR" sz="36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3600" i="1" dirty="0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fr-FR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3600" i="1" dirty="0">
                        <a:latin typeface="Cambria Math" panose="02040503050406030204" pitchFamily="18" charset="0"/>
                      </a:rPr>
                      <m:t> …. = 15</m:t>
                    </m:r>
                  </m:oMath>
                </a14:m>
                <a:r>
                  <a:rPr lang="fr-FR" sz="3600" dirty="0"/>
                  <a:t>     </a:t>
                </a:r>
                <a14:m>
                  <m:oMath xmlns:m="http://schemas.openxmlformats.org/officeDocument/2006/math">
                    <m:r>
                      <a:rPr lang="fr-FR" sz="3600" i="1" dirty="0" smtClean="0">
                        <a:latin typeface="Cambria Math" panose="02040503050406030204" pitchFamily="18" charset="0"/>
                      </a:rPr>
                      <m:t>63 = …. </m:t>
                    </m:r>
                    <m:r>
                      <a:rPr lang="fr-FR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3600" i="1" dirty="0">
                        <a:latin typeface="Cambria Math" panose="02040503050406030204" pitchFamily="18" charset="0"/>
                      </a:rPr>
                      <m:t> 9</m:t>
                    </m:r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296" y="1564838"/>
                <a:ext cx="3932518" cy="43488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8429814" y="1567826"/>
                <a:ext cx="3827928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42 = …. 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</a:rPr>
                        <m:t> 6</m:t>
                      </m:r>
                    </m:oMath>
                  </m:oMathPara>
                </a14:m>
                <a:endParaRPr lang="fr-FR" sz="36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28 </m:t>
                      </m:r>
                      <m:r>
                        <a:rPr lang="fr-FR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fr-FR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7 </m:t>
                      </m:r>
                      <m:r>
                        <a:rPr lang="fr-FR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….       </m:t>
                      </m:r>
                    </m:oMath>
                  </m:oMathPara>
                </a14:m>
                <a:endParaRPr lang="fr-FR" sz="36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…. </m:t>
                      </m:r>
                      <m:r>
                        <a:rPr lang="fr-FR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5 = 45</m:t>
                      </m:r>
                    </m:oMath>
                  </m:oMathPara>
                </a14:m>
                <a:endParaRPr lang="fr-FR" sz="36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64 = …. </m:t>
                      </m:r>
                      <m:r>
                        <a:rPr lang="fr-FR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8 </m:t>
                      </m:r>
                    </m:oMath>
                  </m:oMathPara>
                </a14:m>
                <a:endParaRPr lang="fr-FR" sz="36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…. </m:t>
                      </m:r>
                      <m:r>
                        <a:rPr lang="fr-FR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 = 56</m:t>
                      </m:r>
                    </m:oMath>
                  </m:oMathPara>
                </a14:m>
                <a:endParaRPr lang="fr-FR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814" y="1567826"/>
                <a:ext cx="3827928" cy="4247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eur droit 3"/>
          <p:cNvCxnSpPr/>
          <p:nvPr/>
        </p:nvCxnSpPr>
        <p:spPr>
          <a:xfrm>
            <a:off x="4213412" y="1329765"/>
            <a:ext cx="29882" cy="5109882"/>
          </a:xfrm>
          <a:prstGeom prst="line">
            <a:avLst/>
          </a:prstGeom>
          <a:ln w="952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8235577" y="1332753"/>
            <a:ext cx="29882" cy="5109882"/>
          </a:xfrm>
          <a:prstGeom prst="line">
            <a:avLst/>
          </a:prstGeom>
          <a:ln w="952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16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45384" y="297125"/>
                <a:ext cx="11462734" cy="1692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 smtClean="0">
                    <a:latin typeface="Calibri"/>
                    <a:cs typeface="Calibri"/>
                  </a:rPr>
                  <a:t>Ce qu’on peut retenir</a:t>
                </a:r>
              </a:p>
              <a:p>
                <a:endParaRPr lang="fr-FR" sz="1800" b="1" dirty="0">
                  <a:latin typeface="Calibri"/>
                  <a:cs typeface="Calibri"/>
                </a:endParaRPr>
              </a:p>
              <a:p>
                <a:endParaRPr lang="fr-FR" sz="1800" b="1" dirty="0" smtClean="0">
                  <a:latin typeface="Calibri"/>
                  <a:cs typeface="Calibri"/>
                </a:endParaRPr>
              </a:p>
              <a:p>
                <a:r>
                  <a:rPr lang="fr-FR" sz="3200" dirty="0" smtClean="0">
                    <a:latin typeface="Calibri"/>
                    <a:cs typeface="Calibri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fr-FR" sz="3600" i="1" dirty="0" smtClean="0">
                        <a:latin typeface="Cambria Math" panose="02040503050406030204" pitchFamily="18" charset="0"/>
                        <a:cs typeface="Calibri"/>
                      </a:rPr>
                      <m:t>4 </m:t>
                    </m:r>
                    <m:r>
                      <a:rPr lang="fr-FR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×</m:t>
                    </m:r>
                    <m:r>
                      <a:rPr lang="fr-FR" sz="3600" i="1" dirty="0" smtClean="0">
                        <a:latin typeface="Cambria Math" panose="02040503050406030204" pitchFamily="18" charset="0"/>
                        <a:cs typeface="Calibri"/>
                      </a:rPr>
                      <m:t> 7 = 7 </m:t>
                    </m:r>
                    <m:r>
                      <a:rPr lang="fr-FR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×</m:t>
                    </m:r>
                    <m:r>
                      <a:rPr lang="fr-FR" sz="3600" i="1" dirty="0" smtClean="0">
                        <a:latin typeface="Cambria Math" panose="02040503050406030204" pitchFamily="18" charset="0"/>
                        <a:cs typeface="Calibri"/>
                      </a:rPr>
                      <m:t> 4</m:t>
                    </m:r>
                  </m:oMath>
                </a14:m>
                <a:endParaRPr lang="fr-FR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84" y="297125"/>
                <a:ext cx="11462734" cy="1692771"/>
              </a:xfrm>
              <a:prstGeom prst="rect">
                <a:avLst/>
              </a:prstGeom>
              <a:blipFill>
                <a:blip r:embed="rId3"/>
                <a:stretch>
                  <a:fillRect l="-1330" t="-46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145711" y="650800"/>
              <a:ext cx="2151530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757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757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6193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6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FR" sz="3600" b="0" i="1" dirty="0">
                            <a:latin typeface="Calibri"/>
                            <a:cs typeface="Calibri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6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fr-FR" sz="3600" b="0" i="1" dirty="0">
                            <a:latin typeface="Calibri"/>
                            <a:cs typeface="Calibri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1933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6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fr-FR" sz="3600" b="0" i="1" dirty="0">
                            <a:latin typeface="Calibri"/>
                            <a:cs typeface="Calibri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0463826"/>
                  </p:ext>
                </p:extLst>
              </p:nvPr>
            </p:nvGraphicFramePr>
            <p:xfrm>
              <a:off x="7145711" y="650800"/>
              <a:ext cx="2151530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757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757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65" t="-943" r="-101130" b="-1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565" t="-943" r="-1130" b="-100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2" t="-101905" r="-565" b="-190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Google Shape;13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9346" y="297125"/>
            <a:ext cx="1468772" cy="170790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3024" y="2657748"/>
              <a:ext cx="2151530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757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757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6193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6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fr-FR" sz="3600" b="0" dirty="0">
                            <a:latin typeface="Calibri"/>
                            <a:cs typeface="Calibri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6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fr-FR" sz="3600" b="0" dirty="0">
                            <a:latin typeface="Calibri"/>
                            <a:cs typeface="Calibri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1933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6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fr-FR" sz="3600" b="0" dirty="0">
                            <a:latin typeface="Calibri"/>
                            <a:cs typeface="Calibri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5749250"/>
                  </p:ext>
                </p:extLst>
              </p:nvPr>
            </p:nvGraphicFramePr>
            <p:xfrm>
              <a:off x="883024" y="2657748"/>
              <a:ext cx="2151530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757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757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565" t="-943" r="-101130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0565" t="-943" r="-1130" b="-1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82" t="-101905" r="-565" b="-285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3024" y="4592819"/>
              <a:ext cx="2151530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757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757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6193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6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FR" sz="3600" b="0" dirty="0">
                            <a:latin typeface="Calibri"/>
                            <a:cs typeface="Calibri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6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fr-FR" sz="3600" b="0" dirty="0">
                            <a:latin typeface="Calibri"/>
                            <a:cs typeface="Calibri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1933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6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fr-FR" sz="3600" b="0" dirty="0">
                            <a:latin typeface="Calibri"/>
                            <a:cs typeface="Calibri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9430932"/>
                  </p:ext>
                </p:extLst>
              </p:nvPr>
            </p:nvGraphicFramePr>
            <p:xfrm>
              <a:off x="883024" y="4592819"/>
              <a:ext cx="2151530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757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757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65" t="-943" r="-101130" b="-1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565" t="-943" r="-1130" b="-100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82" t="-101905" r="-565" b="-190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45384" y="2282016"/>
              <a:ext cx="11462734" cy="41623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49530">
                      <a:extLst>
                        <a:ext uri="{9D8B030D-6E8A-4147-A177-3AD203B41FA5}">
                          <a16:colId xmlns:a16="http://schemas.microsoft.com/office/drawing/2014/main" val="3315095453"/>
                        </a:ext>
                      </a:extLst>
                    </a:gridCol>
                    <a:gridCol w="5113204">
                      <a:extLst>
                        <a:ext uri="{9D8B030D-6E8A-4147-A177-3AD203B41FA5}">
                          <a16:colId xmlns:a16="http://schemas.microsoft.com/office/drawing/2014/main" val="929051732"/>
                        </a:ext>
                      </a:extLst>
                    </a:gridCol>
                  </a:tblGrid>
                  <a:tr h="4162327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                                                    </a:t>
                          </a:r>
                          <a:br>
                            <a:rPr lang="fr-FR" dirty="0" smtClean="0"/>
                          </a:br>
                          <a:r>
                            <a:rPr lang="fr-FR" dirty="0" smtClean="0">
                              <a:solidFill>
                                <a:schemeClr val="tx1"/>
                              </a:solidFill>
                            </a:rPr>
                            <a:t/>
                          </a:r>
                          <a:br>
                            <a:rPr lang="fr-FR" dirty="0" smtClean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fr-FR" dirty="0" smtClean="0">
                              <a:solidFill>
                                <a:schemeClr val="tx1"/>
                              </a:solidFill>
                            </a:rPr>
                            <a:t>        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fr-FR" sz="3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FR" sz="3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? =  28</m:t>
                              </m:r>
                              <m:r>
                                <a:rPr lang="fr-FR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fr-FR" sz="2800" b="0" dirty="0" smtClean="0">
                              <a:solidFill>
                                <a:schemeClr val="tx1"/>
                              </a:solidFill>
                            </a:rPr>
                            <a:t/>
                          </a:r>
                          <a:br>
                            <a:rPr lang="fr-FR" sz="2800" b="0" dirty="0" smtClean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fr-FR" sz="2800" b="0" dirty="0" smtClean="0">
                              <a:solidFill>
                                <a:schemeClr val="tx1"/>
                              </a:solidFill>
                            </a:rPr>
                            <a:t>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? </m:t>
                              </m:r>
                              <m:r>
                                <a:rPr lang="fr-FR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FR" sz="3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7=  28</m:t>
                              </m:r>
                            </m:oMath>
                          </a14:m>
                          <a:r>
                            <a:rPr lang="fr-FR" dirty="0" smtClean="0">
                              <a:solidFill>
                                <a:schemeClr val="tx1"/>
                              </a:solidFill>
                            </a:rPr>
                            <a:t/>
                          </a:r>
                          <a:br>
                            <a:rPr lang="fr-FR" dirty="0" smtClean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fr-FR" dirty="0" smtClean="0">
                              <a:solidFill>
                                <a:schemeClr val="tx1"/>
                              </a:solidFill>
                            </a:rPr>
                            <a:t>                                                            </a:t>
                          </a:r>
                          <a:br>
                            <a:rPr lang="fr-FR" dirty="0" smtClean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fr-FR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endParaRPr lang="fr-FR" baseline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fr-FR" sz="2400" dirty="0" smtClean="0">
                              <a:solidFill>
                                <a:schemeClr val="tx1"/>
                              </a:solidFill>
                            </a:rPr>
                            <a:t>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fr-FR" sz="3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3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FR" sz="3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? =  28</m:t>
                              </m:r>
                              <m:r>
                                <a:rPr lang="fr-FR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fr-FR" sz="2400" dirty="0" smtClean="0">
                              <a:solidFill>
                                <a:schemeClr val="tx1"/>
                              </a:solidFill>
                            </a:rPr>
                            <a:t/>
                          </a:r>
                          <a:br>
                            <a:rPr lang="fr-FR" sz="2400" dirty="0" smtClean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fr-FR" sz="2400" dirty="0" smtClean="0">
                              <a:solidFill>
                                <a:schemeClr val="tx1"/>
                              </a:solidFill>
                            </a:rPr>
                            <a:t>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? </m:t>
                              </m:r>
                              <m:r>
                                <a:rPr lang="fr-FR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FR" sz="3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4 =  28</m:t>
                              </m:r>
                              <m:r>
                                <a:rPr lang="fr-FR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fr-FR" sz="3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/>
                          </a:r>
                          <a:br>
                            <a:rPr lang="fr-FR" dirty="0" smtClean="0"/>
                          </a:br>
                          <a:r>
                            <a:rPr lang="fr-FR" dirty="0" smtClean="0"/>
                            <a:t/>
                          </a:r>
                          <a:br>
                            <a:rPr lang="fr-FR" dirty="0" smtClean="0"/>
                          </a:br>
                          <a:r>
                            <a:rPr lang="fr-FR" dirty="0" smtClean="0"/>
                            <a:t/>
                          </a:r>
                          <a:br>
                            <a:rPr lang="fr-FR" dirty="0" smtClean="0"/>
                          </a:br>
                          <a:r>
                            <a:rPr lang="fr-FR" dirty="0" smtClean="0"/>
                            <a:t/>
                          </a:r>
                          <a:br>
                            <a:rPr lang="fr-FR" dirty="0" smtClean="0"/>
                          </a:br>
                          <a:r>
                            <a:rPr lang="fr-FR" dirty="0" smtClean="0"/>
                            <a:t/>
                          </a:r>
                          <a:br>
                            <a:rPr lang="fr-FR" dirty="0" smtClean="0"/>
                          </a:br>
                          <a:endParaRPr lang="fr-FR" dirty="0" smtClean="0"/>
                        </a:p>
                        <a:p>
                          <a:endParaRPr lang="fr-FR" dirty="0" smtClean="0"/>
                        </a:p>
                        <a:p>
                          <a:pPr/>
                          <a:r>
                            <a:rPr lang="fr-FR" dirty="0" smtClean="0"/>
                            <a:t/>
                          </a:r>
                          <a:br>
                            <a:rPr lang="fr-FR" dirty="0" smtClean="0"/>
                          </a:br>
                          <a:r>
                            <a:rPr lang="fr-FR" dirty="0" smtClean="0"/>
                            <a:t/>
                          </a:r>
                          <a:br>
                            <a:rPr lang="fr-FR" dirty="0" smtClean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3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?   </m:t>
                                </m:r>
                                <m:r>
                                  <a:rPr lang="fr-FR" sz="3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fr-FR" sz="360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? =  28</m:t>
                                </m:r>
                                <m:r>
                                  <a:rPr lang="fr-FR" sz="3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fr-FR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9819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8953937"/>
                  </p:ext>
                </p:extLst>
              </p:nvPr>
            </p:nvGraphicFramePr>
            <p:xfrm>
              <a:off x="445384" y="2282016"/>
              <a:ext cx="11462734" cy="41623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49530">
                      <a:extLst>
                        <a:ext uri="{9D8B030D-6E8A-4147-A177-3AD203B41FA5}">
                          <a16:colId xmlns:a16="http://schemas.microsoft.com/office/drawing/2014/main" val="3315095453"/>
                        </a:ext>
                      </a:extLst>
                    </a:gridCol>
                    <a:gridCol w="5113204">
                      <a:extLst>
                        <a:ext uri="{9D8B030D-6E8A-4147-A177-3AD203B41FA5}">
                          <a16:colId xmlns:a16="http://schemas.microsoft.com/office/drawing/2014/main" val="929051732"/>
                        </a:ext>
                      </a:extLst>
                    </a:gridCol>
                  </a:tblGrid>
                  <a:tr h="416232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96" t="-146" r="-80710" b="-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24315" t="-146" r="-238" b="-2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9819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221476" y="2834186"/>
              <a:ext cx="2151530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75765">
                      <a:extLst>
                        <a:ext uri="{9D8B030D-6E8A-4147-A177-3AD203B41FA5}">
                          <a16:colId xmlns:a16="http://schemas.microsoft.com/office/drawing/2014/main" val="967923283"/>
                        </a:ext>
                      </a:extLst>
                    </a:gridCol>
                    <a:gridCol w="1075765">
                      <a:extLst>
                        <a:ext uri="{9D8B030D-6E8A-4147-A177-3AD203B41FA5}">
                          <a16:colId xmlns:a16="http://schemas.microsoft.com/office/drawing/2014/main" val="1093480174"/>
                        </a:ext>
                      </a:extLst>
                    </a:gridCol>
                  </a:tblGrid>
                  <a:tr h="46193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6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fr-FR" sz="3600" b="0" dirty="0">
                            <a:latin typeface="Calibri"/>
                            <a:cs typeface="Calibri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600" b="0" i="1" dirty="0" smtClean="0">
                                    <a:latin typeface="Cambria Math" panose="02040503050406030204" pitchFamily="18" charset="0"/>
                                  </a:rPr>
                                  <m:t>  ?</m:t>
                                </m:r>
                              </m:oMath>
                            </m:oMathPara>
                          </a14:m>
                          <a:endParaRPr lang="fr-FR" sz="3600" b="0" dirty="0"/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908120"/>
                      </a:ext>
                    </a:extLst>
                  </a:tr>
                  <a:tr h="461933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6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fr-FR" sz="3600" b="0" dirty="0">
                            <a:latin typeface="Calibri"/>
                            <a:cs typeface="Calibri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93511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9007695"/>
                  </p:ext>
                </p:extLst>
              </p:nvPr>
            </p:nvGraphicFramePr>
            <p:xfrm>
              <a:off x="8221476" y="2834186"/>
              <a:ext cx="2151530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75765">
                      <a:extLst>
                        <a:ext uri="{9D8B030D-6E8A-4147-A177-3AD203B41FA5}">
                          <a16:colId xmlns:a16="http://schemas.microsoft.com/office/drawing/2014/main" val="967923283"/>
                        </a:ext>
                      </a:extLst>
                    </a:gridCol>
                    <a:gridCol w="1075765">
                      <a:extLst>
                        <a:ext uri="{9D8B030D-6E8A-4147-A177-3AD203B41FA5}">
                          <a16:colId xmlns:a16="http://schemas.microsoft.com/office/drawing/2014/main" val="109348017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65" t="-943" r="-101130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0565" t="-943" r="-1130" b="-1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908120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82" t="-101905" r="-565" b="-285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93511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08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ctrTitle"/>
          </p:nvPr>
        </p:nvSpPr>
        <p:spPr>
          <a:xfrm>
            <a:off x="1524000" y="2746360"/>
            <a:ext cx="9144000" cy="136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0"/>
              <a:buFont typeface="Calibri"/>
              <a:buNone/>
            </a:pPr>
            <a:r>
              <a:rPr lang="fr-FR" sz="8000" b="1" dirty="0" smtClean="0">
                <a:solidFill>
                  <a:srgbClr val="7030A0"/>
                </a:solidFill>
              </a:rPr>
              <a:t>Numération</a:t>
            </a:r>
            <a:endParaRPr sz="80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494B54-7BCF-4ECF-8BEC-8B9F02E8E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105" y="35114"/>
            <a:ext cx="967272" cy="1612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à coins arrondis 5"/>
              <p:cNvSpPr/>
              <p:nvPr/>
            </p:nvSpPr>
            <p:spPr>
              <a:xfrm>
                <a:off x="6226103" y="599696"/>
                <a:ext cx="3152589" cy="124011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i="1" dirty="0" smtClean="0">
                          <a:latin typeface="Cambria Math" panose="02040503050406030204" pitchFamily="18" charset="0"/>
                          <a:cs typeface="Calibri"/>
                        </a:rPr>
                        <m:t>1 217</m:t>
                      </m:r>
                    </m:oMath>
                  </m:oMathPara>
                </a14:m>
                <a:endParaRPr lang="fr-FR" sz="5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6" name="Rectangle à coins arrondi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103" y="599696"/>
                <a:ext cx="3152589" cy="1240117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à coins arrondis 6"/>
              <p:cNvSpPr/>
              <p:nvPr/>
            </p:nvSpPr>
            <p:spPr>
              <a:xfrm>
                <a:off x="8193752" y="4302197"/>
                <a:ext cx="3152589" cy="124011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i="1" dirty="0" smtClean="0">
                          <a:latin typeface="Cambria Math" panose="02040503050406030204" pitchFamily="18" charset="0"/>
                          <a:cs typeface="Calibri"/>
                        </a:rPr>
                        <m:t>1 271</m:t>
                      </m:r>
                    </m:oMath>
                  </m:oMathPara>
                </a14:m>
                <a:endParaRPr lang="fr-FR" sz="5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7" name="Rectangle à coins arrondi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752" y="4302197"/>
                <a:ext cx="3152589" cy="1240117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à coins arrondis 7"/>
              <p:cNvSpPr/>
              <p:nvPr/>
            </p:nvSpPr>
            <p:spPr>
              <a:xfrm>
                <a:off x="3952106" y="4333938"/>
                <a:ext cx="3152589" cy="124011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i="1" dirty="0" smtClean="0">
                          <a:latin typeface="Cambria Math" panose="02040503050406030204" pitchFamily="18" charset="0"/>
                          <a:cs typeface="Calibri"/>
                        </a:rPr>
                        <m:t>1 127</m:t>
                      </m:r>
                    </m:oMath>
                  </m:oMathPara>
                </a14:m>
                <a:endParaRPr lang="fr-FR" sz="5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" name="Rectangle à coins arrondis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106" y="4333938"/>
                <a:ext cx="3152589" cy="12401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à coins arrondis 8"/>
              <p:cNvSpPr/>
              <p:nvPr/>
            </p:nvSpPr>
            <p:spPr>
              <a:xfrm>
                <a:off x="1613016" y="2522861"/>
                <a:ext cx="3152589" cy="124011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i="1" dirty="0" smtClean="0">
                          <a:latin typeface="Cambria Math" panose="02040503050406030204" pitchFamily="18" charset="0"/>
                          <a:cs typeface="Calibri"/>
                        </a:rPr>
                        <m:t>1 117</m:t>
                      </m:r>
                    </m:oMath>
                  </m:oMathPara>
                </a14:m>
                <a:endParaRPr lang="fr-FR" sz="5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9" name="Rectangle à coins arrondis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016" y="2522861"/>
                <a:ext cx="3152589" cy="1240117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à coins arrondis 9"/>
              <p:cNvSpPr/>
              <p:nvPr/>
            </p:nvSpPr>
            <p:spPr>
              <a:xfrm>
                <a:off x="6614291" y="2508790"/>
                <a:ext cx="3152589" cy="124011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i="1" dirty="0" smtClean="0">
                          <a:latin typeface="Cambria Math" panose="02040503050406030204" pitchFamily="18" charset="0"/>
                          <a:cs typeface="Calibri"/>
                        </a:rPr>
                        <m:t>2 171</m:t>
                      </m:r>
                    </m:oMath>
                  </m:oMathPara>
                </a14:m>
                <a:endParaRPr lang="fr-FR" sz="5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0" name="Rectangle à coins arrondi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291" y="2508790"/>
                <a:ext cx="3152589" cy="12401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à coins arrondis 10"/>
              <p:cNvSpPr/>
              <p:nvPr/>
            </p:nvSpPr>
            <p:spPr>
              <a:xfrm>
                <a:off x="2230095" y="691415"/>
                <a:ext cx="3152589" cy="124011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i="1" dirty="0" smtClean="0">
                          <a:latin typeface="Cambria Math" panose="02040503050406030204" pitchFamily="18" charset="0"/>
                          <a:cs typeface="Calibri"/>
                        </a:rPr>
                        <m:t>2 117</m:t>
                      </m:r>
                    </m:oMath>
                  </m:oMathPara>
                </a14:m>
                <a:endParaRPr lang="fr-FR" sz="5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1" name="Rectangle à coins arrondi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095" y="691415"/>
                <a:ext cx="3152589" cy="1240117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8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494B54-7BCF-4ECF-8BEC-8B9F02E8E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105" y="35114"/>
            <a:ext cx="967272" cy="1612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à coins arrondis 5"/>
              <p:cNvSpPr/>
              <p:nvPr/>
            </p:nvSpPr>
            <p:spPr>
              <a:xfrm>
                <a:off x="391790" y="840027"/>
                <a:ext cx="3152589" cy="124011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i="1" dirty="0" smtClean="0">
                          <a:latin typeface="Cambria Math" panose="02040503050406030204" pitchFamily="18" charset="0"/>
                          <a:cs typeface="Calibri"/>
                        </a:rPr>
                        <m:t>2 466</m:t>
                      </m:r>
                    </m:oMath>
                  </m:oMathPara>
                </a14:m>
                <a:endParaRPr lang="fr-FR" sz="5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6" name="Rectangle à coins arrondi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90" y="840027"/>
                <a:ext cx="3152589" cy="12401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à coins arrondis 6"/>
              <p:cNvSpPr/>
              <p:nvPr/>
            </p:nvSpPr>
            <p:spPr>
              <a:xfrm>
                <a:off x="1776007" y="2654217"/>
                <a:ext cx="3152589" cy="124011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i="1" dirty="0" smtClean="0">
                          <a:latin typeface="Cambria Math" panose="02040503050406030204" pitchFamily="18" charset="0"/>
                          <a:cs typeface="Calibri"/>
                        </a:rPr>
                        <m:t>2 446</m:t>
                      </m:r>
                    </m:oMath>
                  </m:oMathPara>
                </a14:m>
                <a:endParaRPr lang="fr-FR" sz="5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7" name="Rectangle à coins arrondi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007" y="2654217"/>
                <a:ext cx="3152589" cy="12401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à coins arrondis 7"/>
              <p:cNvSpPr/>
              <p:nvPr/>
            </p:nvSpPr>
            <p:spPr>
              <a:xfrm>
                <a:off x="3952106" y="4333938"/>
                <a:ext cx="3152589" cy="124011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i="1" dirty="0" smtClean="0">
                          <a:latin typeface="Cambria Math" panose="02040503050406030204" pitchFamily="18" charset="0"/>
                          <a:cs typeface="Calibri"/>
                        </a:rPr>
                        <m:t>4 626</m:t>
                      </m:r>
                    </m:oMath>
                  </m:oMathPara>
                </a14:m>
                <a:endParaRPr lang="fr-FR" sz="5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" name="Rectangle à coins arrondis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106" y="4333938"/>
                <a:ext cx="3152589" cy="12401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à coins arrondis 8"/>
              <p:cNvSpPr/>
              <p:nvPr/>
            </p:nvSpPr>
            <p:spPr>
              <a:xfrm>
                <a:off x="8032376" y="4273841"/>
                <a:ext cx="3152589" cy="124011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i="1" dirty="0" smtClean="0">
                          <a:latin typeface="Cambria Math" panose="02040503050406030204" pitchFamily="18" charset="0"/>
                          <a:cs typeface="Calibri"/>
                        </a:rPr>
                        <m:t>2 246</m:t>
                      </m:r>
                    </m:oMath>
                  </m:oMathPara>
                </a14:m>
                <a:endParaRPr lang="fr-FR" sz="5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9" name="Rectangle à coins arrondis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376" y="4273841"/>
                <a:ext cx="3152589" cy="12401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à coins arrondis 9"/>
              <p:cNvSpPr/>
              <p:nvPr/>
            </p:nvSpPr>
            <p:spPr>
              <a:xfrm>
                <a:off x="6614291" y="2508790"/>
                <a:ext cx="3152589" cy="124011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i="1" dirty="0" smtClean="0">
                          <a:latin typeface="Cambria Math" panose="02040503050406030204" pitchFamily="18" charset="0"/>
                          <a:cs typeface="Calibri"/>
                        </a:rPr>
                        <m:t>2 646</m:t>
                      </m:r>
                    </m:oMath>
                  </m:oMathPara>
                </a14:m>
                <a:endParaRPr lang="fr-FR" sz="5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0" name="Rectangle à coins arrondi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291" y="2508790"/>
                <a:ext cx="3152589" cy="12401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à coins arrondis 10"/>
              <p:cNvSpPr/>
              <p:nvPr/>
            </p:nvSpPr>
            <p:spPr>
              <a:xfrm>
                <a:off x="4907015" y="657081"/>
                <a:ext cx="3152589" cy="124011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i="1" dirty="0" smtClean="0">
                          <a:latin typeface="Cambria Math" panose="02040503050406030204" pitchFamily="18" charset="0"/>
                          <a:cs typeface="Calibri"/>
                        </a:rPr>
                        <m:t>4 266</m:t>
                      </m:r>
                    </m:oMath>
                  </m:oMathPara>
                </a14:m>
                <a:endParaRPr lang="fr-FR" sz="5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1" name="Rectangle à coins arrondi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015" y="657081"/>
                <a:ext cx="3152589" cy="12401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9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761</Words>
  <Application>Microsoft Office PowerPoint</Application>
  <PresentationFormat>Grand écran</PresentationFormat>
  <Paragraphs>187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Cambria Math</vt:lpstr>
      <vt:lpstr>French Script MT</vt:lpstr>
      <vt:lpstr>Cambria</vt:lpstr>
      <vt:lpstr>Arial</vt:lpstr>
      <vt:lpstr>Calibri</vt:lpstr>
      <vt:lpstr>Thème Office</vt:lpstr>
      <vt:lpstr>Vendredi 15 mai</vt:lpstr>
      <vt:lpstr>Présentation PowerPoint</vt:lpstr>
      <vt:lpstr>Calcul réfléchi</vt:lpstr>
      <vt:lpstr>Présentation PowerPoint</vt:lpstr>
      <vt:lpstr>Présentation PowerPoint</vt:lpstr>
      <vt:lpstr>Présentation PowerPoint</vt:lpstr>
      <vt:lpstr>Numération</vt:lpstr>
      <vt:lpstr>Présentation PowerPoint</vt:lpstr>
      <vt:lpstr>Présentation PowerPoint</vt:lpstr>
      <vt:lpstr>Problèmes</vt:lpstr>
      <vt:lpstr> Correction du problème de la séance précédente</vt:lpstr>
      <vt:lpstr>Présentation PowerPoint</vt:lpstr>
      <vt:lpstr> Correction du problème de la séance précédente</vt:lpstr>
      <vt:lpstr>Présentation PowerPoint</vt:lpstr>
      <vt:lpstr>Présentation PowerPoint</vt:lpstr>
      <vt:lpstr>Présentation PowerPoint</vt:lpstr>
      <vt:lpstr>Problème pour la prochaine fois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Mercredi 06 mai</dc:title>
  <dc:creator>Laure BREMONT</dc:creator>
  <cp:lastModifiedBy>ANNE SZYMCZAK</cp:lastModifiedBy>
  <cp:revision>55</cp:revision>
  <dcterms:created xsi:type="dcterms:W3CDTF">2020-03-25T09:22:14Z</dcterms:created>
  <dcterms:modified xsi:type="dcterms:W3CDTF">2020-04-30T14:55:47Z</dcterms:modified>
</cp:coreProperties>
</file>