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78" r:id="rId5"/>
    <p:sldId id="279" r:id="rId6"/>
    <p:sldId id="258" r:id="rId7"/>
    <p:sldId id="280" r:id="rId8"/>
    <p:sldId id="281" r:id="rId9"/>
    <p:sldId id="282" r:id="rId10"/>
    <p:sldId id="270" r:id="rId11"/>
    <p:sldId id="260" r:id="rId12"/>
    <p:sldId id="271" r:id="rId13"/>
    <p:sldId id="283" r:id="rId14"/>
    <p:sldId id="284" r:id="rId15"/>
    <p:sldId id="276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French Script MT" panose="03020402040607040605" pitchFamily="66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W8/XE62Lui1C/+sIofL2AUtD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423" autoAdjust="0"/>
  </p:normalViewPr>
  <p:slideViewPr>
    <p:cSldViewPr snapToGrid="0">
      <p:cViewPr varScale="1">
        <p:scale>
          <a:sx n="45" d="100"/>
          <a:sy n="45" d="100"/>
        </p:scale>
        <p:origin x="15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9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dirty="0" smtClean="0">
                <a:latin typeface="Calibri"/>
                <a:cs typeface="Calibri"/>
              </a:rPr>
              <a:t>Dans le jardin de Corinne, il y a 6 rangées de 8 tulipes </a:t>
            </a:r>
          </a:p>
          <a:p>
            <a:r>
              <a:rPr lang="fr-FR" sz="1200" dirty="0" smtClean="0">
                <a:latin typeface="Calibri"/>
                <a:cs typeface="Calibri"/>
              </a:rPr>
              <a:t>et 6 rangées de 7 roses.</a:t>
            </a:r>
          </a:p>
          <a:p>
            <a:r>
              <a:rPr lang="fr-FR" sz="1200" b="1" dirty="0" smtClean="0">
                <a:latin typeface="Calibri"/>
                <a:cs typeface="Calibri"/>
              </a:rPr>
              <a:t>Combien y a-t-il de fleurs en tout dans le jardin de Corinne 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Une stratégie possible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vais d’abord calculer le nombre de tulipes puis je calculerai le nombre de roses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calculer le nombre de tulipes.  Il y a 8 tulipes dans une rangée. Il y 6 rangées, donc 6 fois 8 tulipes. Je calcule 8 x 6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- calculer le nombre de roses. Il y a 7 roses dans une rangée. Il y a 6 rangées, donc 6 fois 7 roses. Je calcule 7 x 6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Ces 2 calculs sont dans les tables.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8 x 6 = 48       7 x 6 = 42    48 + 42 = 90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Une deuxième stratégie possible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Comme il y a le même nombre de rangées de tulipes et de roses. On peut imaginer que les rangées sont alignées.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réunis d’abord les 2 collections de fleurs puis je calcule la nombre total de fleurs.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(afficher une collection de 15 x 6)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a alors 6 rangées de 15 fleurs donc 6 fois 15.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calcule 15 x 6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y a 90 fleurs dans le jardin de Corinne.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Juliette avait 250 perles, elle a fabriqué 8 colliers de 24 perles. 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Combien de perles lui reste-t-il ? 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te laisse du temps pour chercher.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connais le nombre de perles que Juliette a au départ. =&gt;250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ne sais qu’elle fabrique 8 colliers de 24 perles. C’est donc 8 fois 24 perles.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cherche le nombre de perles qu’il lui reste.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=&gt; faire le schéma en même temps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peux résoudre ce problème en deux étapes : tout d’abord en calculant le nombre de perles utilisées puis le nombre de perles qui lui reste ;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Première étape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décompose</a:t>
            </a:r>
            <a:r>
              <a:rPr lang="fr-FR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24 = 10 + 10 + 4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« 8 fois 24 », c’est 8 fois 10 et encore 8 fois 10 et encore 8 fois 4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24 x 8 = (10 x 8) + (10 x 8) + (4 x 8) = 80 + 80 + 32 = 192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Elle utilise 192 perles.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Deuxième étape</a:t>
            </a:r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250 – 192 = 58 (par complément, faire le </a:t>
            </a:r>
            <a:r>
              <a:rPr lang="fr-FR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shéma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Il lui reste 58 perles. </a:t>
            </a:r>
          </a:p>
          <a:p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Aide-toi d’un schéma ou d’un dessin pour résoudre ce problème. </a:t>
            </a:r>
            <a:endParaRPr dirty="0"/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Table de 7</a:t>
            </a:r>
          </a:p>
          <a:p>
            <a:endParaRPr lang="fr-FR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peut la compléter à partir de la table 6. Quand j’ai 7 fois 7, j’ai 6 x 7 et encore 1 fois 7. 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Ecrire 7 x 6 = 42      7 x 1 = 7       42 + 7 = 49</a:t>
            </a:r>
          </a:p>
          <a:p>
            <a:pPr lvl="0"/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Compléter la table dans l’ordre pour la ligne et dans le désordre pour la colonne.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 table de 9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à présent. Toutes les cases sont presque remplies. Mais on peut retrouver les résultats facilement.  Quand j’ai 9 fois, j’ai 10 fois moins 1 fois. </a:t>
            </a:r>
          </a:p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Ecrire  9 x 10 = 90    9 x 1 = 9      90 – 9 = 81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306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6 x 9 =…    4 x 7 =…    6 x 7 =…      7 x 9 =…    5 x 7 =…    9 x 7 =…   3 x 7 =…   4 x 9 =	...   </a:t>
            </a:r>
            <a:endParaRPr lang="fr-FR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gros cubes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 barres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petits cubes</a:t>
            </a:r>
            <a:r>
              <a:rPr lang="fr-FR" dirty="0" smtClean="0">
                <a:effectLst/>
              </a:rPr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59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possède des cubes par </a:t>
            </a:r>
            <a:r>
              <a:rPr lang="fr-FR" sz="1200" b="0" i="0" u="sng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barres de dizaines et petits cubes unités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fr-FR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n’ai plus de gros cubes de milliers ni de plaques de centaines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veux une collection de 1264 cubes. Que peux-tu me proposer 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fr-FR" sz="120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mtClean="0"/>
              <a:t>Mercredi 13 </a:t>
            </a:r>
            <a:r>
              <a:rPr lang="fr-FR" dirty="0"/>
              <a:t>mai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09;p4"/>
          <p:cNvPicPr preferRelativeResize="0"/>
          <p:nvPr/>
        </p:nvPicPr>
        <p:blipFill rotWithShape="1">
          <a:blip r:embed="rId3">
            <a:alphaModFix/>
          </a:blip>
          <a:srcRect l="9158" t="79760" r="20397" b="2391"/>
          <a:stretch/>
        </p:blipFill>
        <p:spPr>
          <a:xfrm>
            <a:off x="1087791" y="3640015"/>
            <a:ext cx="1017441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8;p4"/>
          <p:cNvSpPr txBox="1"/>
          <p:nvPr/>
        </p:nvSpPr>
        <p:spPr>
          <a:xfrm>
            <a:off x="1146362" y="1159824"/>
            <a:ext cx="9907891" cy="20620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>
                <a:latin typeface="Calibri"/>
                <a:cs typeface="Calibri"/>
              </a:rPr>
              <a:t>Dans le jardin de Corinne, il y a 6 rangées de 8 tulipes </a:t>
            </a:r>
            <a:endParaRPr lang="fr-FR" sz="3200" dirty="0" smtClean="0">
              <a:latin typeface="Calibri"/>
              <a:cs typeface="Calibri"/>
            </a:endParaRPr>
          </a:p>
          <a:p>
            <a:r>
              <a:rPr lang="fr-FR" sz="3200" dirty="0" smtClean="0">
                <a:latin typeface="Calibri"/>
                <a:cs typeface="Calibri"/>
              </a:rPr>
              <a:t>et </a:t>
            </a:r>
            <a:r>
              <a:rPr lang="fr-FR" sz="3200" dirty="0">
                <a:latin typeface="Calibri"/>
                <a:cs typeface="Calibri"/>
              </a:rPr>
              <a:t>6 rangées de 7 roses.</a:t>
            </a:r>
          </a:p>
          <a:p>
            <a:r>
              <a:rPr lang="fr-FR" sz="3200" b="1" dirty="0">
                <a:latin typeface="Calibri"/>
                <a:cs typeface="Calibri"/>
              </a:rPr>
              <a:t>Combien y a-t-il de fleurs en tout dans le jardin de Corinne ? </a:t>
            </a:r>
          </a:p>
        </p:txBody>
      </p:sp>
    </p:spTree>
    <p:extLst>
      <p:ext uri="{BB962C8B-B14F-4D97-AF65-F5344CB8AC3E}">
        <p14:creationId xmlns:p14="http://schemas.microsoft.com/office/powerpoint/2010/main" val="2900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156624" y="4508558"/>
            <a:ext cx="8647815" cy="196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Calibri"/>
                <a:cs typeface="Calibri"/>
              </a:rPr>
              <a:t>Rappel </a:t>
            </a:r>
          </a:p>
          <a:p>
            <a:pPr lvl="0"/>
            <a:endParaRPr lang="fr-FR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peux calculer une multiplication, que je ne sais pas faire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sz="1800" b="1" dirty="0" smtClean="0">
                <a:latin typeface="Calibri"/>
                <a:cs typeface="Calibri"/>
              </a:rPr>
              <a:t> </a:t>
            </a:r>
          </a:p>
          <a:p>
            <a:pPr lvl="0"/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 connais pas par cœur, en plusieurs étapes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endParaRPr lang="fr-FR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peux décomposer un des deux nombres et m’appuyer sur des résultats que je connais.</a:t>
            </a:r>
          </a:p>
          <a:p>
            <a:pPr lvl="0"/>
            <a:endParaRPr lang="fr-FR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5503" y="4493374"/>
            <a:ext cx="1001868" cy="1221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r 3"/>
          <p:cNvGrpSpPr/>
          <p:nvPr/>
        </p:nvGrpSpPr>
        <p:grpSpPr>
          <a:xfrm>
            <a:off x="789015" y="2139426"/>
            <a:ext cx="1076929" cy="904590"/>
            <a:chOff x="789015" y="2139426"/>
            <a:chExt cx="1076929" cy="904590"/>
          </a:xfrm>
        </p:grpSpPr>
        <p:sp>
          <p:nvSpPr>
            <p:cNvPr id="56" name="Ellipse 55"/>
            <p:cNvSpPr/>
            <p:nvPr/>
          </p:nvSpPr>
          <p:spPr>
            <a:xfrm>
              <a:off x="78965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95602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1134455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1290665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42592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56943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72945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78901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95538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133820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290030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42528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56879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172881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80362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96999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148425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1304635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143989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58340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174342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80806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97443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1152870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1309080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144433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58784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74786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80806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97443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1152870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1309080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144433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158784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0" name="Ellipse 89"/>
            <p:cNvSpPr/>
            <p:nvPr/>
          </p:nvSpPr>
          <p:spPr>
            <a:xfrm>
              <a:off x="174786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2" name="Grouper 1"/>
            <p:cNvGrpSpPr/>
            <p:nvPr/>
          </p:nvGrpSpPr>
          <p:grpSpPr>
            <a:xfrm>
              <a:off x="811844" y="2929716"/>
              <a:ext cx="1054100" cy="114300"/>
              <a:chOff x="960465" y="2902696"/>
              <a:chExt cx="1054100" cy="114300"/>
            </a:xfrm>
          </p:grpSpPr>
          <p:sp>
            <p:nvSpPr>
              <p:cNvPr id="221" name="Ellipse 220"/>
              <p:cNvSpPr/>
              <p:nvPr/>
            </p:nvSpPr>
            <p:spPr>
              <a:xfrm>
                <a:off x="96046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2" name="Ellipse 221"/>
              <p:cNvSpPr/>
              <p:nvPr/>
            </p:nvSpPr>
            <p:spPr>
              <a:xfrm>
                <a:off x="112683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1305270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4" name="Ellipse 223"/>
              <p:cNvSpPr/>
              <p:nvPr/>
            </p:nvSpPr>
            <p:spPr>
              <a:xfrm>
                <a:off x="1461480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159673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6" name="Ellipse 225"/>
              <p:cNvSpPr/>
              <p:nvPr/>
            </p:nvSpPr>
            <p:spPr>
              <a:xfrm>
                <a:off x="174024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190026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" name="Grouper 2"/>
          <p:cNvGrpSpPr/>
          <p:nvPr/>
        </p:nvGrpSpPr>
        <p:grpSpPr>
          <a:xfrm>
            <a:off x="780184" y="903440"/>
            <a:ext cx="1228090" cy="901449"/>
            <a:chOff x="780184" y="903440"/>
            <a:chExt cx="1228090" cy="901449"/>
          </a:xfrm>
        </p:grpSpPr>
        <p:sp>
          <p:nvSpPr>
            <p:cNvPr id="92" name="Ellipse 91"/>
            <p:cNvSpPr/>
            <p:nvPr/>
          </p:nvSpPr>
          <p:spPr>
            <a:xfrm>
              <a:off x="110212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1280564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>
              <a:off x="1436774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157202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171553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>
              <a:off x="187555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10149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99" name="Ellipse 98"/>
            <p:cNvSpPr/>
            <p:nvPr/>
          </p:nvSpPr>
          <p:spPr>
            <a:xfrm>
              <a:off x="1279929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1436139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157139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71490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187492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111609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1294534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1450744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158599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172950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188952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112054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1298979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1455189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159044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173395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189397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117" name="Grouper 116"/>
            <p:cNvGrpSpPr/>
            <p:nvPr/>
          </p:nvGrpSpPr>
          <p:grpSpPr>
            <a:xfrm>
              <a:off x="935124" y="903440"/>
              <a:ext cx="133350" cy="725170"/>
              <a:chOff x="0" y="0"/>
              <a:chExt cx="133350" cy="725170"/>
            </a:xfrm>
          </p:grpSpPr>
          <p:sp>
            <p:nvSpPr>
              <p:cNvPr id="130" name="Ellipse 129"/>
              <p:cNvSpPr/>
              <p:nvPr/>
            </p:nvSpPr>
            <p:spPr>
              <a:xfrm>
                <a:off x="63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0" y="1536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14605" y="31115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19050" y="45720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19050" y="6108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18" name="Ellipse 117"/>
            <p:cNvSpPr/>
            <p:nvPr/>
          </p:nvSpPr>
          <p:spPr>
            <a:xfrm>
              <a:off x="112054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1298979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1455189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159044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73395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189397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124" name="Grouper 123"/>
            <p:cNvGrpSpPr/>
            <p:nvPr/>
          </p:nvGrpSpPr>
          <p:grpSpPr>
            <a:xfrm>
              <a:off x="780184" y="903440"/>
              <a:ext cx="133350" cy="725170"/>
              <a:chOff x="0" y="0"/>
              <a:chExt cx="133350" cy="725170"/>
            </a:xfrm>
          </p:grpSpPr>
          <p:sp>
            <p:nvSpPr>
              <p:cNvPr id="125" name="Ellipse 124"/>
              <p:cNvSpPr/>
              <p:nvPr/>
            </p:nvSpPr>
            <p:spPr>
              <a:xfrm>
                <a:off x="63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0" y="1536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14605" y="31115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19050" y="45720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9050" y="6108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228" name="Grouper 227"/>
            <p:cNvGrpSpPr/>
            <p:nvPr/>
          </p:nvGrpSpPr>
          <p:grpSpPr>
            <a:xfrm>
              <a:off x="802112" y="1690589"/>
              <a:ext cx="1054100" cy="114300"/>
              <a:chOff x="960465" y="2902696"/>
              <a:chExt cx="1054100" cy="114300"/>
            </a:xfrm>
            <a:solidFill>
              <a:srgbClr val="FF0000"/>
            </a:solidFill>
          </p:grpSpPr>
          <p:sp>
            <p:nvSpPr>
              <p:cNvPr id="229" name="Ellipse 228"/>
              <p:cNvSpPr/>
              <p:nvPr/>
            </p:nvSpPr>
            <p:spPr>
              <a:xfrm>
                <a:off x="96046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112683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1305270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1461480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159673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174024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190026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36" name="Ellipse 235"/>
            <p:cNvSpPr/>
            <p:nvPr/>
          </p:nvSpPr>
          <p:spPr>
            <a:xfrm flipH="1">
              <a:off x="1887576" y="1676005"/>
              <a:ext cx="114299" cy="1166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37" name="Grouper 236"/>
          <p:cNvGrpSpPr/>
          <p:nvPr/>
        </p:nvGrpSpPr>
        <p:grpSpPr>
          <a:xfrm>
            <a:off x="6842183" y="835059"/>
            <a:ext cx="1228090" cy="901449"/>
            <a:chOff x="780184" y="903440"/>
            <a:chExt cx="1228090" cy="901449"/>
          </a:xfrm>
        </p:grpSpPr>
        <p:sp>
          <p:nvSpPr>
            <p:cNvPr id="238" name="Ellipse 237"/>
            <p:cNvSpPr/>
            <p:nvPr/>
          </p:nvSpPr>
          <p:spPr>
            <a:xfrm>
              <a:off x="110212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9" name="Ellipse 238"/>
            <p:cNvSpPr/>
            <p:nvPr/>
          </p:nvSpPr>
          <p:spPr>
            <a:xfrm>
              <a:off x="1280564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0" name="Ellipse 239"/>
            <p:cNvSpPr/>
            <p:nvPr/>
          </p:nvSpPr>
          <p:spPr>
            <a:xfrm>
              <a:off x="1436774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1" name="Ellipse 240"/>
            <p:cNvSpPr/>
            <p:nvPr/>
          </p:nvSpPr>
          <p:spPr>
            <a:xfrm>
              <a:off x="157202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2" name="Ellipse 241"/>
            <p:cNvSpPr/>
            <p:nvPr/>
          </p:nvSpPr>
          <p:spPr>
            <a:xfrm>
              <a:off x="171553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3" name="Ellipse 242"/>
            <p:cNvSpPr/>
            <p:nvPr/>
          </p:nvSpPr>
          <p:spPr>
            <a:xfrm>
              <a:off x="1875559" y="9034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4" name="Ellipse 243"/>
            <p:cNvSpPr/>
            <p:nvPr/>
          </p:nvSpPr>
          <p:spPr>
            <a:xfrm>
              <a:off x="110149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5" name="Ellipse 244"/>
            <p:cNvSpPr/>
            <p:nvPr/>
          </p:nvSpPr>
          <p:spPr>
            <a:xfrm>
              <a:off x="1279929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6" name="Ellipse 245"/>
            <p:cNvSpPr/>
            <p:nvPr/>
          </p:nvSpPr>
          <p:spPr>
            <a:xfrm>
              <a:off x="1436139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7" name="Ellipse 246"/>
            <p:cNvSpPr/>
            <p:nvPr/>
          </p:nvSpPr>
          <p:spPr>
            <a:xfrm>
              <a:off x="157139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8" name="Ellipse 247"/>
            <p:cNvSpPr/>
            <p:nvPr/>
          </p:nvSpPr>
          <p:spPr>
            <a:xfrm>
              <a:off x="171490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9" name="Ellipse 248"/>
            <p:cNvSpPr/>
            <p:nvPr/>
          </p:nvSpPr>
          <p:spPr>
            <a:xfrm>
              <a:off x="1874924" y="10571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0" name="Ellipse 249"/>
            <p:cNvSpPr/>
            <p:nvPr/>
          </p:nvSpPr>
          <p:spPr>
            <a:xfrm>
              <a:off x="111609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1" name="Ellipse 250"/>
            <p:cNvSpPr/>
            <p:nvPr/>
          </p:nvSpPr>
          <p:spPr>
            <a:xfrm>
              <a:off x="1294534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2" name="Ellipse 251"/>
            <p:cNvSpPr/>
            <p:nvPr/>
          </p:nvSpPr>
          <p:spPr>
            <a:xfrm>
              <a:off x="1450744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3" name="Ellipse 252"/>
            <p:cNvSpPr/>
            <p:nvPr/>
          </p:nvSpPr>
          <p:spPr>
            <a:xfrm>
              <a:off x="158599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4" name="Ellipse 253"/>
            <p:cNvSpPr/>
            <p:nvPr/>
          </p:nvSpPr>
          <p:spPr>
            <a:xfrm>
              <a:off x="172950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5" name="Ellipse 254"/>
            <p:cNvSpPr/>
            <p:nvPr/>
          </p:nvSpPr>
          <p:spPr>
            <a:xfrm>
              <a:off x="1889529" y="121459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6" name="Ellipse 255"/>
            <p:cNvSpPr/>
            <p:nvPr/>
          </p:nvSpPr>
          <p:spPr>
            <a:xfrm>
              <a:off x="112054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7" name="Ellipse 256"/>
            <p:cNvSpPr/>
            <p:nvPr/>
          </p:nvSpPr>
          <p:spPr>
            <a:xfrm>
              <a:off x="1298979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8" name="Ellipse 257"/>
            <p:cNvSpPr/>
            <p:nvPr/>
          </p:nvSpPr>
          <p:spPr>
            <a:xfrm>
              <a:off x="1455189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59" name="Ellipse 258"/>
            <p:cNvSpPr/>
            <p:nvPr/>
          </p:nvSpPr>
          <p:spPr>
            <a:xfrm>
              <a:off x="159044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0" name="Ellipse 259"/>
            <p:cNvSpPr/>
            <p:nvPr/>
          </p:nvSpPr>
          <p:spPr>
            <a:xfrm>
              <a:off x="173395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1" name="Ellipse 260"/>
            <p:cNvSpPr/>
            <p:nvPr/>
          </p:nvSpPr>
          <p:spPr>
            <a:xfrm>
              <a:off x="1893974" y="136064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262" name="Grouper 261"/>
            <p:cNvGrpSpPr/>
            <p:nvPr/>
          </p:nvGrpSpPr>
          <p:grpSpPr>
            <a:xfrm>
              <a:off x="935124" y="903440"/>
              <a:ext cx="133350" cy="725170"/>
              <a:chOff x="0" y="0"/>
              <a:chExt cx="133350" cy="725170"/>
            </a:xfrm>
          </p:grpSpPr>
          <p:sp>
            <p:nvSpPr>
              <p:cNvPr id="284" name="Ellipse 283"/>
              <p:cNvSpPr/>
              <p:nvPr/>
            </p:nvSpPr>
            <p:spPr>
              <a:xfrm>
                <a:off x="63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0" y="1536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14605" y="31115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19050" y="45720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8" name="Ellipse 287"/>
              <p:cNvSpPr/>
              <p:nvPr/>
            </p:nvSpPr>
            <p:spPr>
              <a:xfrm>
                <a:off x="19050" y="6108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63" name="Ellipse 262"/>
            <p:cNvSpPr/>
            <p:nvPr/>
          </p:nvSpPr>
          <p:spPr>
            <a:xfrm>
              <a:off x="112054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4" name="Ellipse 263"/>
            <p:cNvSpPr/>
            <p:nvPr/>
          </p:nvSpPr>
          <p:spPr>
            <a:xfrm>
              <a:off x="1298979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5" name="Ellipse 264"/>
            <p:cNvSpPr/>
            <p:nvPr/>
          </p:nvSpPr>
          <p:spPr>
            <a:xfrm>
              <a:off x="1455189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6" name="Ellipse 265"/>
            <p:cNvSpPr/>
            <p:nvPr/>
          </p:nvSpPr>
          <p:spPr>
            <a:xfrm>
              <a:off x="159044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7" name="Ellipse 266"/>
            <p:cNvSpPr/>
            <p:nvPr/>
          </p:nvSpPr>
          <p:spPr>
            <a:xfrm>
              <a:off x="173395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68" name="Ellipse 267"/>
            <p:cNvSpPr/>
            <p:nvPr/>
          </p:nvSpPr>
          <p:spPr>
            <a:xfrm>
              <a:off x="1893974" y="151431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269" name="Grouper 268"/>
            <p:cNvGrpSpPr/>
            <p:nvPr/>
          </p:nvGrpSpPr>
          <p:grpSpPr>
            <a:xfrm>
              <a:off x="780184" y="903440"/>
              <a:ext cx="133350" cy="725170"/>
              <a:chOff x="0" y="0"/>
              <a:chExt cx="133350" cy="725170"/>
            </a:xfrm>
          </p:grpSpPr>
          <p:sp>
            <p:nvSpPr>
              <p:cNvPr id="279" name="Ellipse 278"/>
              <p:cNvSpPr/>
              <p:nvPr/>
            </p:nvSpPr>
            <p:spPr>
              <a:xfrm>
                <a:off x="63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0" name="Ellipse 279"/>
              <p:cNvSpPr/>
              <p:nvPr/>
            </p:nvSpPr>
            <p:spPr>
              <a:xfrm>
                <a:off x="0" y="1536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14605" y="31115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19050" y="45720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19050" y="61087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grpSp>
          <p:nvGrpSpPr>
            <p:cNvPr id="270" name="Grouper 269"/>
            <p:cNvGrpSpPr/>
            <p:nvPr/>
          </p:nvGrpSpPr>
          <p:grpSpPr>
            <a:xfrm>
              <a:off x="802112" y="1690589"/>
              <a:ext cx="1054100" cy="114300"/>
              <a:chOff x="960465" y="2902696"/>
              <a:chExt cx="1054100" cy="114300"/>
            </a:xfrm>
            <a:solidFill>
              <a:srgbClr val="FF0000"/>
            </a:solidFill>
          </p:grpSpPr>
          <p:sp>
            <p:nvSpPr>
              <p:cNvPr id="272" name="Ellipse 271"/>
              <p:cNvSpPr/>
              <p:nvPr/>
            </p:nvSpPr>
            <p:spPr>
              <a:xfrm>
                <a:off x="96046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3" name="Ellipse 272"/>
              <p:cNvSpPr/>
              <p:nvPr/>
            </p:nvSpPr>
            <p:spPr>
              <a:xfrm>
                <a:off x="112683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1305270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1461480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6" name="Ellipse 275"/>
              <p:cNvSpPr/>
              <p:nvPr/>
            </p:nvSpPr>
            <p:spPr>
              <a:xfrm>
                <a:off x="159673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7" name="Ellipse 276"/>
              <p:cNvSpPr/>
              <p:nvPr/>
            </p:nvSpPr>
            <p:spPr>
              <a:xfrm>
                <a:off x="174024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1900265" y="2902696"/>
                <a:ext cx="114300" cy="114300"/>
              </a:xfrm>
              <a:prstGeom prst="ellipse">
                <a:avLst/>
              </a:prstGeom>
              <a:grpFill/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71" name="Ellipse 270"/>
            <p:cNvSpPr/>
            <p:nvPr/>
          </p:nvSpPr>
          <p:spPr>
            <a:xfrm flipH="1">
              <a:off x="1887576" y="1676005"/>
              <a:ext cx="114299" cy="1166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89" name="Grouper 288"/>
          <p:cNvGrpSpPr/>
          <p:nvPr/>
        </p:nvGrpSpPr>
        <p:grpSpPr>
          <a:xfrm>
            <a:off x="8109297" y="823968"/>
            <a:ext cx="1076929" cy="904590"/>
            <a:chOff x="789015" y="2139426"/>
            <a:chExt cx="1076929" cy="904590"/>
          </a:xfrm>
        </p:grpSpPr>
        <p:sp>
          <p:nvSpPr>
            <p:cNvPr id="290" name="Ellipse 289"/>
            <p:cNvSpPr/>
            <p:nvPr/>
          </p:nvSpPr>
          <p:spPr>
            <a:xfrm>
              <a:off x="78965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1" name="Ellipse 290"/>
            <p:cNvSpPr/>
            <p:nvPr/>
          </p:nvSpPr>
          <p:spPr>
            <a:xfrm>
              <a:off x="95602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2" name="Ellipse 291"/>
            <p:cNvSpPr/>
            <p:nvPr/>
          </p:nvSpPr>
          <p:spPr>
            <a:xfrm>
              <a:off x="1134455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3" name="Ellipse 292"/>
            <p:cNvSpPr/>
            <p:nvPr/>
          </p:nvSpPr>
          <p:spPr>
            <a:xfrm>
              <a:off x="1290665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4" name="Ellipse 293"/>
            <p:cNvSpPr/>
            <p:nvPr/>
          </p:nvSpPr>
          <p:spPr>
            <a:xfrm>
              <a:off x="142592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5" name="Ellipse 294"/>
            <p:cNvSpPr/>
            <p:nvPr/>
          </p:nvSpPr>
          <p:spPr>
            <a:xfrm>
              <a:off x="156943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6" name="Ellipse 295"/>
            <p:cNvSpPr/>
            <p:nvPr/>
          </p:nvSpPr>
          <p:spPr>
            <a:xfrm>
              <a:off x="1729450" y="21394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7" name="Ellipse 296"/>
            <p:cNvSpPr/>
            <p:nvPr/>
          </p:nvSpPr>
          <p:spPr>
            <a:xfrm>
              <a:off x="78901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95538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9" name="Ellipse 298"/>
            <p:cNvSpPr/>
            <p:nvPr/>
          </p:nvSpPr>
          <p:spPr>
            <a:xfrm>
              <a:off x="1133820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1290030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142528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2" name="Ellipse 301"/>
            <p:cNvSpPr/>
            <p:nvPr/>
          </p:nvSpPr>
          <p:spPr>
            <a:xfrm>
              <a:off x="156879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>
              <a:off x="1728815" y="22930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80362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5" name="Ellipse 304"/>
            <p:cNvSpPr/>
            <p:nvPr/>
          </p:nvSpPr>
          <p:spPr>
            <a:xfrm>
              <a:off x="96999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6" name="Ellipse 305"/>
            <p:cNvSpPr/>
            <p:nvPr/>
          </p:nvSpPr>
          <p:spPr>
            <a:xfrm>
              <a:off x="1148425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7" name="Ellipse 306"/>
            <p:cNvSpPr/>
            <p:nvPr/>
          </p:nvSpPr>
          <p:spPr>
            <a:xfrm>
              <a:off x="1304635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8" name="Ellipse 307"/>
            <p:cNvSpPr/>
            <p:nvPr/>
          </p:nvSpPr>
          <p:spPr>
            <a:xfrm>
              <a:off x="143989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9" name="Ellipse 308"/>
            <p:cNvSpPr/>
            <p:nvPr/>
          </p:nvSpPr>
          <p:spPr>
            <a:xfrm>
              <a:off x="158340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0" name="Ellipse 309"/>
            <p:cNvSpPr/>
            <p:nvPr/>
          </p:nvSpPr>
          <p:spPr>
            <a:xfrm>
              <a:off x="1743420" y="245057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1" name="Ellipse 310"/>
            <p:cNvSpPr/>
            <p:nvPr/>
          </p:nvSpPr>
          <p:spPr>
            <a:xfrm>
              <a:off x="80806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2" name="Ellipse 311"/>
            <p:cNvSpPr/>
            <p:nvPr/>
          </p:nvSpPr>
          <p:spPr>
            <a:xfrm>
              <a:off x="97443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3" name="Ellipse 312"/>
            <p:cNvSpPr/>
            <p:nvPr/>
          </p:nvSpPr>
          <p:spPr>
            <a:xfrm>
              <a:off x="1152870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4" name="Ellipse 313"/>
            <p:cNvSpPr/>
            <p:nvPr/>
          </p:nvSpPr>
          <p:spPr>
            <a:xfrm>
              <a:off x="1309080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5" name="Ellipse 314"/>
            <p:cNvSpPr/>
            <p:nvPr/>
          </p:nvSpPr>
          <p:spPr>
            <a:xfrm>
              <a:off x="144433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6" name="Ellipse 315"/>
            <p:cNvSpPr/>
            <p:nvPr/>
          </p:nvSpPr>
          <p:spPr>
            <a:xfrm>
              <a:off x="158784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7" name="Ellipse 316"/>
            <p:cNvSpPr/>
            <p:nvPr/>
          </p:nvSpPr>
          <p:spPr>
            <a:xfrm>
              <a:off x="1747865" y="259662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8" name="Ellipse 317"/>
            <p:cNvSpPr/>
            <p:nvPr/>
          </p:nvSpPr>
          <p:spPr>
            <a:xfrm>
              <a:off x="80806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9" name="Ellipse 318"/>
            <p:cNvSpPr/>
            <p:nvPr/>
          </p:nvSpPr>
          <p:spPr>
            <a:xfrm>
              <a:off x="97443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0" name="Ellipse 319"/>
            <p:cNvSpPr/>
            <p:nvPr/>
          </p:nvSpPr>
          <p:spPr>
            <a:xfrm>
              <a:off x="1152870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1" name="Ellipse 320"/>
            <p:cNvSpPr/>
            <p:nvPr/>
          </p:nvSpPr>
          <p:spPr>
            <a:xfrm>
              <a:off x="1309080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2" name="Ellipse 321"/>
            <p:cNvSpPr/>
            <p:nvPr/>
          </p:nvSpPr>
          <p:spPr>
            <a:xfrm>
              <a:off x="144433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3" name="Ellipse 322"/>
            <p:cNvSpPr/>
            <p:nvPr/>
          </p:nvSpPr>
          <p:spPr>
            <a:xfrm>
              <a:off x="158784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4" name="Ellipse 323"/>
            <p:cNvSpPr/>
            <p:nvPr/>
          </p:nvSpPr>
          <p:spPr>
            <a:xfrm>
              <a:off x="1747865" y="2750296"/>
              <a:ext cx="114300" cy="114300"/>
            </a:xfrm>
            <a:prstGeom prst="ellipse">
              <a:avLst/>
            </a:prstGeom>
            <a:solidFill>
              <a:srgbClr val="FF02C9"/>
            </a:solidFill>
            <a:ln>
              <a:solidFill>
                <a:srgbClr val="FF02C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325" name="Grouper 324"/>
            <p:cNvGrpSpPr/>
            <p:nvPr/>
          </p:nvGrpSpPr>
          <p:grpSpPr>
            <a:xfrm>
              <a:off x="811844" y="2929716"/>
              <a:ext cx="1054100" cy="114300"/>
              <a:chOff x="960465" y="2902696"/>
              <a:chExt cx="1054100" cy="114300"/>
            </a:xfrm>
          </p:grpSpPr>
          <p:sp>
            <p:nvSpPr>
              <p:cNvPr id="326" name="Ellipse 325"/>
              <p:cNvSpPr/>
              <p:nvPr/>
            </p:nvSpPr>
            <p:spPr>
              <a:xfrm>
                <a:off x="96046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7" name="Ellipse 326"/>
              <p:cNvSpPr/>
              <p:nvPr/>
            </p:nvSpPr>
            <p:spPr>
              <a:xfrm>
                <a:off x="112683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8" name="Ellipse 327"/>
              <p:cNvSpPr/>
              <p:nvPr/>
            </p:nvSpPr>
            <p:spPr>
              <a:xfrm>
                <a:off x="1305270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29" name="Ellipse 328"/>
              <p:cNvSpPr/>
              <p:nvPr/>
            </p:nvSpPr>
            <p:spPr>
              <a:xfrm>
                <a:off x="1461480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159673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1" name="Ellipse 330"/>
              <p:cNvSpPr/>
              <p:nvPr/>
            </p:nvSpPr>
            <p:spPr>
              <a:xfrm>
                <a:off x="174024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1900265" y="2902696"/>
                <a:ext cx="114300" cy="114300"/>
              </a:xfrm>
              <a:prstGeom prst="ellipse">
                <a:avLst/>
              </a:prstGeom>
              <a:solidFill>
                <a:srgbClr val="FF02C9"/>
              </a:solidFill>
              <a:ln>
                <a:solidFill>
                  <a:srgbClr val="FF02C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Correction du problème de la séance précédente</a:t>
            </a:r>
            <a:endParaRPr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l="29533" t="68910" r="9622" b="5657"/>
          <a:stretch/>
        </p:blipFill>
        <p:spPr>
          <a:xfrm>
            <a:off x="4328160" y="4793397"/>
            <a:ext cx="6842760" cy="1661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087874" y="3546920"/>
            <a:ext cx="52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(8 x 6) + (7 x 6) = 48 + 42 = 90</a:t>
            </a:r>
            <a:endParaRPr lang="fr-F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17720" y="5425440"/>
            <a:ext cx="729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rench Script MT" panose="03020402040607040605" pitchFamily="66" charset="0"/>
              </a:rPr>
              <a:t>Il y a 90 fleurs. </a:t>
            </a:r>
            <a:endParaRPr lang="fr-FR" sz="4800" dirty="0">
              <a:latin typeface="French Script MT" panose="03020402040607040605" pitchFamily="66" charset="0"/>
            </a:endParaRPr>
          </a:p>
        </p:txBody>
      </p:sp>
      <p:sp>
        <p:nvSpPr>
          <p:cNvPr id="8" name="Google Shape;108;p4"/>
          <p:cNvSpPr txBox="1"/>
          <p:nvPr/>
        </p:nvSpPr>
        <p:spPr>
          <a:xfrm>
            <a:off x="1146362" y="1159824"/>
            <a:ext cx="9907891" cy="20620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>
                <a:latin typeface="Calibri"/>
                <a:cs typeface="Calibri"/>
              </a:rPr>
              <a:t>Dans le jardin de Corinne, il y a 6 rangées de 8 tulipes </a:t>
            </a:r>
            <a:endParaRPr lang="fr-FR" sz="3200" dirty="0" smtClean="0">
              <a:latin typeface="Calibri"/>
              <a:cs typeface="Calibri"/>
            </a:endParaRPr>
          </a:p>
          <a:p>
            <a:r>
              <a:rPr lang="fr-FR" sz="3200" dirty="0" smtClean="0">
                <a:latin typeface="Calibri"/>
                <a:cs typeface="Calibri"/>
              </a:rPr>
              <a:t>et </a:t>
            </a:r>
            <a:r>
              <a:rPr lang="fr-FR" sz="3200" dirty="0">
                <a:latin typeface="Calibri"/>
                <a:cs typeface="Calibri"/>
              </a:rPr>
              <a:t>6 rangées de 7 roses.</a:t>
            </a:r>
          </a:p>
          <a:p>
            <a:r>
              <a:rPr lang="fr-FR" sz="3200" b="1" dirty="0">
                <a:latin typeface="Calibri"/>
                <a:cs typeface="Calibri"/>
              </a:rPr>
              <a:t>Combien y a-t-il de fleurs en tout dans le jardin de Corinne ?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24862" y="3534967"/>
            <a:ext cx="52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(8 + 7 ) x 6 = 15 x 6 = 90</a:t>
            </a:r>
            <a:endParaRPr lang="fr-FR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n°1</a:t>
            </a:r>
            <a:endParaRPr sz="44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08859" y="972457"/>
            <a:ext cx="11746523" cy="1569620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Juliette avait 250 perles, elle a fabriqué </a:t>
            </a:r>
            <a:endParaRPr lang="fr-FR" sz="3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colliers de 24 perles. </a:t>
            </a:r>
            <a:endParaRPr lang="fr-F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perles lui reste-t-il ? </a:t>
            </a:r>
            <a:endParaRPr lang="fr-F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l="9158" t="79760" r="20397" b="2391"/>
          <a:stretch/>
        </p:blipFill>
        <p:spPr>
          <a:xfrm>
            <a:off x="1346107" y="3640015"/>
            <a:ext cx="1017441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5890" y="367002"/>
            <a:ext cx="1473530" cy="245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3452665" y="-159675"/>
            <a:ext cx="52474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n°1</a:t>
            </a:r>
            <a:endParaRPr sz="4400" b="1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08859" y="972457"/>
            <a:ext cx="11746523" cy="1077178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Juliette avait 250 perles, elle a fabriqué </a:t>
            </a:r>
            <a:r>
              <a:rPr lang="fr-FR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colliers de 24 perles. </a:t>
            </a:r>
            <a:endParaRPr lang="fr-F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perles lui reste-t-il ? </a:t>
            </a:r>
            <a:endParaRPr lang="fr-F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rouper 202"/>
          <p:cNvGrpSpPr/>
          <p:nvPr/>
        </p:nvGrpSpPr>
        <p:grpSpPr>
          <a:xfrm>
            <a:off x="277676" y="2419672"/>
            <a:ext cx="3719195" cy="1235075"/>
            <a:chOff x="0" y="0"/>
            <a:chExt cx="3719195" cy="1235075"/>
          </a:xfrm>
        </p:grpSpPr>
        <p:sp>
          <p:nvSpPr>
            <p:cNvPr id="204" name="Ellipse 203"/>
            <p:cNvSpPr/>
            <p:nvPr/>
          </p:nvSpPr>
          <p:spPr>
            <a:xfrm>
              <a:off x="321945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5" name="Ellipse 204"/>
            <p:cNvSpPr/>
            <p:nvPr/>
          </p:nvSpPr>
          <p:spPr>
            <a:xfrm>
              <a:off x="500380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6" name="Ellipse 205"/>
            <p:cNvSpPr/>
            <p:nvPr/>
          </p:nvSpPr>
          <p:spPr>
            <a:xfrm>
              <a:off x="656590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7" name="Ellipse 206"/>
            <p:cNvSpPr/>
            <p:nvPr/>
          </p:nvSpPr>
          <p:spPr>
            <a:xfrm>
              <a:off x="791845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8" name="Ellipse 207"/>
            <p:cNvSpPr/>
            <p:nvPr/>
          </p:nvSpPr>
          <p:spPr>
            <a:xfrm>
              <a:off x="935355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09" name="Ellipse 208"/>
            <p:cNvSpPr/>
            <p:nvPr/>
          </p:nvSpPr>
          <p:spPr>
            <a:xfrm>
              <a:off x="1095375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0" name="Ellipse 209"/>
            <p:cNvSpPr/>
            <p:nvPr/>
          </p:nvSpPr>
          <p:spPr>
            <a:xfrm>
              <a:off x="321310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1" name="Ellipse 210"/>
            <p:cNvSpPr/>
            <p:nvPr/>
          </p:nvSpPr>
          <p:spPr>
            <a:xfrm>
              <a:off x="499745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2" name="Ellipse 211"/>
            <p:cNvSpPr/>
            <p:nvPr/>
          </p:nvSpPr>
          <p:spPr>
            <a:xfrm>
              <a:off x="655955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3" name="Ellipse 212"/>
            <p:cNvSpPr/>
            <p:nvPr/>
          </p:nvSpPr>
          <p:spPr>
            <a:xfrm>
              <a:off x="791210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4" name="Ellipse 213"/>
            <p:cNvSpPr/>
            <p:nvPr/>
          </p:nvSpPr>
          <p:spPr>
            <a:xfrm>
              <a:off x="934720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5" name="Ellipse 214"/>
            <p:cNvSpPr/>
            <p:nvPr/>
          </p:nvSpPr>
          <p:spPr>
            <a:xfrm>
              <a:off x="1094740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6" name="Ellipse 215"/>
            <p:cNvSpPr/>
            <p:nvPr/>
          </p:nvSpPr>
          <p:spPr>
            <a:xfrm>
              <a:off x="335915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7" name="Ellipse 216"/>
            <p:cNvSpPr/>
            <p:nvPr/>
          </p:nvSpPr>
          <p:spPr>
            <a:xfrm>
              <a:off x="514350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8" name="Ellipse 217"/>
            <p:cNvSpPr/>
            <p:nvPr/>
          </p:nvSpPr>
          <p:spPr>
            <a:xfrm>
              <a:off x="670560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19" name="Ellipse 218"/>
            <p:cNvSpPr/>
            <p:nvPr/>
          </p:nvSpPr>
          <p:spPr>
            <a:xfrm>
              <a:off x="805815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0" name="Ellipse 219"/>
            <p:cNvSpPr/>
            <p:nvPr/>
          </p:nvSpPr>
          <p:spPr>
            <a:xfrm>
              <a:off x="949325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1" name="Ellipse 220"/>
            <p:cNvSpPr/>
            <p:nvPr/>
          </p:nvSpPr>
          <p:spPr>
            <a:xfrm>
              <a:off x="1109345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2" name="Ellipse 221"/>
            <p:cNvSpPr/>
            <p:nvPr/>
          </p:nvSpPr>
          <p:spPr>
            <a:xfrm>
              <a:off x="34036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3" name="Ellipse 222"/>
            <p:cNvSpPr/>
            <p:nvPr/>
          </p:nvSpPr>
          <p:spPr>
            <a:xfrm>
              <a:off x="518795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4" name="Ellipse 223"/>
            <p:cNvSpPr/>
            <p:nvPr/>
          </p:nvSpPr>
          <p:spPr>
            <a:xfrm>
              <a:off x="675005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5" name="Ellipse 224"/>
            <p:cNvSpPr/>
            <p:nvPr/>
          </p:nvSpPr>
          <p:spPr>
            <a:xfrm>
              <a:off x="81026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6" name="Ellipse 225"/>
            <p:cNvSpPr/>
            <p:nvPr/>
          </p:nvSpPr>
          <p:spPr>
            <a:xfrm>
              <a:off x="95377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7" name="Ellipse 226"/>
            <p:cNvSpPr/>
            <p:nvPr/>
          </p:nvSpPr>
          <p:spPr>
            <a:xfrm>
              <a:off x="111379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8" name="Ellipse 227"/>
            <p:cNvSpPr/>
            <p:nvPr/>
          </p:nvSpPr>
          <p:spPr>
            <a:xfrm>
              <a:off x="155575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29" name="Ellipse 228"/>
            <p:cNvSpPr/>
            <p:nvPr/>
          </p:nvSpPr>
          <p:spPr>
            <a:xfrm>
              <a:off x="154940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0" name="Ellipse 229"/>
            <p:cNvSpPr/>
            <p:nvPr/>
          </p:nvSpPr>
          <p:spPr>
            <a:xfrm>
              <a:off x="169545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1" name="Ellipse 230"/>
            <p:cNvSpPr/>
            <p:nvPr/>
          </p:nvSpPr>
          <p:spPr>
            <a:xfrm>
              <a:off x="17399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2" name="Ellipse 231"/>
            <p:cNvSpPr/>
            <p:nvPr/>
          </p:nvSpPr>
          <p:spPr>
            <a:xfrm>
              <a:off x="635" y="2095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3" name="Ellipse 232"/>
            <p:cNvSpPr/>
            <p:nvPr/>
          </p:nvSpPr>
          <p:spPr>
            <a:xfrm>
              <a:off x="0" y="174625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4" name="Ellipse 233"/>
            <p:cNvSpPr/>
            <p:nvPr/>
          </p:nvSpPr>
          <p:spPr>
            <a:xfrm>
              <a:off x="14605" y="332105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5" name="Ellipse 234"/>
            <p:cNvSpPr/>
            <p:nvPr/>
          </p:nvSpPr>
          <p:spPr>
            <a:xfrm>
              <a:off x="19050" y="478155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6" name="Ellipse 235"/>
            <p:cNvSpPr/>
            <p:nvPr/>
          </p:nvSpPr>
          <p:spPr>
            <a:xfrm>
              <a:off x="1569720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7" name="Ellipse 236"/>
            <p:cNvSpPr/>
            <p:nvPr/>
          </p:nvSpPr>
          <p:spPr>
            <a:xfrm>
              <a:off x="1748155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8" name="Ellipse 237"/>
            <p:cNvSpPr/>
            <p:nvPr/>
          </p:nvSpPr>
          <p:spPr>
            <a:xfrm>
              <a:off x="1904365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39" name="Ellipse 238"/>
            <p:cNvSpPr/>
            <p:nvPr/>
          </p:nvSpPr>
          <p:spPr>
            <a:xfrm>
              <a:off x="2039620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0" name="Ellipse 239"/>
            <p:cNvSpPr/>
            <p:nvPr/>
          </p:nvSpPr>
          <p:spPr>
            <a:xfrm>
              <a:off x="2183130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1" name="Ellipse 240"/>
            <p:cNvSpPr/>
            <p:nvPr/>
          </p:nvSpPr>
          <p:spPr>
            <a:xfrm>
              <a:off x="2343150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2" name="Ellipse 241"/>
            <p:cNvSpPr/>
            <p:nvPr/>
          </p:nvSpPr>
          <p:spPr>
            <a:xfrm>
              <a:off x="1569085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3" name="Ellipse 242"/>
            <p:cNvSpPr/>
            <p:nvPr/>
          </p:nvSpPr>
          <p:spPr>
            <a:xfrm>
              <a:off x="1747520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4" name="Ellipse 243"/>
            <p:cNvSpPr/>
            <p:nvPr/>
          </p:nvSpPr>
          <p:spPr>
            <a:xfrm>
              <a:off x="1903730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5" name="Ellipse 244"/>
            <p:cNvSpPr/>
            <p:nvPr/>
          </p:nvSpPr>
          <p:spPr>
            <a:xfrm>
              <a:off x="2038985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6" name="Ellipse 245"/>
            <p:cNvSpPr/>
            <p:nvPr/>
          </p:nvSpPr>
          <p:spPr>
            <a:xfrm>
              <a:off x="2182495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7" name="Ellipse 246"/>
            <p:cNvSpPr/>
            <p:nvPr/>
          </p:nvSpPr>
          <p:spPr>
            <a:xfrm>
              <a:off x="2342515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8" name="Ellipse 247"/>
            <p:cNvSpPr/>
            <p:nvPr/>
          </p:nvSpPr>
          <p:spPr>
            <a:xfrm>
              <a:off x="1583690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49" name="Ellipse 248"/>
            <p:cNvSpPr/>
            <p:nvPr/>
          </p:nvSpPr>
          <p:spPr>
            <a:xfrm>
              <a:off x="1762125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0" name="Ellipse 249"/>
            <p:cNvSpPr/>
            <p:nvPr/>
          </p:nvSpPr>
          <p:spPr>
            <a:xfrm>
              <a:off x="1918335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1" name="Ellipse 250"/>
            <p:cNvSpPr/>
            <p:nvPr/>
          </p:nvSpPr>
          <p:spPr>
            <a:xfrm>
              <a:off x="2053590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2" name="Ellipse 251"/>
            <p:cNvSpPr/>
            <p:nvPr/>
          </p:nvSpPr>
          <p:spPr>
            <a:xfrm>
              <a:off x="2197100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3" name="Ellipse 252"/>
            <p:cNvSpPr/>
            <p:nvPr/>
          </p:nvSpPr>
          <p:spPr>
            <a:xfrm>
              <a:off x="2357120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4" name="Ellipse 253"/>
            <p:cNvSpPr/>
            <p:nvPr/>
          </p:nvSpPr>
          <p:spPr>
            <a:xfrm>
              <a:off x="1588135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5" name="Ellipse 254"/>
            <p:cNvSpPr/>
            <p:nvPr/>
          </p:nvSpPr>
          <p:spPr>
            <a:xfrm>
              <a:off x="1766570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6" name="Ellipse 255"/>
            <p:cNvSpPr/>
            <p:nvPr/>
          </p:nvSpPr>
          <p:spPr>
            <a:xfrm>
              <a:off x="1922780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7" name="Ellipse 256"/>
            <p:cNvSpPr/>
            <p:nvPr/>
          </p:nvSpPr>
          <p:spPr>
            <a:xfrm>
              <a:off x="2058035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8" name="Ellipse 257"/>
            <p:cNvSpPr/>
            <p:nvPr/>
          </p:nvSpPr>
          <p:spPr>
            <a:xfrm>
              <a:off x="2201545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59" name="Ellipse 258"/>
            <p:cNvSpPr/>
            <p:nvPr/>
          </p:nvSpPr>
          <p:spPr>
            <a:xfrm>
              <a:off x="2361565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0" name="Ellipse 259"/>
            <p:cNvSpPr/>
            <p:nvPr/>
          </p:nvSpPr>
          <p:spPr>
            <a:xfrm>
              <a:off x="1403350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1" name="Ellipse 260"/>
            <p:cNvSpPr/>
            <p:nvPr/>
          </p:nvSpPr>
          <p:spPr>
            <a:xfrm>
              <a:off x="1402715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2" name="Ellipse 261"/>
            <p:cNvSpPr/>
            <p:nvPr/>
          </p:nvSpPr>
          <p:spPr>
            <a:xfrm>
              <a:off x="1417320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3" name="Ellipse 262"/>
            <p:cNvSpPr/>
            <p:nvPr/>
          </p:nvSpPr>
          <p:spPr>
            <a:xfrm>
              <a:off x="1421765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4" name="Ellipse 263"/>
            <p:cNvSpPr/>
            <p:nvPr/>
          </p:nvSpPr>
          <p:spPr>
            <a:xfrm>
              <a:off x="1248410" y="762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5" name="Ellipse 264"/>
            <p:cNvSpPr/>
            <p:nvPr/>
          </p:nvSpPr>
          <p:spPr>
            <a:xfrm>
              <a:off x="1247775" y="16129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6" name="Ellipse 265"/>
            <p:cNvSpPr/>
            <p:nvPr/>
          </p:nvSpPr>
          <p:spPr>
            <a:xfrm>
              <a:off x="1262380" y="31877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7" name="Ellipse 266"/>
            <p:cNvSpPr/>
            <p:nvPr/>
          </p:nvSpPr>
          <p:spPr>
            <a:xfrm>
              <a:off x="1266825" y="46482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8" name="Ellipse 267"/>
            <p:cNvSpPr/>
            <p:nvPr/>
          </p:nvSpPr>
          <p:spPr>
            <a:xfrm>
              <a:off x="2813050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69" name="Ellipse 268"/>
            <p:cNvSpPr/>
            <p:nvPr/>
          </p:nvSpPr>
          <p:spPr>
            <a:xfrm>
              <a:off x="2991485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0" name="Ellipse 269"/>
            <p:cNvSpPr/>
            <p:nvPr/>
          </p:nvSpPr>
          <p:spPr>
            <a:xfrm>
              <a:off x="3147695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1" name="Ellipse 270"/>
            <p:cNvSpPr/>
            <p:nvPr/>
          </p:nvSpPr>
          <p:spPr>
            <a:xfrm>
              <a:off x="3282950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2" name="Ellipse 271"/>
            <p:cNvSpPr/>
            <p:nvPr/>
          </p:nvSpPr>
          <p:spPr>
            <a:xfrm>
              <a:off x="3426460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3" name="Ellipse 272"/>
            <p:cNvSpPr/>
            <p:nvPr/>
          </p:nvSpPr>
          <p:spPr>
            <a:xfrm>
              <a:off x="3586480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4" name="Ellipse 273"/>
            <p:cNvSpPr/>
            <p:nvPr/>
          </p:nvSpPr>
          <p:spPr>
            <a:xfrm>
              <a:off x="281241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5" name="Ellipse 274"/>
            <p:cNvSpPr/>
            <p:nvPr/>
          </p:nvSpPr>
          <p:spPr>
            <a:xfrm>
              <a:off x="299085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6" name="Ellipse 275"/>
            <p:cNvSpPr/>
            <p:nvPr/>
          </p:nvSpPr>
          <p:spPr>
            <a:xfrm>
              <a:off x="3147060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7" name="Ellipse 276"/>
            <p:cNvSpPr/>
            <p:nvPr/>
          </p:nvSpPr>
          <p:spPr>
            <a:xfrm>
              <a:off x="328231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8" name="Ellipse 277"/>
            <p:cNvSpPr/>
            <p:nvPr/>
          </p:nvSpPr>
          <p:spPr>
            <a:xfrm>
              <a:off x="342582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79" name="Ellipse 278"/>
            <p:cNvSpPr/>
            <p:nvPr/>
          </p:nvSpPr>
          <p:spPr>
            <a:xfrm>
              <a:off x="358584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0" name="Ellipse 279"/>
            <p:cNvSpPr/>
            <p:nvPr/>
          </p:nvSpPr>
          <p:spPr>
            <a:xfrm>
              <a:off x="2827020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1" name="Ellipse 280"/>
            <p:cNvSpPr/>
            <p:nvPr/>
          </p:nvSpPr>
          <p:spPr>
            <a:xfrm>
              <a:off x="3005455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2" name="Ellipse 281"/>
            <p:cNvSpPr/>
            <p:nvPr/>
          </p:nvSpPr>
          <p:spPr>
            <a:xfrm>
              <a:off x="3161665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3" name="Ellipse 282"/>
            <p:cNvSpPr/>
            <p:nvPr/>
          </p:nvSpPr>
          <p:spPr>
            <a:xfrm>
              <a:off x="3296920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4" name="Ellipse 283"/>
            <p:cNvSpPr/>
            <p:nvPr/>
          </p:nvSpPr>
          <p:spPr>
            <a:xfrm>
              <a:off x="3440430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5" name="Ellipse 284"/>
            <p:cNvSpPr/>
            <p:nvPr/>
          </p:nvSpPr>
          <p:spPr>
            <a:xfrm>
              <a:off x="3600450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6" name="Ellipse 285"/>
            <p:cNvSpPr/>
            <p:nvPr/>
          </p:nvSpPr>
          <p:spPr>
            <a:xfrm>
              <a:off x="2831465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7" name="Ellipse 286"/>
            <p:cNvSpPr/>
            <p:nvPr/>
          </p:nvSpPr>
          <p:spPr>
            <a:xfrm>
              <a:off x="3009900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8" name="Ellipse 287"/>
            <p:cNvSpPr/>
            <p:nvPr/>
          </p:nvSpPr>
          <p:spPr>
            <a:xfrm>
              <a:off x="3166110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89" name="Ellipse 288"/>
            <p:cNvSpPr/>
            <p:nvPr/>
          </p:nvSpPr>
          <p:spPr>
            <a:xfrm>
              <a:off x="3301365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0" name="Ellipse 289"/>
            <p:cNvSpPr/>
            <p:nvPr/>
          </p:nvSpPr>
          <p:spPr>
            <a:xfrm>
              <a:off x="3444875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1" name="Ellipse 290"/>
            <p:cNvSpPr/>
            <p:nvPr/>
          </p:nvSpPr>
          <p:spPr>
            <a:xfrm>
              <a:off x="3604895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2" name="Ellipse 291"/>
            <p:cNvSpPr/>
            <p:nvPr/>
          </p:nvSpPr>
          <p:spPr>
            <a:xfrm>
              <a:off x="2646680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3" name="Ellipse 292"/>
            <p:cNvSpPr/>
            <p:nvPr/>
          </p:nvSpPr>
          <p:spPr>
            <a:xfrm>
              <a:off x="264604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4" name="Ellipse 293"/>
            <p:cNvSpPr/>
            <p:nvPr/>
          </p:nvSpPr>
          <p:spPr>
            <a:xfrm>
              <a:off x="2660650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5" name="Ellipse 294"/>
            <p:cNvSpPr/>
            <p:nvPr/>
          </p:nvSpPr>
          <p:spPr>
            <a:xfrm>
              <a:off x="2665095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6" name="Ellipse 295"/>
            <p:cNvSpPr/>
            <p:nvPr/>
          </p:nvSpPr>
          <p:spPr>
            <a:xfrm>
              <a:off x="2491740" y="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7" name="Ellipse 296"/>
            <p:cNvSpPr/>
            <p:nvPr/>
          </p:nvSpPr>
          <p:spPr>
            <a:xfrm>
              <a:off x="2491105" y="153670"/>
              <a:ext cx="114300" cy="114300"/>
            </a:xfrm>
            <a:prstGeom prst="ellipse">
              <a:avLst/>
            </a:prstGeom>
            <a:solidFill>
              <a:srgbClr val="4BACC6"/>
            </a:solidFill>
            <a:ln w="9525" cap="flat" cmpd="sng" algn="ctr">
              <a:solidFill>
                <a:srgbClr val="4BACC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8" name="Ellipse 297"/>
            <p:cNvSpPr/>
            <p:nvPr/>
          </p:nvSpPr>
          <p:spPr>
            <a:xfrm>
              <a:off x="2505710" y="311150"/>
              <a:ext cx="114300" cy="1143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299" name="Ellipse 298"/>
            <p:cNvSpPr/>
            <p:nvPr/>
          </p:nvSpPr>
          <p:spPr>
            <a:xfrm>
              <a:off x="2510155" y="457200"/>
              <a:ext cx="114300" cy="114300"/>
            </a:xfrm>
            <a:prstGeom prst="ellipse">
              <a:avLst/>
            </a:prstGeom>
            <a:solidFill>
              <a:srgbClr val="8064A2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grpSp>
          <p:nvGrpSpPr>
            <p:cNvPr id="300" name="Grouper 299"/>
            <p:cNvGrpSpPr/>
            <p:nvPr/>
          </p:nvGrpSpPr>
          <p:grpSpPr>
            <a:xfrm>
              <a:off x="19050" y="610870"/>
              <a:ext cx="3700145" cy="135255"/>
              <a:chOff x="0" y="0"/>
              <a:chExt cx="3700145" cy="135255"/>
            </a:xfrm>
          </p:grpSpPr>
          <p:sp>
            <p:nvSpPr>
              <p:cNvPr id="376" name="Ellipse 375"/>
              <p:cNvSpPr/>
              <p:nvPr/>
            </p:nvSpPr>
            <p:spPr>
              <a:xfrm>
                <a:off x="15494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>
                <a:off x="32131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>
                <a:off x="499745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9" name="Ellipse 378"/>
              <p:cNvSpPr/>
              <p:nvPr/>
            </p:nvSpPr>
            <p:spPr>
              <a:xfrm>
                <a:off x="655955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0" name="Ellipse 379"/>
              <p:cNvSpPr/>
              <p:nvPr/>
            </p:nvSpPr>
            <p:spPr>
              <a:xfrm>
                <a:off x="79121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1" name="Ellipse 380"/>
              <p:cNvSpPr/>
              <p:nvPr/>
            </p:nvSpPr>
            <p:spPr>
              <a:xfrm>
                <a:off x="93472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2" name="Ellipse 381"/>
              <p:cNvSpPr/>
              <p:nvPr/>
            </p:nvSpPr>
            <p:spPr>
              <a:xfrm>
                <a:off x="109474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3" name="Ellipse 382"/>
              <p:cNvSpPr/>
              <p:nvPr/>
            </p:nvSpPr>
            <p:spPr>
              <a:xfrm>
                <a:off x="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4" name="Ellipse 383"/>
              <p:cNvSpPr/>
              <p:nvPr/>
            </p:nvSpPr>
            <p:spPr>
              <a:xfrm>
                <a:off x="140271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5" name="Ellipse 384"/>
              <p:cNvSpPr/>
              <p:nvPr/>
            </p:nvSpPr>
            <p:spPr>
              <a:xfrm>
                <a:off x="156908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6" name="Ellipse 385"/>
              <p:cNvSpPr/>
              <p:nvPr/>
            </p:nvSpPr>
            <p:spPr>
              <a:xfrm>
                <a:off x="1747520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7" name="Ellipse 386"/>
              <p:cNvSpPr/>
              <p:nvPr/>
            </p:nvSpPr>
            <p:spPr>
              <a:xfrm>
                <a:off x="1903730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8" name="Ellipse 387"/>
              <p:cNvSpPr/>
              <p:nvPr/>
            </p:nvSpPr>
            <p:spPr>
              <a:xfrm>
                <a:off x="203898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89" name="Ellipse 388"/>
              <p:cNvSpPr/>
              <p:nvPr/>
            </p:nvSpPr>
            <p:spPr>
              <a:xfrm>
                <a:off x="218249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0" name="Ellipse 389"/>
              <p:cNvSpPr/>
              <p:nvPr/>
            </p:nvSpPr>
            <p:spPr>
              <a:xfrm>
                <a:off x="234251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1" name="Ellipse 390"/>
              <p:cNvSpPr/>
              <p:nvPr/>
            </p:nvSpPr>
            <p:spPr>
              <a:xfrm>
                <a:off x="124777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2" name="Ellipse 391"/>
              <p:cNvSpPr/>
              <p:nvPr/>
            </p:nvSpPr>
            <p:spPr>
              <a:xfrm>
                <a:off x="264604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3" name="Ellipse 392"/>
              <p:cNvSpPr/>
              <p:nvPr/>
            </p:nvSpPr>
            <p:spPr>
              <a:xfrm>
                <a:off x="281241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4" name="Ellipse 393"/>
              <p:cNvSpPr/>
              <p:nvPr/>
            </p:nvSpPr>
            <p:spPr>
              <a:xfrm>
                <a:off x="2990850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5" name="Ellipse 394"/>
              <p:cNvSpPr/>
              <p:nvPr/>
            </p:nvSpPr>
            <p:spPr>
              <a:xfrm>
                <a:off x="3147060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6" name="Ellipse 395"/>
              <p:cNvSpPr/>
              <p:nvPr/>
            </p:nvSpPr>
            <p:spPr>
              <a:xfrm>
                <a:off x="328231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342582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8" name="Ellipse 397"/>
              <p:cNvSpPr/>
              <p:nvPr/>
            </p:nvSpPr>
            <p:spPr>
              <a:xfrm>
                <a:off x="358584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249110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grpSp>
          <p:nvGrpSpPr>
            <p:cNvPr id="301" name="Grouper 300"/>
            <p:cNvGrpSpPr/>
            <p:nvPr/>
          </p:nvGrpSpPr>
          <p:grpSpPr>
            <a:xfrm>
              <a:off x="0" y="763270"/>
              <a:ext cx="3700145" cy="135255"/>
              <a:chOff x="0" y="0"/>
              <a:chExt cx="3700145" cy="135255"/>
            </a:xfrm>
            <a:solidFill>
              <a:srgbClr val="4BACC6"/>
            </a:solidFill>
          </p:grpSpPr>
          <p:sp>
            <p:nvSpPr>
              <p:cNvPr id="352" name="Ellipse 351"/>
              <p:cNvSpPr/>
              <p:nvPr/>
            </p:nvSpPr>
            <p:spPr>
              <a:xfrm>
                <a:off x="15494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3" name="Ellipse 352"/>
              <p:cNvSpPr/>
              <p:nvPr/>
            </p:nvSpPr>
            <p:spPr>
              <a:xfrm>
                <a:off x="32131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4" name="Ellipse 353"/>
              <p:cNvSpPr/>
              <p:nvPr/>
            </p:nvSpPr>
            <p:spPr>
              <a:xfrm>
                <a:off x="499745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5" name="Ellipse 354"/>
              <p:cNvSpPr/>
              <p:nvPr/>
            </p:nvSpPr>
            <p:spPr>
              <a:xfrm>
                <a:off x="655955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6" name="Ellipse 355"/>
              <p:cNvSpPr/>
              <p:nvPr/>
            </p:nvSpPr>
            <p:spPr>
              <a:xfrm>
                <a:off x="79121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7" name="Ellipse 356"/>
              <p:cNvSpPr/>
              <p:nvPr/>
            </p:nvSpPr>
            <p:spPr>
              <a:xfrm>
                <a:off x="93472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8" name="Ellipse 357"/>
              <p:cNvSpPr/>
              <p:nvPr/>
            </p:nvSpPr>
            <p:spPr>
              <a:xfrm>
                <a:off x="109474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9" name="Ellipse 358"/>
              <p:cNvSpPr/>
              <p:nvPr/>
            </p:nvSpPr>
            <p:spPr>
              <a:xfrm>
                <a:off x="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0" name="Ellipse 359"/>
              <p:cNvSpPr/>
              <p:nvPr/>
            </p:nvSpPr>
            <p:spPr>
              <a:xfrm>
                <a:off x="140271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1" name="Ellipse 360"/>
              <p:cNvSpPr/>
              <p:nvPr/>
            </p:nvSpPr>
            <p:spPr>
              <a:xfrm>
                <a:off x="156908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2" name="Ellipse 361"/>
              <p:cNvSpPr/>
              <p:nvPr/>
            </p:nvSpPr>
            <p:spPr>
              <a:xfrm>
                <a:off x="1747520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3" name="Ellipse 362"/>
              <p:cNvSpPr/>
              <p:nvPr/>
            </p:nvSpPr>
            <p:spPr>
              <a:xfrm>
                <a:off x="1903730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4" name="Ellipse 363"/>
              <p:cNvSpPr/>
              <p:nvPr/>
            </p:nvSpPr>
            <p:spPr>
              <a:xfrm>
                <a:off x="203898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5" name="Ellipse 364"/>
              <p:cNvSpPr/>
              <p:nvPr/>
            </p:nvSpPr>
            <p:spPr>
              <a:xfrm>
                <a:off x="218249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6" name="Ellipse 365"/>
              <p:cNvSpPr/>
              <p:nvPr/>
            </p:nvSpPr>
            <p:spPr>
              <a:xfrm>
                <a:off x="234251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7" name="Ellipse 366"/>
              <p:cNvSpPr/>
              <p:nvPr/>
            </p:nvSpPr>
            <p:spPr>
              <a:xfrm>
                <a:off x="124777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8" name="Ellipse 367"/>
              <p:cNvSpPr/>
              <p:nvPr/>
            </p:nvSpPr>
            <p:spPr>
              <a:xfrm>
                <a:off x="264604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69" name="Ellipse 368"/>
              <p:cNvSpPr/>
              <p:nvPr/>
            </p:nvSpPr>
            <p:spPr>
              <a:xfrm>
                <a:off x="281241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2990850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3147060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328231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3" name="Ellipse 372"/>
              <p:cNvSpPr/>
              <p:nvPr/>
            </p:nvSpPr>
            <p:spPr>
              <a:xfrm>
                <a:off x="342582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>
                <a:off x="358584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>
                <a:off x="249110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4BACC6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er 301"/>
            <p:cNvGrpSpPr/>
            <p:nvPr/>
          </p:nvGrpSpPr>
          <p:grpSpPr>
            <a:xfrm>
              <a:off x="8890" y="915035"/>
              <a:ext cx="3700145" cy="135255"/>
              <a:chOff x="0" y="0"/>
              <a:chExt cx="3700145" cy="135255"/>
            </a:xfrm>
          </p:grpSpPr>
          <p:sp>
            <p:nvSpPr>
              <p:cNvPr id="328" name="Ellipse 327"/>
              <p:cNvSpPr/>
              <p:nvPr/>
            </p:nvSpPr>
            <p:spPr>
              <a:xfrm>
                <a:off x="15494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9" name="Ellipse 328"/>
              <p:cNvSpPr/>
              <p:nvPr/>
            </p:nvSpPr>
            <p:spPr>
              <a:xfrm>
                <a:off x="32131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499745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1" name="Ellipse 330"/>
              <p:cNvSpPr/>
              <p:nvPr/>
            </p:nvSpPr>
            <p:spPr>
              <a:xfrm>
                <a:off x="655955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2" name="Ellipse 331"/>
              <p:cNvSpPr/>
              <p:nvPr/>
            </p:nvSpPr>
            <p:spPr>
              <a:xfrm>
                <a:off x="79121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3" name="Ellipse 332"/>
              <p:cNvSpPr/>
              <p:nvPr/>
            </p:nvSpPr>
            <p:spPr>
              <a:xfrm>
                <a:off x="93472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4" name="Ellipse 333"/>
              <p:cNvSpPr/>
              <p:nvPr/>
            </p:nvSpPr>
            <p:spPr>
              <a:xfrm>
                <a:off x="109474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5" name="Ellipse 334"/>
              <p:cNvSpPr/>
              <p:nvPr/>
            </p:nvSpPr>
            <p:spPr>
              <a:xfrm>
                <a:off x="0" y="20955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6" name="Ellipse 335"/>
              <p:cNvSpPr/>
              <p:nvPr/>
            </p:nvSpPr>
            <p:spPr>
              <a:xfrm>
                <a:off x="140271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7" name="Ellipse 336"/>
              <p:cNvSpPr/>
              <p:nvPr/>
            </p:nvSpPr>
            <p:spPr>
              <a:xfrm>
                <a:off x="156908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8" name="Ellipse 337"/>
              <p:cNvSpPr/>
              <p:nvPr/>
            </p:nvSpPr>
            <p:spPr>
              <a:xfrm>
                <a:off x="1747520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39" name="Ellipse 338"/>
              <p:cNvSpPr/>
              <p:nvPr/>
            </p:nvSpPr>
            <p:spPr>
              <a:xfrm>
                <a:off x="1903730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0" name="Ellipse 339"/>
              <p:cNvSpPr/>
              <p:nvPr/>
            </p:nvSpPr>
            <p:spPr>
              <a:xfrm>
                <a:off x="203898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1" name="Ellipse 340"/>
              <p:cNvSpPr/>
              <p:nvPr/>
            </p:nvSpPr>
            <p:spPr>
              <a:xfrm>
                <a:off x="218249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234251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3" name="Ellipse 342"/>
              <p:cNvSpPr/>
              <p:nvPr/>
            </p:nvSpPr>
            <p:spPr>
              <a:xfrm>
                <a:off x="1247775" y="762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4" name="Ellipse 343"/>
              <p:cNvSpPr/>
              <p:nvPr/>
            </p:nvSpPr>
            <p:spPr>
              <a:xfrm>
                <a:off x="264604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5" name="Ellipse 344"/>
              <p:cNvSpPr/>
              <p:nvPr/>
            </p:nvSpPr>
            <p:spPr>
              <a:xfrm>
                <a:off x="281241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6" name="Ellipse 345"/>
              <p:cNvSpPr/>
              <p:nvPr/>
            </p:nvSpPr>
            <p:spPr>
              <a:xfrm>
                <a:off x="2990850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7" name="Ellipse 346"/>
              <p:cNvSpPr/>
              <p:nvPr/>
            </p:nvSpPr>
            <p:spPr>
              <a:xfrm>
                <a:off x="3147060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8" name="Ellipse 347"/>
              <p:cNvSpPr/>
              <p:nvPr/>
            </p:nvSpPr>
            <p:spPr>
              <a:xfrm>
                <a:off x="328231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49" name="Ellipse 348"/>
              <p:cNvSpPr/>
              <p:nvPr/>
            </p:nvSpPr>
            <p:spPr>
              <a:xfrm>
                <a:off x="342582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0" name="Ellipse 349"/>
              <p:cNvSpPr/>
              <p:nvPr/>
            </p:nvSpPr>
            <p:spPr>
              <a:xfrm>
                <a:off x="358584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2491105" y="0"/>
                <a:ext cx="114300" cy="1143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  <p:grpSp>
          <p:nvGrpSpPr>
            <p:cNvPr id="303" name="Grouper 302"/>
            <p:cNvGrpSpPr/>
            <p:nvPr/>
          </p:nvGrpSpPr>
          <p:grpSpPr>
            <a:xfrm>
              <a:off x="10160" y="1099820"/>
              <a:ext cx="3700145" cy="135255"/>
              <a:chOff x="0" y="0"/>
              <a:chExt cx="3700145" cy="135255"/>
            </a:xfrm>
            <a:solidFill>
              <a:srgbClr val="8064A2"/>
            </a:solidFill>
          </p:grpSpPr>
          <p:sp>
            <p:nvSpPr>
              <p:cNvPr id="304" name="Ellipse 303"/>
              <p:cNvSpPr/>
              <p:nvPr/>
            </p:nvSpPr>
            <p:spPr>
              <a:xfrm>
                <a:off x="15494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05" name="Ellipse 304"/>
              <p:cNvSpPr/>
              <p:nvPr/>
            </p:nvSpPr>
            <p:spPr>
              <a:xfrm>
                <a:off x="32131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499745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07" name="Ellipse 306"/>
              <p:cNvSpPr/>
              <p:nvPr/>
            </p:nvSpPr>
            <p:spPr>
              <a:xfrm>
                <a:off x="655955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08" name="Ellipse 307"/>
              <p:cNvSpPr/>
              <p:nvPr/>
            </p:nvSpPr>
            <p:spPr>
              <a:xfrm>
                <a:off x="79121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93472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109474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1" name="Ellipse 310"/>
              <p:cNvSpPr/>
              <p:nvPr/>
            </p:nvSpPr>
            <p:spPr>
              <a:xfrm>
                <a:off x="0" y="20955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2" name="Ellipse 311"/>
              <p:cNvSpPr/>
              <p:nvPr/>
            </p:nvSpPr>
            <p:spPr>
              <a:xfrm>
                <a:off x="140271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3" name="Ellipse 312"/>
              <p:cNvSpPr/>
              <p:nvPr/>
            </p:nvSpPr>
            <p:spPr>
              <a:xfrm>
                <a:off x="156908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4" name="Ellipse 313"/>
              <p:cNvSpPr/>
              <p:nvPr/>
            </p:nvSpPr>
            <p:spPr>
              <a:xfrm>
                <a:off x="1747520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5" name="Ellipse 314"/>
              <p:cNvSpPr/>
              <p:nvPr/>
            </p:nvSpPr>
            <p:spPr>
              <a:xfrm>
                <a:off x="1903730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203898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218249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234251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1247775" y="762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0" name="Ellipse 319"/>
              <p:cNvSpPr/>
              <p:nvPr/>
            </p:nvSpPr>
            <p:spPr>
              <a:xfrm>
                <a:off x="264604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1" name="Ellipse 320"/>
              <p:cNvSpPr/>
              <p:nvPr/>
            </p:nvSpPr>
            <p:spPr>
              <a:xfrm>
                <a:off x="281241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2" name="Ellipse 321"/>
              <p:cNvSpPr/>
              <p:nvPr/>
            </p:nvSpPr>
            <p:spPr>
              <a:xfrm>
                <a:off x="2990850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3" name="Ellipse 322"/>
              <p:cNvSpPr/>
              <p:nvPr/>
            </p:nvSpPr>
            <p:spPr>
              <a:xfrm>
                <a:off x="3147060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4" name="Ellipse 323"/>
              <p:cNvSpPr/>
              <p:nvPr/>
            </p:nvSpPr>
            <p:spPr>
              <a:xfrm>
                <a:off x="328231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5" name="Ellipse 324"/>
              <p:cNvSpPr/>
              <p:nvPr/>
            </p:nvSpPr>
            <p:spPr>
              <a:xfrm>
                <a:off x="342582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6" name="Ellipse 325"/>
              <p:cNvSpPr/>
              <p:nvPr/>
            </p:nvSpPr>
            <p:spPr>
              <a:xfrm>
                <a:off x="358584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  <p:sp>
            <p:nvSpPr>
              <p:cNvPr id="327" name="Ellipse 326"/>
              <p:cNvSpPr/>
              <p:nvPr/>
            </p:nvSpPr>
            <p:spPr>
              <a:xfrm>
                <a:off x="2491105" y="0"/>
                <a:ext cx="114300" cy="1143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8064A2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8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056053" y="175846"/>
            <a:ext cx="9880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Problème pour la prochaine fois</a:t>
            </a:r>
            <a:endParaRPr/>
          </a:p>
        </p:txBody>
      </p:sp>
      <p:sp>
        <p:nvSpPr>
          <p:cNvPr id="5" name="Google Shape;108;p4"/>
          <p:cNvSpPr txBox="1"/>
          <p:nvPr/>
        </p:nvSpPr>
        <p:spPr>
          <a:xfrm>
            <a:off x="1028763" y="1606638"/>
            <a:ext cx="9907891" cy="2062063"/>
          </a:xfrm>
          <a:prstGeom prst="rect">
            <a:avLst/>
          </a:prstGeom>
          <a:solidFill>
            <a:srgbClr val="DEC3DC"/>
          </a:solidFill>
          <a:ln w="12700" cap="flat" cmpd="sng">
            <a:solidFill>
              <a:srgbClr val="DEC3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3200" dirty="0"/>
              <a:t>Chloé fabrique des parures de bijoux. </a:t>
            </a:r>
            <a:endParaRPr lang="fr-FR" sz="3200" dirty="0" smtClean="0"/>
          </a:p>
          <a:p>
            <a:r>
              <a:rPr lang="fr-FR" sz="3200" dirty="0" smtClean="0"/>
              <a:t>Une </a:t>
            </a:r>
            <a:r>
              <a:rPr lang="fr-FR" sz="3200" dirty="0"/>
              <a:t>parure est composée d’un bracelet de 12 perles et d’un collier de 24 perles. </a:t>
            </a:r>
            <a:r>
              <a:rPr lang="fr-FR" sz="3200" dirty="0" smtClean="0"/>
              <a:t>Elle </a:t>
            </a:r>
            <a:r>
              <a:rPr lang="fr-FR" sz="3200" dirty="0"/>
              <a:t>fabrique 8 parures. </a:t>
            </a:r>
            <a:endParaRPr lang="fr-FR" sz="3200" dirty="0" smtClean="0"/>
          </a:p>
          <a:p>
            <a:r>
              <a:rPr lang="fr-FR" sz="3200" b="1" dirty="0" smtClean="0"/>
              <a:t>Combien </a:t>
            </a:r>
            <a:r>
              <a:rPr lang="fr-FR" sz="3200" b="1" dirty="0"/>
              <a:t>de perles utilise-t-elle en tout ? </a:t>
            </a:r>
          </a:p>
        </p:txBody>
      </p:sp>
    </p:spTree>
    <p:extLst>
      <p:ext uri="{BB962C8B-B14F-4D97-AF65-F5344CB8AC3E}">
        <p14:creationId xmlns:p14="http://schemas.microsoft.com/office/powerpoint/2010/main" val="13512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Mathématiques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CE2</a:t>
            </a:r>
            <a:endParaRPr sz="9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Calcul réfléchi</a:t>
            </a:r>
            <a:endParaRPr sz="8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fr-FR" sz="6000"/>
              <a:t>La table de Pythagore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9172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5733" y="294217"/>
            <a:ext cx="1027510" cy="129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-1405" t="-8263" r="80790" b="6838"/>
          <a:stretch/>
        </p:blipFill>
        <p:spPr>
          <a:xfrm rot="1612349">
            <a:off x="7907866" y="1041190"/>
            <a:ext cx="1591733" cy="18397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25267" t="13396" r="26084"/>
          <a:stretch/>
        </p:blipFill>
        <p:spPr>
          <a:xfrm>
            <a:off x="229687" y="634969"/>
            <a:ext cx="5931335" cy="59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1001985" y="1115575"/>
            <a:ext cx="55792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Entraîne-toi à présent !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4254" y="258288"/>
            <a:ext cx="976037" cy="1626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236133" y="2201333"/>
            <a:ext cx="184573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x 9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 </a:t>
            </a: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x 7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 </a:t>
            </a: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x 7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   </a:t>
            </a: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x 9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6350000" y="2252133"/>
            <a:ext cx="184573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x 7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 </a:t>
            </a: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x 7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  <a:p>
            <a:pPr>
              <a:lnSpc>
                <a:spcPct val="150000"/>
              </a:lnSpc>
            </a:pP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7 </a:t>
            </a:r>
            <a:r>
              <a:rPr lang="fr-F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 </a:t>
            </a: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x 9 =</a:t>
            </a:r>
            <a:endParaRPr lang="fr-FR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1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Numération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244" y="606015"/>
            <a:ext cx="77164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« 5 milliers, 16 dizaines et 4 unités »                                                                                                 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2494B54-7BCF-4ECF-8BEC-8B9F02E8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05" y="35114"/>
            <a:ext cx="967272" cy="1612120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6331991" y="209675"/>
            <a:ext cx="5385149" cy="6455905"/>
            <a:chOff x="6331991" y="209675"/>
            <a:chExt cx="5385149" cy="6455905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39519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4928334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579" y="1859195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81201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213334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67120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41" y="2611662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41" y="3577081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141" y="3165643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367830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05191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0383" y="209675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991" y="1859195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4403" y="3600333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991" y="3577081"/>
              <a:ext cx="2343285" cy="1632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89991" y="5969575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638870" y="531758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932282" y="5351339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736576" y="5355496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017556" y="5351341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293566" y="5351340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614095" y="5348329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448709" y="5389363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142042" y="5338563"/>
              <a:ext cx="276010" cy="11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4341" y="4034281"/>
              <a:ext cx="431999" cy="2369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774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/>
          <p:nvPr/>
        </p:nvSpPr>
        <p:spPr>
          <a:xfrm>
            <a:off x="332990" y="2226772"/>
            <a:ext cx="67719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Je veux une collection de </a:t>
            </a:r>
            <a:r>
              <a:rPr lang="fr-FR" sz="3200" dirty="0" smtClean="0">
                <a:solidFill>
                  <a:srgbClr val="7030A0"/>
                </a:solidFill>
                <a:latin typeface="Cambria Math"/>
                <a:ea typeface="Cambria Math"/>
                <a:cs typeface="Cambria Math"/>
                <a:sym typeface="Cambria Math"/>
              </a:rPr>
              <a:t>1264</a:t>
            </a:r>
            <a:r>
              <a:rPr lang="fr-FR" sz="32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cubes.</a:t>
            </a:r>
            <a:endParaRPr sz="3200" dirty="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90" y="98479"/>
            <a:ext cx="967272" cy="161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42297" y="3324695"/>
            <a:ext cx="431999" cy="23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7673" y="1749214"/>
            <a:ext cx="1206091" cy="955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0738125" y="2885160"/>
            <a:ext cx="27601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50846" y="302157"/>
            <a:ext cx="1538309" cy="1204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/>
          <p:nvPr/>
        </p:nvSpPr>
        <p:spPr>
          <a:xfrm>
            <a:off x="3077063" y="512403"/>
            <a:ext cx="61748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Que peux-tu me proposer ?</a:t>
            </a:r>
            <a:endParaRPr sz="4000">
              <a:solidFill>
                <a:srgbClr val="7030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80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524000" y="2746360"/>
            <a:ext cx="9144000" cy="13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fr-FR" sz="8000" b="1" dirty="0" smtClean="0">
                <a:solidFill>
                  <a:srgbClr val="7030A0"/>
                </a:solidFill>
              </a:rPr>
              <a:t>Problèmes</a:t>
            </a:r>
            <a:endParaRPr sz="8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686</Words>
  <Application>Microsoft Office PowerPoint</Application>
  <PresentationFormat>Grand écran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Cambria Math</vt:lpstr>
      <vt:lpstr>French Script MT</vt:lpstr>
      <vt:lpstr>Cambria</vt:lpstr>
      <vt:lpstr>Arial</vt:lpstr>
      <vt:lpstr>Calibri</vt:lpstr>
      <vt:lpstr>Thème Office</vt:lpstr>
      <vt:lpstr>Mercredi 13 mai</vt:lpstr>
      <vt:lpstr>Présentation PowerPoint</vt:lpstr>
      <vt:lpstr>Calcul réfléchi</vt:lpstr>
      <vt:lpstr>Présentation PowerPoint</vt:lpstr>
      <vt:lpstr>Présentation PowerPoint</vt:lpstr>
      <vt:lpstr>Numération</vt:lpstr>
      <vt:lpstr>Présentation PowerPoint</vt:lpstr>
      <vt:lpstr>Présentation PowerPoint</vt:lpstr>
      <vt:lpstr>Problèmes</vt:lpstr>
      <vt:lpstr> Correction du problème de la séance précédente</vt:lpstr>
      <vt:lpstr>Présentation PowerPoint</vt:lpstr>
      <vt:lpstr> Correction du problème de la séance précédente</vt:lpstr>
      <vt:lpstr>Présentation PowerPoint</vt:lpstr>
      <vt:lpstr>Présentation PowerPoint</vt:lpstr>
      <vt:lpstr>Problème pour la prochaine fois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Mercredi 06 mai</dc:title>
  <dc:creator>Laure BREMONT</dc:creator>
  <cp:lastModifiedBy>ANNE SZYMCZAK</cp:lastModifiedBy>
  <cp:revision>28</cp:revision>
  <dcterms:created xsi:type="dcterms:W3CDTF">2020-03-25T09:22:14Z</dcterms:created>
  <dcterms:modified xsi:type="dcterms:W3CDTF">2020-04-30T07:52:11Z</dcterms:modified>
</cp:coreProperties>
</file>