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42"/>
  </p:notesMasterIdLst>
  <p:handoutMasterIdLst>
    <p:handoutMasterId r:id="rId43"/>
  </p:handoutMasterIdLst>
  <p:sldIdLst>
    <p:sldId id="271" r:id="rId5"/>
    <p:sldId id="284" r:id="rId6"/>
    <p:sldId id="285" r:id="rId7"/>
    <p:sldId id="280" r:id="rId8"/>
    <p:sldId id="286" r:id="rId9"/>
    <p:sldId id="287" r:id="rId10"/>
    <p:sldId id="289" r:id="rId11"/>
    <p:sldId id="291" r:id="rId12"/>
    <p:sldId id="292" r:id="rId13"/>
    <p:sldId id="295" r:id="rId14"/>
    <p:sldId id="297" r:id="rId15"/>
    <p:sldId id="296" r:id="rId16"/>
    <p:sldId id="294" r:id="rId17"/>
    <p:sldId id="1012" r:id="rId18"/>
    <p:sldId id="1032" r:id="rId19"/>
    <p:sldId id="1050" r:id="rId20"/>
    <p:sldId id="986" r:id="rId21"/>
    <p:sldId id="1006" r:id="rId22"/>
    <p:sldId id="1023" r:id="rId23"/>
    <p:sldId id="984" r:id="rId24"/>
    <p:sldId id="980" r:id="rId25"/>
    <p:sldId id="1053" r:id="rId26"/>
    <p:sldId id="935" r:id="rId27"/>
    <p:sldId id="936" r:id="rId28"/>
    <p:sldId id="891" r:id="rId29"/>
    <p:sldId id="1051" r:id="rId30"/>
    <p:sldId id="1052" r:id="rId31"/>
    <p:sldId id="1054" r:id="rId32"/>
    <p:sldId id="267" r:id="rId33"/>
    <p:sldId id="1061" r:id="rId34"/>
    <p:sldId id="270" r:id="rId35"/>
    <p:sldId id="1062" r:id="rId36"/>
    <p:sldId id="273" r:id="rId37"/>
    <p:sldId id="275" r:id="rId38"/>
    <p:sldId id="1066" r:id="rId39"/>
    <p:sldId id="1065" r:id="rId40"/>
    <p:sldId id="278" r:id="rId4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E0B347"/>
    <a:srgbClr val="00A6BE"/>
    <a:srgbClr val="8B2934"/>
    <a:srgbClr val="005E8B"/>
    <a:srgbClr val="6E902B"/>
    <a:srgbClr val="DA0D57"/>
    <a:srgbClr val="CC0047"/>
    <a:srgbClr val="9B008A"/>
    <a:srgbClr val="78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83924" autoAdjust="0"/>
  </p:normalViewPr>
  <p:slideViewPr>
    <p:cSldViewPr snapToGrid="0" snapToObjects="1">
      <p:cViewPr>
        <p:scale>
          <a:sx n="108" d="100"/>
          <a:sy n="108" d="100"/>
        </p:scale>
        <p:origin x="-17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iliane\Contacts\Desktop\Data%20Voc-Comp-Oral-Ecrit.xlsx" TargetMode="Externa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70240224921264"/>
          <c:y val="0.18538499676101983"/>
          <c:w val="0.89268913501196967"/>
          <c:h val="0.71319736392085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Feuil1!$G$5</c:f>
              <c:strCache>
                <c:ptCount val="1"/>
                <c:pt idx="0">
                  <c:v>Ecrit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Feuil1!$H$4:$I$4</c:f>
              <c:strCache>
                <c:ptCount val="2"/>
                <c:pt idx="0">
                  <c:v>Récit</c:v>
                </c:pt>
                <c:pt idx="1">
                  <c:v>Phrases/énoncés</c:v>
                </c:pt>
              </c:strCache>
            </c:strRef>
          </c:cat>
          <c:val>
            <c:numRef>
              <c:f>Feuil1!$H$5:$I$5</c:f>
              <c:numCache>
                <c:formatCode>General</c:formatCode>
                <c:ptCount val="2"/>
                <c:pt idx="0">
                  <c:v>52.67</c:v>
                </c:pt>
                <c:pt idx="1">
                  <c:v>68.989999999999995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4F-4549-B248-FDBC1ED4784E}"/>
            </c:ext>
          </c:extLst>
        </c:ser>
        <c:ser>
          <c:idx val="1"/>
          <c:order val="1"/>
          <c:tx>
            <c:strRef>
              <c:f>Feuil1!$G$6</c:f>
              <c:strCache>
                <c:ptCount val="1"/>
                <c:pt idx="0">
                  <c:v>Oral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strRef>
              <c:f>Feuil1!$H$4:$I$4</c:f>
              <c:strCache>
                <c:ptCount val="2"/>
                <c:pt idx="0">
                  <c:v>Récit</c:v>
                </c:pt>
                <c:pt idx="1">
                  <c:v>Phrases/énoncés</c:v>
                </c:pt>
              </c:strCache>
            </c:strRef>
          </c:cat>
          <c:val>
            <c:numRef>
              <c:f>Feuil1!$H$6:$I$6</c:f>
              <c:numCache>
                <c:formatCode>General</c:formatCode>
                <c:ptCount val="2"/>
                <c:pt idx="1">
                  <c:v>85.48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4F-4549-B248-FDBC1ED47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17248"/>
        <c:axId val="33735424"/>
      </c:barChart>
      <c:catAx>
        <c:axId val="3371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735424"/>
        <c:crosses val="autoZero"/>
        <c:auto val="1"/>
        <c:lblAlgn val="ctr"/>
        <c:lblOffset val="100"/>
        <c:noMultiLvlLbl val="0"/>
      </c:catAx>
      <c:valAx>
        <c:axId val="337354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71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0.03722</cdr:y>
    </cdr:from>
    <cdr:to>
      <cdr:x>1</cdr:x>
      <cdr:y>0.25592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xmlns="" id="{7F8C574F-5F8E-4649-A972-F2D0881A0355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1811044" y="252670"/>
          <a:ext cx="7270811" cy="1484792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  <a:ln xmlns:a="http://schemas.openxmlformats.org/drawingml/2006/main" w="25400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3600"/>
            </a:lnSpc>
          </a:pPr>
          <a:r>
            <a:rPr lang="fr-FR" sz="28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Compréhension de récits vs phrases </a:t>
          </a:r>
          <a:r>
            <a:rPr lang="fr-FR" sz="20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(60 mots vs 4 à 9) </a:t>
          </a:r>
          <a:r>
            <a:rPr lang="fr-FR" sz="28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Fin CP, ZEP, % de réponses correctes</a:t>
          </a:r>
        </a:p>
        <a:p xmlns:a="http://schemas.openxmlformats.org/drawingml/2006/main">
          <a:pPr algn="ctr">
            <a:lnSpc>
              <a:spcPts val="3600"/>
            </a:lnSpc>
          </a:pPr>
          <a:r>
            <a:rPr lang="fr-FR" sz="18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Gentaz et al., 2013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910" indent="-285350" defTabSz="919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400" indent="-228280" defTabSz="919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7960" indent="-228280" defTabSz="919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4520" indent="-228280" defTabSz="919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080" indent="-228280" defTabSz="919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7639" indent="-228280" defTabSz="919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4199" indent="-228280" defTabSz="919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0759" indent="-228280" defTabSz="919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5AF15E-5FCC-4E8B-960B-56974FE48C06}" type="slidenum">
              <a:rPr lang="fr-FR" smtClean="0"/>
              <a:pPr eaLnBrk="1" hangingPunct="1"/>
              <a:t>14</a:t>
            </a:fld>
            <a:endParaRPr 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4062" cy="342423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16" y="4339878"/>
            <a:ext cx="5479608" cy="4105635"/>
          </a:xfrm>
          <a:noFill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8114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054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842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53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910" indent="-285350" defTabSz="919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400" indent="-228280" defTabSz="919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7960" indent="-228280" defTabSz="919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4520" indent="-228280" defTabSz="919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080" indent="-228280" defTabSz="919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7639" indent="-228280" defTabSz="919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4199" indent="-228280" defTabSz="919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0759" indent="-228280" defTabSz="919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5AF15E-5FCC-4E8B-960B-56974FE48C06}" type="slidenum">
              <a:rPr lang="fr-FR" smtClean="0"/>
              <a:pPr eaLnBrk="1" hangingPunct="1"/>
              <a:t>15</a:t>
            </a:fld>
            <a:endParaRPr 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4062" cy="342423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16" y="4339878"/>
            <a:ext cx="5479608" cy="4105635"/>
          </a:xfrm>
          <a:noFill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62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910" indent="-285350" defTabSz="919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400" indent="-228280" defTabSz="919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7960" indent="-228280" defTabSz="919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4520" indent="-228280" defTabSz="919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080" indent="-228280" defTabSz="919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7639" indent="-228280" defTabSz="919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4199" indent="-228280" defTabSz="919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0759" indent="-228280" defTabSz="919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5AF15E-5FCC-4E8B-960B-56974FE48C06}" type="slidenum">
              <a:rPr lang="fr-FR" smtClean="0"/>
              <a:pPr eaLnBrk="1" hangingPunct="1"/>
              <a:t>16</a:t>
            </a:fld>
            <a:endParaRPr 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4062" cy="342423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16" y="4339878"/>
            <a:ext cx="5479608" cy="4105635"/>
          </a:xfrm>
          <a:noFill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393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46A45-6D5B-496C-83B5-A7B1A4BB87E8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9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46A45-6D5B-496C-83B5-A7B1A4BB87E8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98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910" indent="-285350" defTabSz="919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1400" indent="-228280" defTabSz="919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7960" indent="-228280" defTabSz="919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4520" indent="-228280" defTabSz="919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1080" indent="-228280" defTabSz="919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7639" indent="-228280" defTabSz="919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4199" indent="-228280" defTabSz="919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0759" indent="-228280" defTabSz="919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5AF15E-5FCC-4E8B-960B-56974FE48C06}" type="slidenum">
              <a:rPr lang="fr-FR" smtClean="0"/>
              <a:pPr eaLnBrk="1" hangingPunct="1"/>
              <a:t>22</a:t>
            </a:fld>
            <a:endParaRPr 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4062" cy="342423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16" y="4339878"/>
            <a:ext cx="5479608" cy="4105635"/>
          </a:xfrm>
          <a:noFill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944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46A45-6D5B-496C-83B5-A7B1A4BB87E8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001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497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3BF4C-0AB0-8044-9DF2-53854F6B591F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02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010764" y="554500"/>
            <a:ext cx="5590311" cy="2006323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700D3E5-2C83-1F4B-9DF8-EE71BCF99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" y="4094"/>
            <a:ext cx="9109620" cy="685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5" y="3901509"/>
            <a:ext cx="6931817" cy="1679346"/>
          </a:xfrm>
        </p:spPr>
        <p:txBody>
          <a:bodyPr anchor="t" anchorCtr="0">
            <a:normAutofit/>
          </a:bodyPr>
          <a:lstStyle>
            <a:lvl1pPr>
              <a:defRPr sz="12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Contacts :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71" y="1867896"/>
            <a:ext cx="3735880" cy="15509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90" y="5585455"/>
            <a:ext cx="697747" cy="9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Colloque ASL, Paris, 21 Novembre 2015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AC241-23A7-42D3-8DF1-60DF679E0A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10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Colloque ASL, Paris, 21 Novembre 2015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4E4DB-F6BC-41C0-BEF3-BF3CC212E1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62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A57E84A-A76A-AE47-8ECF-AE75B0DC757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" y="6876"/>
            <a:ext cx="9114079" cy="68572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38181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9" r:id="rId2"/>
    <p:sldLayoutId id="2147483692" r:id="rId3"/>
    <p:sldLayoutId id="2147483690" r:id="rId4"/>
    <p:sldLayoutId id="2147483693" r:id="rId5"/>
    <p:sldLayoutId id="2147483694" r:id="rId6"/>
    <p:sldLayoutId id="214748369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agepub.com/doi/abs/10.1177/1529100618772271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2.jpeg"/><Relationship Id="rId7" Type="http://schemas.openxmlformats.org/officeDocument/2006/relationships/image" Target="../media/image1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fr/citations?view_op=list_works&amp;hl=fr&amp;gmla=AJsN-F6wa4wpRZ_LwuaOO8ASCB0RjN22yc45Cw-Ur-LpazUJlphlGHTgk97YPkr8OfbImiJ3muxt7bUE4j6-u4wXSysebZq-4A&amp;user=napOWWsAAAAJ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a.nl/pirl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3011069" y="388208"/>
            <a:ext cx="5590311" cy="1259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Consolider les apprentissages fondamentaux</a:t>
            </a: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3011069" y="5059680"/>
            <a:ext cx="5590006" cy="87598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Liliane </a:t>
            </a:r>
            <a:r>
              <a:rPr lang="fr-FR" sz="1200" dirty="0" err="1"/>
              <a:t>Sprenger</a:t>
            </a:r>
            <a:r>
              <a:rPr lang="fr-FR" sz="1200" dirty="0"/>
              <a:t>-Charolles</a:t>
            </a:r>
          </a:p>
          <a:p>
            <a:r>
              <a:rPr lang="fr-FR" sz="1200" dirty="0"/>
              <a:t>Directrice de recherche au CNRS</a:t>
            </a:r>
          </a:p>
          <a:p>
            <a:r>
              <a:rPr lang="fr-FR" sz="1200" dirty="0"/>
              <a:t>Membre du conseil scientifique du MEN </a:t>
            </a:r>
          </a:p>
        </p:txBody>
      </p:sp>
      <p:sp>
        <p:nvSpPr>
          <p:cNvPr id="9" name="Espace réservé du texte 4"/>
          <p:cNvSpPr txBox="1">
            <a:spLocks/>
          </p:cNvSpPr>
          <p:nvPr/>
        </p:nvSpPr>
        <p:spPr>
          <a:xfrm>
            <a:off x="2703007" y="3175279"/>
            <a:ext cx="5898068" cy="135183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Idées préconçues et résultats des recherches sur les premiers apprentissages de la lecture</a:t>
            </a:r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1802166" y="101965"/>
            <a:ext cx="7341834" cy="6556286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SzPct val="100000"/>
            </a:pPr>
            <a:r>
              <a:rPr lang="fr-FR" sz="4000" dirty="0"/>
              <a:t> </a:t>
            </a:r>
            <a:r>
              <a:rPr lang="fr-FR" sz="4000" b="1" dirty="0"/>
              <a:t>A4. Dispositifs comparables à l’étranger</a:t>
            </a:r>
            <a:endParaRPr lang="fr-FR" sz="40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3100" dirty="0">
                <a:solidFill>
                  <a:schemeClr val="tx1">
                    <a:lumMod val="50000"/>
                  </a:schemeClr>
                </a:solidFill>
              </a:rPr>
              <a:t>Le dispositif </a:t>
            </a:r>
            <a:r>
              <a:rPr lang="fr-FR" sz="3100" b="1" dirty="0">
                <a:solidFill>
                  <a:schemeClr val="tx1">
                    <a:lumMod val="50000"/>
                  </a:schemeClr>
                </a:solidFill>
              </a:rPr>
              <a:t>évaluer pour aider</a:t>
            </a:r>
            <a:r>
              <a:rPr lang="fr-FR" sz="3100" dirty="0">
                <a:solidFill>
                  <a:schemeClr val="tx1">
                    <a:lumMod val="50000"/>
                  </a:schemeClr>
                </a:solidFill>
              </a:rPr>
              <a:t> a fait ses preuves</a:t>
            </a:r>
          </a:p>
          <a:p>
            <a:pPr marL="457200" indent="-457200">
              <a:buFontTx/>
              <a:buChar char="-"/>
            </a:pPr>
            <a:r>
              <a:rPr lang="fr-FR" sz="3100" dirty="0">
                <a:solidFill>
                  <a:schemeClr val="tx1">
                    <a:lumMod val="50000"/>
                  </a:schemeClr>
                </a:solidFill>
              </a:rPr>
              <a:t>Plusieurs pays: USA, Australie, Royaume Uni…</a:t>
            </a:r>
          </a:p>
          <a:p>
            <a:pPr marL="457200" indent="-457200">
              <a:buFontTx/>
              <a:buChar char="-"/>
            </a:pPr>
            <a:r>
              <a:rPr lang="fr-FR" sz="3100" dirty="0">
                <a:solidFill>
                  <a:schemeClr val="tx1">
                    <a:lumMod val="50000"/>
                  </a:schemeClr>
                </a:solidFill>
              </a:rPr>
              <a:t>L’Etat de </a:t>
            </a:r>
            <a:r>
              <a:rPr lang="fr-FR" sz="3200" dirty="0">
                <a:solidFill>
                  <a:schemeClr val="tx1">
                    <a:lumMod val="50000"/>
                  </a:schemeClr>
                </a:solidFill>
              </a:rPr>
              <a:t>Floride </a:t>
            </a:r>
            <a:r>
              <a:rPr lang="fr-FR" sz="2600" dirty="0">
                <a:solidFill>
                  <a:schemeClr val="tx1">
                    <a:lumMod val="50000"/>
                  </a:schemeClr>
                </a:solidFill>
              </a:rPr>
              <a:t>(72% d’élèves de milieu défavorisé, 14% ayant l’anglais comme langue seconde</a:t>
            </a:r>
            <a:r>
              <a:rPr lang="fr-FR" sz="31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fr-FR" sz="2600" dirty="0">
                <a:solidFill>
                  <a:schemeClr val="tx1">
                    <a:lumMod val="50000"/>
                  </a:schemeClr>
                </a:solidFill>
              </a:rPr>
              <a:t>cf. </a:t>
            </a:r>
            <a:r>
              <a:rPr lang="fr-FR" sz="2600" dirty="0" err="1">
                <a:solidFill>
                  <a:schemeClr val="tx1">
                    <a:lumMod val="50000"/>
                  </a:schemeClr>
                </a:solidFill>
              </a:rPr>
              <a:t>Torgesen</a:t>
            </a:r>
            <a:r>
              <a:rPr lang="fr-FR" sz="2600" dirty="0">
                <a:solidFill>
                  <a:schemeClr val="tx1">
                    <a:lumMod val="50000"/>
                  </a:schemeClr>
                </a:solidFill>
              </a:rPr>
              <a:t>, 2009)</a:t>
            </a:r>
            <a:r>
              <a:rPr lang="fr-FR" sz="31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fr-FR" sz="2600" dirty="0">
                <a:solidFill>
                  <a:schemeClr val="tx1">
                    <a:lumMod val="50000"/>
                  </a:schemeClr>
                </a:solidFill>
              </a:rPr>
              <a:t>Des programmes internationaux destinés aux </a:t>
            </a:r>
            <a:r>
              <a:rPr lang="fr-FR" sz="3100" dirty="0">
                <a:solidFill>
                  <a:schemeClr val="tx1">
                    <a:lumMod val="50000"/>
                  </a:schemeClr>
                </a:solidFill>
              </a:rPr>
              <a:t>pays en voie de développement: EGRA </a:t>
            </a:r>
            <a:r>
              <a:rPr lang="fr-FR" sz="26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fr-FR" sz="2600" dirty="0" err="1">
                <a:solidFill>
                  <a:schemeClr val="tx1">
                    <a:lumMod val="50000"/>
                  </a:schemeClr>
                </a:solidFill>
              </a:rPr>
              <a:t>Early</a:t>
            </a:r>
            <a:r>
              <a:rPr lang="fr-FR" sz="2600" dirty="0">
                <a:solidFill>
                  <a:schemeClr val="tx1">
                    <a:lumMod val="50000"/>
                  </a:schemeClr>
                </a:solidFill>
              </a:rPr>
              <a:t> Grade Reading </a:t>
            </a:r>
            <a:r>
              <a:rPr lang="fr-FR" sz="2600" dirty="0" err="1">
                <a:solidFill>
                  <a:schemeClr val="tx1">
                    <a:lumMod val="50000"/>
                  </a:schemeClr>
                </a:solidFill>
              </a:rPr>
              <a:t>Assessment</a:t>
            </a:r>
            <a:r>
              <a:rPr lang="fr-FR" sz="26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sz="11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3100" b="1" dirty="0">
                <a:solidFill>
                  <a:schemeClr val="tx1">
                    <a:lumMod val="50000"/>
                  </a:schemeClr>
                </a:solidFill>
              </a:rPr>
              <a:t>Un exemple:</a:t>
            </a:r>
            <a:r>
              <a:rPr lang="fr-FR" sz="3100" dirty="0">
                <a:solidFill>
                  <a:schemeClr val="tx1">
                    <a:lumMod val="50000"/>
                  </a:schemeClr>
                </a:solidFill>
              </a:rPr>
              <a:t> Introduction en 2012 au Royaume Uni du </a:t>
            </a:r>
            <a:r>
              <a:rPr lang="fr-FR" sz="3100" i="1" dirty="0" err="1">
                <a:solidFill>
                  <a:schemeClr val="tx1">
                    <a:lumMod val="50000"/>
                  </a:schemeClr>
                </a:solidFill>
              </a:rPr>
              <a:t>phonics</a:t>
            </a:r>
            <a:r>
              <a:rPr lang="fr-FR" sz="3100" i="1" dirty="0">
                <a:solidFill>
                  <a:schemeClr val="tx1">
                    <a:lumMod val="50000"/>
                  </a:schemeClr>
                </a:solidFill>
              </a:rPr>
              <a:t> check </a:t>
            </a:r>
            <a:r>
              <a:rPr lang="fr-FR" sz="2600" dirty="0">
                <a:solidFill>
                  <a:schemeClr val="tx1">
                    <a:lumMod val="50000"/>
                  </a:schemeClr>
                </a:solidFill>
              </a:rPr>
              <a:t>(évaluation du décodage par la lecture à haute voix de mots en temps limité) </a:t>
            </a:r>
            <a:r>
              <a:rPr lang="fr-FR" sz="3100" dirty="0">
                <a:solidFill>
                  <a:schemeClr val="tx1">
                    <a:lumMod val="50000"/>
                  </a:schemeClr>
                </a:solidFill>
              </a:rPr>
              <a:t>pour tous les élèves de 1</a:t>
            </a:r>
            <a:r>
              <a:rPr lang="fr-FR" sz="3100" baseline="30000" dirty="0">
                <a:solidFill>
                  <a:schemeClr val="tx1">
                    <a:lumMod val="50000"/>
                  </a:schemeClr>
                </a:solidFill>
              </a:rPr>
              <a:t>ère</a:t>
            </a:r>
            <a:r>
              <a:rPr lang="fr-FR" sz="3100" dirty="0">
                <a:solidFill>
                  <a:schemeClr val="tx1">
                    <a:lumMod val="50000"/>
                  </a:schemeClr>
                </a:solidFill>
              </a:rPr>
              <a:t> primaire</a:t>
            </a:r>
          </a:p>
          <a:p>
            <a:r>
              <a:rPr lang="fr-FR" sz="2900" dirty="0">
                <a:solidFill>
                  <a:schemeClr val="tx1">
                    <a:lumMod val="50000"/>
                  </a:schemeClr>
                </a:solidFill>
              </a:rPr>
              <a:t>- Identification, puis aide aux élèves en difficultés</a:t>
            </a:r>
          </a:p>
          <a:p>
            <a:r>
              <a:rPr lang="fr-FR" sz="2900" dirty="0">
                <a:solidFill>
                  <a:schemeClr val="tx1">
                    <a:lumMod val="50000"/>
                  </a:schemeClr>
                </a:solidFill>
              </a:rPr>
              <a:t>- Qui sont revus un an plus tard 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fr-FR" sz="3100" dirty="0">
                <a:solidFill>
                  <a:schemeClr val="tx1">
                    <a:lumMod val="50000"/>
                  </a:schemeClr>
                </a:solidFill>
              </a:rPr>
              <a:t>s’ils n’ont encore pas comblé leurs lacunes, 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fr-FR" sz="3100" dirty="0">
                <a:solidFill>
                  <a:schemeClr val="tx1">
                    <a:lumMod val="50000"/>
                  </a:schemeClr>
                </a:solidFill>
              </a:rPr>
              <a:t>des exercices plus ciblés leur sont proposés.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sz="11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3100" b="1" dirty="0">
                <a:solidFill>
                  <a:schemeClr val="tx1">
                    <a:lumMod val="50000"/>
                  </a:schemeClr>
                </a:solidFill>
              </a:rPr>
              <a:t>Résultats</a:t>
            </a:r>
            <a:r>
              <a:rPr lang="fr-FR" sz="2300" b="1" dirty="0">
                <a:solidFill>
                  <a:schemeClr val="tx1">
                    <a:lumMod val="50000"/>
                  </a:schemeClr>
                </a:solidFill>
              </a:rPr>
              <a:t>: Progrès des élèves anglais sur cette épreuve et dans PIRLS</a:t>
            </a:r>
            <a:endParaRPr lang="fr-FR" sz="23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B937CB43-BD68-4CC7-A6ED-BF4F95B0A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02512"/>
              </p:ext>
            </p:extLst>
          </p:nvPr>
        </p:nvGraphicFramePr>
        <p:xfrm>
          <a:off x="2133600" y="5243660"/>
          <a:ext cx="4876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9216018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414594689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41769798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6745282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PIRLS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5701370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fr-FR" dirty="0"/>
                        <a:t>Angleterre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552 (2,6)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559 (1,9)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+ 7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9730867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fr-FR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520 (2,6)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511 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 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12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90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47891" y="388208"/>
            <a:ext cx="6596109" cy="1259163"/>
          </a:xfrm>
        </p:spPr>
        <p:txBody>
          <a:bodyPr>
            <a:normAutofit fontScale="90000"/>
          </a:bodyPr>
          <a:lstStyle/>
          <a:p>
            <a:r>
              <a:rPr lang="fr-FR" dirty="0"/>
              <a:t>B. Acquis de la recherche dans le domaine de l’apprentissage de la lecture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Zone complémentaire : </a:t>
            </a:r>
            <a:br>
              <a:rPr lang="fr-FR" dirty="0"/>
            </a:br>
            <a:r>
              <a:rPr lang="fr-FR" dirty="0"/>
              <a:t>Noms des intervenants, etc. 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272683" y="1798320"/>
            <a:ext cx="6909754" cy="3412872"/>
          </a:xfrm>
          <a:solidFill>
            <a:schemeClr val="bg1"/>
          </a:solidFill>
        </p:spPr>
        <p:txBody>
          <a:bodyPr/>
          <a:lstStyle/>
          <a:p>
            <a:r>
              <a:rPr lang="fr-FR" dirty="0"/>
              <a:t>B1. Quelques raisons des méfiances</a:t>
            </a:r>
          </a:p>
          <a:p>
            <a:r>
              <a:rPr lang="fr-FR" dirty="0"/>
              <a:t>B2. Quand lire c’est comprendre</a:t>
            </a:r>
          </a:p>
          <a:p>
            <a:r>
              <a:rPr lang="fr-FR" dirty="0"/>
              <a:t>B3. Relations compréhension écrite-orale</a:t>
            </a:r>
          </a:p>
          <a:p>
            <a:r>
              <a:rPr lang="fr-FR" sz="1800" dirty="0"/>
              <a:t>         </a:t>
            </a:r>
            <a:r>
              <a:rPr lang="fr-FR" dirty="0"/>
              <a:t>versus décodage </a:t>
            </a:r>
          </a:p>
          <a:p>
            <a:r>
              <a:rPr lang="fr-FR" dirty="0"/>
              <a:t>B4. Quelques autres résultats</a:t>
            </a:r>
          </a:p>
          <a:p>
            <a:r>
              <a:rPr lang="fr-FR" dirty="0"/>
              <a:t>B5. Une explication possible</a:t>
            </a:r>
          </a:p>
        </p:txBody>
      </p:sp>
    </p:spTree>
    <p:extLst>
      <p:ext uri="{BB962C8B-B14F-4D97-AF65-F5344CB8AC3E}">
        <p14:creationId xmlns:p14="http://schemas.microsoft.com/office/powerpoint/2010/main" val="242248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1802167" y="101965"/>
            <a:ext cx="7341834" cy="655628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SzPct val="100000"/>
            </a:pPr>
            <a:r>
              <a:rPr lang="fr-FR" dirty="0"/>
              <a:t> </a:t>
            </a:r>
            <a:r>
              <a:rPr lang="fr-FR" b="1" dirty="0"/>
              <a:t>B1. Quelques raisons des « méfiances »</a:t>
            </a:r>
          </a:p>
          <a:p>
            <a:pPr>
              <a:buSzPct val="100000"/>
            </a:pPr>
            <a:r>
              <a:rPr lang="en-US" b="1" dirty="0">
                <a:solidFill>
                  <a:schemeClr val="bg1"/>
                </a:solidFill>
                <a:highlight>
                  <a:srgbClr val="006666"/>
                </a:highlight>
                <a:latin typeface="Calibri" panose="020F0502020204030204" pitchFamily="34" charset="0"/>
              </a:rPr>
              <a:t> Ending the Reading Wars (Castles et al. 2018)</a:t>
            </a:r>
            <a:endParaRPr lang="en-US" dirty="0">
              <a:solidFill>
                <a:schemeClr val="bg1"/>
              </a:solidFill>
              <a:highlight>
                <a:srgbClr val="006666"/>
              </a:highlight>
              <a:latin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ps://journa</a:t>
            </a:r>
            <a:endParaRPr lang="fr-FR" sz="1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Décodage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résistance des milieux professionnels </a:t>
            </a:r>
          </a:p>
          <a:p>
            <a:pPr>
              <a:lnSpc>
                <a:spcPts val="3600"/>
              </a:lnSpc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   - le décodage nuit à la compréhension</a:t>
            </a:r>
          </a:p>
          <a:p>
            <a:pPr>
              <a:lnSpc>
                <a:spcPts val="3600"/>
              </a:lnSpc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   - l’orthographe du français </a:t>
            </a:r>
          </a:p>
          <a:p>
            <a:pPr>
              <a:lnSpc>
                <a:spcPts val="3600"/>
              </a:lnSpc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	ne permet pas cet enseignement</a:t>
            </a:r>
          </a:p>
          <a:p>
            <a:pPr>
              <a:lnSpc>
                <a:spcPts val="3600"/>
              </a:lnSpc>
            </a:pPr>
            <a:endParaRPr lang="fr-FR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Manque de formation des enseignants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Nombreuses transmissions d’INFOX</a:t>
            </a:r>
            <a:endParaRPr lang="fr-FR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1899821" y="101965"/>
            <a:ext cx="7244180" cy="655628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buSzPct val="100000"/>
            </a:pPr>
            <a:r>
              <a:rPr lang="fr-FR" sz="3000" dirty="0"/>
              <a:t> </a:t>
            </a:r>
            <a:r>
              <a:rPr lang="fr-FR" sz="3000" b="1" dirty="0"/>
              <a:t>B1. Historique</a:t>
            </a:r>
          </a:p>
          <a:p>
            <a:pPr>
              <a:buSzPct val="100000"/>
            </a:pPr>
            <a:r>
              <a:rPr lang="fr-FR" sz="3200" b="1" dirty="0"/>
              <a:t>A4. Dispositifs comparables à l’étranger</a:t>
            </a:r>
            <a:endParaRPr lang="fr-FR" sz="32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Le dispositif </a:t>
            </a:r>
            <a:r>
              <a:rPr lang="fr-FR" sz="2400" b="1" dirty="0">
                <a:solidFill>
                  <a:schemeClr val="tx1">
                    <a:lumMod val="50000"/>
                  </a:schemeClr>
                </a:solidFill>
              </a:rPr>
              <a:t>évaluer pour mieux aider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 a fait ses preuves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Plusieurs pays: USA, Australie, Royaume Uni…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L’Etat de Floride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(72% d’élèves de milieu défavorisés, 14% ayant l’anglais comme langue seconde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cf.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</a:rPr>
              <a:t>Torgesen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, XXX)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Des programmes internationaux destinés aux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pays en voie de développement: EGRA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</a:rPr>
              <a:t>Early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 Grade Reading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</a:rPr>
              <a:t>Assessment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sz="10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400" b="1" dirty="0">
                <a:solidFill>
                  <a:schemeClr val="tx1">
                    <a:lumMod val="50000"/>
                  </a:schemeClr>
                </a:solidFill>
              </a:rPr>
              <a:t>Un exemple: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 Introduction en 2012 au Royaume Uni du </a:t>
            </a:r>
            <a:r>
              <a:rPr lang="fr-FR" sz="2400" i="1" dirty="0" err="1">
                <a:solidFill>
                  <a:schemeClr val="tx1">
                    <a:lumMod val="50000"/>
                  </a:schemeClr>
                </a:solidFill>
              </a:rPr>
              <a:t>phonics</a:t>
            </a:r>
            <a:r>
              <a:rPr lang="fr-FR" sz="2400" i="1" dirty="0">
                <a:solidFill>
                  <a:schemeClr val="tx1">
                    <a:lumMod val="50000"/>
                  </a:schemeClr>
                </a:solidFill>
              </a:rPr>
              <a:t> check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(évaluation du décodage par la lecture à haute voix de mots en temps limité)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pour tous les élèves de 1</a:t>
            </a:r>
            <a:r>
              <a:rPr lang="fr-FR" sz="2400" baseline="30000" dirty="0">
                <a:solidFill>
                  <a:schemeClr val="tx1">
                    <a:lumMod val="50000"/>
                  </a:schemeClr>
                </a:solidFill>
              </a:rPr>
              <a:t>ère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 primaire</a:t>
            </a:r>
          </a:p>
          <a:p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- Identifier les élèves qui ont des difficultés</a:t>
            </a:r>
          </a:p>
          <a:p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- Leur proposer des exercices individualisés</a:t>
            </a:r>
          </a:p>
          <a:p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- Les revoir un an plus tard 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s’ils n’ont alors pas comblé leurs lacunes, des exercices plus ciblés leur sont proposés.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C3BA53C-CC3A-4AA7-B8B3-E40657453B04}"/>
              </a:ext>
            </a:extLst>
          </p:cNvPr>
          <p:cNvSpPr/>
          <p:nvPr/>
        </p:nvSpPr>
        <p:spPr>
          <a:xfrm>
            <a:off x="-68088" y="-8459"/>
            <a:ext cx="9144000" cy="71096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B2. Quand lire c’est comprendre</a:t>
            </a:r>
            <a:r>
              <a:rPr lang="fr-FR" sz="3600" dirty="0">
                <a:latin typeface="Calibri" panose="020F0502020204030204" pitchFamily="34" charset="0"/>
              </a:rPr>
              <a:t> </a:t>
            </a:r>
          </a:p>
          <a:p>
            <a:r>
              <a:rPr lang="fr-FR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si, en dépit des idées préconçues, il est assez facile de construire une progression sur le décodage, les problèmes posés par l’enseignement de la compréhension sont bien plus complexes</a:t>
            </a:r>
          </a:p>
          <a:p>
            <a:pPr algn="ctr"/>
            <a:endParaRPr lang="en-US" sz="2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Léo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est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coincé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dans un bouchon. Il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est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inquiet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et se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demande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ce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que son patron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va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encore dire et,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peut-être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même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faire</a:t>
            </a:r>
            <a:r>
              <a:rPr lang="fr-FR" sz="4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fr-FR" sz="6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2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676456" y="6248400"/>
            <a:ext cx="504056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CF0559-91BE-418A-82A8-9518606BF71A}" type="slidenum">
              <a:rPr lang="fr-FR" smtClean="0">
                <a:latin typeface="Arial Black" pitchFamily="34" charset="0"/>
              </a:rPr>
              <a:pPr eaLnBrk="1" hangingPunct="1"/>
              <a:t>14</a:t>
            </a:fld>
            <a:endParaRPr lang="fr-FR">
              <a:latin typeface="Arial Black" pitchFamily="34" charset="0"/>
            </a:endParaRPr>
          </a:p>
        </p:txBody>
      </p:sp>
      <p:grpSp>
        <p:nvGrpSpPr>
          <p:cNvPr id="436226" name="Group 2"/>
          <p:cNvGrpSpPr>
            <a:grpSpLocks/>
          </p:cNvGrpSpPr>
          <p:nvPr/>
        </p:nvGrpSpPr>
        <p:grpSpPr bwMode="auto">
          <a:xfrm>
            <a:off x="3059410" y="3005804"/>
            <a:ext cx="2952750" cy="2160806"/>
            <a:chOff x="289" y="2857"/>
            <a:chExt cx="1452" cy="635"/>
          </a:xfrm>
        </p:grpSpPr>
        <p:sp>
          <p:nvSpPr>
            <p:cNvPr id="12311" name="Rectangle 3"/>
            <p:cNvSpPr>
              <a:spLocks noChangeArrowheads="1"/>
            </p:cNvSpPr>
            <p:nvPr/>
          </p:nvSpPr>
          <p:spPr bwMode="auto">
            <a:xfrm>
              <a:off x="325" y="2857"/>
              <a:ext cx="1392" cy="63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Text Box 4"/>
            <p:cNvSpPr txBox="1">
              <a:spLocks noChangeArrowheads="1"/>
            </p:cNvSpPr>
            <p:nvPr/>
          </p:nvSpPr>
          <p:spPr bwMode="auto">
            <a:xfrm>
              <a:off x="289" y="2998"/>
              <a:ext cx="1452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fr-FR" sz="2800" b="1" dirty="0">
                  <a:solidFill>
                    <a:srgbClr val="0B0A09"/>
                  </a:solidFill>
                  <a:latin typeface="Times New Roman" pitchFamily="18" charset="0"/>
                  <a:cs typeface="Arial" charset="0"/>
                </a:rPr>
                <a:t>Compréhension en lecture</a:t>
              </a:r>
            </a:p>
          </p:txBody>
        </p:sp>
      </p:grpSp>
      <p:grpSp>
        <p:nvGrpSpPr>
          <p:cNvPr id="436229" name="Group 5"/>
          <p:cNvGrpSpPr>
            <a:grpSpLocks/>
          </p:cNvGrpSpPr>
          <p:nvPr/>
        </p:nvGrpSpPr>
        <p:grpSpPr bwMode="auto">
          <a:xfrm>
            <a:off x="35496" y="2906609"/>
            <a:ext cx="3059832" cy="2301459"/>
            <a:chOff x="2056" y="2977"/>
            <a:chExt cx="1712" cy="671"/>
          </a:xfrm>
          <a:solidFill>
            <a:srgbClr val="FFFF00"/>
          </a:solidFill>
        </p:grpSpPr>
        <p:sp>
          <p:nvSpPr>
            <p:cNvPr id="12309" name="Oval 6"/>
            <p:cNvSpPr>
              <a:spLocks noChangeArrowheads="1"/>
            </p:cNvSpPr>
            <p:nvPr/>
          </p:nvSpPr>
          <p:spPr bwMode="auto">
            <a:xfrm>
              <a:off x="2056" y="2977"/>
              <a:ext cx="1712" cy="67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Text Box 7"/>
            <p:cNvSpPr txBox="1">
              <a:spLocks noChangeArrowheads="1"/>
            </p:cNvSpPr>
            <p:nvPr/>
          </p:nvSpPr>
          <p:spPr bwMode="auto">
            <a:xfrm>
              <a:off x="2190" y="3103"/>
              <a:ext cx="1356" cy="42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endParaRPr kumimoji="1" lang="fr-FR" sz="800" b="1" dirty="0">
                <a:solidFill>
                  <a:srgbClr val="0B0A09"/>
                </a:solidFill>
                <a:latin typeface="Times New Roman" pitchFamily="18" charset="0"/>
                <a:cs typeface="Arial" charset="0"/>
              </a:endParaRPr>
            </a:p>
            <a:p>
              <a:pPr algn="ctr" eaLnBrk="1" hangingPunct="1">
                <a:spcBef>
                  <a:spcPts val="0"/>
                </a:spcBef>
              </a:pPr>
              <a:r>
                <a:rPr kumimoji="1" lang="fr-FR" sz="2800" b="1" dirty="0">
                  <a:solidFill>
                    <a:srgbClr val="0B0A09"/>
                  </a:solidFill>
                  <a:latin typeface="Times New Roman" pitchFamily="18" charset="0"/>
                  <a:cs typeface="Arial" charset="0"/>
                </a:rPr>
                <a:t>Décodage / Identification des mots écrits </a:t>
              </a:r>
            </a:p>
          </p:txBody>
        </p:sp>
      </p:grpSp>
      <p:sp>
        <p:nvSpPr>
          <p:cNvPr id="436233" name="AutoShape 9"/>
          <p:cNvSpPr>
            <a:spLocks noChangeArrowheads="1"/>
          </p:cNvSpPr>
          <p:nvPr/>
        </p:nvSpPr>
        <p:spPr bwMode="auto">
          <a:xfrm>
            <a:off x="4282148" y="1556792"/>
            <a:ext cx="360363" cy="1648330"/>
          </a:xfrm>
          <a:prstGeom prst="downArrow">
            <a:avLst>
              <a:gd name="adj1" fmla="val 50000"/>
              <a:gd name="adj2" fmla="val 399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436234" name="Text Box 10"/>
          <p:cNvSpPr txBox="1">
            <a:spLocks noChangeArrowheads="1"/>
          </p:cNvSpPr>
          <p:nvPr/>
        </p:nvSpPr>
        <p:spPr bwMode="auto">
          <a:xfrm>
            <a:off x="3132619" y="1556792"/>
            <a:ext cx="5975413" cy="13006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400"/>
              </a:lnSpc>
              <a:spcBef>
                <a:spcPts val="0"/>
              </a:spcBef>
            </a:pPr>
            <a:endParaRPr kumimoji="1" lang="fr-FR" sz="2400" b="1" dirty="0">
              <a:solidFill>
                <a:srgbClr val="0B0A09"/>
              </a:solidFill>
              <a:latin typeface="Times New Roman" pitchFamily="18" charset="0"/>
              <a:cs typeface="Arial" charset="0"/>
            </a:endParaRPr>
          </a:p>
          <a:p>
            <a:pPr algn="ctr" eaLnBrk="1" hangingPunct="1">
              <a:lnSpc>
                <a:spcPts val="2400"/>
              </a:lnSpc>
              <a:spcBef>
                <a:spcPts val="0"/>
              </a:spcBef>
            </a:pPr>
            <a:r>
              <a:rPr kumimoji="1" lang="fr-FR" sz="2800" b="1" dirty="0">
                <a:solidFill>
                  <a:srgbClr val="0B0A09"/>
                </a:solidFill>
                <a:latin typeface="Times New Roman" pitchFamily="18" charset="0"/>
                <a:cs typeface="Arial" charset="0"/>
              </a:rPr>
              <a:t>Traitements de haut niveau</a:t>
            </a:r>
          </a:p>
          <a:p>
            <a:pPr algn="ctr" eaLnBrk="1" hangingPunct="1">
              <a:lnSpc>
                <a:spcPts val="2400"/>
              </a:lnSpc>
              <a:spcBef>
                <a:spcPts val="0"/>
              </a:spcBef>
            </a:pPr>
            <a:endParaRPr kumimoji="1" lang="fr-FR" b="1" dirty="0">
              <a:latin typeface="Times New Roman" pitchFamily="18" charset="0"/>
              <a:cs typeface="Arial" charset="0"/>
            </a:endParaRPr>
          </a:p>
          <a:p>
            <a:pPr algn="ctr" eaLnBrk="1" hangingPunct="1">
              <a:lnSpc>
                <a:spcPts val="2400"/>
              </a:lnSpc>
              <a:spcBef>
                <a:spcPts val="0"/>
              </a:spcBef>
            </a:pPr>
            <a:endParaRPr kumimoji="1" lang="fr-FR" b="1" dirty="0">
              <a:latin typeface="Times New Roman" pitchFamily="18" charset="0"/>
              <a:cs typeface="Arial" charset="0"/>
            </a:endParaRPr>
          </a:p>
        </p:txBody>
      </p:sp>
      <p:grpSp>
        <p:nvGrpSpPr>
          <p:cNvPr id="436235" name="Group 11"/>
          <p:cNvGrpSpPr>
            <a:grpSpLocks/>
          </p:cNvGrpSpPr>
          <p:nvPr/>
        </p:nvGrpSpPr>
        <p:grpSpPr bwMode="auto">
          <a:xfrm>
            <a:off x="5977117" y="2873410"/>
            <a:ext cx="3161692" cy="2350664"/>
            <a:chOff x="4095" y="2910"/>
            <a:chExt cx="1569" cy="665"/>
          </a:xfrm>
        </p:grpSpPr>
        <p:sp>
          <p:nvSpPr>
            <p:cNvPr id="12307" name="Oval 12"/>
            <p:cNvSpPr>
              <a:spLocks noChangeArrowheads="1"/>
            </p:cNvSpPr>
            <p:nvPr/>
          </p:nvSpPr>
          <p:spPr bwMode="auto">
            <a:xfrm>
              <a:off x="4095" y="2910"/>
              <a:ext cx="1569" cy="6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Text Box 13"/>
            <p:cNvSpPr txBox="1">
              <a:spLocks noChangeArrowheads="1"/>
            </p:cNvSpPr>
            <p:nvPr/>
          </p:nvSpPr>
          <p:spPr bwMode="auto">
            <a:xfrm>
              <a:off x="4212" y="3097"/>
              <a:ext cx="1344" cy="2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fr-FR" sz="2800" b="1" dirty="0">
                  <a:solidFill>
                    <a:srgbClr val="0B0A09"/>
                  </a:solidFill>
                  <a:latin typeface="Times New Roman" pitchFamily="18" charset="0"/>
                  <a:cs typeface="Arial" charset="0"/>
                </a:rPr>
                <a:t>Compréhension orale</a:t>
              </a:r>
            </a:p>
          </p:txBody>
        </p:sp>
      </p:grpSp>
      <p:sp>
        <p:nvSpPr>
          <p:cNvPr id="436238" name="Text Box 14"/>
          <p:cNvSpPr txBox="1">
            <a:spLocks noChangeArrowheads="1"/>
          </p:cNvSpPr>
          <p:nvPr/>
        </p:nvSpPr>
        <p:spPr bwMode="auto">
          <a:xfrm>
            <a:off x="0" y="1556792"/>
            <a:ext cx="3095328" cy="1323439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400"/>
              </a:lnSpc>
            </a:pPr>
            <a:endParaRPr kumimoji="1" lang="fr-FR" sz="2400" b="1" dirty="0">
              <a:solidFill>
                <a:srgbClr val="0B0A09"/>
              </a:solidFill>
              <a:latin typeface="Times New Roman" pitchFamily="18" charset="0"/>
              <a:cs typeface="Arial" charset="0"/>
            </a:endParaRPr>
          </a:p>
          <a:p>
            <a:pPr algn="ctr" eaLnBrk="1" hangingPunct="1">
              <a:lnSpc>
                <a:spcPts val="2400"/>
              </a:lnSpc>
            </a:pPr>
            <a:r>
              <a:rPr kumimoji="1" lang="fr-FR" sz="2800" b="1" dirty="0">
                <a:solidFill>
                  <a:srgbClr val="0B0A09"/>
                </a:solidFill>
                <a:latin typeface="Times New Roman" pitchFamily="18" charset="0"/>
                <a:cs typeface="Arial" charset="0"/>
              </a:rPr>
              <a:t>Traitements de bas niveau </a:t>
            </a:r>
          </a:p>
          <a:p>
            <a:pPr algn="ctr" eaLnBrk="1" hangingPunct="1">
              <a:lnSpc>
                <a:spcPts val="2400"/>
              </a:lnSpc>
            </a:pPr>
            <a:r>
              <a:rPr kumimoji="1" lang="fr-FR" sz="2400" dirty="0">
                <a:solidFill>
                  <a:srgbClr val="0B0A09"/>
                </a:solidFill>
                <a:latin typeface="Times New Roman" pitchFamily="18" charset="0"/>
                <a:cs typeface="Arial" charset="0"/>
              </a:rPr>
              <a:t>(réflexe-automatisme)</a:t>
            </a:r>
            <a:endParaRPr kumimoji="1" lang="fr-FR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36239" name="Line 15"/>
          <p:cNvSpPr>
            <a:spLocks noChangeShapeType="1"/>
          </p:cNvSpPr>
          <p:nvPr/>
        </p:nvSpPr>
        <p:spPr bwMode="auto">
          <a:xfrm>
            <a:off x="2663832" y="4221088"/>
            <a:ext cx="792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36240" name="Line 16"/>
          <p:cNvSpPr>
            <a:spLocks noChangeShapeType="1"/>
          </p:cNvSpPr>
          <p:nvPr/>
        </p:nvSpPr>
        <p:spPr bwMode="auto">
          <a:xfrm>
            <a:off x="5586308" y="4221088"/>
            <a:ext cx="792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79869" y="5249705"/>
            <a:ext cx="2952750" cy="1455895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Mécanismes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spécifiques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à la lecture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132619" y="5256584"/>
            <a:ext cx="5975885" cy="1449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Mécanismes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non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spécifiques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à la lecture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-11474" y="68694"/>
            <a:ext cx="9188042" cy="110799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kumimoji="1" lang="fr-FR" sz="1000" b="1" cap="all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Arial" charset="0"/>
            </a:endParaRPr>
          </a:p>
          <a:p>
            <a:pPr algn="ctr" eaLnBrk="1" hangingPunct="1"/>
            <a:r>
              <a:rPr kumimoji="1" lang="fr-FR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B3. R</a:t>
            </a:r>
            <a:r>
              <a:rPr kumimoji="1"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elations entre décodage et compréhension</a:t>
            </a:r>
          </a:p>
          <a:p>
            <a:pPr marL="742950" indent="-742950" eaLnBrk="1" hangingPunct="1">
              <a:buAutoNum type="arabicPeriod"/>
            </a:pPr>
            <a:endParaRPr kumimoji="1" lang="fr-FR" sz="16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endParaRPr kumimoji="1" lang="fr-FR" sz="12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38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6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6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3" grpId="0" animBg="1" autoUpdateAnimBg="0"/>
      <p:bldP spid="436234" grpId="0" animBg="1" autoUpdateAnimBg="0"/>
      <p:bldP spid="436238" grpId="0" animBg="1" autoUpdateAnimBg="0"/>
      <p:bldP spid="436239" grpId="0" animBg="1"/>
      <p:bldP spid="436240" grpId="0" animBg="1"/>
      <p:bldP spid="2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676456" y="6248400"/>
            <a:ext cx="504056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CF0559-91BE-418A-82A8-9518606BF71A}" type="slidenum">
              <a:rPr lang="fr-FR" smtClean="0">
                <a:latin typeface="Arial Black" pitchFamily="34" charset="0"/>
              </a:rPr>
              <a:pPr eaLnBrk="1" hangingPunct="1"/>
              <a:t>15</a:t>
            </a:fld>
            <a:endParaRPr lang="fr-FR">
              <a:latin typeface="Arial Blac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F3D599-23E6-4CD5-ACE2-D28E0EA270FE}"/>
              </a:ext>
            </a:extLst>
          </p:cNvPr>
          <p:cNvSpPr/>
          <p:nvPr/>
        </p:nvSpPr>
        <p:spPr>
          <a:xfrm>
            <a:off x="1384916" y="13785"/>
            <a:ext cx="7759083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fr-FR" sz="28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800" b="1" dirty="0"/>
              <a:t>B3.1. Précisions terminologiques</a:t>
            </a:r>
          </a:p>
          <a:p>
            <a:r>
              <a:rPr lang="fr-FR" sz="2800" b="1" dirty="0">
                <a:solidFill>
                  <a:schemeClr val="tx1">
                    <a:lumMod val="50000"/>
                  </a:schemeClr>
                </a:solidFill>
              </a:rPr>
              <a:t>Décodage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: dans une écriture alphabétique, mise en relation des plus petites unités sonores de la langue orale (phonèmes) avec les unités reliées de la langue écrite (graphèmes)</a:t>
            </a:r>
          </a:p>
          <a:p>
            <a:endParaRPr lang="fr-FR" sz="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800" b="1" dirty="0">
                <a:solidFill>
                  <a:schemeClr val="tx1">
                    <a:lumMod val="50000"/>
                  </a:schemeClr>
                </a:solidFill>
              </a:rPr>
              <a:t>Phonème: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la plus petite unité sonore du langage qui, dans une langue donnée, distingue 2 mots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/b/ et /v/ sont des phonèmes en français </a:t>
            </a:r>
            <a:r>
              <a:rPr lang="fr-FR" sz="2400" i="1" dirty="0">
                <a:solidFill>
                  <a:schemeClr val="tx1">
                    <a:lumMod val="50000"/>
                  </a:schemeClr>
                </a:solidFill>
              </a:rPr>
              <a:t>(bol vs vol)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, mais pas en espagnol 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En espagnol, le ‘R’ simple et celui qui est roulé sont deux phonèmes différents </a:t>
            </a:r>
            <a:r>
              <a:rPr lang="fr-FR" sz="2400" i="1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fr-FR" sz="2400" i="1" dirty="0" err="1">
                <a:solidFill>
                  <a:schemeClr val="tx1">
                    <a:lumMod val="50000"/>
                  </a:schemeClr>
                </a:solidFill>
              </a:rPr>
              <a:t>pero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 [mais] vs </a:t>
            </a:r>
            <a:r>
              <a:rPr lang="fr-FR" sz="2400" i="1" dirty="0" err="1">
                <a:solidFill>
                  <a:schemeClr val="tx1">
                    <a:lumMod val="50000"/>
                  </a:schemeClr>
                </a:solidFill>
              </a:rPr>
              <a:t>perro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 [chien]), </a:t>
            </a:r>
          </a:p>
          <a:p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	pas en français</a:t>
            </a: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=&gt;Permet la créativité infinie du langage oral</a:t>
            </a: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    avec une trentaine de phonèmes bien spécifiés</a:t>
            </a:r>
            <a:endParaRPr lang="fr-FR" sz="28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2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676456" y="6248400"/>
            <a:ext cx="504056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CF0559-91BE-418A-82A8-9518606BF71A}" type="slidenum">
              <a:rPr lang="fr-FR" smtClean="0">
                <a:latin typeface="Arial Black" pitchFamily="34" charset="0"/>
              </a:rPr>
              <a:pPr eaLnBrk="1" hangingPunct="1"/>
              <a:t>16</a:t>
            </a:fld>
            <a:endParaRPr lang="fr-FR">
              <a:latin typeface="Arial Blac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F3D599-23E6-4CD5-ACE2-D28E0EA270FE}"/>
              </a:ext>
            </a:extLst>
          </p:cNvPr>
          <p:cNvSpPr/>
          <p:nvPr/>
        </p:nvSpPr>
        <p:spPr>
          <a:xfrm>
            <a:off x="1606858" y="152400"/>
            <a:ext cx="7573653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Pour apprendre à lire dans une écriture alphabétique, il faut être capable 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tx1">
                    <a:lumMod val="50000"/>
                  </a:schemeClr>
                </a:solidFill>
              </a:rPr>
              <a:t>Segmenter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2800" b="1" dirty="0">
                <a:solidFill>
                  <a:schemeClr val="tx1">
                    <a:lumMod val="50000"/>
                  </a:schemeClr>
                </a:solidFill>
              </a:rPr>
              <a:t>les mots oraux en phonèmes</a:t>
            </a: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	« tour » = /t/ + /u/ + /R/</a:t>
            </a: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=&gt;	Cette capacité, qui n’est pas nécessaire </a:t>
            </a: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	pour apprendre à parler, </a:t>
            </a: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	se met en place entre 4 et 6 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tx1">
                    <a:lumMod val="50000"/>
                  </a:schemeClr>
                </a:solidFill>
              </a:rPr>
              <a:t>Discriminer les phonèmes des mots oraux</a:t>
            </a: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	« car » vs « gare »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Cette capacité, nécessaire pour apprendre à   parler et à lire, se met en place </a:t>
            </a: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      - pendant la 1</a:t>
            </a:r>
            <a:r>
              <a:rPr lang="fr-FR" sz="2800" baseline="30000" dirty="0">
                <a:solidFill>
                  <a:schemeClr val="tx1">
                    <a:lumMod val="50000"/>
                  </a:schemeClr>
                </a:solidFill>
              </a:rPr>
              <a:t>ère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 année de la vie d’un enfant</a:t>
            </a: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      - en lien avec son environnement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1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192" y="4498867"/>
            <a:ext cx="9190384" cy="20928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9388">
              <a:buClr>
                <a:schemeClr val="tx1"/>
              </a:buClr>
              <a:buSzPct val="120000"/>
            </a:pPr>
            <a:endParaRPr lang="fr-FR" b="1" dirty="0">
              <a:latin typeface="Arial Narrow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179388">
              <a:buClr>
                <a:schemeClr val="tx1"/>
              </a:buClr>
              <a:buSzPct val="120000"/>
            </a:pPr>
            <a:r>
              <a:rPr lang="fr-FR" sz="2800" b="1" dirty="0">
                <a:latin typeface="Arial Narrow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1,5%: 400 apprenti-lecteurs francophones MSE défavorisé</a:t>
            </a:r>
          </a:p>
          <a:p>
            <a:pPr marL="179388">
              <a:buClr>
                <a:schemeClr val="tx1"/>
              </a:buClr>
              <a:buSzPct val="120000"/>
            </a:pPr>
            <a:r>
              <a:rPr lang="fr-FR" sz="2800" b="1" dirty="0">
                <a:latin typeface="Arial Narrow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   </a:t>
            </a:r>
            <a:r>
              <a:rPr lang="fr-FR" sz="2600" dirty="0">
                <a:latin typeface="Arial Narrow" panose="020B0606020202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(Gentaz et al., 2015)</a:t>
            </a:r>
          </a:p>
          <a:p>
            <a:pPr marL="179388">
              <a:buClr>
                <a:schemeClr val="tx1"/>
              </a:buClr>
              <a:buSzPct val="120000"/>
            </a:pPr>
            <a:r>
              <a:rPr lang="fr-FR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1,0%</a:t>
            </a: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: </a:t>
            </a:r>
            <a:r>
              <a:rPr lang="fr-FR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150.000 </a:t>
            </a:r>
            <a:r>
              <a:rPr lang="fr-FR" sz="2800" b="1" dirty="0">
                <a:latin typeface="Arial Narrow" panose="020B0606020202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apprenti-lecteurs </a:t>
            </a:r>
            <a:r>
              <a:rPr lang="fr-FR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anglophones</a:t>
            </a:r>
            <a:r>
              <a:rPr lang="fr-FR" sz="2800" b="1" dirty="0">
                <a:latin typeface="Arial Narrow" panose="020B0606020202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, MSE défavorisé</a:t>
            </a:r>
          </a:p>
          <a:p>
            <a:pPr marL="179388">
              <a:buClr>
                <a:schemeClr val="tx1"/>
              </a:buClr>
              <a:buSzPct val="120000"/>
            </a:pPr>
            <a:r>
              <a:rPr lang="fr-FR" sz="2800" b="1" dirty="0">
                <a:latin typeface="Arial Narrow" panose="020B0606020202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  </a:t>
            </a:r>
            <a:r>
              <a:rPr lang="fr-FR" sz="2800" dirty="0">
                <a:latin typeface="Arial Narrow" panose="020B0606020202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fr-FR" sz="2600" dirty="0">
                <a:latin typeface="Arial Narrow" panose="020B0606020202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(</a:t>
            </a:r>
            <a:r>
              <a:rPr lang="fr-FR" sz="26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Spencer et al., 2014)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B17AADB-89DF-461C-9704-46F23E0D8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278" y="1244085"/>
            <a:ext cx="8249634" cy="3122837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179388">
              <a:buClr>
                <a:schemeClr val="tx1"/>
              </a:buClr>
              <a:buSzPct val="120000"/>
            </a:pPr>
            <a:r>
              <a:rPr lang="fr-FR" sz="2800" b="1" dirty="0">
                <a:latin typeface="Arial Narrow" pitchFamily="34" charset="0"/>
              </a:rPr>
              <a:t>Les enfants « bons décodeurs » ayant des difficultés de compréhension écrite sans aucun problème de compréhension orale </a:t>
            </a:r>
          </a:p>
          <a:p>
            <a:pPr marL="179388">
              <a:buClr>
                <a:schemeClr val="tx1"/>
              </a:buClr>
              <a:buSzPct val="120000"/>
            </a:pPr>
            <a:r>
              <a:rPr lang="fr-FR" sz="2800" b="1" dirty="0">
                <a:latin typeface="Arial Narrow" pitchFamily="34" charset="0"/>
              </a:rPr>
              <a:t>=&gt; sont des cas exceptionnels (autour de 1%)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325066D-A752-4FF9-A43E-65C3AA3F92AD}"/>
              </a:ext>
            </a:extLst>
          </p:cNvPr>
          <p:cNvSpPr txBox="1"/>
          <p:nvPr/>
        </p:nvSpPr>
        <p:spPr>
          <a:xfrm>
            <a:off x="133165" y="-26633"/>
            <a:ext cx="9034027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1" lang="fr-FR" sz="1200" b="1" dirty="0">
              <a:solidFill>
                <a:schemeClr val="bg1"/>
              </a:solidFill>
              <a:highlight>
                <a:srgbClr val="006666"/>
              </a:highlight>
              <a:latin typeface="Calibri" panose="020F0502020204030204" pitchFamily="34" charset="0"/>
              <a:cs typeface="Arial" charset="0"/>
            </a:endParaRPr>
          </a:p>
          <a:p>
            <a:pPr algn="ctr"/>
            <a:r>
              <a:rPr kumimoji="1" lang="fr-FR" sz="2800" b="1" dirty="0">
                <a:latin typeface="Calibri" panose="020F0502020204030204" pitchFamily="34" charset="0"/>
                <a:cs typeface="Arial" charset="0"/>
              </a:rPr>
              <a:t>B3.2. Quelques résultats</a:t>
            </a:r>
          </a:p>
          <a:p>
            <a:pPr algn="ctr"/>
            <a:r>
              <a:rPr kumimoji="1" lang="fr-FR" sz="2800" b="1" dirty="0">
                <a:latin typeface="Calibri" panose="020F0502020204030204" pitchFamily="34" charset="0"/>
                <a:cs typeface="Arial" charset="0"/>
              </a:rPr>
              <a:t>B3.2a. Le mythe des bons décodeurs mauvais </a:t>
            </a:r>
            <a:r>
              <a:rPr kumimoji="1" lang="fr-FR" sz="2800" b="1" dirty="0" err="1">
                <a:latin typeface="Calibri" panose="020F0502020204030204" pitchFamily="34" charset="0"/>
                <a:cs typeface="Arial" charset="0"/>
              </a:rPr>
              <a:t>compreneurs</a:t>
            </a:r>
            <a:endParaRPr lang="fr-FR" sz="28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325066D-A752-4FF9-A43E-65C3AA3F92AD}"/>
              </a:ext>
            </a:extLst>
          </p:cNvPr>
          <p:cNvSpPr txBox="1"/>
          <p:nvPr/>
        </p:nvSpPr>
        <p:spPr>
          <a:xfrm>
            <a:off x="8257" y="-109552"/>
            <a:ext cx="9119230" cy="10836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kumimoji="1" lang="fr-FR" sz="2800" b="1" dirty="0">
                <a:latin typeface="Calibri" panose="020F0502020204030204" pitchFamily="34" charset="0"/>
                <a:cs typeface="Arial" charset="0"/>
              </a:rPr>
              <a:t>B3.2b. Compétences expliquant la compréhension écrite en fin de CP</a:t>
            </a:r>
            <a:endParaRPr lang="fr-FR" sz="2800" dirty="0">
              <a:latin typeface="Brush Script MT" panose="03060802040406070304" pitchFamily="66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07A598BC-835E-4854-998F-620A74FB9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82" y="861507"/>
            <a:ext cx="8537090" cy="53991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 b="1" dirty="0">
                <a:latin typeface="Arial Narrow" pitchFamily="34" charset="0"/>
                <a:cs typeface="Times New Roman" pitchFamily="18" charset="0"/>
              </a:rPr>
              <a:t>Compréhension d’un récit </a:t>
            </a: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(60 mots, Gentaz et al., 2013) </a:t>
            </a:r>
            <a:endParaRPr lang="en-US" sz="24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9002BB-6D05-4A87-B779-BE12B8FDFB82}"/>
              </a:ext>
            </a:extLst>
          </p:cNvPr>
          <p:cNvSpPr/>
          <p:nvPr/>
        </p:nvSpPr>
        <p:spPr>
          <a:xfrm>
            <a:off x="523782" y="1346940"/>
            <a:ext cx="8678575" cy="49859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La petite poule blanche est tombée dans la mare. 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La grande poule noire se précipite à son secours mais elle tombe elle aussi dans la mare et se demande ‘‘Que Faire?’’ 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L’autre poule dit ‘‘regarde ce tronc d’arbre qui flotte, il peut nous sauver’’…</a:t>
            </a:r>
            <a:endParaRPr lang="fr-FR" sz="2600" dirty="0"/>
          </a:p>
          <a:p>
            <a:endParaRPr lang="fr-FR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posées par l’examinateur: </a:t>
            </a:r>
          </a:p>
          <a:p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est la couleur de la petite poule?</a:t>
            </a:r>
          </a:p>
          <a:p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signifie «se précipiter»?: 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Tomber dans un précipice? Aller rapidement? Aller lentement? </a:t>
            </a:r>
          </a:p>
          <a:p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est le meilleur titre pour cette histoire?: 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trois poules? Les poules mouillées? Le sauvetage des poules?...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3806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7C9064E0-F901-4735-8A83-DB061E173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632"/>
            <a:ext cx="9060872" cy="53991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b="1" dirty="0">
                <a:latin typeface="Arial Narrow" pitchFamily="34" charset="0"/>
                <a:cs typeface="Times New Roman" pitchFamily="18" charset="0"/>
              </a:rPr>
              <a:t>Compréhension de phrases </a:t>
            </a:r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(4 à 9 mots, Gentaz et al., 2013 et 2015) </a:t>
            </a:r>
            <a:endParaRPr lang="en-US" sz="2400" b="1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8" name="Image 7" descr="ecosseE2">
            <a:extLst>
              <a:ext uri="{FF2B5EF4-FFF2-40B4-BE49-F238E27FC236}">
                <a16:creationId xmlns:a16="http://schemas.microsoft.com/office/drawing/2014/main" xmlns="" id="{5184409C-001B-4370-B226-85B2FF555A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3482"/>
            <a:ext cx="3888432" cy="26401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F24955C-6FCE-47A7-959D-965ED490315F}"/>
              </a:ext>
            </a:extLst>
          </p:cNvPr>
          <p:cNvSpPr txBox="1"/>
          <p:nvPr/>
        </p:nvSpPr>
        <p:spPr>
          <a:xfrm>
            <a:off x="323528" y="5154222"/>
            <a:ext cx="32403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L’éléphant les porte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6A01253-46EB-44F3-8634-68E6A35485C4}"/>
              </a:ext>
            </a:extLst>
          </p:cNvPr>
          <p:cNvSpPr txBox="1"/>
          <p:nvPr/>
        </p:nvSpPr>
        <p:spPr>
          <a:xfrm>
            <a:off x="4572000" y="511760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cercle est dans l’étoile</a:t>
            </a:r>
          </a:p>
        </p:txBody>
      </p:sp>
      <p:pic>
        <p:nvPicPr>
          <p:cNvPr id="14" name="Picture 4" descr="ECO068">
            <a:extLst>
              <a:ext uri="{FF2B5EF4-FFF2-40B4-BE49-F238E27FC236}">
                <a16:creationId xmlns:a16="http://schemas.microsoft.com/office/drawing/2014/main" xmlns="" id="{6957BCE4-5FB0-44B0-B2EB-8A4592341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" b="1738"/>
          <a:stretch>
            <a:fillRect/>
          </a:stretch>
        </p:blipFill>
        <p:spPr bwMode="auto">
          <a:xfrm>
            <a:off x="4283922" y="1147659"/>
            <a:ext cx="4776950" cy="277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30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554413" y="574675"/>
            <a:ext cx="5589587" cy="8905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2459115" y="1795463"/>
            <a:ext cx="6684885" cy="439737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/>
              <a:t>A. Les nouvelles évaluations nationales </a:t>
            </a:r>
          </a:p>
          <a:p>
            <a:r>
              <a:rPr lang="fr-FR" dirty="0"/>
              <a:t>      CP: Français et mathématiques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r>
              <a:rPr lang="fr-FR" dirty="0">
                <a:solidFill>
                  <a:schemeClr val="tx1"/>
                </a:solidFill>
              </a:rPr>
              <a:t>B. Acquis de la recherche sur les débuts </a:t>
            </a:r>
          </a:p>
          <a:p>
            <a:r>
              <a:rPr lang="fr-FR" dirty="0"/>
              <a:t>      de l’</a:t>
            </a:r>
            <a:r>
              <a:rPr lang="fr-FR" dirty="0">
                <a:solidFill>
                  <a:schemeClr val="tx1"/>
                </a:solidFill>
              </a:rPr>
              <a:t>apprentissage de la lecture </a:t>
            </a:r>
          </a:p>
          <a:p>
            <a:r>
              <a:rPr lang="fr-FR" dirty="0">
                <a:solidFill>
                  <a:schemeClr val="tx1"/>
                </a:solidFill>
              </a:rPr>
              <a:t> C. Un exemple innovant: </a:t>
            </a:r>
            <a:r>
              <a:rPr lang="fr-FR" dirty="0" err="1">
                <a:solidFill>
                  <a:schemeClr val="tx1"/>
                </a:solidFill>
              </a:rPr>
              <a:t>GraphoGame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      Aide à l’apprentissage de la lecture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8864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63C004F5-63A3-476B-A5C8-13EADFB603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B4E4DB-F6BC-41C0-BEF3-BF3CC212E18F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xmlns="" id="{C9E24593-2DF5-4E1E-839D-4AA5E4A3F1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293734"/>
              </p:ext>
            </p:extLst>
          </p:nvPr>
        </p:nvGraphicFramePr>
        <p:xfrm>
          <a:off x="1811044" y="0"/>
          <a:ext cx="7270811" cy="6789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A368374-1240-4487-9091-565EC52B8592}"/>
              </a:ext>
            </a:extLst>
          </p:cNvPr>
          <p:cNvSpPr/>
          <p:nvPr/>
        </p:nvSpPr>
        <p:spPr bwMode="auto">
          <a:xfrm>
            <a:off x="3282953" y="3265714"/>
            <a:ext cx="964239" cy="283196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75BD9E-95EF-4F85-A656-CFD730112A39}"/>
              </a:ext>
            </a:extLst>
          </p:cNvPr>
          <p:cNvSpPr/>
          <p:nvPr/>
        </p:nvSpPr>
        <p:spPr bwMode="auto">
          <a:xfrm>
            <a:off x="6475273" y="2371411"/>
            <a:ext cx="989073" cy="372626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73178A-4500-4235-A1E6-5ACBE8124D21}"/>
              </a:ext>
            </a:extLst>
          </p:cNvPr>
          <p:cNvSpPr/>
          <p:nvPr/>
        </p:nvSpPr>
        <p:spPr bwMode="auto">
          <a:xfrm>
            <a:off x="7436542" y="1567543"/>
            <a:ext cx="989073" cy="453013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DF90A17-74EE-4182-AC5F-8FE622CE452E}"/>
              </a:ext>
            </a:extLst>
          </p:cNvPr>
          <p:cNvSpPr txBox="1"/>
          <p:nvPr/>
        </p:nvSpPr>
        <p:spPr>
          <a:xfrm>
            <a:off x="2421651" y="1778837"/>
            <a:ext cx="4019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En bleu écrit; </a:t>
            </a:r>
            <a:r>
              <a:rPr lang="fr-FR" sz="2400" b="1" dirty="0">
                <a:solidFill>
                  <a:srgbClr val="FF0000"/>
                </a:solidFill>
              </a:rPr>
              <a:t>En rouge oral</a:t>
            </a:r>
          </a:p>
        </p:txBody>
      </p:sp>
    </p:spTree>
    <p:extLst>
      <p:ext uri="{BB962C8B-B14F-4D97-AF65-F5344CB8AC3E}">
        <p14:creationId xmlns:p14="http://schemas.microsoft.com/office/powerpoint/2010/main" val="174503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059" y="19310"/>
            <a:ext cx="9144000" cy="1038004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 b="1" dirty="0"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fr-FR" sz="2800" b="1" dirty="0">
                <a:latin typeface="Arial Narrow" pitchFamily="34" charset="0"/>
                <a:cs typeface="Times New Roman" pitchFamily="18" charset="0"/>
              </a:rPr>
              <a:t>Compréhension écrite de phrases: Fin CP, ZEP </a:t>
            </a:r>
          </a:p>
          <a:p>
            <a:pPr algn="ctr"/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2000" b="1" dirty="0"/>
              <a:t>Gentaz et al., 2015; voir aussi </a:t>
            </a:r>
            <a:r>
              <a:rPr lang="fr-FR" sz="2000" b="1" dirty="0" err="1"/>
              <a:t>Sprenger</a:t>
            </a:r>
            <a:r>
              <a:rPr lang="fr-FR" sz="2000" b="1" dirty="0"/>
              <a:t>-Charolles &amp; Gentaz, 2018)</a:t>
            </a:r>
            <a:r>
              <a:rPr lang="fr-FR" sz="2000" b="1" dirty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algn="ctr"/>
            <a:endParaRPr lang="en-US" sz="36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A7376B-3202-45F4-9A33-13A864D286B4}"/>
              </a:ext>
            </a:extLst>
          </p:cNvPr>
          <p:cNvSpPr/>
          <p:nvPr/>
        </p:nvSpPr>
        <p:spPr>
          <a:xfrm>
            <a:off x="-44662" y="3786208"/>
            <a:ext cx="918866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</a:rPr>
              <a:t> --- </a:t>
            </a:r>
            <a:r>
              <a:rPr lang="fr-FR" sz="2400" dirty="0">
                <a:latin typeface="Arial Narrow" panose="020B0606020202030204" pitchFamily="34" charset="0"/>
                <a:ea typeface="Calibri" panose="020F0502020204030204" pitchFamily="34" charset="0"/>
              </a:rPr>
              <a:t>Décodage (fluence en lecture de mots inventés)</a:t>
            </a:r>
          </a:p>
          <a:p>
            <a:r>
              <a:rPr lang="fr-FR" sz="2400" dirty="0">
                <a:latin typeface="Arial Narrow" panose="020B0606020202030204" pitchFamily="34" charset="0"/>
                <a:ea typeface="Calibri" panose="020F0502020204030204" pitchFamily="34" charset="0"/>
              </a:rPr>
              <a:t> --- Suppression phonème</a:t>
            </a:r>
          </a:p>
          <a:p>
            <a:r>
              <a:rPr lang="fr-FR" sz="2400" dirty="0">
                <a:latin typeface="Arial Narrow" panose="020B0606020202030204" pitchFamily="34" charset="0"/>
                <a:ea typeface="Calibri" panose="020F0502020204030204" pitchFamily="34" charset="0"/>
              </a:rPr>
              <a:t> --- Compréhension orale de phrases</a:t>
            </a:r>
          </a:p>
          <a:p>
            <a:r>
              <a:rPr lang="fr-FR" sz="2400" dirty="0">
                <a:latin typeface="Arial Narrow" panose="020B0606020202030204" pitchFamily="34" charset="0"/>
                <a:ea typeface="Calibri" panose="020F0502020204030204" pitchFamily="34" charset="0"/>
              </a:rPr>
              <a:t> --- Vocabulaire oral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0D710438-CCCD-4BB1-9F81-FE0556111FD7}"/>
              </a:ext>
            </a:extLst>
          </p:cNvPr>
          <p:cNvSpPr/>
          <p:nvPr/>
        </p:nvSpPr>
        <p:spPr bwMode="auto">
          <a:xfrm>
            <a:off x="3195697" y="1093675"/>
            <a:ext cx="2975273" cy="3002912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5863A31-9112-4E1D-8A8B-CD308BADC61F}"/>
              </a:ext>
            </a:extLst>
          </p:cNvPr>
          <p:cNvSpPr/>
          <p:nvPr/>
        </p:nvSpPr>
        <p:spPr>
          <a:xfrm>
            <a:off x="4572000" y="5182670"/>
            <a:ext cx="4739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endParaRPr lang="fr-FR" sz="2400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33B617CC-BEC3-4D8C-962F-DD30E5F1372B}"/>
              </a:ext>
            </a:extLst>
          </p:cNvPr>
          <p:cNvSpPr/>
          <p:nvPr/>
        </p:nvSpPr>
        <p:spPr bwMode="auto">
          <a:xfrm>
            <a:off x="169383" y="4272270"/>
            <a:ext cx="252000" cy="2520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2D943E9D-185F-4937-9948-BDD8F531102F}"/>
              </a:ext>
            </a:extLst>
          </p:cNvPr>
          <p:cNvSpPr/>
          <p:nvPr/>
        </p:nvSpPr>
        <p:spPr bwMode="auto">
          <a:xfrm flipH="1" flipV="1">
            <a:off x="167880" y="5334381"/>
            <a:ext cx="252000" cy="25200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95AE0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xmlns="" id="{7531745B-C6A6-4005-825C-28438EEEF8D5}"/>
              </a:ext>
            </a:extLst>
          </p:cNvPr>
          <p:cNvSpPr/>
          <p:nvPr/>
        </p:nvSpPr>
        <p:spPr bwMode="auto">
          <a:xfrm>
            <a:off x="169383" y="4629704"/>
            <a:ext cx="252000" cy="252000"/>
          </a:xfrm>
          <a:prstGeom prst="ellipse">
            <a:avLst/>
          </a:prstGeom>
          <a:solidFill>
            <a:srgbClr val="F4AAD1"/>
          </a:solidFill>
          <a:ln w="38100" cap="flat" cmpd="sng" algn="ctr">
            <a:solidFill>
              <a:srgbClr val="F5A9B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D7F0A4-99A0-43E5-8268-8BF51DC8EF4B}"/>
              </a:ext>
            </a:extLst>
          </p:cNvPr>
          <p:cNvSpPr/>
          <p:nvPr/>
        </p:nvSpPr>
        <p:spPr>
          <a:xfrm>
            <a:off x="0" y="5788421"/>
            <a:ext cx="505239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</a:rPr>
              <a:t>Faibles décodeurs </a:t>
            </a: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</a:rPr>
              <a:t>Décodage, </a:t>
            </a:r>
            <a:r>
              <a:rPr lang="fr-FR" sz="2800" dirty="0" err="1">
                <a:latin typeface="Arial" panose="020B0604020202020204" pitchFamily="34" charset="0"/>
                <a:ea typeface="Calibri" panose="020F0502020204030204" pitchFamily="34" charset="0"/>
              </a:rPr>
              <a:t>Sup.phonème</a:t>
            </a: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ea typeface="Calibri" panose="020F0502020204030204" pitchFamily="34" charset="0"/>
              </a:rPr>
              <a:t>Voc</a:t>
            </a:r>
            <a:endParaRPr lang="fr-FR" sz="28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2763387-F652-4C43-8A17-9346C1409F9F}"/>
              </a:ext>
            </a:extLst>
          </p:cNvPr>
          <p:cNvSpPr/>
          <p:nvPr/>
        </p:nvSpPr>
        <p:spPr>
          <a:xfrm>
            <a:off x="5052396" y="5788420"/>
            <a:ext cx="4091604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</a:rPr>
              <a:t>Bons décodeurs</a:t>
            </a:r>
          </a:p>
          <a:p>
            <a:r>
              <a:rPr lang="fr-FR" sz="2800" dirty="0" err="1">
                <a:latin typeface="Arial" panose="020B0604020202020204" pitchFamily="34" charset="0"/>
                <a:ea typeface="Calibri" panose="020F0502020204030204" pitchFamily="34" charset="0"/>
              </a:rPr>
              <a:t>Comp.Orale</a:t>
            </a: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</a:rPr>
              <a:t>, Décodage 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E9263F3C-CADE-453E-B6E1-B22D43F0C505}"/>
              </a:ext>
            </a:extLst>
          </p:cNvPr>
          <p:cNvSpPr/>
          <p:nvPr/>
        </p:nvSpPr>
        <p:spPr bwMode="auto">
          <a:xfrm>
            <a:off x="169383" y="5010332"/>
            <a:ext cx="250497" cy="252000"/>
          </a:xfrm>
          <a:prstGeom prst="ellipse">
            <a:avLst/>
          </a:prstGeom>
          <a:solidFill>
            <a:srgbClr val="00FF0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54AF830A-4DED-4098-A706-F08EFCDC3A5E}"/>
              </a:ext>
            </a:extLst>
          </p:cNvPr>
          <p:cNvSpPr txBox="1"/>
          <p:nvPr/>
        </p:nvSpPr>
        <p:spPr>
          <a:xfrm>
            <a:off x="238263" y="2834570"/>
            <a:ext cx="26530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 Narrow" pitchFamily="34" charset="0"/>
                <a:cs typeface="Times New Roman" pitchFamily="18" charset="0"/>
              </a:rPr>
              <a:t>58% des scores en compréhension écrite expliqués par: </a:t>
            </a:r>
            <a:endParaRPr lang="fr-FR" sz="2400" b="1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xmlns="" id="{FDCB7568-D095-4BB3-99C6-66EFF82A4A51}"/>
              </a:ext>
            </a:extLst>
          </p:cNvPr>
          <p:cNvSpPr/>
          <p:nvPr/>
        </p:nvSpPr>
        <p:spPr bwMode="auto">
          <a:xfrm>
            <a:off x="3960235" y="1501828"/>
            <a:ext cx="1619877" cy="164787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DE65D972-F323-4212-AA56-D32465111FC1}"/>
              </a:ext>
            </a:extLst>
          </p:cNvPr>
          <p:cNvSpPr txBox="1"/>
          <p:nvPr/>
        </p:nvSpPr>
        <p:spPr>
          <a:xfrm>
            <a:off x="4695790" y="2191273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 Narrow" panose="020B0606020202030204" pitchFamily="34" charset="0"/>
              </a:rPr>
              <a:t>16%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8B95BE6-A139-4BC3-90B1-D14DD13BB507}"/>
              </a:ext>
            </a:extLst>
          </p:cNvPr>
          <p:cNvSpPr/>
          <p:nvPr/>
        </p:nvSpPr>
        <p:spPr>
          <a:xfrm>
            <a:off x="4637353" y="4504492"/>
            <a:ext cx="3028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Arial Narrow" panose="020B0606020202030204" pitchFamily="34" charset="0"/>
                <a:ea typeface="Calibri" panose="020F0502020204030204" pitchFamily="34" charset="0"/>
              </a:rPr>
              <a:t>Pas Suppression syllabe 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28B88043-48CB-492F-87D5-21C731E7C441}"/>
              </a:ext>
            </a:extLst>
          </p:cNvPr>
          <p:cNvSpPr/>
          <p:nvPr/>
        </p:nvSpPr>
        <p:spPr bwMode="auto">
          <a:xfrm>
            <a:off x="3270024" y="5829444"/>
            <a:ext cx="432000" cy="4320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24383FAA-A539-477B-A328-E7EDC685E7AB}"/>
              </a:ext>
            </a:extLst>
          </p:cNvPr>
          <p:cNvSpPr/>
          <p:nvPr/>
        </p:nvSpPr>
        <p:spPr bwMode="auto">
          <a:xfrm>
            <a:off x="3859143" y="5945952"/>
            <a:ext cx="180000" cy="180000"/>
          </a:xfrm>
          <a:prstGeom prst="ellipse">
            <a:avLst/>
          </a:prstGeom>
          <a:solidFill>
            <a:srgbClr val="F4AAD1"/>
          </a:solidFill>
          <a:ln w="38100" cap="flat" cmpd="sng" algn="ctr">
            <a:solidFill>
              <a:srgbClr val="F5A9B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25118D79-A7A7-4A46-A346-5EE7E6AC3FC0}"/>
              </a:ext>
            </a:extLst>
          </p:cNvPr>
          <p:cNvSpPr/>
          <p:nvPr/>
        </p:nvSpPr>
        <p:spPr bwMode="auto">
          <a:xfrm flipH="1" flipV="1">
            <a:off x="4182420" y="6019988"/>
            <a:ext cx="90000" cy="90000"/>
          </a:xfrm>
          <a:prstGeom prst="ellipse">
            <a:avLst/>
          </a:prstGeom>
          <a:solidFill>
            <a:srgbClr val="92D050"/>
          </a:solidFill>
          <a:ln w="38100" cap="flat" cmpd="sng" algn="ctr">
            <a:solidFill>
              <a:srgbClr val="95AE0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C37BC242-53DE-49F6-A68E-922710C71E87}"/>
              </a:ext>
            </a:extLst>
          </p:cNvPr>
          <p:cNvSpPr/>
          <p:nvPr/>
        </p:nvSpPr>
        <p:spPr bwMode="auto">
          <a:xfrm>
            <a:off x="8032639" y="5929755"/>
            <a:ext cx="288000" cy="288000"/>
          </a:xfrm>
          <a:prstGeom prst="ellipse">
            <a:avLst/>
          </a:prstGeom>
          <a:solidFill>
            <a:srgbClr val="00FF0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6BC9D51A-910E-4FC0-B662-64F89CBF9951}"/>
              </a:ext>
            </a:extLst>
          </p:cNvPr>
          <p:cNvSpPr/>
          <p:nvPr/>
        </p:nvSpPr>
        <p:spPr bwMode="auto">
          <a:xfrm flipH="1">
            <a:off x="8460432" y="6109988"/>
            <a:ext cx="90000" cy="900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39C7C288-859B-491C-ABD8-994D048735D1}"/>
              </a:ext>
            </a:extLst>
          </p:cNvPr>
          <p:cNvSpPr txBox="1"/>
          <p:nvPr/>
        </p:nvSpPr>
        <p:spPr>
          <a:xfrm>
            <a:off x="3550555" y="1608843"/>
            <a:ext cx="716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58%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8D609868-12B3-474B-B309-9C229CFBA9A0}"/>
              </a:ext>
            </a:extLst>
          </p:cNvPr>
          <p:cNvSpPr/>
          <p:nvPr/>
        </p:nvSpPr>
        <p:spPr bwMode="auto">
          <a:xfrm>
            <a:off x="2568628" y="1047840"/>
            <a:ext cx="4739676" cy="3202494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charset="0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xmlns="" id="{4906FAD6-3074-477A-A8A7-FB04BACBFF3A}"/>
              </a:ext>
            </a:extLst>
          </p:cNvPr>
          <p:cNvSpPr/>
          <p:nvPr/>
        </p:nvSpPr>
        <p:spPr bwMode="auto">
          <a:xfrm>
            <a:off x="4330775" y="1234873"/>
            <a:ext cx="720000" cy="720000"/>
          </a:xfrm>
          <a:prstGeom prst="ellipse">
            <a:avLst/>
          </a:prstGeom>
          <a:solidFill>
            <a:srgbClr val="F4AAD1"/>
          </a:solidFill>
          <a:ln w="38100" cap="flat" cmpd="sng" algn="ctr">
            <a:solidFill>
              <a:srgbClr val="F5A9B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xmlns="" id="{06947CD3-D7A7-42C9-A316-3FE36329D774}"/>
              </a:ext>
            </a:extLst>
          </p:cNvPr>
          <p:cNvSpPr/>
          <p:nvPr/>
        </p:nvSpPr>
        <p:spPr bwMode="auto">
          <a:xfrm>
            <a:off x="3198532" y="1951234"/>
            <a:ext cx="1373468" cy="1234825"/>
          </a:xfrm>
          <a:prstGeom prst="ellipse">
            <a:avLst/>
          </a:prstGeom>
          <a:solidFill>
            <a:srgbClr val="00FF0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xmlns="" id="{7C0A2BA5-F30B-4DE4-A96D-23B4948D1F74}"/>
              </a:ext>
            </a:extLst>
          </p:cNvPr>
          <p:cNvSpPr/>
          <p:nvPr/>
        </p:nvSpPr>
        <p:spPr bwMode="auto">
          <a:xfrm>
            <a:off x="3962777" y="2953920"/>
            <a:ext cx="792000" cy="795927"/>
          </a:xfrm>
          <a:prstGeom prst="ellipse">
            <a:avLst/>
          </a:prstGeom>
          <a:solidFill>
            <a:srgbClr val="95AE02"/>
          </a:solidFill>
          <a:ln w="38100" cap="flat" cmpd="sng" algn="ctr">
            <a:solidFill>
              <a:srgbClr val="95AE0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6B1D52C5-60B8-4F0A-AB60-4BB5266A20E7}"/>
              </a:ext>
            </a:extLst>
          </p:cNvPr>
          <p:cNvSpPr txBox="1"/>
          <p:nvPr/>
        </p:nvSpPr>
        <p:spPr>
          <a:xfrm>
            <a:off x="3521885" y="2381773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 Narrow" panose="020B0606020202030204" pitchFamily="34" charset="0"/>
              </a:rPr>
              <a:t>9%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14999901-FFC1-4FF7-930F-AE9DF9AA3DD5}"/>
              </a:ext>
            </a:extLst>
          </p:cNvPr>
          <p:cNvSpPr txBox="1"/>
          <p:nvPr/>
        </p:nvSpPr>
        <p:spPr>
          <a:xfrm>
            <a:off x="3931232" y="3191033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 Narrow" panose="020B0606020202030204" pitchFamily="34" charset="0"/>
              </a:rPr>
              <a:t>5%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6AC1B4EA-119F-4E07-BAE0-AD56183DEEF6}"/>
              </a:ext>
            </a:extLst>
          </p:cNvPr>
          <p:cNvSpPr txBox="1"/>
          <p:nvPr/>
        </p:nvSpPr>
        <p:spPr>
          <a:xfrm>
            <a:off x="4352221" y="1375488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 Narrow" panose="020B0606020202030204" pitchFamily="34" charset="0"/>
              </a:rPr>
              <a:t>4%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9787475-E948-49D0-A0C3-1FBA68F8A81C}"/>
              </a:ext>
            </a:extLst>
          </p:cNvPr>
          <p:cNvSpPr txBox="1"/>
          <p:nvPr/>
        </p:nvSpPr>
        <p:spPr>
          <a:xfrm>
            <a:off x="7373712" y="2441646"/>
            <a:ext cx="1645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Reproduit par </a:t>
            </a:r>
            <a:r>
              <a:rPr lang="fr-FR" dirty="0" err="1"/>
              <a:t>Goigoux</a:t>
            </a:r>
            <a:r>
              <a:rPr lang="fr-FR" dirty="0"/>
              <a:t> et al. (2016)</a:t>
            </a:r>
          </a:p>
        </p:txBody>
      </p:sp>
    </p:spTree>
    <p:extLst>
      <p:ext uri="{BB962C8B-B14F-4D97-AF65-F5344CB8AC3E}">
        <p14:creationId xmlns:p14="http://schemas.microsoft.com/office/powerpoint/2010/main" val="13366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32" grpId="0" animBg="1"/>
      <p:bldP spid="38" grpId="0" animBg="1"/>
      <p:bldP spid="40" grpId="0" animBg="1"/>
      <p:bldP spid="5" grpId="0" animBg="1"/>
      <p:bldP spid="22" grpId="0" animBg="1"/>
      <p:bldP spid="30" grpId="0" animBg="1"/>
      <p:bldP spid="33" grpId="0" animBg="1"/>
      <p:bldP spid="44" grpId="0" animBg="1"/>
      <p:bldP spid="45" grpId="0"/>
      <p:bldP spid="4" grpId="0"/>
      <p:bldP spid="24" grpId="0" animBg="1"/>
      <p:bldP spid="25" grpId="0" animBg="1"/>
      <p:bldP spid="26" grpId="0" animBg="1"/>
      <p:bldP spid="28" grpId="0" animBg="1"/>
      <p:bldP spid="34" grpId="0" animBg="1"/>
      <p:bldP spid="35" grpId="0"/>
      <p:bldP spid="36" grpId="0" animBg="1"/>
      <p:bldP spid="42" grpId="0" animBg="1"/>
      <p:bldP spid="43" grpId="0" animBg="1"/>
      <p:bldP spid="47" grpId="0" animBg="1"/>
      <p:bldP spid="48" grpId="0"/>
      <p:bldP spid="49" grpId="0"/>
      <p:bldP spid="50" grpId="0"/>
      <p:bldP spid="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676456" y="6248400"/>
            <a:ext cx="504056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CF0559-91BE-418A-82A8-9518606BF71A}" type="slidenum">
              <a:rPr lang="fr-FR" smtClean="0">
                <a:latin typeface="Arial Black" pitchFamily="34" charset="0"/>
              </a:rPr>
              <a:pPr eaLnBrk="1" hangingPunct="1"/>
              <a:t>22</a:t>
            </a:fld>
            <a:endParaRPr lang="fr-FR">
              <a:latin typeface="Arial Blac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F3D599-23E6-4CD5-ACE2-D28E0EA270FE}"/>
              </a:ext>
            </a:extLst>
          </p:cNvPr>
          <p:cNvSpPr/>
          <p:nvPr/>
        </p:nvSpPr>
        <p:spPr>
          <a:xfrm>
            <a:off x="964642" y="13785"/>
            <a:ext cx="8179357" cy="63401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B4. Autres résultats francophones 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(voir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Sprenger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-Charolles et al. (1998 et 2003) pour des études longitudinales </a:t>
            </a:r>
          </a:p>
          <a:p>
            <a:endParaRPr lang="fr-FR" sz="8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800" b="1" dirty="0">
                <a:solidFill>
                  <a:schemeClr val="tx1">
                    <a:lumMod val="50000"/>
                  </a:schemeClr>
                </a:solidFill>
              </a:rPr>
              <a:t>Capacités de segmentation phonémique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: </a:t>
            </a: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=&gt; Facilitent l’apprentissage de la lecture</a:t>
            </a:r>
          </a:p>
          <a:p>
            <a:endParaRPr lang="fr-FR" sz="8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800" b="1" dirty="0">
                <a:solidFill>
                  <a:schemeClr val="tx1">
                    <a:lumMod val="50000"/>
                  </a:schemeClr>
                </a:solidFill>
              </a:rPr>
              <a:t>Utilisation systématique du décodage au milieu du CP </a:t>
            </a: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=&gt; Mots réguliers (table) = mots inventés (</a:t>
            </a:r>
            <a:r>
              <a:rPr lang="fr-FR" sz="2800" dirty="0" err="1">
                <a:solidFill>
                  <a:schemeClr val="tx1">
                    <a:lumMod val="50000"/>
                  </a:schemeClr>
                </a:solidFill>
              </a:rPr>
              <a:t>tipre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endParaRPr lang="fr-FR" sz="8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800" b="1" dirty="0">
                <a:solidFill>
                  <a:schemeClr val="tx1">
                    <a:lumMod val="50000"/>
                  </a:schemeClr>
                </a:solidFill>
              </a:rPr>
              <a:t>Changement rapide entre milieu et fin CP</a:t>
            </a: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=&gt; Mots réguliers &gt; mots inventés &gt; mots </a:t>
            </a:r>
            <a:r>
              <a:rPr lang="fr-FR" sz="2800" dirty="0" err="1">
                <a:solidFill>
                  <a:schemeClr val="tx1">
                    <a:lumMod val="50000"/>
                  </a:schemeClr>
                </a:solidFill>
              </a:rPr>
              <a:t>irrég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 (sept)</a:t>
            </a:r>
            <a:endParaRPr lang="fr-FR" sz="2800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fr-FR" sz="8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800" b="1" dirty="0">
                <a:solidFill>
                  <a:schemeClr val="tx1">
                    <a:lumMod val="50000"/>
                  </a:schemeClr>
                </a:solidFill>
              </a:rPr>
              <a:t>Décodage = mécanisme d’</a:t>
            </a:r>
            <a:r>
              <a:rPr lang="fr-FR" sz="2800" b="1" dirty="0" err="1">
                <a:solidFill>
                  <a:schemeClr val="tx1">
                    <a:lumMod val="50000"/>
                  </a:schemeClr>
                </a:solidFill>
              </a:rPr>
              <a:t>auto-apprentissage</a:t>
            </a:r>
            <a:endParaRPr lang="fr-FR" sz="8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Les bons décodeurs précoces font le plus de progrès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En lecture de mots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En compréhension de textes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endParaRPr lang="fr-FR" sz="8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400" b="1" dirty="0">
                <a:solidFill>
                  <a:schemeClr val="tx1">
                    <a:lumMod val="50000"/>
                  </a:schemeClr>
                </a:solidFill>
              </a:rPr>
              <a:t>Synthèse des études francophone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(Deacon et al., 2017) qui</a:t>
            </a:r>
          </a:p>
          <a:p>
            <a:r>
              <a:rPr lang="fr-FR" sz="2400" b="1" dirty="0">
                <a:solidFill>
                  <a:schemeClr val="tx1">
                    <a:lumMod val="50000"/>
                  </a:schemeClr>
                </a:solidFill>
              </a:rPr>
              <a:t>reproduisent ceux des études anglophones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fr-FR" sz="2400" dirty="0" err="1">
                <a:solidFill>
                  <a:schemeClr val="tx1">
                    <a:lumMod val="50000"/>
                  </a:schemeClr>
                </a:solidFill>
              </a:rPr>
              <a:t>Castles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 et al., 2018)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5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D43688-5A3A-42C3-A273-A953ADE68EE5}" type="slidenum">
              <a:rPr lang="fr-FR" altLang="fr-FR" sz="1600" smtClean="0">
                <a:latin typeface="Arial Black" pitchFamily="34" charset="0"/>
              </a:rPr>
              <a:pPr eaLnBrk="1" hangingPunct="1"/>
              <a:t>23</a:t>
            </a:fld>
            <a:endParaRPr lang="fr-FR" altLang="fr-FR" sz="1600">
              <a:latin typeface="Arial Black" pitchFamily="34" charset="0"/>
            </a:endParaRPr>
          </a:p>
        </p:txBody>
      </p:sp>
      <p:sp>
        <p:nvSpPr>
          <p:cNvPr id="555010" name="Text Box 2"/>
          <p:cNvSpPr txBox="1">
            <a:spLocks noChangeArrowheads="1"/>
          </p:cNvSpPr>
          <p:nvPr/>
        </p:nvSpPr>
        <p:spPr bwMode="auto">
          <a:xfrm>
            <a:off x="349377" y="596042"/>
            <a:ext cx="2223001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dirty="0">
                <a:latin typeface="Times New Roman" pitchFamily="18" charset="0"/>
              </a:rPr>
              <a:t>Phonème</a:t>
            </a:r>
            <a:endParaRPr lang="fr-FR" altLang="fr-FR" sz="2800" b="1" dirty="0">
              <a:latin typeface="Times New Roman" pitchFamily="18" charset="0"/>
            </a:endParaRPr>
          </a:p>
        </p:txBody>
      </p:sp>
      <p:sp>
        <p:nvSpPr>
          <p:cNvPr id="555011" name="Text Box 3"/>
          <p:cNvSpPr txBox="1">
            <a:spLocks noChangeArrowheads="1"/>
          </p:cNvSpPr>
          <p:nvPr/>
        </p:nvSpPr>
        <p:spPr bwMode="auto">
          <a:xfrm>
            <a:off x="3233698" y="560303"/>
            <a:ext cx="5910302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dirty="0">
                <a:latin typeface="Times New Roman" pitchFamily="18" charset="0"/>
              </a:rPr>
              <a:t>Graphème: orthographe transparente</a:t>
            </a:r>
            <a:endParaRPr lang="fr-FR" altLang="fr-FR" sz="2800" b="1" dirty="0">
              <a:latin typeface="Times New Roman" pitchFamily="18" charset="0"/>
            </a:endParaRPr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49377" y="2362200"/>
            <a:ext cx="2120646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fr-FR" altLang="fr-FR" sz="3600" b="1" dirty="0">
                <a:solidFill>
                  <a:srgbClr val="111111"/>
                </a:solidFill>
                <a:latin typeface="Times New Roman" pitchFamily="18" charset="0"/>
              </a:rPr>
              <a:t>/g/</a:t>
            </a:r>
          </a:p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fr-FR" altLang="fr-FR" sz="3600" b="1" dirty="0">
                <a:solidFill>
                  <a:srgbClr val="111111"/>
                </a:solidFill>
                <a:latin typeface="Times New Roman" pitchFamily="18" charset="0"/>
              </a:rPr>
              <a:t>/k/</a:t>
            </a:r>
          </a:p>
          <a:p>
            <a:pPr algn="ctr" eaLnBrk="1" hangingPunct="1"/>
            <a:r>
              <a:rPr lang="fr-FR" altLang="fr-FR" sz="4800" b="1" baseline="300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endParaRPr lang="fr-FR" altLang="fr-FR" sz="3600" b="1" dirty="0">
              <a:latin typeface="Times New Roman" pitchFamily="18" charset="0"/>
            </a:endParaRPr>
          </a:p>
        </p:txBody>
      </p:sp>
      <p:sp>
        <p:nvSpPr>
          <p:cNvPr id="555013" name="Line 5"/>
          <p:cNvSpPr>
            <a:spLocks noChangeShapeType="1"/>
          </p:cNvSpPr>
          <p:nvPr/>
        </p:nvSpPr>
        <p:spPr bwMode="auto">
          <a:xfrm flipV="1">
            <a:off x="2411413" y="3068960"/>
            <a:ext cx="33845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5015" name="Rectangle 7"/>
          <p:cNvSpPr>
            <a:spLocks noChangeArrowheads="1"/>
          </p:cNvSpPr>
          <p:nvPr/>
        </p:nvSpPr>
        <p:spPr bwMode="auto">
          <a:xfrm>
            <a:off x="6059488" y="23495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fr-FR" altLang="fr-FR" sz="3600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fr-FR" altLang="fr-FR" sz="3600" b="1" dirty="0">
                <a:solidFill>
                  <a:srgbClr val="111111"/>
                </a:solidFill>
                <a:latin typeface="Times New Roman" pitchFamily="18" charset="0"/>
              </a:rPr>
              <a:t>&lt;g&gt; </a:t>
            </a:r>
          </a:p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fr-FR" altLang="fr-FR" sz="3600" b="1" dirty="0">
                <a:solidFill>
                  <a:srgbClr val="111111"/>
                </a:solidFill>
                <a:latin typeface="Times New Roman" pitchFamily="18" charset="0"/>
              </a:rPr>
              <a:t>&lt;k&gt;</a:t>
            </a:r>
            <a:r>
              <a:rPr lang="fr-FR" altLang="fr-FR" sz="4800" b="1" baseline="300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endParaRPr lang="fr-FR" altLang="fr-FR" sz="3600" b="1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9737" y="6249245"/>
            <a:ext cx="296068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altLang="fr-FR" b="1" dirty="0">
                <a:cs typeface="Arial" charset="0"/>
              </a:rPr>
              <a:t>2 </a:t>
            </a:r>
            <a:r>
              <a:rPr lang="en-US" altLang="fr-FR" b="1" dirty="0" err="1">
                <a:cs typeface="Arial" charset="0"/>
              </a:rPr>
              <a:t>nouvelles</a:t>
            </a:r>
            <a:r>
              <a:rPr lang="en-US" altLang="fr-FR" b="1" dirty="0">
                <a:cs typeface="Arial" charset="0"/>
              </a:rPr>
              <a:t> connections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2483768" y="4653136"/>
            <a:ext cx="33845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957C037-7170-408A-A0A3-6966621F8936}"/>
              </a:ext>
            </a:extLst>
          </p:cNvPr>
          <p:cNvSpPr/>
          <p:nvPr/>
        </p:nvSpPr>
        <p:spPr>
          <a:xfrm>
            <a:off x="251209" y="37083"/>
            <a:ext cx="897317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B5. Une explication plausible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297814"/>
      </p:ext>
    </p:extLst>
  </p:cSld>
  <p:clrMapOvr>
    <a:masterClrMapping/>
  </p:clrMapOvr>
  <p:transition advTm="2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0" grpId="0" animBg="1"/>
      <p:bldP spid="555011" grpId="0" animBg="1"/>
      <p:bldP spid="555012" grpId="0" animBg="1"/>
      <p:bldP spid="555013" grpId="0" animBg="1"/>
      <p:bldP spid="555015" grpId="0" animBg="1"/>
      <p:bldP spid="2" grpId="0"/>
      <p:bldP spid="11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71866" y="6248400"/>
            <a:ext cx="1036638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C13937-ACA7-4548-AB97-904B01979F58}" type="slidenum">
              <a:rPr lang="fr-FR" altLang="fr-FR" sz="1600" smtClean="0">
                <a:latin typeface="Arial Black" pitchFamily="34" charset="0"/>
              </a:rPr>
              <a:pPr eaLnBrk="1" hangingPunct="1"/>
              <a:t>24</a:t>
            </a:fld>
            <a:endParaRPr lang="fr-FR" altLang="fr-FR" sz="1600" dirty="0">
              <a:latin typeface="Arial Black" pitchFamily="34" charset="0"/>
            </a:endParaRPr>
          </a:p>
        </p:txBody>
      </p:sp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7092950" y="2565400"/>
            <a:ext cx="13716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fr-FR" altLang="fr-FR" sz="3600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fr-FR" altLang="fr-FR" sz="3600" dirty="0">
                <a:solidFill>
                  <a:srgbClr val="111111"/>
                </a:solidFill>
                <a:latin typeface="Times New Roman" pitchFamily="18" charset="0"/>
              </a:rPr>
              <a:t>&lt;g&gt;</a:t>
            </a:r>
          </a:p>
          <a:p>
            <a:pPr algn="ctr" eaLnBrk="1" hangingPunct="1"/>
            <a:r>
              <a:rPr lang="fr-FR" altLang="fr-FR" sz="3600" dirty="0">
                <a:solidFill>
                  <a:srgbClr val="111111"/>
                </a:solidFill>
                <a:latin typeface="Times New Roman" pitchFamily="18" charset="0"/>
              </a:rPr>
              <a:t>&lt;</a:t>
            </a:r>
            <a:r>
              <a:rPr lang="fr-FR" altLang="fr-FR" sz="3600" dirty="0" err="1">
                <a:solidFill>
                  <a:srgbClr val="111111"/>
                </a:solidFill>
                <a:latin typeface="Times New Roman" pitchFamily="18" charset="0"/>
              </a:rPr>
              <a:t>gu</a:t>
            </a:r>
            <a:r>
              <a:rPr lang="fr-FR" altLang="fr-FR" sz="3600" dirty="0">
                <a:solidFill>
                  <a:srgbClr val="111111"/>
                </a:solidFill>
                <a:latin typeface="Times New Roman" pitchFamily="18" charset="0"/>
              </a:rPr>
              <a:t>&gt;</a:t>
            </a:r>
          </a:p>
          <a:p>
            <a:pPr algn="ctr" eaLnBrk="1" hangingPunct="1"/>
            <a:endParaRPr lang="fr-FR" altLang="fr-FR" sz="3600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fr-FR" altLang="fr-FR" sz="3600" dirty="0">
                <a:solidFill>
                  <a:srgbClr val="111111"/>
                </a:solidFill>
                <a:latin typeface="Times New Roman" pitchFamily="18" charset="0"/>
              </a:rPr>
              <a:t>&lt;</a:t>
            </a:r>
            <a:r>
              <a:rPr lang="fr-FR" altLang="fr-FR" sz="3600" dirty="0" err="1">
                <a:solidFill>
                  <a:srgbClr val="111111"/>
                </a:solidFill>
                <a:latin typeface="Times New Roman" pitchFamily="18" charset="0"/>
              </a:rPr>
              <a:t>qu</a:t>
            </a:r>
            <a:r>
              <a:rPr lang="fr-FR" altLang="fr-FR" sz="3600" dirty="0">
                <a:solidFill>
                  <a:srgbClr val="111111"/>
                </a:solidFill>
                <a:latin typeface="Times New Roman" pitchFamily="18" charset="0"/>
              </a:rPr>
              <a:t>&gt;</a:t>
            </a:r>
          </a:p>
          <a:p>
            <a:pPr algn="ctr" eaLnBrk="1" hangingPunct="1"/>
            <a:r>
              <a:rPr lang="fr-FR" altLang="fr-FR" sz="3600" dirty="0">
                <a:solidFill>
                  <a:srgbClr val="111111"/>
                </a:solidFill>
                <a:latin typeface="Times New Roman" pitchFamily="18" charset="0"/>
              </a:rPr>
              <a:t>&lt;c&gt;</a:t>
            </a:r>
          </a:p>
          <a:p>
            <a:pPr algn="ctr" eaLnBrk="1" hangingPunct="1"/>
            <a:r>
              <a:rPr lang="fr-FR" altLang="fr-FR" sz="3600" dirty="0">
                <a:solidFill>
                  <a:srgbClr val="111111"/>
                </a:solidFill>
                <a:latin typeface="Times New Roman" pitchFamily="18" charset="0"/>
              </a:rPr>
              <a:t>&lt;k&gt;</a:t>
            </a:r>
          </a:p>
          <a:p>
            <a:pPr algn="ctr" eaLnBrk="1" hangingPunct="1"/>
            <a:endParaRPr lang="fr-FR" altLang="fr-FR" sz="3600" dirty="0">
              <a:solidFill>
                <a:srgbClr val="111111"/>
              </a:solidFill>
              <a:latin typeface="Times New Roman" pitchFamily="18" charset="0"/>
            </a:endParaRPr>
          </a:p>
        </p:txBody>
      </p:sp>
      <p:sp>
        <p:nvSpPr>
          <p:cNvPr id="556035" name="Text Box 3"/>
          <p:cNvSpPr txBox="1">
            <a:spLocks noChangeArrowheads="1"/>
          </p:cNvSpPr>
          <p:nvPr/>
        </p:nvSpPr>
        <p:spPr bwMode="auto">
          <a:xfrm>
            <a:off x="2592476" y="45967"/>
            <a:ext cx="6484206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z="2800" dirty="0">
              <a:latin typeface="Times New Roman" pitchFamily="18" charset="0"/>
            </a:endParaRPr>
          </a:p>
          <a:p>
            <a:pPr eaLnBrk="1" hangingPunct="1"/>
            <a:r>
              <a:rPr lang="fr-FR" altLang="fr-FR" sz="2800" dirty="0">
                <a:latin typeface="Times New Roman" pitchFamily="18" charset="0"/>
              </a:rPr>
              <a:t>Graphème: orthographe moins transparente</a:t>
            </a:r>
            <a:endParaRPr lang="fr-FR" altLang="fr-FR" sz="2800" b="1" dirty="0">
              <a:latin typeface="Times New Roman" pitchFamily="18" charset="0"/>
            </a:endParaRPr>
          </a:p>
        </p:txBody>
      </p:sp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304800" y="2420888"/>
            <a:ext cx="1752600" cy="405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fr-FR" altLang="fr-FR" sz="3600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fr-FR" altLang="fr-FR" sz="3600" b="1" dirty="0">
                <a:solidFill>
                  <a:srgbClr val="111111"/>
                </a:solidFill>
                <a:latin typeface="Times New Roman" pitchFamily="18" charset="0"/>
              </a:rPr>
              <a:t>/g/</a:t>
            </a:r>
          </a:p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fr-FR" altLang="fr-FR" sz="3600" b="1" dirty="0">
                <a:solidFill>
                  <a:srgbClr val="111111"/>
                </a:solidFill>
                <a:latin typeface="Times New Roman" pitchFamily="18" charset="0"/>
              </a:rPr>
              <a:t>/k/</a:t>
            </a:r>
          </a:p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endParaRPr lang="fr-FR" altLang="fr-FR" sz="4800" b="1" baseline="30000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endParaRPr lang="fr-FR" altLang="fr-FR" sz="3600" b="1" dirty="0">
              <a:latin typeface="Times New Roman" pitchFamily="18" charset="0"/>
            </a:endParaRPr>
          </a:p>
        </p:txBody>
      </p:sp>
      <p:sp>
        <p:nvSpPr>
          <p:cNvPr id="556037" name="Line 5"/>
          <p:cNvSpPr>
            <a:spLocks noChangeShapeType="1"/>
          </p:cNvSpPr>
          <p:nvPr/>
        </p:nvSpPr>
        <p:spPr bwMode="auto">
          <a:xfrm flipV="1">
            <a:off x="2124075" y="5013325"/>
            <a:ext cx="4679950" cy="4286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6038" name="Line 6"/>
          <p:cNvSpPr>
            <a:spLocks noChangeShapeType="1"/>
          </p:cNvSpPr>
          <p:nvPr/>
        </p:nvSpPr>
        <p:spPr bwMode="auto">
          <a:xfrm>
            <a:off x="2195513" y="5445125"/>
            <a:ext cx="4679950" cy="7143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6039" name="Line 7"/>
          <p:cNvSpPr>
            <a:spLocks noChangeShapeType="1"/>
          </p:cNvSpPr>
          <p:nvPr/>
        </p:nvSpPr>
        <p:spPr bwMode="auto">
          <a:xfrm>
            <a:off x="2124075" y="3284538"/>
            <a:ext cx="4752975" cy="576262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6040" name="Line 8"/>
          <p:cNvSpPr>
            <a:spLocks noChangeShapeType="1"/>
          </p:cNvSpPr>
          <p:nvPr/>
        </p:nvSpPr>
        <p:spPr bwMode="auto">
          <a:xfrm>
            <a:off x="2124075" y="3284538"/>
            <a:ext cx="4752975" cy="730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0" y="104647"/>
            <a:ext cx="2497702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sz="2800" dirty="0">
              <a:latin typeface="Times New Roman" pitchFamily="18" charset="0"/>
            </a:endParaRPr>
          </a:p>
          <a:p>
            <a:pPr eaLnBrk="1" hangingPunct="1"/>
            <a:r>
              <a:rPr lang="fr-FR" altLang="fr-FR" sz="2800" dirty="0">
                <a:latin typeface="Times New Roman" pitchFamily="18" charset="0"/>
              </a:rPr>
              <a:t>Phonème</a:t>
            </a:r>
            <a:endParaRPr lang="fr-FR" altLang="fr-FR" sz="2800" b="1" dirty="0">
              <a:latin typeface="Times New Roman" pitchFamily="18" charset="0"/>
            </a:endParaRPr>
          </a:p>
        </p:txBody>
      </p:sp>
      <p:sp>
        <p:nvSpPr>
          <p:cNvPr id="556042" name="Line 10"/>
          <p:cNvSpPr>
            <a:spLocks noChangeShapeType="1"/>
          </p:cNvSpPr>
          <p:nvPr/>
        </p:nvSpPr>
        <p:spPr bwMode="auto">
          <a:xfrm>
            <a:off x="2124075" y="5445125"/>
            <a:ext cx="4679950" cy="50323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7703" y="6081830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altLang="fr-FR" b="1" dirty="0">
                <a:cs typeface="Arial" charset="0"/>
              </a:rPr>
              <a:t>5 </a:t>
            </a:r>
            <a:r>
              <a:rPr lang="en-US" altLang="fr-FR" b="1" dirty="0" err="1">
                <a:cs typeface="Arial" charset="0"/>
              </a:rPr>
              <a:t>nouvelles</a:t>
            </a:r>
            <a:r>
              <a:rPr lang="en-US" altLang="fr-FR" b="1" dirty="0">
                <a:cs typeface="Arial" charset="0"/>
              </a:rPr>
              <a:t> connections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3306045"/>
      </p:ext>
    </p:extLst>
  </p:cSld>
  <p:clrMapOvr>
    <a:masterClrMapping/>
  </p:clrMapOvr>
  <p:transition advTm="4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4" grpId="0" animBg="1"/>
      <p:bldP spid="556035" grpId="0" animBg="1"/>
      <p:bldP spid="556036" grpId="0" animBg="1"/>
      <p:bldP spid="556037" grpId="0" animBg="1"/>
      <p:bldP spid="556038" grpId="0" animBg="1"/>
      <p:bldP spid="556039" grpId="0" animBg="1"/>
      <p:bldP spid="556040" grpId="0" animBg="1"/>
      <p:bldP spid="556041" grpId="0" animBg="1"/>
      <p:bldP spid="556042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6906634" y="6307894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CDE57-535B-42DE-8221-AA0EA61161A5}" type="slidenum">
              <a:rPr lang="fr-FR" altLang="fr-FR" sz="1600" smtClean="0">
                <a:latin typeface="Arial Black" pitchFamily="34" charset="0"/>
              </a:rPr>
              <a:pPr eaLnBrk="1" hangingPunct="1"/>
              <a:t>25</a:t>
            </a:fld>
            <a:endParaRPr lang="fr-FR" altLang="fr-FR" sz="1600" dirty="0">
              <a:latin typeface="Arial Black" pitchFamily="34" charset="0"/>
            </a:endParaRPr>
          </a:p>
        </p:txBody>
      </p:sp>
      <p:sp>
        <p:nvSpPr>
          <p:cNvPr id="557058" name="Rectangle 2"/>
          <p:cNvSpPr>
            <a:spLocks noChangeArrowheads="1"/>
          </p:cNvSpPr>
          <p:nvPr/>
        </p:nvSpPr>
        <p:spPr bwMode="auto">
          <a:xfrm>
            <a:off x="6858000" y="2514600"/>
            <a:ext cx="13716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fr-FR" altLang="fr-FR" sz="3600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fr-FR" altLang="fr-FR" sz="3600" dirty="0">
                <a:solidFill>
                  <a:srgbClr val="111111"/>
                </a:solidFill>
                <a:latin typeface="Times New Roman" pitchFamily="18" charset="0"/>
              </a:rPr>
              <a:t>&lt;g&gt;</a:t>
            </a:r>
          </a:p>
          <a:p>
            <a:pPr algn="ctr" eaLnBrk="1" hangingPunct="1"/>
            <a:r>
              <a:rPr lang="fr-FR" altLang="fr-FR" sz="3600" dirty="0">
                <a:solidFill>
                  <a:srgbClr val="111111"/>
                </a:solidFill>
                <a:latin typeface="Times New Roman" pitchFamily="18" charset="0"/>
              </a:rPr>
              <a:t>&lt;</a:t>
            </a:r>
            <a:r>
              <a:rPr lang="fr-FR" altLang="fr-FR" sz="3600" dirty="0" err="1">
                <a:solidFill>
                  <a:srgbClr val="111111"/>
                </a:solidFill>
                <a:latin typeface="Times New Roman" pitchFamily="18" charset="0"/>
              </a:rPr>
              <a:t>gu</a:t>
            </a:r>
            <a:r>
              <a:rPr lang="fr-FR" altLang="fr-FR" sz="3600" dirty="0">
                <a:solidFill>
                  <a:srgbClr val="111111"/>
                </a:solidFill>
                <a:latin typeface="Times New Roman" pitchFamily="18" charset="0"/>
              </a:rPr>
              <a:t>&gt;</a:t>
            </a:r>
          </a:p>
          <a:p>
            <a:pPr algn="ctr" eaLnBrk="1" hangingPunct="1"/>
            <a:endParaRPr lang="fr-FR" altLang="fr-FR" sz="3600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endParaRPr lang="fr-FR" altLang="fr-FR" sz="3600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fr-FR" altLang="fr-FR" sz="3600" dirty="0">
                <a:solidFill>
                  <a:srgbClr val="111111"/>
                </a:solidFill>
                <a:latin typeface="Times New Roman" pitchFamily="18" charset="0"/>
              </a:rPr>
              <a:t>&lt;</a:t>
            </a:r>
            <a:r>
              <a:rPr lang="fr-FR" altLang="fr-FR" sz="3600" dirty="0" err="1">
                <a:solidFill>
                  <a:srgbClr val="111111"/>
                </a:solidFill>
                <a:latin typeface="Times New Roman" pitchFamily="18" charset="0"/>
              </a:rPr>
              <a:t>qu</a:t>
            </a:r>
            <a:r>
              <a:rPr lang="fr-FR" altLang="fr-FR" sz="3600" dirty="0">
                <a:solidFill>
                  <a:srgbClr val="111111"/>
                </a:solidFill>
                <a:latin typeface="Times New Roman" pitchFamily="18" charset="0"/>
              </a:rPr>
              <a:t>&gt;</a:t>
            </a:r>
          </a:p>
          <a:p>
            <a:pPr algn="ctr" eaLnBrk="1" hangingPunct="1"/>
            <a:r>
              <a:rPr lang="fr-FR" altLang="fr-FR" sz="3600" dirty="0">
                <a:solidFill>
                  <a:srgbClr val="111111"/>
                </a:solidFill>
                <a:latin typeface="Times New Roman" pitchFamily="18" charset="0"/>
              </a:rPr>
              <a:t>&lt;c&gt;</a:t>
            </a:r>
          </a:p>
          <a:p>
            <a:pPr algn="ctr" eaLnBrk="1" hangingPunct="1"/>
            <a:r>
              <a:rPr lang="fr-FR" altLang="fr-FR" sz="3600" dirty="0">
                <a:solidFill>
                  <a:srgbClr val="111111"/>
                </a:solidFill>
                <a:latin typeface="Times New Roman" pitchFamily="18" charset="0"/>
              </a:rPr>
              <a:t>&lt;k&gt;</a:t>
            </a:r>
          </a:p>
          <a:p>
            <a:pPr algn="ctr" eaLnBrk="1" hangingPunct="1"/>
            <a:endParaRPr lang="fr-FR" altLang="fr-FR" sz="3600" dirty="0">
              <a:solidFill>
                <a:srgbClr val="111111"/>
              </a:solidFill>
              <a:latin typeface="Times New Roman" pitchFamily="18" charset="0"/>
            </a:endParaRPr>
          </a:p>
        </p:txBody>
      </p:sp>
      <p:sp>
        <p:nvSpPr>
          <p:cNvPr id="557059" name="Rectangle 3"/>
          <p:cNvSpPr>
            <a:spLocks noChangeArrowheads="1"/>
          </p:cNvSpPr>
          <p:nvPr/>
        </p:nvSpPr>
        <p:spPr bwMode="auto">
          <a:xfrm>
            <a:off x="304800" y="2667000"/>
            <a:ext cx="1752600" cy="381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fr-FR" altLang="fr-FR" sz="3600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fr-FR" altLang="fr-FR" sz="3600" b="1" dirty="0">
                <a:solidFill>
                  <a:srgbClr val="111111"/>
                </a:solidFill>
                <a:latin typeface="Times New Roman" pitchFamily="18" charset="0"/>
              </a:rPr>
              <a:t>/g/</a:t>
            </a:r>
          </a:p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fr-FR" altLang="fr-FR" sz="3600" b="1" dirty="0">
                <a:solidFill>
                  <a:srgbClr val="111111"/>
                </a:solidFill>
                <a:latin typeface="Times New Roman" pitchFamily="18" charset="0"/>
              </a:rPr>
              <a:t>/k/</a:t>
            </a:r>
          </a:p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fr-FR" altLang="fr-FR" sz="3600" b="1" dirty="0">
                <a:solidFill>
                  <a:srgbClr val="111111"/>
                </a:solidFill>
                <a:latin typeface="Times New Roman" pitchFamily="18" charset="0"/>
              </a:rPr>
              <a:t>/</a:t>
            </a:r>
            <a:r>
              <a:rPr lang="fr-FR" altLang="fr-FR" sz="3600" b="1" dirty="0" err="1">
                <a:solidFill>
                  <a:srgbClr val="111111"/>
                </a:solidFill>
                <a:latin typeface="Times New Roman" pitchFamily="18" charset="0"/>
              </a:rPr>
              <a:t>k</a:t>
            </a:r>
            <a:r>
              <a:rPr lang="fr-FR" altLang="fr-FR" sz="4800" b="1" baseline="30000" dirty="0" err="1">
                <a:solidFill>
                  <a:srgbClr val="111111"/>
                </a:solidFill>
                <a:latin typeface="Times New Roman" pitchFamily="18" charset="0"/>
              </a:rPr>
              <a:t>h</a:t>
            </a:r>
            <a:r>
              <a:rPr lang="fr-FR" altLang="fr-FR" sz="4800" b="1" dirty="0">
                <a:solidFill>
                  <a:srgbClr val="111111"/>
                </a:solidFill>
                <a:latin typeface="Times New Roman" pitchFamily="18" charset="0"/>
              </a:rPr>
              <a:t>/</a:t>
            </a:r>
            <a:r>
              <a:rPr lang="fr-FR" altLang="fr-FR" sz="4800" b="1" baseline="300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endParaRPr lang="fr-FR" altLang="fr-FR" sz="3600" b="1" dirty="0">
              <a:solidFill>
                <a:srgbClr val="111111"/>
              </a:solidFill>
              <a:latin typeface="Times New Roman" pitchFamily="18" charset="0"/>
            </a:endParaRPr>
          </a:p>
          <a:p>
            <a:pPr algn="ctr" eaLnBrk="1" hangingPunct="1"/>
            <a:endParaRPr lang="fr-FR" altLang="fr-FR" sz="3600" b="1" dirty="0">
              <a:latin typeface="Times New Roman" pitchFamily="18" charset="0"/>
            </a:endParaRPr>
          </a:p>
        </p:txBody>
      </p:sp>
      <p:sp>
        <p:nvSpPr>
          <p:cNvPr id="557060" name="Line 4"/>
          <p:cNvSpPr>
            <a:spLocks noChangeShapeType="1"/>
          </p:cNvSpPr>
          <p:nvPr/>
        </p:nvSpPr>
        <p:spPr bwMode="auto">
          <a:xfrm flipV="1">
            <a:off x="2124075" y="3644900"/>
            <a:ext cx="4608513" cy="720725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7061" name="Line 5"/>
          <p:cNvSpPr>
            <a:spLocks noChangeShapeType="1"/>
          </p:cNvSpPr>
          <p:nvPr/>
        </p:nvSpPr>
        <p:spPr bwMode="auto">
          <a:xfrm flipV="1">
            <a:off x="2124075" y="5157788"/>
            <a:ext cx="4679950" cy="215900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7062" name="Line 6"/>
          <p:cNvSpPr>
            <a:spLocks noChangeShapeType="1"/>
          </p:cNvSpPr>
          <p:nvPr/>
        </p:nvSpPr>
        <p:spPr bwMode="auto">
          <a:xfrm>
            <a:off x="2124075" y="5373688"/>
            <a:ext cx="4679950" cy="431800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7063" name="Line 7"/>
          <p:cNvSpPr>
            <a:spLocks noChangeShapeType="1"/>
          </p:cNvSpPr>
          <p:nvPr/>
        </p:nvSpPr>
        <p:spPr bwMode="auto">
          <a:xfrm>
            <a:off x="2195513" y="3213100"/>
            <a:ext cx="4608512" cy="431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7064" name="Line 8"/>
          <p:cNvSpPr>
            <a:spLocks noChangeShapeType="1"/>
          </p:cNvSpPr>
          <p:nvPr/>
        </p:nvSpPr>
        <p:spPr bwMode="auto">
          <a:xfrm flipV="1">
            <a:off x="2195513" y="3068638"/>
            <a:ext cx="4608512" cy="1296987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7065" name="Line 9"/>
          <p:cNvSpPr>
            <a:spLocks noChangeShapeType="1"/>
          </p:cNvSpPr>
          <p:nvPr/>
        </p:nvSpPr>
        <p:spPr bwMode="auto">
          <a:xfrm flipV="1">
            <a:off x="2124075" y="2997200"/>
            <a:ext cx="4679950" cy="2159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7066" name="Line 10"/>
          <p:cNvSpPr>
            <a:spLocks noChangeShapeType="1"/>
          </p:cNvSpPr>
          <p:nvPr/>
        </p:nvSpPr>
        <p:spPr bwMode="auto">
          <a:xfrm>
            <a:off x="2124075" y="4365625"/>
            <a:ext cx="4679950" cy="143986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7067" name="Line 11"/>
          <p:cNvSpPr>
            <a:spLocks noChangeShapeType="1"/>
          </p:cNvSpPr>
          <p:nvPr/>
        </p:nvSpPr>
        <p:spPr bwMode="auto">
          <a:xfrm>
            <a:off x="2195513" y="3213100"/>
            <a:ext cx="4608512" cy="2592388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7068" name="Line 12"/>
          <p:cNvSpPr>
            <a:spLocks noChangeShapeType="1"/>
          </p:cNvSpPr>
          <p:nvPr/>
        </p:nvSpPr>
        <p:spPr bwMode="auto">
          <a:xfrm flipV="1">
            <a:off x="2124075" y="3573463"/>
            <a:ext cx="4679950" cy="1800225"/>
          </a:xfrm>
          <a:prstGeom prst="line">
            <a:avLst/>
          </a:prstGeom>
          <a:noFill/>
          <a:ln w="44450">
            <a:solidFill>
              <a:srgbClr val="00FF00"/>
            </a:solidFill>
            <a:prstDash val="sysDot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7069" name="Line 13"/>
          <p:cNvSpPr>
            <a:spLocks noChangeShapeType="1"/>
          </p:cNvSpPr>
          <p:nvPr/>
        </p:nvSpPr>
        <p:spPr bwMode="auto">
          <a:xfrm flipV="1">
            <a:off x="2124075" y="2997200"/>
            <a:ext cx="4752975" cy="2376488"/>
          </a:xfrm>
          <a:prstGeom prst="line">
            <a:avLst/>
          </a:prstGeom>
          <a:noFill/>
          <a:ln w="44450">
            <a:solidFill>
              <a:srgbClr val="00FF00"/>
            </a:solidFill>
            <a:prstDash val="sysDot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7070" name="Line 14"/>
          <p:cNvSpPr>
            <a:spLocks noChangeShapeType="1"/>
          </p:cNvSpPr>
          <p:nvPr/>
        </p:nvSpPr>
        <p:spPr bwMode="auto">
          <a:xfrm>
            <a:off x="2124075" y="3213100"/>
            <a:ext cx="4679950" cy="1944688"/>
          </a:xfrm>
          <a:prstGeom prst="line">
            <a:avLst/>
          </a:prstGeom>
          <a:noFill/>
          <a:ln w="41275">
            <a:solidFill>
              <a:srgbClr val="FF0000"/>
            </a:solidFill>
            <a:prstDash val="sysDot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7071" name="Line 15"/>
          <p:cNvSpPr>
            <a:spLocks noChangeShapeType="1"/>
          </p:cNvSpPr>
          <p:nvPr/>
        </p:nvSpPr>
        <p:spPr bwMode="auto">
          <a:xfrm>
            <a:off x="2195513" y="4365625"/>
            <a:ext cx="4537075" cy="79216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7072" name="Text Box 16"/>
          <p:cNvSpPr txBox="1">
            <a:spLocks noChangeArrowheads="1"/>
          </p:cNvSpPr>
          <p:nvPr/>
        </p:nvSpPr>
        <p:spPr bwMode="auto">
          <a:xfrm>
            <a:off x="5940425" y="115888"/>
            <a:ext cx="320357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dirty="0">
                <a:latin typeface="Times New Roman" pitchFamily="18" charset="0"/>
              </a:rPr>
              <a:t>Orthographe opaque</a:t>
            </a:r>
            <a:endParaRPr lang="fr-FR" altLang="fr-FR" sz="2800" b="1" dirty="0">
              <a:latin typeface="Times New Roman" pitchFamily="18" charset="0"/>
            </a:endParaRPr>
          </a:p>
        </p:txBody>
      </p:sp>
      <p:sp>
        <p:nvSpPr>
          <p:cNvPr id="557073" name="Text Box 17"/>
          <p:cNvSpPr txBox="1">
            <a:spLocks noChangeArrowheads="1"/>
          </p:cNvSpPr>
          <p:nvPr/>
        </p:nvSpPr>
        <p:spPr bwMode="auto">
          <a:xfrm>
            <a:off x="0" y="0"/>
            <a:ext cx="5828044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dirty="0">
                <a:latin typeface="Times New Roman" pitchFamily="18" charset="0"/>
              </a:rPr>
              <a:t>Compétences phonologiques détériorées (au niveau phonémique)</a:t>
            </a:r>
            <a:endParaRPr lang="fr-FR" altLang="fr-FR" sz="2800" b="1" dirty="0">
              <a:latin typeface="Times New Roman" pitchFamily="18" charset="0"/>
            </a:endParaRPr>
          </a:p>
        </p:txBody>
      </p:sp>
      <p:sp>
        <p:nvSpPr>
          <p:cNvPr id="557074" name="Line 18"/>
          <p:cNvSpPr>
            <a:spLocks noChangeShapeType="1"/>
          </p:cNvSpPr>
          <p:nvPr/>
        </p:nvSpPr>
        <p:spPr bwMode="auto">
          <a:xfrm>
            <a:off x="2124075" y="3213100"/>
            <a:ext cx="4679950" cy="3024188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7075" name="Line 19"/>
          <p:cNvSpPr>
            <a:spLocks noChangeShapeType="1"/>
          </p:cNvSpPr>
          <p:nvPr/>
        </p:nvSpPr>
        <p:spPr bwMode="auto">
          <a:xfrm>
            <a:off x="2051050" y="4365625"/>
            <a:ext cx="4681538" cy="187166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7076" name="Line 20"/>
          <p:cNvSpPr>
            <a:spLocks noChangeShapeType="1"/>
          </p:cNvSpPr>
          <p:nvPr/>
        </p:nvSpPr>
        <p:spPr bwMode="auto">
          <a:xfrm>
            <a:off x="2124075" y="5457674"/>
            <a:ext cx="4679950" cy="936625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42331" y="2259412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altLang="fr-FR" b="1" dirty="0">
                <a:cs typeface="Arial" charset="0"/>
              </a:rPr>
              <a:t>10 à 15 </a:t>
            </a:r>
            <a:r>
              <a:rPr lang="en-US" altLang="fr-FR" b="1" dirty="0" err="1">
                <a:cs typeface="Arial" charset="0"/>
              </a:rPr>
              <a:t>nouvelles</a:t>
            </a:r>
            <a:r>
              <a:rPr lang="en-US" altLang="fr-FR" b="1" dirty="0">
                <a:cs typeface="Arial" charset="0"/>
              </a:rPr>
              <a:t> connections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F1B628-FABA-46DC-9398-47DF9DB4DEE0}"/>
              </a:ext>
            </a:extLst>
          </p:cNvPr>
          <p:cNvSpPr/>
          <p:nvPr/>
        </p:nvSpPr>
        <p:spPr bwMode="auto">
          <a:xfrm>
            <a:off x="683568" y="2708920"/>
            <a:ext cx="1080120" cy="187166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166411D-72BB-4ECA-BF84-30FA30FB4A66}"/>
              </a:ext>
            </a:extLst>
          </p:cNvPr>
          <p:cNvSpPr/>
          <p:nvPr/>
        </p:nvSpPr>
        <p:spPr bwMode="auto">
          <a:xfrm>
            <a:off x="691321" y="3933824"/>
            <a:ext cx="1080120" cy="1871664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Graphique 24" descr="Cerveau dans une tête">
            <a:extLst>
              <a:ext uri="{FF2B5EF4-FFF2-40B4-BE49-F238E27FC236}">
                <a16:creationId xmlns:a16="http://schemas.microsoft.com/office/drawing/2014/main" xmlns="" id="{2EDFAC93-A014-4013-9807-24B3865FF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41096" y="3177306"/>
            <a:ext cx="2211024" cy="219638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5F64A38-4153-47D9-A31C-FD8B103F27FF}"/>
              </a:ext>
            </a:extLst>
          </p:cNvPr>
          <p:cNvSpPr txBox="1"/>
          <p:nvPr/>
        </p:nvSpPr>
        <p:spPr>
          <a:xfrm>
            <a:off x="3217092" y="1276390"/>
            <a:ext cx="613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Voir Dehaene et al. (2011); </a:t>
            </a:r>
            <a:r>
              <a:rPr lang="fr-FR" dirty="0" err="1"/>
              <a:t>Kolinsky</a:t>
            </a:r>
            <a:r>
              <a:rPr lang="fr-FR" dirty="0"/>
              <a:t> et al. (2018)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7534"/>
      </p:ext>
    </p:extLst>
  </p:cSld>
  <p:clrMapOvr>
    <a:masterClrMapping/>
  </p:clrMapOvr>
  <p:transition advTm="97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8" grpId="0" animBg="1"/>
      <p:bldP spid="557059" grpId="0" animBg="1"/>
      <p:bldP spid="557060" grpId="0" animBg="1"/>
      <p:bldP spid="557061" grpId="0" animBg="1"/>
      <p:bldP spid="557062" grpId="0" animBg="1"/>
      <p:bldP spid="557063" grpId="0" animBg="1"/>
      <p:bldP spid="557064" grpId="0" animBg="1"/>
      <p:bldP spid="557065" grpId="0" animBg="1"/>
      <p:bldP spid="557066" grpId="0" animBg="1"/>
      <p:bldP spid="557067" grpId="0" animBg="1"/>
      <p:bldP spid="557068" grpId="0" animBg="1"/>
      <p:bldP spid="557069" grpId="0" animBg="1"/>
      <p:bldP spid="557070" grpId="0" animBg="1"/>
      <p:bldP spid="557071" grpId="0" animBg="1"/>
      <p:bldP spid="557072" grpId="0" animBg="1"/>
      <p:bldP spid="557073" grpId="0" animBg="1"/>
      <p:bldP spid="557074" grpId="0" animBg="1"/>
      <p:bldP spid="557075" grpId="0" animBg="1"/>
      <p:bldP spid="557076" grpId="0" animBg="1"/>
      <p:bldP spid="23" grpId="0"/>
      <p:bldP spid="2" grpId="0" animBg="1"/>
      <p:bldP spid="24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64642" y="91918"/>
            <a:ext cx="8179360" cy="15454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dirty="0"/>
              <a:t>C. Un exemple innovant: </a:t>
            </a:r>
            <a:r>
              <a:rPr lang="fr-FR" dirty="0" err="1"/>
              <a:t>GraphoGame</a:t>
            </a:r>
            <a:r>
              <a:rPr lang="fr-FR" dirty="0"/>
              <a:t> Aide à l’apprentissage de la lecture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Zone complémentaire : </a:t>
            </a:r>
            <a:br>
              <a:rPr lang="fr-FR" dirty="0"/>
            </a:br>
            <a:r>
              <a:rPr lang="fr-FR" dirty="0"/>
              <a:t>Noms des intervenants, etc. 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272683" y="1798320"/>
            <a:ext cx="6909754" cy="3412872"/>
          </a:xfrm>
          <a:solidFill>
            <a:schemeClr val="bg1"/>
          </a:solidFill>
        </p:spPr>
        <p:txBody>
          <a:bodyPr/>
          <a:lstStyle/>
          <a:p>
            <a:r>
              <a:rPr lang="fr-FR" dirty="0"/>
              <a:t>C1. Intérêt du numérique</a:t>
            </a:r>
          </a:p>
          <a:p>
            <a:r>
              <a:rPr lang="fr-FR" dirty="0"/>
              <a:t>C2. Question de méthode</a:t>
            </a:r>
          </a:p>
          <a:p>
            <a:r>
              <a:rPr lang="fr-FR" dirty="0"/>
              <a:t>C3. Résultats préliminaires</a:t>
            </a:r>
          </a:p>
          <a:p>
            <a:r>
              <a:rPr lang="fr-FR" dirty="0"/>
              <a:t>C4. Pour conclure</a:t>
            </a:r>
          </a:p>
        </p:txBody>
      </p:sp>
    </p:spTree>
    <p:extLst>
      <p:ext uri="{BB962C8B-B14F-4D97-AF65-F5344CB8AC3E}">
        <p14:creationId xmlns:p14="http://schemas.microsoft.com/office/powerpoint/2010/main" val="416563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1745388" y="101965"/>
            <a:ext cx="7341834" cy="6556286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buSzPct val="100000"/>
            </a:pPr>
            <a:r>
              <a:rPr lang="fr-FR" dirty="0"/>
              <a:t> </a:t>
            </a:r>
            <a:r>
              <a:rPr lang="fr-FR" sz="3300" b="1" dirty="0">
                <a:latin typeface="Arial" panose="020B0604020202020204" pitchFamily="34" charset="0"/>
                <a:cs typeface="Arial" panose="020B0604020202020204" pitchFamily="34" charset="0"/>
              </a:rPr>
              <a:t>C1. Intérêt du numérique (a)</a:t>
            </a:r>
          </a:p>
          <a:p>
            <a:pPr>
              <a:buSzPct val="100000"/>
            </a:pPr>
            <a:r>
              <a:rPr lang="fr-FR" sz="2400" b="1" dirty="0" err="1"/>
              <a:t>Lassault</a:t>
            </a:r>
            <a:r>
              <a:rPr lang="fr-FR" sz="2400" b="1" dirty="0"/>
              <a:t> &amp; Ziegler (2018)</a:t>
            </a:r>
            <a:endParaRPr lang="fr-FR" sz="2400" dirty="0"/>
          </a:p>
          <a:p>
            <a:pPr>
              <a:buSzPct val="100000"/>
            </a:pPr>
            <a:endParaRPr lang="fr-FR" sz="19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simultanée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audio-visuelle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fr-FR" dirty="0">
                <a:solidFill>
                  <a:srgbClr val="0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COUPLAGE, SYNCHRONISATION</a:t>
            </a:r>
          </a:p>
          <a:p>
            <a:pPr>
              <a:spcBef>
                <a:spcPts val="1200"/>
              </a:spcBef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Correction immédiate des erreurs </a:t>
            </a:r>
          </a:p>
          <a:p>
            <a:pPr>
              <a:spcBef>
                <a:spcPts val="1200"/>
              </a:spcBef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fr-FR" dirty="0">
                <a:solidFill>
                  <a:srgbClr val="0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APPRENTISSAGE SUPERVISÉ</a:t>
            </a:r>
          </a:p>
          <a:p>
            <a:pPr>
              <a:spcBef>
                <a:spcPts val="1200"/>
              </a:spcBef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Suivi de l’enfant et adaptation à son niveau </a:t>
            </a:r>
          </a:p>
          <a:p>
            <a:pPr>
              <a:spcBef>
                <a:spcPts val="1200"/>
              </a:spcBef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fr-FR" dirty="0">
                <a:solidFill>
                  <a:srgbClr val="0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APPRENTISSAGE INDIVIDUALISÉ </a:t>
            </a:r>
          </a:p>
          <a:p>
            <a:pPr>
              <a:spcBef>
                <a:spcPts val="1200"/>
              </a:spcBef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Progression du plus facile au plus complexe </a:t>
            </a:r>
          </a:p>
          <a:p>
            <a:pPr>
              <a:spcBef>
                <a:spcPts val="1200"/>
              </a:spcBef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fr-FR" dirty="0">
                <a:solidFill>
                  <a:srgbClr val="0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SYSTÉMATICITÉ</a:t>
            </a:r>
          </a:p>
          <a:p>
            <a:pPr>
              <a:spcBef>
                <a:spcPts val="1200"/>
              </a:spcBef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Répétition massive </a:t>
            </a:r>
          </a:p>
          <a:p>
            <a:pPr>
              <a:spcBef>
                <a:spcPts val="1200"/>
              </a:spcBef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fr-FR" dirty="0">
                <a:solidFill>
                  <a:srgbClr val="0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AUTOMATICITÉ</a:t>
            </a:r>
          </a:p>
          <a:p>
            <a:pPr>
              <a:spcBef>
                <a:spcPts val="1200"/>
              </a:spcBef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Ludique, l’élève est en situation de réussite </a:t>
            </a:r>
          </a:p>
          <a:p>
            <a:pPr>
              <a:spcBef>
                <a:spcPts val="1200"/>
              </a:spcBef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fr-FR" dirty="0">
                <a:solidFill>
                  <a:srgbClr val="0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72840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675223" y="72934"/>
            <a:ext cx="8468777" cy="655628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C1. Intérêt du numérique pour l’enseignant (b)</a:t>
            </a:r>
          </a:p>
          <a:p>
            <a:pPr>
              <a:spcBef>
                <a:spcPts val="1200"/>
              </a:spcBef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Travailler avec un sous-groupe (l’autre est en autonomie) </a:t>
            </a:r>
          </a:p>
          <a:p>
            <a:pPr>
              <a:spcBef>
                <a:spcPts val="1200"/>
              </a:spcBef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Suivre les progrès des élèves avec des indicateurs quantitatifs</a:t>
            </a:r>
          </a:p>
          <a:p>
            <a:pPr>
              <a:spcBef>
                <a:spcPts val="1200"/>
              </a:spcBef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Libérer du temps: tâches répétitives faites sur un ordinateur</a:t>
            </a:r>
          </a:p>
          <a:p>
            <a:pPr>
              <a:spcBef>
                <a:spcPts val="1200"/>
              </a:spcBef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Augmenter le temps engagé dans le code </a:t>
            </a:r>
          </a:p>
          <a:p>
            <a:pPr>
              <a:spcBef>
                <a:spcPts val="1200"/>
              </a:spcBef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B524FD17-8090-47F3-92DB-DE17A3918D83}"/>
              </a:ext>
            </a:extLst>
          </p:cNvPr>
          <p:cNvGrpSpPr/>
          <p:nvPr/>
        </p:nvGrpSpPr>
        <p:grpSpPr>
          <a:xfrm>
            <a:off x="1611559" y="3382659"/>
            <a:ext cx="6155962" cy="3960265"/>
            <a:chOff x="669406" y="2918335"/>
            <a:chExt cx="5902412" cy="3739359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E7C1212C-E420-4011-81EA-C275E8304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06" y="2918335"/>
              <a:ext cx="5902412" cy="306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6">
              <a:extLst>
                <a:ext uri="{FF2B5EF4-FFF2-40B4-BE49-F238E27FC236}">
                  <a16:creationId xmlns:a16="http://schemas.microsoft.com/office/drawing/2014/main" xmlns="" id="{93D4A93A-1C08-4A14-894C-6DD4B1EB4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825" y="6449938"/>
              <a:ext cx="3821025" cy="200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73">
              <a:extLst>
                <a:ext uri="{FF2B5EF4-FFF2-40B4-BE49-F238E27FC236}">
                  <a16:creationId xmlns:a16="http://schemas.microsoft.com/office/drawing/2014/main" xmlns="" id="{7AE5B7F2-D7FA-4DAE-8101-E48ED12AE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820" y="3519028"/>
              <a:ext cx="2486832" cy="26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latin typeface="Verdana" panose="020B0604030504040204" pitchFamily="34" charset="0"/>
                  <a:cs typeface="Arial" panose="020B0604020202020204" pitchFamily="34" charset="0"/>
                </a:rPr>
                <a:t>Il faut plus de temps !</a:t>
              </a:r>
              <a:endParaRPr lang="fr-FR" altLang="fr-FR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4FE2B7C4-9AC0-4CBE-9AEF-E96618EA9B8E}"/>
                </a:ext>
              </a:extLst>
            </p:cNvPr>
            <p:cNvSpPr txBox="1"/>
            <p:nvPr/>
          </p:nvSpPr>
          <p:spPr>
            <a:xfrm>
              <a:off x="1258196" y="6380695"/>
              <a:ext cx="12025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Bruno </a:t>
              </a:r>
              <a:r>
                <a:rPr lang="fr-FR" sz="1200" b="1" dirty="0" err="1"/>
                <a:t>Suchaut</a:t>
              </a:r>
              <a:r>
                <a:rPr lang="fr-FR" sz="1200" b="1" dirty="0"/>
                <a:t>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181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" y="17756"/>
            <a:ext cx="9144000" cy="6858000"/>
          </a:xfrm>
          <a:prstGeom prst="rect">
            <a:avLst/>
          </a:prstGeom>
        </p:spPr>
      </p:pic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xmlns="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349386" y="974976"/>
            <a:ext cx="8794613" cy="5492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fr-FR" altLang="fr-FR" sz="1400" cap="none" dirty="0"/>
              <a:t>Adaptation et évaluation de </a:t>
            </a:r>
            <a:r>
              <a:rPr lang="fr-FR" altLang="fr-FR" sz="1400" cap="none" dirty="0" err="1"/>
              <a:t>GraphoGame</a:t>
            </a:r>
            <a:r>
              <a:rPr lang="fr-FR" altLang="fr-FR" sz="1400" cap="none" dirty="0"/>
              <a:t> pour le français</a:t>
            </a:r>
            <a:endParaRPr lang="fr-FR" sz="1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27" y="457367"/>
            <a:ext cx="2342122" cy="6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627170" y="163729"/>
            <a:ext cx="5059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fr-FR" altLang="en-US" sz="2800" b="1" dirty="0">
                <a:cs typeface="Arial" panose="020B0604020202020204" pitchFamily="34" charset="0"/>
              </a:rPr>
              <a:t>C2. Question de méthode (a)</a:t>
            </a:r>
            <a:endParaRPr lang="fr-FR" altLang="en-US" sz="1800" dirty="0">
              <a:cs typeface="Arial" panose="020B0604020202020204" pitchFamily="34" charset="0"/>
            </a:endParaRPr>
          </a:p>
        </p:txBody>
      </p:sp>
      <p:grpSp>
        <p:nvGrpSpPr>
          <p:cNvPr id="85" name="Groupe 84"/>
          <p:cNvGrpSpPr/>
          <p:nvPr/>
        </p:nvGrpSpPr>
        <p:grpSpPr>
          <a:xfrm>
            <a:off x="242016" y="1325514"/>
            <a:ext cx="2097929" cy="2250809"/>
            <a:chOff x="242016" y="1325514"/>
            <a:chExt cx="2097929" cy="2250809"/>
          </a:xfrm>
        </p:grpSpPr>
        <p:grpSp>
          <p:nvGrpSpPr>
            <p:cNvPr id="47" name="Groupe 46"/>
            <p:cNvGrpSpPr/>
            <p:nvPr/>
          </p:nvGrpSpPr>
          <p:grpSpPr>
            <a:xfrm>
              <a:off x="242016" y="1617742"/>
              <a:ext cx="2062878" cy="1958581"/>
              <a:chOff x="14288" y="508000"/>
              <a:chExt cx="2973387" cy="2921000"/>
            </a:xfrm>
          </p:grpSpPr>
          <p:pic>
            <p:nvPicPr>
              <p:cNvPr id="48" name="Imag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5663" y="693738"/>
                <a:ext cx="876300" cy="1117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Image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725" y="1200150"/>
                <a:ext cx="1016000" cy="1341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Image 1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225" y="1608138"/>
                <a:ext cx="1055688" cy="1370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Image 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2250" y="1001713"/>
                <a:ext cx="1154113" cy="1652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Image 1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8925" y="1911350"/>
                <a:ext cx="847725" cy="1206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Ellipse 52"/>
              <p:cNvSpPr/>
              <p:nvPr/>
            </p:nvSpPr>
            <p:spPr>
              <a:xfrm>
                <a:off x="14288" y="508000"/>
                <a:ext cx="2973387" cy="2921000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464110" y="1325514"/>
              <a:ext cx="18758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1" lang="fr-FR" altLang="en-US" sz="1400" b="1" dirty="0">
                  <a:solidFill>
                    <a:srgbClr val="005E8F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54 manuels du primaire </a:t>
              </a:r>
              <a:endParaRPr lang="fr-FR" altLang="en-US" sz="1400" dirty="0">
                <a:solidFill>
                  <a:srgbClr val="005E8F"/>
                </a:solidFill>
              </a:endParaRPr>
            </a:p>
          </p:txBody>
        </p:sp>
      </p:grpSp>
      <p:grpSp>
        <p:nvGrpSpPr>
          <p:cNvPr id="55" name="Groupe 54"/>
          <p:cNvGrpSpPr>
            <a:grpSpLocks/>
          </p:cNvGrpSpPr>
          <p:nvPr/>
        </p:nvGrpSpPr>
        <p:grpSpPr bwMode="auto">
          <a:xfrm>
            <a:off x="2437059" y="1504743"/>
            <a:ext cx="2513012" cy="1965532"/>
            <a:chOff x="3094038" y="731937"/>
            <a:chExt cx="2512334" cy="2265015"/>
          </a:xfrm>
        </p:grpSpPr>
        <p:sp>
          <p:nvSpPr>
            <p:cNvPr id="56" name="Organigramme : Disque magnétique 55"/>
            <p:cNvSpPr/>
            <p:nvPr/>
          </p:nvSpPr>
          <p:spPr>
            <a:xfrm>
              <a:off x="3644751" y="2487467"/>
              <a:ext cx="1939402" cy="509485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4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7" name="Organigramme : Disque magnétique 56"/>
            <p:cNvSpPr/>
            <p:nvPr/>
          </p:nvSpPr>
          <p:spPr>
            <a:xfrm>
              <a:off x="3654274" y="2101781"/>
              <a:ext cx="1939402" cy="509486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8" name="Organigramme : Disque magnétique 57"/>
            <p:cNvSpPr/>
            <p:nvPr/>
          </p:nvSpPr>
          <p:spPr>
            <a:xfrm>
              <a:off x="3666970" y="1712921"/>
              <a:ext cx="1939402" cy="511073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9" name="Rectangle 16"/>
            <p:cNvSpPr>
              <a:spLocks noChangeArrowheads="1"/>
            </p:cNvSpPr>
            <p:nvPr/>
          </p:nvSpPr>
          <p:spPr bwMode="auto">
            <a:xfrm>
              <a:off x="3574478" y="731937"/>
              <a:ext cx="1993543" cy="60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fr-FR" altLang="en-US" sz="1400" b="1" dirty="0">
                  <a:solidFill>
                    <a:srgbClr val="005E8F"/>
                  </a:solidFill>
                  <a:cs typeface="Arial" panose="020B0604020202020204" pitchFamily="34" charset="0"/>
                </a:rPr>
                <a:t>Base de données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fr-FR" altLang="en-US" sz="1400" b="1" dirty="0">
                  <a:solidFill>
                    <a:srgbClr val="005E8F"/>
                  </a:solidFill>
                  <a:cs typeface="Arial" panose="020B0604020202020204" pitchFamily="34" charset="0"/>
                </a:rPr>
                <a:t>(</a:t>
              </a:r>
              <a:r>
                <a:rPr kumimoji="1" lang="fr-FR" altLang="en-US" sz="1400" b="1" dirty="0" err="1">
                  <a:solidFill>
                    <a:srgbClr val="005E8F"/>
                  </a:solidFill>
                  <a:cs typeface="Arial" panose="020B0604020202020204" pitchFamily="34" charset="0"/>
                </a:rPr>
                <a:t>Manulex</a:t>
              </a:r>
              <a:r>
                <a:rPr kumimoji="1" lang="fr-FR" altLang="en-US" sz="1400" b="1" dirty="0">
                  <a:solidFill>
                    <a:srgbClr val="005E8F"/>
                  </a:solidFill>
                  <a:cs typeface="Arial" panose="020B0604020202020204" pitchFamily="34" charset="0"/>
                </a:rPr>
                <a:t>-morpho)</a:t>
              </a:r>
              <a:r>
                <a:rPr kumimoji="1" lang="fr-FR" altLang="en-US" sz="14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)</a:t>
              </a:r>
              <a:endParaRPr lang="fr-F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18"/>
            <p:cNvSpPr>
              <a:spLocks noChangeArrowheads="1"/>
            </p:cNvSpPr>
            <p:nvPr/>
          </p:nvSpPr>
          <p:spPr bwMode="auto">
            <a:xfrm>
              <a:off x="4452938" y="2636912"/>
              <a:ext cx="56673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1" lang="fr-FR" altLang="en-US" sz="1600" b="1">
                  <a:latin typeface="Arial Narrow" panose="020B0606020202030204" pitchFamily="34" charset="0"/>
                  <a:cs typeface="Arial" panose="020B0604020202020204" pitchFamily="34" charset="0"/>
                </a:rPr>
                <a:t>98% </a:t>
              </a:r>
              <a:endParaRPr lang="fr-FR" altLang="en-US" sz="1600"/>
            </a:p>
          </p:txBody>
        </p:sp>
        <p:sp>
          <p:nvSpPr>
            <p:cNvPr id="61" name="Organigramme : Disque magnétique 60"/>
            <p:cNvSpPr/>
            <p:nvPr/>
          </p:nvSpPr>
          <p:spPr>
            <a:xfrm>
              <a:off x="3654274" y="1335172"/>
              <a:ext cx="1939402" cy="509485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2" name="Rectangle 23"/>
            <p:cNvSpPr>
              <a:spLocks noChangeArrowheads="1"/>
            </p:cNvSpPr>
            <p:nvPr/>
          </p:nvSpPr>
          <p:spPr bwMode="auto">
            <a:xfrm>
              <a:off x="4073525" y="1497160"/>
              <a:ext cx="1029171" cy="354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1" lang="fr-FR" altLang="en-US" sz="1400" b="1">
                  <a:latin typeface="Arial Narrow" panose="020B0606020202030204" pitchFamily="34" charset="0"/>
                  <a:cs typeface="Arial" panose="020B0604020202020204" pitchFamily="34" charset="0"/>
                </a:rPr>
                <a:t>50 000 mots</a:t>
              </a: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3635375" y="2276872"/>
              <a:ext cx="1756738" cy="354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1" lang="fr-FR" altLang="en-US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2 000 000 occurrences</a:t>
              </a:r>
              <a:endParaRPr lang="fr-FR" alt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64" name="Flèche droite 63"/>
            <p:cNvSpPr/>
            <p:nvPr/>
          </p:nvSpPr>
          <p:spPr>
            <a:xfrm>
              <a:off x="3094038" y="1776409"/>
              <a:ext cx="412639" cy="284105"/>
            </a:xfrm>
            <a:prstGeom prst="rightArrow">
              <a:avLst/>
            </a:prstGeom>
            <a:solidFill>
              <a:srgbClr val="005E8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005E8F"/>
                </a:solidFill>
              </a:endParaRPr>
            </a:p>
          </p:txBody>
        </p:sp>
        <p:sp>
          <p:nvSpPr>
            <p:cNvPr id="65" name="Rectangle 23"/>
            <p:cNvSpPr>
              <a:spLocks noChangeArrowheads="1"/>
            </p:cNvSpPr>
            <p:nvPr/>
          </p:nvSpPr>
          <p:spPr bwMode="auto">
            <a:xfrm>
              <a:off x="3707904" y="1844824"/>
              <a:ext cx="1710264" cy="354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1" lang="fr-FR" altLang="en-US" sz="1400" b="1">
                  <a:latin typeface="Arial Narrow" panose="020B0606020202030204" pitchFamily="34" charset="0"/>
                  <a:cs typeface="Arial" panose="020B0604020202020204" pitchFamily="34" charset="0"/>
                </a:rPr>
                <a:t>10 000 mots (Morpho)</a:t>
              </a:r>
            </a:p>
          </p:txBody>
        </p:sp>
      </p:grpSp>
      <p:grpSp>
        <p:nvGrpSpPr>
          <p:cNvPr id="67" name="Groupe 66"/>
          <p:cNvGrpSpPr>
            <a:grpSpLocks/>
          </p:cNvGrpSpPr>
          <p:nvPr/>
        </p:nvGrpSpPr>
        <p:grpSpPr bwMode="auto">
          <a:xfrm>
            <a:off x="5059371" y="1385810"/>
            <a:ext cx="2990752" cy="2182110"/>
            <a:chOff x="5594563" y="261199"/>
            <a:chExt cx="3473237" cy="2985239"/>
          </a:xfrm>
        </p:grpSpPr>
        <p:pic>
          <p:nvPicPr>
            <p:cNvPr id="68" name="Image 1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213" y="719138"/>
              <a:ext cx="2922587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Flèche droite 68"/>
            <p:cNvSpPr/>
            <p:nvPr/>
          </p:nvSpPr>
          <p:spPr>
            <a:xfrm>
              <a:off x="5594563" y="1706871"/>
              <a:ext cx="462139" cy="333149"/>
            </a:xfrm>
            <a:prstGeom prst="rightArrow">
              <a:avLst/>
            </a:prstGeom>
            <a:solidFill>
              <a:srgbClr val="005E8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70" name="Rectangle 29"/>
            <p:cNvSpPr>
              <a:spLocks noChangeArrowheads="1"/>
            </p:cNvSpPr>
            <p:nvPr/>
          </p:nvSpPr>
          <p:spPr bwMode="auto">
            <a:xfrm>
              <a:off x="7062846" y="261199"/>
              <a:ext cx="964686" cy="42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1" lang="fr-FR" altLang="en-US" sz="1400" b="1" dirty="0">
                  <a:solidFill>
                    <a:srgbClr val="005E8F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Analyses</a:t>
              </a:r>
              <a:endParaRPr lang="fr-FR" altLang="en-US" sz="1400" dirty="0">
                <a:solidFill>
                  <a:srgbClr val="005E8F"/>
                </a:solidFill>
              </a:endParaRPr>
            </a:p>
          </p:txBody>
        </p:sp>
      </p:grpSp>
      <p:sp>
        <p:nvSpPr>
          <p:cNvPr id="71" name="Rectangle 31"/>
          <p:cNvSpPr>
            <a:spLocks noChangeArrowheads="1"/>
          </p:cNvSpPr>
          <p:nvPr/>
        </p:nvSpPr>
        <p:spPr bwMode="auto">
          <a:xfrm>
            <a:off x="2069997" y="3570069"/>
            <a:ext cx="2122376" cy="3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fr-FR" altLang="en-US" sz="1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Progression optimale</a:t>
            </a:r>
            <a:endParaRPr lang="fr-FR" altLang="en-US" sz="1800" dirty="0">
              <a:solidFill>
                <a:schemeClr val="bg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13784" y="3692108"/>
            <a:ext cx="5072049" cy="2802169"/>
            <a:chOff x="313784" y="3692108"/>
            <a:chExt cx="5072049" cy="2802169"/>
          </a:xfrm>
        </p:grpSpPr>
        <p:grpSp>
          <p:nvGrpSpPr>
            <p:cNvPr id="73" name="Groupe 72"/>
            <p:cNvGrpSpPr>
              <a:grpSpLocks/>
            </p:cNvGrpSpPr>
            <p:nvPr/>
          </p:nvGrpSpPr>
          <p:grpSpPr bwMode="auto">
            <a:xfrm>
              <a:off x="313784" y="3692108"/>
              <a:ext cx="5072049" cy="2802169"/>
              <a:chOff x="107950" y="3519710"/>
              <a:chExt cx="6067745" cy="3314478"/>
            </a:xfrm>
          </p:grpSpPr>
          <p:pic>
            <p:nvPicPr>
              <p:cNvPr id="74" name="Image 3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50" y="3975100"/>
                <a:ext cx="5405438" cy="2859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Rectangle 31"/>
              <p:cNvSpPr>
                <a:spLocks noChangeArrowheads="1"/>
              </p:cNvSpPr>
              <p:nvPr/>
            </p:nvSpPr>
            <p:spPr bwMode="auto">
              <a:xfrm>
                <a:off x="2070100" y="3570288"/>
                <a:ext cx="2122488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1" lang="fr-FR" altLang="en-US" sz="1800" b="1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Progression optimale</a:t>
                </a:r>
                <a:endParaRPr lang="fr-FR" alt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Flèche droite 75"/>
              <p:cNvSpPr/>
              <p:nvPr/>
            </p:nvSpPr>
            <p:spPr>
              <a:xfrm rot="8992133">
                <a:off x="4621451" y="3519710"/>
                <a:ext cx="1554244" cy="284143"/>
              </a:xfrm>
              <a:prstGeom prst="rightArrow">
                <a:avLst/>
              </a:prstGeom>
              <a:solidFill>
                <a:srgbClr val="005E8F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3" name="Rectangle 31"/>
            <p:cNvSpPr>
              <a:spLocks noChangeArrowheads="1"/>
            </p:cNvSpPr>
            <p:nvPr/>
          </p:nvSpPr>
          <p:spPr bwMode="auto">
            <a:xfrm>
              <a:off x="1512754" y="3807161"/>
              <a:ext cx="20152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1" lang="fr-FR" altLang="en-US" sz="1400" b="1" dirty="0">
                  <a:solidFill>
                    <a:srgbClr val="005E8F"/>
                  </a:solidFill>
                  <a:cs typeface="Arial" panose="020B0604020202020204" pitchFamily="34" charset="0"/>
                </a:rPr>
                <a:t>Progression optimale</a:t>
              </a:r>
              <a:endParaRPr lang="fr-FR" altLang="en-US" sz="1400" dirty="0">
                <a:solidFill>
                  <a:srgbClr val="005E8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177977" y="3503201"/>
            <a:ext cx="3579977" cy="2597150"/>
            <a:chOff x="5177977" y="3503201"/>
            <a:chExt cx="3579977" cy="2597150"/>
          </a:xfrm>
        </p:grpSpPr>
        <p:grpSp>
          <p:nvGrpSpPr>
            <p:cNvPr id="77" name="Groupe 76"/>
            <p:cNvGrpSpPr>
              <a:grpSpLocks/>
            </p:cNvGrpSpPr>
            <p:nvPr/>
          </p:nvGrpSpPr>
          <p:grpSpPr bwMode="auto">
            <a:xfrm>
              <a:off x="5177977" y="3503201"/>
              <a:ext cx="3418960" cy="2597150"/>
              <a:chOff x="5496440" y="3605213"/>
              <a:chExt cx="3418960" cy="2597150"/>
            </a:xfrm>
          </p:grpSpPr>
          <p:pic>
            <p:nvPicPr>
              <p:cNvPr id="78" name="Image 3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4100" y="4064000"/>
                <a:ext cx="1670050" cy="1252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Rectangle 33"/>
              <p:cNvSpPr>
                <a:spLocks noChangeArrowheads="1"/>
              </p:cNvSpPr>
              <p:nvPr/>
            </p:nvSpPr>
            <p:spPr bwMode="auto">
              <a:xfrm>
                <a:off x="6545263" y="3605213"/>
                <a:ext cx="1239837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1" lang="fr-FR" altLang="en-US" sz="1800" b="1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Séquences </a:t>
                </a:r>
                <a:endParaRPr lang="fr-FR" altLang="en-US" sz="1800">
                  <a:solidFill>
                    <a:schemeClr val="bg1"/>
                  </a:solidFill>
                </a:endParaRPr>
              </a:p>
            </p:txBody>
          </p:sp>
          <p:pic>
            <p:nvPicPr>
              <p:cNvPr id="80" name="Image 35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7025" y="4589463"/>
                <a:ext cx="1704975" cy="1279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Image 34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2475" y="5180013"/>
                <a:ext cx="1812925" cy="1022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Flèche droite 81"/>
              <p:cNvSpPr/>
              <p:nvPr/>
            </p:nvSpPr>
            <p:spPr>
              <a:xfrm>
                <a:off x="5496440" y="5160851"/>
                <a:ext cx="412750" cy="284163"/>
              </a:xfrm>
              <a:prstGeom prst="rightArrow">
                <a:avLst/>
              </a:prstGeom>
              <a:solidFill>
                <a:srgbClr val="005E8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4" name="Rectangle 33"/>
            <p:cNvSpPr>
              <a:spLocks noChangeArrowheads="1"/>
            </p:cNvSpPr>
            <p:nvPr/>
          </p:nvSpPr>
          <p:spPr bwMode="auto">
            <a:xfrm rot="2296986">
              <a:off x="7579426" y="4122579"/>
              <a:ext cx="11785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1" lang="fr-FR" altLang="en-US" sz="1400" b="1" dirty="0">
                  <a:solidFill>
                    <a:srgbClr val="005E8F"/>
                  </a:solidFill>
                  <a:cs typeface="Arial" panose="020B0604020202020204" pitchFamily="34" charset="0"/>
                </a:rPr>
                <a:t>Séquences </a:t>
              </a:r>
              <a:endParaRPr lang="fr-FR" altLang="en-US" sz="1400" dirty="0">
                <a:solidFill>
                  <a:srgbClr val="005E8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F753534-0E27-4FE6-BC4E-CE4568E346EC}"/>
              </a:ext>
            </a:extLst>
          </p:cNvPr>
          <p:cNvSpPr txBox="1"/>
          <p:nvPr/>
        </p:nvSpPr>
        <p:spPr>
          <a:xfrm>
            <a:off x="5855558" y="1143104"/>
            <a:ext cx="293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Ziegler &amp; </a:t>
            </a:r>
            <a:r>
              <a:rPr lang="fr-FR" dirty="0" err="1"/>
              <a:t>Sprenger</a:t>
            </a:r>
            <a:r>
              <a:rPr lang="fr-FR" dirty="0"/>
              <a:t>-Charolles</a:t>
            </a:r>
          </a:p>
        </p:txBody>
      </p:sp>
    </p:spTree>
    <p:extLst>
      <p:ext uri="{BB962C8B-B14F-4D97-AF65-F5344CB8AC3E}">
        <p14:creationId xmlns:p14="http://schemas.microsoft.com/office/powerpoint/2010/main" val="1618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009671" y="388208"/>
            <a:ext cx="7134330" cy="125916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2900" dirty="0"/>
              <a:t>A. Les nouvelles évaluations nationales CP: français / maths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Zone complémentaire : </a:t>
            </a:r>
            <a:br>
              <a:rPr lang="fr-FR" dirty="0"/>
            </a:br>
            <a:r>
              <a:rPr lang="fr-FR" dirty="0"/>
              <a:t>Noms des intervenants, etc. 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488675" y="1798320"/>
            <a:ext cx="6693762" cy="1156980"/>
          </a:xfrm>
        </p:spPr>
        <p:txBody>
          <a:bodyPr/>
          <a:lstStyle/>
          <a:p>
            <a:r>
              <a:rPr lang="fr-FR" dirty="0"/>
              <a:t>A1. Pourquoi ces nouvelles évaluations?</a:t>
            </a:r>
          </a:p>
          <a:p>
            <a:r>
              <a:rPr lang="fr-FR" dirty="0"/>
              <a:t>A2. Historique</a:t>
            </a:r>
          </a:p>
          <a:p>
            <a:r>
              <a:rPr lang="fr-FR" dirty="0"/>
              <a:t>A3. Fonction de ces évaluations</a:t>
            </a:r>
          </a:p>
          <a:p>
            <a:r>
              <a:rPr lang="fr-FR" dirty="0"/>
              <a:t>A4. Dispositifs comparables à l’étranger</a:t>
            </a:r>
          </a:p>
        </p:txBody>
      </p:sp>
    </p:spTree>
    <p:extLst>
      <p:ext uri="{BB962C8B-B14F-4D97-AF65-F5344CB8AC3E}">
        <p14:creationId xmlns:p14="http://schemas.microsoft.com/office/powerpoint/2010/main" val="243365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E19B5F7-5AF9-4E67-91FA-C397614CD349}"/>
              </a:ext>
            </a:extLst>
          </p:cNvPr>
          <p:cNvSpPr txBox="1"/>
          <p:nvPr/>
        </p:nvSpPr>
        <p:spPr>
          <a:xfrm>
            <a:off x="3396343" y="2039815"/>
            <a:ext cx="3456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Animation vidéo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26B51D21-D729-405C-80CB-8D373A548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13" y="4294966"/>
            <a:ext cx="468788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600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xmlns="" id="{1899A044-F0C0-9B47-BC58-74AED0EDE939}"/>
              </a:ext>
            </a:extLst>
          </p:cNvPr>
          <p:cNvSpPr txBox="1">
            <a:spLocks/>
          </p:cNvSpPr>
          <p:nvPr/>
        </p:nvSpPr>
        <p:spPr>
          <a:xfrm>
            <a:off x="431815" y="1046572"/>
            <a:ext cx="8794613" cy="54923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fr-FR" altLang="fr-FR" sz="1800" cap="none" dirty="0">
                <a:solidFill>
                  <a:srgbClr val="005E8F"/>
                </a:solidFill>
              </a:rPr>
              <a:t>Evaluation à moyenne échelle</a:t>
            </a:r>
            <a:endParaRPr lang="fr-FR" sz="1800" cap="none" dirty="0">
              <a:solidFill>
                <a:srgbClr val="005E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051925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2C5DC1-CFE4-45B6-94A0-75B2E41B36B1}" type="slidenum">
              <a:rPr lang="fr-FR" altLang="en-US" smtClean="0">
                <a:solidFill>
                  <a:srgbClr val="005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fr-FR" altLang="en-US">
              <a:solidFill>
                <a:srgbClr val="005E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96" y="163909"/>
            <a:ext cx="4265332" cy="83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69" y="1484820"/>
            <a:ext cx="799908" cy="10522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xmlns="" id="{C380A552-6750-4ADC-84A9-0A81A37C6D3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4B9EB8-7672-604F-AE5F-7845F86E1DA0}" type="slidenum">
              <a:rPr lang="fr-FR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690689" y="4634212"/>
            <a:ext cx="5092214" cy="1787201"/>
            <a:chOff x="2932742" y="4111456"/>
            <a:chExt cx="5092214" cy="1787201"/>
          </a:xfrm>
        </p:grpSpPr>
        <p:sp>
          <p:nvSpPr>
            <p:cNvPr id="39" name="Flèche droite rayée 38">
              <a:extLst>
                <a:ext uri="{FF2B5EF4-FFF2-40B4-BE49-F238E27FC236}">
                  <a16:creationId xmlns:a16="http://schemas.microsoft.com/office/drawing/2014/main" xmlns="" id="{4FCFD894-EF91-4FB9-A34C-22A8B51ABA38}"/>
                </a:ext>
              </a:extLst>
            </p:cNvPr>
            <p:cNvSpPr/>
            <p:nvPr/>
          </p:nvSpPr>
          <p:spPr>
            <a:xfrm>
              <a:off x="2932742" y="4645319"/>
              <a:ext cx="5092214" cy="431800"/>
            </a:xfrm>
            <a:prstGeom prst="stripedRightArrow">
              <a:avLst>
                <a:gd name="adj1" fmla="val 50000"/>
                <a:gd name="adj2" fmla="val 59844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xmlns="" id="{BFDD19F9-C86E-4F19-9879-45ED57735ACD}"/>
                </a:ext>
              </a:extLst>
            </p:cNvPr>
            <p:cNvCxnSpPr/>
            <p:nvPr/>
          </p:nvCxnSpPr>
          <p:spPr>
            <a:xfrm flipH="1">
              <a:off x="5269648" y="4749579"/>
              <a:ext cx="9113" cy="197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xmlns="" id="{BFDD19F9-C86E-4F19-9879-45ED57735ACD}"/>
                </a:ext>
              </a:extLst>
            </p:cNvPr>
            <p:cNvCxnSpPr/>
            <p:nvPr/>
          </p:nvCxnSpPr>
          <p:spPr>
            <a:xfrm>
              <a:off x="7517550" y="4749579"/>
              <a:ext cx="121" cy="197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xmlns="" id="{3F790695-5A90-4A4B-82E5-80F5D75EE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817" y="4697406"/>
              <a:ext cx="5911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CP</a:t>
              </a:r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xmlns="" id="{3F790695-5A90-4A4B-82E5-80F5D75EE9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2118">
              <a:off x="5914797" y="4697407"/>
              <a:ext cx="5911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CE1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3215080" y="4139403"/>
              <a:ext cx="772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Pré-test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4388718" y="4119641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>
                  <a:solidFill>
                    <a:srgbClr val="0070C0"/>
                  </a:solidFill>
                  <a:latin typeface="Arial Narrow" panose="020B0606020202030204" pitchFamily="34" charset="0"/>
                </a:rPr>
                <a:t>Post-test</a:t>
              </a:r>
              <a:endParaRPr lang="fr-FR" sz="1600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 flipV="1">
              <a:off x="3559948" y="4447181"/>
              <a:ext cx="0" cy="2896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5243652" y="4119640"/>
              <a:ext cx="18614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Evaluations nationales</a:t>
              </a:r>
            </a:p>
          </p:txBody>
        </p:sp>
        <p:cxnSp>
          <p:nvCxnSpPr>
            <p:cNvPr id="51" name="Connecteur droit avec flèche 50"/>
            <p:cNvCxnSpPr/>
            <p:nvPr/>
          </p:nvCxnSpPr>
          <p:spPr>
            <a:xfrm flipV="1">
              <a:off x="4772798" y="4453531"/>
              <a:ext cx="0" cy="2896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 flipV="1">
              <a:off x="5547498" y="4453531"/>
              <a:ext cx="0" cy="2896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/>
            <p:cNvSpPr txBox="1"/>
            <p:nvPr/>
          </p:nvSpPr>
          <p:spPr>
            <a:xfrm>
              <a:off x="3866128" y="4441850"/>
              <a:ext cx="715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Arial Narrow" panose="020B0606020202030204" pitchFamily="34" charset="0"/>
                </a:rPr>
                <a:t>5 mois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4795167" y="4458022"/>
              <a:ext cx="715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Arial Narrow" panose="020B0606020202030204" pitchFamily="34" charset="0"/>
                </a:rPr>
                <a:t>4 mois</a:t>
              </a: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7170121" y="4111456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>
                  <a:solidFill>
                    <a:srgbClr val="0070C0"/>
                  </a:solidFill>
                  <a:latin typeface="Arial Narrow" panose="020B0606020202030204" pitchFamily="34" charset="0"/>
                </a:rPr>
                <a:t>Post-test</a:t>
              </a:r>
              <a:endParaRPr lang="fr-FR" sz="1600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86" name="Connecteur droit avec flèche 85"/>
            <p:cNvCxnSpPr/>
            <p:nvPr/>
          </p:nvCxnSpPr>
          <p:spPr>
            <a:xfrm flipV="1">
              <a:off x="7340336" y="4445391"/>
              <a:ext cx="0" cy="2896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2682" y="5014761"/>
              <a:ext cx="1219634" cy="883896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/>
        </p:nvGrpSpPr>
        <p:grpSpPr>
          <a:xfrm>
            <a:off x="1326040" y="1713990"/>
            <a:ext cx="1372492" cy="2220448"/>
            <a:chOff x="1326040" y="1713990"/>
            <a:chExt cx="1372492" cy="2220448"/>
          </a:xfrm>
        </p:grpSpPr>
        <p:sp>
          <p:nvSpPr>
            <p:cNvPr id="35" name="ZoneTexte 34"/>
            <p:cNvSpPr txBox="1"/>
            <p:nvPr/>
          </p:nvSpPr>
          <p:spPr>
            <a:xfrm>
              <a:off x="1326040" y="1713990"/>
              <a:ext cx="1372492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Pré-test :</a:t>
              </a:r>
            </a:p>
            <a:p>
              <a:pPr marL="171450" indent="-82550">
                <a:buFont typeface="Arial" panose="020B0604020202020204" pitchFamily="34" charset="0"/>
                <a:buChar char="•"/>
              </a:pPr>
              <a:r>
                <a:rPr lang="fr-FR" sz="1600" dirty="0">
                  <a:latin typeface="Arial Narrow" panose="020B0606020202030204" pitchFamily="34" charset="0"/>
                </a:rPr>
                <a:t>Lecture </a:t>
              </a:r>
            </a:p>
            <a:p>
              <a:pPr marL="171450" indent="-82550">
                <a:buFont typeface="Arial" panose="020B0604020202020204" pitchFamily="34" charset="0"/>
                <a:buChar char="•"/>
              </a:pPr>
              <a:r>
                <a:rPr lang="fr-FR" sz="1600" dirty="0">
                  <a:latin typeface="Arial Narrow" panose="020B0606020202030204" pitchFamily="34" charset="0"/>
                </a:rPr>
                <a:t>Math</a:t>
              </a:r>
            </a:p>
            <a:p>
              <a:pPr marL="171450" indent="-82550">
                <a:buFont typeface="Arial" panose="020B0604020202020204" pitchFamily="34" charset="0"/>
                <a:buChar char="•"/>
              </a:pPr>
              <a:r>
                <a:rPr lang="fr-FR" sz="1600" dirty="0">
                  <a:latin typeface="Arial Narrow" panose="020B0606020202030204" pitchFamily="34" charset="0"/>
                </a:rPr>
                <a:t>Langage Oral</a:t>
              </a:r>
            </a:p>
            <a:p>
              <a:pPr marL="171450" indent="-82550">
                <a:buFont typeface="Arial" panose="020B0604020202020204" pitchFamily="34" charset="0"/>
                <a:buChar char="•"/>
              </a:pPr>
              <a:r>
                <a:rPr lang="fr-FR" sz="1600" dirty="0">
                  <a:latin typeface="Arial Narrow" panose="020B0606020202030204" pitchFamily="34" charset="0"/>
                </a:rPr>
                <a:t>Phonologie</a:t>
              </a:r>
            </a:p>
            <a:p>
              <a:pPr marL="171450" indent="-82550">
                <a:buFont typeface="Arial" panose="020B0604020202020204" pitchFamily="34" charset="0"/>
                <a:buChar char="•"/>
              </a:pPr>
              <a:r>
                <a:rPr lang="fr-FR" sz="1600" dirty="0">
                  <a:latin typeface="Arial Narrow" panose="020B0606020202030204" pitchFamily="34" charset="0"/>
                </a:rPr>
                <a:t>Attention</a:t>
              </a: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flipV="1">
              <a:off x="1882590" y="3351509"/>
              <a:ext cx="0" cy="5829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2581090" y="1726912"/>
            <a:ext cx="1099981" cy="2121604"/>
            <a:chOff x="2581090" y="1726912"/>
            <a:chExt cx="1099981" cy="2121604"/>
          </a:xfrm>
        </p:grpSpPr>
        <p:sp>
          <p:nvSpPr>
            <p:cNvPr id="36" name="ZoneTexte 35"/>
            <p:cNvSpPr txBox="1"/>
            <p:nvPr/>
          </p:nvSpPr>
          <p:spPr>
            <a:xfrm>
              <a:off x="2581090" y="1726912"/>
              <a:ext cx="109998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rgbClr val="005E8F"/>
                  </a:solidFill>
                  <a:latin typeface="Arial Narrow" panose="020B0606020202030204" pitchFamily="34" charset="0"/>
                </a:rPr>
                <a:t>Post-test</a:t>
              </a:r>
              <a:r>
                <a:rPr lang="fr-FR" dirty="0">
                  <a:solidFill>
                    <a:srgbClr val="005E8F"/>
                  </a:solidFill>
                  <a:latin typeface="Arial Narrow" panose="020B0606020202030204" pitchFamily="34" charset="0"/>
                </a:rPr>
                <a:t> :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fr-FR" sz="1600" dirty="0">
                  <a:latin typeface="Arial Narrow" panose="020B0606020202030204" pitchFamily="34" charset="0"/>
                </a:rPr>
                <a:t>Lecture 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fr-FR" sz="1600" dirty="0">
                  <a:latin typeface="Arial Narrow" panose="020B0606020202030204" pitchFamily="34" charset="0"/>
                </a:rPr>
                <a:t>Math</a:t>
              </a:r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 flipV="1">
              <a:off x="3089090" y="3357859"/>
              <a:ext cx="0" cy="4906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3180787" y="2477927"/>
            <a:ext cx="2498880" cy="1370589"/>
            <a:chOff x="3180787" y="2477927"/>
            <a:chExt cx="2498880" cy="1370589"/>
          </a:xfrm>
        </p:grpSpPr>
        <p:sp>
          <p:nvSpPr>
            <p:cNvPr id="87" name="ZoneTexte 86"/>
            <p:cNvSpPr txBox="1"/>
            <p:nvPr/>
          </p:nvSpPr>
          <p:spPr>
            <a:xfrm>
              <a:off x="3180787" y="3324250"/>
              <a:ext cx="715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Arial Narrow" panose="020B0606020202030204" pitchFamily="34" charset="0"/>
                </a:rPr>
                <a:t>4 mois</a:t>
              </a:r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3324535" y="2477927"/>
              <a:ext cx="2355132" cy="1370589"/>
              <a:chOff x="3324535" y="2477927"/>
              <a:chExt cx="2355132" cy="1370589"/>
            </a:xfrm>
          </p:grpSpPr>
          <p:sp>
            <p:nvSpPr>
              <p:cNvPr id="38" name="ZoneTexte 37"/>
              <p:cNvSpPr txBox="1"/>
              <p:nvPr/>
            </p:nvSpPr>
            <p:spPr>
              <a:xfrm>
                <a:off x="3324535" y="2477927"/>
                <a:ext cx="235513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005E8F"/>
                    </a:solidFill>
                    <a:latin typeface="Arial Narrow" panose="020B0606020202030204" pitchFamily="34" charset="0"/>
                  </a:rPr>
                  <a:t>Evaluations nationales :</a:t>
                </a:r>
              </a:p>
              <a:p>
                <a:pPr marL="285750" indent="-107950">
                  <a:buFont typeface="Arial" panose="020B0604020202020204" pitchFamily="34" charset="0"/>
                  <a:buChar char="•"/>
                </a:pPr>
                <a:r>
                  <a:rPr lang="fr-FR" sz="1600" dirty="0">
                    <a:latin typeface="Arial Narrow" panose="020B0606020202030204" pitchFamily="34" charset="0"/>
                  </a:rPr>
                  <a:t>Lecture </a:t>
                </a:r>
              </a:p>
              <a:p>
                <a:pPr marL="285750" indent="-107950">
                  <a:buFont typeface="Arial" panose="020B0604020202020204" pitchFamily="34" charset="0"/>
                  <a:buChar char="•"/>
                </a:pPr>
                <a:r>
                  <a:rPr lang="fr-FR" sz="1600" dirty="0">
                    <a:latin typeface="Arial Narrow" panose="020B0606020202030204" pitchFamily="34" charset="0"/>
                  </a:rPr>
                  <a:t>Math</a:t>
                </a:r>
              </a:p>
            </p:txBody>
          </p:sp>
          <p:cxnSp>
            <p:nvCxnSpPr>
              <p:cNvPr id="46" name="Connecteur droit avec flèche 45"/>
              <p:cNvCxnSpPr/>
              <p:nvPr/>
            </p:nvCxnSpPr>
            <p:spPr>
              <a:xfrm flipV="1">
                <a:off x="3889190" y="3367681"/>
                <a:ext cx="0" cy="4808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e 21"/>
          <p:cNvGrpSpPr/>
          <p:nvPr/>
        </p:nvGrpSpPr>
        <p:grpSpPr>
          <a:xfrm>
            <a:off x="1882590" y="3314428"/>
            <a:ext cx="1205026" cy="1703882"/>
            <a:chOff x="1882590" y="3314428"/>
            <a:chExt cx="1205026" cy="1703882"/>
          </a:xfrm>
        </p:grpSpPr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590" y="3946699"/>
              <a:ext cx="1205026" cy="904711"/>
            </a:xfrm>
            <a:prstGeom prst="rect">
              <a:avLst/>
            </a:prstGeom>
          </p:spPr>
        </p:pic>
        <p:sp>
          <p:nvSpPr>
            <p:cNvPr id="55" name="ZoneTexte 54"/>
            <p:cNvSpPr txBox="1"/>
            <p:nvPr/>
          </p:nvSpPr>
          <p:spPr>
            <a:xfrm>
              <a:off x="2195120" y="3314428"/>
              <a:ext cx="715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Arial Narrow" panose="020B0606020202030204" pitchFamily="34" charset="0"/>
                </a:rPr>
                <a:t>5 mois</a:t>
              </a:r>
            </a:p>
          </p:txBody>
        </p:sp>
        <p:cxnSp>
          <p:nvCxnSpPr>
            <p:cNvPr id="65" name="Connecteur droit 64"/>
            <p:cNvCxnSpPr/>
            <p:nvPr/>
          </p:nvCxnSpPr>
          <p:spPr>
            <a:xfrm>
              <a:off x="1895290" y="4889510"/>
              <a:ext cx="0" cy="128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1971490" y="4889510"/>
              <a:ext cx="0" cy="128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2047690" y="4889510"/>
              <a:ext cx="0" cy="128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2123890" y="4889510"/>
              <a:ext cx="0" cy="128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2200090" y="4889510"/>
              <a:ext cx="0" cy="128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2276290" y="4889510"/>
              <a:ext cx="0" cy="128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2352490" y="4889510"/>
              <a:ext cx="0" cy="128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2428690" y="4889510"/>
              <a:ext cx="0" cy="128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2504890" y="4889510"/>
              <a:ext cx="0" cy="128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2581090" y="4889510"/>
              <a:ext cx="0" cy="128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2657290" y="4889510"/>
              <a:ext cx="0" cy="128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2733490" y="4889510"/>
              <a:ext cx="0" cy="128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2809690" y="4889510"/>
              <a:ext cx="0" cy="128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>
              <a:off x="2885890" y="4889510"/>
              <a:ext cx="0" cy="128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>
              <a:off x="2962090" y="4889510"/>
              <a:ext cx="0" cy="128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3038290" y="4889510"/>
              <a:ext cx="0" cy="12880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5678889" y="2442773"/>
            <a:ext cx="1109599" cy="1405743"/>
            <a:chOff x="5678889" y="2442773"/>
            <a:chExt cx="1109599" cy="1405743"/>
          </a:xfrm>
        </p:grpSpPr>
        <p:sp>
          <p:nvSpPr>
            <p:cNvPr id="83" name="ZoneTexte 82"/>
            <p:cNvSpPr txBox="1"/>
            <p:nvPr/>
          </p:nvSpPr>
          <p:spPr>
            <a:xfrm>
              <a:off x="5678889" y="2442773"/>
              <a:ext cx="11095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rgbClr val="0070C0"/>
                  </a:solidFill>
                  <a:latin typeface="Arial Narrow" panose="020B0606020202030204" pitchFamily="34" charset="0"/>
                </a:rPr>
                <a:t>Post-test</a:t>
              </a:r>
              <a:r>
                <a:rPr lang="fr-FR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: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fr-FR" sz="1600" dirty="0">
                  <a:latin typeface="Arial Narrow" panose="020B0606020202030204" pitchFamily="34" charset="0"/>
                </a:rPr>
                <a:t>Lecture 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fr-FR" sz="1600" dirty="0">
                  <a:latin typeface="Arial Narrow" panose="020B0606020202030204" pitchFamily="34" charset="0"/>
                </a:rPr>
                <a:t>Math</a:t>
              </a:r>
            </a:p>
          </p:txBody>
        </p:sp>
        <p:cxnSp>
          <p:nvCxnSpPr>
            <p:cNvPr id="84" name="Connecteur droit avec flèche 83"/>
            <p:cNvCxnSpPr/>
            <p:nvPr/>
          </p:nvCxnSpPr>
          <p:spPr>
            <a:xfrm flipV="1">
              <a:off x="5684550" y="3359540"/>
              <a:ext cx="0" cy="4889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20860" y="3281366"/>
            <a:ext cx="6413657" cy="687381"/>
            <a:chOff x="20860" y="3281366"/>
            <a:chExt cx="6413657" cy="687381"/>
          </a:xfrm>
        </p:grpSpPr>
        <p:sp>
          <p:nvSpPr>
            <p:cNvPr id="30" name="Flèche droite rayée 29">
              <a:extLst>
                <a:ext uri="{FF2B5EF4-FFF2-40B4-BE49-F238E27FC236}">
                  <a16:creationId xmlns:a16="http://schemas.microsoft.com/office/drawing/2014/main" xmlns="" id="{4FCFD894-EF91-4FB9-A34C-22A8B51ABA38}"/>
                </a:ext>
              </a:extLst>
            </p:cNvPr>
            <p:cNvSpPr/>
            <p:nvPr/>
          </p:nvSpPr>
          <p:spPr>
            <a:xfrm>
              <a:off x="1191884" y="3536947"/>
              <a:ext cx="5242633" cy="431800"/>
            </a:xfrm>
            <a:prstGeom prst="stripedRightArrow">
              <a:avLst>
                <a:gd name="adj1" fmla="val 50000"/>
                <a:gd name="adj2" fmla="val 59844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xmlns="" id="{BFDD19F9-C86E-4F19-9879-45ED57735ACD}"/>
                </a:ext>
              </a:extLst>
            </p:cNvPr>
            <p:cNvCxnSpPr/>
            <p:nvPr/>
          </p:nvCxnSpPr>
          <p:spPr>
            <a:xfrm flipH="1">
              <a:off x="3477990" y="3651029"/>
              <a:ext cx="9113" cy="197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xmlns="" id="{BFDD19F9-C86E-4F19-9879-45ED57735ACD}"/>
                </a:ext>
              </a:extLst>
            </p:cNvPr>
            <p:cNvCxnSpPr/>
            <p:nvPr/>
          </p:nvCxnSpPr>
          <p:spPr>
            <a:xfrm>
              <a:off x="5859242" y="3651029"/>
              <a:ext cx="121" cy="197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xmlns="" id="{3F790695-5A90-4A4B-82E5-80F5D75EE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509" y="3598856"/>
              <a:ext cx="5911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CP</a:t>
              </a: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xmlns="" id="{3F790695-5A90-4A4B-82E5-80F5D75EE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489" y="3598857"/>
              <a:ext cx="5911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CE1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0860" y="3565106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2017/2018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57974" y="3281366"/>
              <a:ext cx="10422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>
                  <a:latin typeface="Arial Narrow" panose="020B0606020202030204" pitchFamily="34" charset="0"/>
                  <a:cs typeface="Arial" panose="020B0604020202020204" pitchFamily="34" charset="0"/>
                </a:rPr>
                <a:t>494 élèves </a:t>
              </a:r>
              <a:endParaRPr lang="fr-FR" sz="16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2470483" y="4939971"/>
            <a:ext cx="1814501" cy="642792"/>
            <a:chOff x="2470483" y="4939971"/>
            <a:chExt cx="1814501" cy="642792"/>
          </a:xfrm>
        </p:grpSpPr>
        <p:sp>
          <p:nvSpPr>
            <p:cNvPr id="88" name="ZoneTexte 87"/>
            <p:cNvSpPr txBox="1"/>
            <p:nvPr/>
          </p:nvSpPr>
          <p:spPr>
            <a:xfrm>
              <a:off x="2470483" y="5213431"/>
              <a:ext cx="1220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2018/2019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42711" y="4939971"/>
              <a:ext cx="10422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>
                  <a:latin typeface="Arial Narrow" panose="020B0606020202030204" pitchFamily="34" charset="0"/>
                  <a:cs typeface="Arial" panose="020B0604020202020204" pitchFamily="34" charset="0"/>
                </a:rPr>
                <a:t>482 élèves </a:t>
              </a:r>
              <a:endParaRPr lang="fr-FR" sz="16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AD88CB1-53A8-4642-B710-4097E6A5EDAC}"/>
              </a:ext>
            </a:extLst>
          </p:cNvPr>
          <p:cNvSpPr txBox="1"/>
          <p:nvPr/>
        </p:nvSpPr>
        <p:spPr>
          <a:xfrm>
            <a:off x="20860" y="291402"/>
            <a:ext cx="54964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C3 Question de méthode: suite</a:t>
            </a:r>
          </a:p>
        </p:txBody>
      </p:sp>
    </p:spTree>
    <p:extLst>
      <p:ext uri="{BB962C8B-B14F-4D97-AF65-F5344CB8AC3E}">
        <p14:creationId xmlns:p14="http://schemas.microsoft.com/office/powerpoint/2010/main" val="406699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 188">
            <a:extLst>
              <a:ext uri="{FF2B5EF4-FFF2-40B4-BE49-F238E27FC236}">
                <a16:creationId xmlns:a16="http://schemas.microsoft.com/office/drawing/2014/main" xmlns="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051925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2C5DC1-CFE4-45B6-94A0-75B2E41B36B1}" type="slidenum">
              <a:rPr lang="fr-FR" altLang="en-US" smtClean="0">
                <a:solidFill>
                  <a:srgbClr val="005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fr-FR" altLang="en-US" dirty="0">
              <a:solidFill>
                <a:srgbClr val="005E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47" y="452185"/>
            <a:ext cx="4650066" cy="83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xmlns="" id="{C380A552-6750-4ADC-84A9-0A81A37C6D3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4B9EB8-7672-604F-AE5F-7845F86E1DA0}" type="slidenum">
              <a:rPr lang="fr-FR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2575162" y="1963115"/>
            <a:ext cx="0" cy="69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Groupe 181"/>
          <p:cNvGrpSpPr/>
          <p:nvPr/>
        </p:nvGrpSpPr>
        <p:grpSpPr>
          <a:xfrm>
            <a:off x="4059760" y="1179259"/>
            <a:ext cx="4083050" cy="3695701"/>
            <a:chOff x="4110038" y="1184275"/>
            <a:chExt cx="4083050" cy="3695701"/>
          </a:xfrm>
        </p:grpSpPr>
        <p:sp>
          <p:nvSpPr>
            <p:cNvPr id="137" name="AutoShape 98"/>
            <p:cNvSpPr>
              <a:spLocks noChangeAspect="1" noChangeArrowheads="1" noTextEdit="1"/>
            </p:cNvSpPr>
            <p:nvPr/>
          </p:nvSpPr>
          <p:spPr bwMode="auto">
            <a:xfrm>
              <a:off x="4114800" y="1184275"/>
              <a:ext cx="4073525" cy="369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8" name="Rectangle 100"/>
            <p:cNvSpPr>
              <a:spLocks noChangeArrowheads="1"/>
            </p:cNvSpPr>
            <p:nvPr/>
          </p:nvSpPr>
          <p:spPr bwMode="auto">
            <a:xfrm>
              <a:off x="4110038" y="1189038"/>
              <a:ext cx="4083050" cy="3690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9" name="Freeform 101"/>
            <p:cNvSpPr>
              <a:spLocks noEditPoints="1"/>
            </p:cNvSpPr>
            <p:nvPr/>
          </p:nvSpPr>
          <p:spPr bwMode="auto">
            <a:xfrm>
              <a:off x="4883150" y="1725613"/>
              <a:ext cx="3159125" cy="2265363"/>
            </a:xfrm>
            <a:custGeom>
              <a:avLst/>
              <a:gdLst>
                <a:gd name="T0" fmla="*/ 0 w 1990"/>
                <a:gd name="T1" fmla="*/ 1427 h 1427"/>
                <a:gd name="T2" fmla="*/ 1990 w 1990"/>
                <a:gd name="T3" fmla="*/ 1427 h 1427"/>
                <a:gd name="T4" fmla="*/ 0 w 1990"/>
                <a:gd name="T5" fmla="*/ 1323 h 1427"/>
                <a:gd name="T6" fmla="*/ 1990 w 1990"/>
                <a:gd name="T7" fmla="*/ 1323 h 1427"/>
                <a:gd name="T8" fmla="*/ 0 w 1990"/>
                <a:gd name="T9" fmla="*/ 1224 h 1427"/>
                <a:gd name="T10" fmla="*/ 1990 w 1990"/>
                <a:gd name="T11" fmla="*/ 1224 h 1427"/>
                <a:gd name="T12" fmla="*/ 0 w 1990"/>
                <a:gd name="T13" fmla="*/ 1119 h 1427"/>
                <a:gd name="T14" fmla="*/ 1990 w 1990"/>
                <a:gd name="T15" fmla="*/ 1119 h 1427"/>
                <a:gd name="T16" fmla="*/ 0 w 1990"/>
                <a:gd name="T17" fmla="*/ 1021 h 1427"/>
                <a:gd name="T18" fmla="*/ 1990 w 1990"/>
                <a:gd name="T19" fmla="*/ 1021 h 1427"/>
                <a:gd name="T20" fmla="*/ 0 w 1990"/>
                <a:gd name="T21" fmla="*/ 916 h 1427"/>
                <a:gd name="T22" fmla="*/ 1990 w 1990"/>
                <a:gd name="T23" fmla="*/ 916 h 1427"/>
                <a:gd name="T24" fmla="*/ 0 w 1990"/>
                <a:gd name="T25" fmla="*/ 812 h 1427"/>
                <a:gd name="T26" fmla="*/ 1990 w 1990"/>
                <a:gd name="T27" fmla="*/ 812 h 1427"/>
                <a:gd name="T28" fmla="*/ 0 w 1990"/>
                <a:gd name="T29" fmla="*/ 713 h 1427"/>
                <a:gd name="T30" fmla="*/ 1990 w 1990"/>
                <a:gd name="T31" fmla="*/ 713 h 1427"/>
                <a:gd name="T32" fmla="*/ 0 w 1990"/>
                <a:gd name="T33" fmla="*/ 609 h 1427"/>
                <a:gd name="T34" fmla="*/ 1990 w 1990"/>
                <a:gd name="T35" fmla="*/ 609 h 1427"/>
                <a:gd name="T36" fmla="*/ 0 w 1990"/>
                <a:gd name="T37" fmla="*/ 510 h 1427"/>
                <a:gd name="T38" fmla="*/ 1990 w 1990"/>
                <a:gd name="T39" fmla="*/ 510 h 1427"/>
                <a:gd name="T40" fmla="*/ 0 w 1990"/>
                <a:gd name="T41" fmla="*/ 406 h 1427"/>
                <a:gd name="T42" fmla="*/ 1990 w 1990"/>
                <a:gd name="T43" fmla="*/ 406 h 1427"/>
                <a:gd name="T44" fmla="*/ 0 w 1990"/>
                <a:gd name="T45" fmla="*/ 301 h 1427"/>
                <a:gd name="T46" fmla="*/ 1990 w 1990"/>
                <a:gd name="T47" fmla="*/ 301 h 1427"/>
                <a:gd name="T48" fmla="*/ 0 w 1990"/>
                <a:gd name="T49" fmla="*/ 203 h 1427"/>
                <a:gd name="T50" fmla="*/ 1990 w 1990"/>
                <a:gd name="T51" fmla="*/ 203 h 1427"/>
                <a:gd name="T52" fmla="*/ 0 w 1990"/>
                <a:gd name="T53" fmla="*/ 98 h 1427"/>
                <a:gd name="T54" fmla="*/ 1990 w 1990"/>
                <a:gd name="T55" fmla="*/ 98 h 1427"/>
                <a:gd name="T56" fmla="*/ 0 w 1990"/>
                <a:gd name="T57" fmla="*/ 0 h 1427"/>
                <a:gd name="T58" fmla="*/ 1990 w 1990"/>
                <a:gd name="T59" fmla="*/ 0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0" h="1427">
                  <a:moveTo>
                    <a:pt x="0" y="1427"/>
                  </a:moveTo>
                  <a:lnTo>
                    <a:pt x="1990" y="1427"/>
                  </a:lnTo>
                  <a:moveTo>
                    <a:pt x="0" y="1323"/>
                  </a:moveTo>
                  <a:lnTo>
                    <a:pt x="1990" y="1323"/>
                  </a:lnTo>
                  <a:moveTo>
                    <a:pt x="0" y="1224"/>
                  </a:moveTo>
                  <a:lnTo>
                    <a:pt x="1990" y="1224"/>
                  </a:lnTo>
                  <a:moveTo>
                    <a:pt x="0" y="1119"/>
                  </a:moveTo>
                  <a:lnTo>
                    <a:pt x="1990" y="1119"/>
                  </a:lnTo>
                  <a:moveTo>
                    <a:pt x="0" y="1021"/>
                  </a:moveTo>
                  <a:lnTo>
                    <a:pt x="1990" y="1021"/>
                  </a:lnTo>
                  <a:moveTo>
                    <a:pt x="0" y="916"/>
                  </a:moveTo>
                  <a:lnTo>
                    <a:pt x="1990" y="916"/>
                  </a:lnTo>
                  <a:moveTo>
                    <a:pt x="0" y="812"/>
                  </a:moveTo>
                  <a:lnTo>
                    <a:pt x="1990" y="812"/>
                  </a:lnTo>
                  <a:moveTo>
                    <a:pt x="0" y="713"/>
                  </a:moveTo>
                  <a:lnTo>
                    <a:pt x="1990" y="713"/>
                  </a:lnTo>
                  <a:moveTo>
                    <a:pt x="0" y="609"/>
                  </a:moveTo>
                  <a:lnTo>
                    <a:pt x="1990" y="609"/>
                  </a:lnTo>
                  <a:moveTo>
                    <a:pt x="0" y="510"/>
                  </a:moveTo>
                  <a:lnTo>
                    <a:pt x="1990" y="510"/>
                  </a:lnTo>
                  <a:moveTo>
                    <a:pt x="0" y="406"/>
                  </a:moveTo>
                  <a:lnTo>
                    <a:pt x="1990" y="406"/>
                  </a:lnTo>
                  <a:moveTo>
                    <a:pt x="0" y="301"/>
                  </a:moveTo>
                  <a:lnTo>
                    <a:pt x="1990" y="301"/>
                  </a:lnTo>
                  <a:moveTo>
                    <a:pt x="0" y="203"/>
                  </a:moveTo>
                  <a:lnTo>
                    <a:pt x="1990" y="203"/>
                  </a:lnTo>
                  <a:moveTo>
                    <a:pt x="0" y="98"/>
                  </a:moveTo>
                  <a:lnTo>
                    <a:pt x="1990" y="98"/>
                  </a:lnTo>
                  <a:moveTo>
                    <a:pt x="0" y="0"/>
                  </a:moveTo>
                  <a:lnTo>
                    <a:pt x="1990" y="0"/>
                  </a:lnTo>
                </a:path>
              </a:pathLst>
            </a:custGeom>
            <a:noFill/>
            <a:ln w="11113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0" name="Freeform 102"/>
            <p:cNvSpPr>
              <a:spLocks noEditPoints="1"/>
            </p:cNvSpPr>
            <p:nvPr/>
          </p:nvSpPr>
          <p:spPr bwMode="auto">
            <a:xfrm>
              <a:off x="5262563" y="1897063"/>
              <a:ext cx="1943100" cy="2255838"/>
            </a:xfrm>
            <a:custGeom>
              <a:avLst/>
              <a:gdLst>
                <a:gd name="T0" fmla="*/ 0 w 1224"/>
                <a:gd name="T1" fmla="*/ 596 h 1421"/>
                <a:gd name="T2" fmla="*/ 229 w 1224"/>
                <a:gd name="T3" fmla="*/ 596 h 1421"/>
                <a:gd name="T4" fmla="*/ 229 w 1224"/>
                <a:gd name="T5" fmla="*/ 1421 h 1421"/>
                <a:gd name="T6" fmla="*/ 0 w 1224"/>
                <a:gd name="T7" fmla="*/ 1421 h 1421"/>
                <a:gd name="T8" fmla="*/ 0 w 1224"/>
                <a:gd name="T9" fmla="*/ 596 h 1421"/>
                <a:gd name="T10" fmla="*/ 1002 w 1224"/>
                <a:gd name="T11" fmla="*/ 0 h 1421"/>
                <a:gd name="T12" fmla="*/ 1224 w 1224"/>
                <a:gd name="T13" fmla="*/ 0 h 1421"/>
                <a:gd name="T14" fmla="*/ 1224 w 1224"/>
                <a:gd name="T15" fmla="*/ 1421 h 1421"/>
                <a:gd name="T16" fmla="*/ 1002 w 1224"/>
                <a:gd name="T17" fmla="*/ 1421 h 1421"/>
                <a:gd name="T18" fmla="*/ 1002 w 1224"/>
                <a:gd name="T19" fmla="*/ 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4" h="1421">
                  <a:moveTo>
                    <a:pt x="0" y="596"/>
                  </a:moveTo>
                  <a:lnTo>
                    <a:pt x="229" y="596"/>
                  </a:lnTo>
                  <a:lnTo>
                    <a:pt x="229" y="1421"/>
                  </a:lnTo>
                  <a:lnTo>
                    <a:pt x="0" y="1421"/>
                  </a:lnTo>
                  <a:lnTo>
                    <a:pt x="0" y="596"/>
                  </a:lnTo>
                  <a:close/>
                  <a:moveTo>
                    <a:pt x="1002" y="0"/>
                  </a:moveTo>
                  <a:lnTo>
                    <a:pt x="1224" y="0"/>
                  </a:lnTo>
                  <a:lnTo>
                    <a:pt x="1224" y="1421"/>
                  </a:lnTo>
                  <a:lnTo>
                    <a:pt x="1002" y="1421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2" name="Line 104"/>
            <p:cNvSpPr>
              <a:spLocks noChangeShapeType="1"/>
            </p:cNvSpPr>
            <p:nvPr/>
          </p:nvSpPr>
          <p:spPr bwMode="auto">
            <a:xfrm flipV="1">
              <a:off x="4883150" y="1725613"/>
              <a:ext cx="0" cy="243205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3" name="Freeform 105"/>
            <p:cNvSpPr>
              <a:spLocks noEditPoints="1"/>
            </p:cNvSpPr>
            <p:nvPr/>
          </p:nvSpPr>
          <p:spPr bwMode="auto">
            <a:xfrm>
              <a:off x="4883150" y="1725613"/>
              <a:ext cx="52388" cy="2432050"/>
            </a:xfrm>
            <a:custGeom>
              <a:avLst/>
              <a:gdLst>
                <a:gd name="T0" fmla="*/ 0 w 33"/>
                <a:gd name="T1" fmla="*/ 1532 h 1532"/>
                <a:gd name="T2" fmla="*/ 33 w 33"/>
                <a:gd name="T3" fmla="*/ 1532 h 1532"/>
                <a:gd name="T4" fmla="*/ 0 w 33"/>
                <a:gd name="T5" fmla="*/ 1427 h 1532"/>
                <a:gd name="T6" fmla="*/ 33 w 33"/>
                <a:gd name="T7" fmla="*/ 1427 h 1532"/>
                <a:gd name="T8" fmla="*/ 0 w 33"/>
                <a:gd name="T9" fmla="*/ 1323 h 1532"/>
                <a:gd name="T10" fmla="*/ 33 w 33"/>
                <a:gd name="T11" fmla="*/ 1323 h 1532"/>
                <a:gd name="T12" fmla="*/ 0 w 33"/>
                <a:gd name="T13" fmla="*/ 1224 h 1532"/>
                <a:gd name="T14" fmla="*/ 33 w 33"/>
                <a:gd name="T15" fmla="*/ 1224 h 1532"/>
                <a:gd name="T16" fmla="*/ 0 w 33"/>
                <a:gd name="T17" fmla="*/ 1119 h 1532"/>
                <a:gd name="T18" fmla="*/ 33 w 33"/>
                <a:gd name="T19" fmla="*/ 1119 h 1532"/>
                <a:gd name="T20" fmla="*/ 0 w 33"/>
                <a:gd name="T21" fmla="*/ 1021 h 1532"/>
                <a:gd name="T22" fmla="*/ 33 w 33"/>
                <a:gd name="T23" fmla="*/ 1021 h 1532"/>
                <a:gd name="T24" fmla="*/ 0 w 33"/>
                <a:gd name="T25" fmla="*/ 916 h 1532"/>
                <a:gd name="T26" fmla="*/ 33 w 33"/>
                <a:gd name="T27" fmla="*/ 916 h 1532"/>
                <a:gd name="T28" fmla="*/ 0 w 33"/>
                <a:gd name="T29" fmla="*/ 812 h 1532"/>
                <a:gd name="T30" fmla="*/ 33 w 33"/>
                <a:gd name="T31" fmla="*/ 812 h 1532"/>
                <a:gd name="T32" fmla="*/ 0 w 33"/>
                <a:gd name="T33" fmla="*/ 713 h 1532"/>
                <a:gd name="T34" fmla="*/ 33 w 33"/>
                <a:gd name="T35" fmla="*/ 713 h 1532"/>
                <a:gd name="T36" fmla="*/ 0 w 33"/>
                <a:gd name="T37" fmla="*/ 609 h 1532"/>
                <a:gd name="T38" fmla="*/ 33 w 33"/>
                <a:gd name="T39" fmla="*/ 609 h 1532"/>
                <a:gd name="T40" fmla="*/ 0 w 33"/>
                <a:gd name="T41" fmla="*/ 510 h 1532"/>
                <a:gd name="T42" fmla="*/ 33 w 33"/>
                <a:gd name="T43" fmla="*/ 510 h 1532"/>
                <a:gd name="T44" fmla="*/ 0 w 33"/>
                <a:gd name="T45" fmla="*/ 406 h 1532"/>
                <a:gd name="T46" fmla="*/ 33 w 33"/>
                <a:gd name="T47" fmla="*/ 406 h 1532"/>
                <a:gd name="T48" fmla="*/ 0 w 33"/>
                <a:gd name="T49" fmla="*/ 301 h 1532"/>
                <a:gd name="T50" fmla="*/ 33 w 33"/>
                <a:gd name="T51" fmla="*/ 301 h 1532"/>
                <a:gd name="T52" fmla="*/ 0 w 33"/>
                <a:gd name="T53" fmla="*/ 203 h 1532"/>
                <a:gd name="T54" fmla="*/ 33 w 33"/>
                <a:gd name="T55" fmla="*/ 203 h 1532"/>
                <a:gd name="T56" fmla="*/ 0 w 33"/>
                <a:gd name="T57" fmla="*/ 98 h 1532"/>
                <a:gd name="T58" fmla="*/ 33 w 33"/>
                <a:gd name="T59" fmla="*/ 98 h 1532"/>
                <a:gd name="T60" fmla="*/ 0 w 33"/>
                <a:gd name="T61" fmla="*/ 0 h 1532"/>
                <a:gd name="T62" fmla="*/ 33 w 33"/>
                <a:gd name="T63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1532">
                  <a:moveTo>
                    <a:pt x="0" y="1532"/>
                  </a:moveTo>
                  <a:lnTo>
                    <a:pt x="33" y="1532"/>
                  </a:lnTo>
                  <a:moveTo>
                    <a:pt x="0" y="1427"/>
                  </a:moveTo>
                  <a:lnTo>
                    <a:pt x="33" y="1427"/>
                  </a:lnTo>
                  <a:moveTo>
                    <a:pt x="0" y="1323"/>
                  </a:moveTo>
                  <a:lnTo>
                    <a:pt x="33" y="1323"/>
                  </a:lnTo>
                  <a:moveTo>
                    <a:pt x="0" y="1224"/>
                  </a:moveTo>
                  <a:lnTo>
                    <a:pt x="33" y="1224"/>
                  </a:lnTo>
                  <a:moveTo>
                    <a:pt x="0" y="1119"/>
                  </a:moveTo>
                  <a:lnTo>
                    <a:pt x="33" y="1119"/>
                  </a:lnTo>
                  <a:moveTo>
                    <a:pt x="0" y="1021"/>
                  </a:moveTo>
                  <a:lnTo>
                    <a:pt x="33" y="1021"/>
                  </a:lnTo>
                  <a:moveTo>
                    <a:pt x="0" y="916"/>
                  </a:moveTo>
                  <a:lnTo>
                    <a:pt x="33" y="916"/>
                  </a:lnTo>
                  <a:moveTo>
                    <a:pt x="0" y="812"/>
                  </a:moveTo>
                  <a:lnTo>
                    <a:pt x="33" y="812"/>
                  </a:lnTo>
                  <a:moveTo>
                    <a:pt x="0" y="713"/>
                  </a:moveTo>
                  <a:lnTo>
                    <a:pt x="33" y="713"/>
                  </a:lnTo>
                  <a:moveTo>
                    <a:pt x="0" y="609"/>
                  </a:moveTo>
                  <a:lnTo>
                    <a:pt x="33" y="609"/>
                  </a:lnTo>
                  <a:moveTo>
                    <a:pt x="0" y="510"/>
                  </a:moveTo>
                  <a:lnTo>
                    <a:pt x="33" y="510"/>
                  </a:lnTo>
                  <a:moveTo>
                    <a:pt x="0" y="406"/>
                  </a:moveTo>
                  <a:lnTo>
                    <a:pt x="33" y="406"/>
                  </a:lnTo>
                  <a:moveTo>
                    <a:pt x="0" y="301"/>
                  </a:moveTo>
                  <a:lnTo>
                    <a:pt x="33" y="301"/>
                  </a:lnTo>
                  <a:moveTo>
                    <a:pt x="0" y="203"/>
                  </a:moveTo>
                  <a:lnTo>
                    <a:pt x="33" y="203"/>
                  </a:lnTo>
                  <a:moveTo>
                    <a:pt x="0" y="98"/>
                  </a:moveTo>
                  <a:lnTo>
                    <a:pt x="33" y="98"/>
                  </a:lnTo>
                  <a:moveTo>
                    <a:pt x="0" y="0"/>
                  </a:moveTo>
                  <a:lnTo>
                    <a:pt x="33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4" name="Line 106"/>
            <p:cNvSpPr>
              <a:spLocks noChangeShapeType="1"/>
            </p:cNvSpPr>
            <p:nvPr/>
          </p:nvSpPr>
          <p:spPr bwMode="auto">
            <a:xfrm>
              <a:off x="4883150" y="4157663"/>
              <a:ext cx="3159125" cy="0"/>
            </a:xfrm>
            <a:prstGeom prst="line">
              <a:avLst/>
            </a:prstGeom>
            <a:noFill/>
            <a:ln w="11113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5" name="Rectangle 107"/>
            <p:cNvSpPr>
              <a:spLocks noChangeArrowheads="1"/>
            </p:cNvSpPr>
            <p:nvPr/>
          </p:nvSpPr>
          <p:spPr bwMode="auto">
            <a:xfrm>
              <a:off x="4521200" y="4048125"/>
              <a:ext cx="2115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5,5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6" name="Rectangle 108"/>
            <p:cNvSpPr>
              <a:spLocks noChangeArrowheads="1"/>
            </p:cNvSpPr>
            <p:nvPr/>
          </p:nvSpPr>
          <p:spPr bwMode="auto">
            <a:xfrm>
              <a:off x="4521200" y="3886200"/>
              <a:ext cx="2115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5,6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7" name="Rectangle 109"/>
            <p:cNvSpPr>
              <a:spLocks noChangeArrowheads="1"/>
            </p:cNvSpPr>
            <p:nvPr/>
          </p:nvSpPr>
          <p:spPr bwMode="auto">
            <a:xfrm>
              <a:off x="4521200" y="3724275"/>
              <a:ext cx="2115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5,7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8" name="Rectangle 110"/>
            <p:cNvSpPr>
              <a:spLocks noChangeArrowheads="1"/>
            </p:cNvSpPr>
            <p:nvPr/>
          </p:nvSpPr>
          <p:spPr bwMode="auto">
            <a:xfrm>
              <a:off x="4521200" y="3562350"/>
              <a:ext cx="2115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5,8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9" name="Rectangle 111"/>
            <p:cNvSpPr>
              <a:spLocks noChangeArrowheads="1"/>
            </p:cNvSpPr>
            <p:nvPr/>
          </p:nvSpPr>
          <p:spPr bwMode="auto">
            <a:xfrm>
              <a:off x="4521200" y="3400425"/>
              <a:ext cx="2115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5,9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0" name="Rectangle 112"/>
            <p:cNvSpPr>
              <a:spLocks noChangeArrowheads="1"/>
            </p:cNvSpPr>
            <p:nvPr/>
          </p:nvSpPr>
          <p:spPr bwMode="auto">
            <a:xfrm>
              <a:off x="4521200" y="3238500"/>
              <a:ext cx="2115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6,0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1" name="Rectangle 113"/>
            <p:cNvSpPr>
              <a:spLocks noChangeArrowheads="1"/>
            </p:cNvSpPr>
            <p:nvPr/>
          </p:nvSpPr>
          <p:spPr bwMode="auto">
            <a:xfrm>
              <a:off x="4521200" y="3076575"/>
              <a:ext cx="2115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6,1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2" name="Rectangle 114"/>
            <p:cNvSpPr>
              <a:spLocks noChangeArrowheads="1"/>
            </p:cNvSpPr>
            <p:nvPr/>
          </p:nvSpPr>
          <p:spPr bwMode="auto">
            <a:xfrm>
              <a:off x="4521200" y="2911475"/>
              <a:ext cx="2115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6,2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3" name="Rectangle 115"/>
            <p:cNvSpPr>
              <a:spLocks noChangeArrowheads="1"/>
            </p:cNvSpPr>
            <p:nvPr/>
          </p:nvSpPr>
          <p:spPr bwMode="auto">
            <a:xfrm>
              <a:off x="4521200" y="2749550"/>
              <a:ext cx="2115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6,3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4" name="Rectangle 116"/>
            <p:cNvSpPr>
              <a:spLocks noChangeArrowheads="1"/>
            </p:cNvSpPr>
            <p:nvPr/>
          </p:nvSpPr>
          <p:spPr bwMode="auto">
            <a:xfrm>
              <a:off x="4521200" y="2589213"/>
              <a:ext cx="2115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6,4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5" name="Rectangle 117"/>
            <p:cNvSpPr>
              <a:spLocks noChangeArrowheads="1"/>
            </p:cNvSpPr>
            <p:nvPr/>
          </p:nvSpPr>
          <p:spPr bwMode="auto">
            <a:xfrm>
              <a:off x="4521200" y="2427288"/>
              <a:ext cx="2115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6,5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6" name="Rectangle 118"/>
            <p:cNvSpPr>
              <a:spLocks noChangeArrowheads="1"/>
            </p:cNvSpPr>
            <p:nvPr/>
          </p:nvSpPr>
          <p:spPr bwMode="auto">
            <a:xfrm>
              <a:off x="4521200" y="2265363"/>
              <a:ext cx="2115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6,6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7" name="Rectangle 119"/>
            <p:cNvSpPr>
              <a:spLocks noChangeArrowheads="1"/>
            </p:cNvSpPr>
            <p:nvPr/>
          </p:nvSpPr>
          <p:spPr bwMode="auto">
            <a:xfrm>
              <a:off x="4521200" y="2103438"/>
              <a:ext cx="2115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6,7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8" name="Rectangle 120"/>
            <p:cNvSpPr>
              <a:spLocks noChangeArrowheads="1"/>
            </p:cNvSpPr>
            <p:nvPr/>
          </p:nvSpPr>
          <p:spPr bwMode="auto">
            <a:xfrm>
              <a:off x="4521200" y="1941513"/>
              <a:ext cx="2115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6,8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9" name="Rectangle 121"/>
            <p:cNvSpPr>
              <a:spLocks noChangeArrowheads="1"/>
            </p:cNvSpPr>
            <p:nvPr/>
          </p:nvSpPr>
          <p:spPr bwMode="auto">
            <a:xfrm>
              <a:off x="4521200" y="1779588"/>
              <a:ext cx="2115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6,9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0" name="Rectangle 122"/>
            <p:cNvSpPr>
              <a:spLocks noChangeArrowheads="1"/>
            </p:cNvSpPr>
            <p:nvPr/>
          </p:nvSpPr>
          <p:spPr bwMode="auto">
            <a:xfrm>
              <a:off x="4521200" y="1617663"/>
              <a:ext cx="2115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7,0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1" name="Rectangle 123"/>
            <p:cNvSpPr>
              <a:spLocks noChangeArrowheads="1"/>
            </p:cNvSpPr>
            <p:nvPr/>
          </p:nvSpPr>
          <p:spPr bwMode="auto">
            <a:xfrm>
              <a:off x="5546725" y="4260850"/>
              <a:ext cx="25968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Arial" panose="020B0604020202020204" pitchFamily="34" charset="0"/>
                </a:rPr>
                <a:t>Pré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124"/>
            <p:cNvSpPr>
              <a:spLocks noChangeArrowheads="1"/>
            </p:cNvSpPr>
            <p:nvPr/>
          </p:nvSpPr>
          <p:spPr bwMode="auto">
            <a:xfrm>
              <a:off x="7089775" y="4260850"/>
              <a:ext cx="333425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Arial" panose="020B0604020202020204" pitchFamily="34" charset="0"/>
                </a:rPr>
                <a:t>Post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26"/>
            <p:cNvSpPr>
              <a:spLocks noChangeArrowheads="1"/>
            </p:cNvSpPr>
            <p:nvPr/>
          </p:nvSpPr>
          <p:spPr bwMode="auto">
            <a:xfrm>
              <a:off x="4581956" y="1281710"/>
              <a:ext cx="360531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fr-FR" altLang="en-US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Comparaison Age - </a:t>
              </a:r>
              <a:r>
                <a:rPr lang="fr-FR" altLang="en-US" sz="1600" dirty="0">
                  <a:latin typeface="Calibri" panose="020F0502020204030204" pitchFamily="34" charset="0"/>
                </a:rPr>
                <a:t>Age Lecture </a:t>
              </a:r>
              <a:r>
                <a:rPr kumimoji="0" lang="fr-FR" altLang="en-US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(Alouette) 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66" name="Rectangle 128"/>
            <p:cNvSpPr>
              <a:spLocks noChangeArrowheads="1"/>
            </p:cNvSpPr>
            <p:nvPr/>
          </p:nvSpPr>
          <p:spPr bwMode="auto">
            <a:xfrm>
              <a:off x="6115046" y="1298575"/>
              <a:ext cx="464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7" name="Rectangle 129"/>
            <p:cNvSpPr>
              <a:spLocks noChangeArrowheads="1"/>
            </p:cNvSpPr>
            <p:nvPr/>
          </p:nvSpPr>
          <p:spPr bwMode="auto">
            <a:xfrm>
              <a:off x="5118100" y="1917700"/>
              <a:ext cx="82550" cy="8255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8" name="Rectangle 130"/>
            <p:cNvSpPr>
              <a:spLocks noChangeArrowheads="1"/>
            </p:cNvSpPr>
            <p:nvPr/>
          </p:nvSpPr>
          <p:spPr bwMode="auto">
            <a:xfrm>
              <a:off x="5238750" y="1866900"/>
              <a:ext cx="29655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Arial" panose="020B0604020202020204" pitchFamily="34" charset="0"/>
                </a:rPr>
                <a:t>Age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33"/>
            <p:cNvSpPr>
              <a:spLocks noChangeArrowheads="1"/>
            </p:cNvSpPr>
            <p:nvPr/>
          </p:nvSpPr>
          <p:spPr bwMode="auto">
            <a:xfrm>
              <a:off x="4114800" y="1184275"/>
              <a:ext cx="4073525" cy="3690938"/>
            </a:xfrm>
            <a:prstGeom prst="rect">
              <a:avLst/>
            </a:prstGeom>
            <a:noFill/>
            <a:ln w="11113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0" name="ZoneTexte 179"/>
            <p:cNvSpPr txBox="1"/>
            <p:nvPr/>
          </p:nvSpPr>
          <p:spPr>
            <a:xfrm rot="16200000">
              <a:off x="3653736" y="2542405"/>
              <a:ext cx="1258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Age (années)</a:t>
              </a:r>
            </a:p>
          </p:txBody>
        </p:sp>
      </p:grpSp>
      <p:grpSp>
        <p:nvGrpSpPr>
          <p:cNvPr id="183" name="Groupe 182"/>
          <p:cNvGrpSpPr/>
          <p:nvPr/>
        </p:nvGrpSpPr>
        <p:grpSpPr>
          <a:xfrm>
            <a:off x="5118100" y="2000250"/>
            <a:ext cx="2450568" cy="2152650"/>
            <a:chOff x="5118100" y="2000250"/>
            <a:chExt cx="2450568" cy="2152650"/>
          </a:xfrm>
        </p:grpSpPr>
        <p:sp>
          <p:nvSpPr>
            <p:cNvPr id="184" name="Freeform 103"/>
            <p:cNvSpPr>
              <a:spLocks noEditPoints="1"/>
            </p:cNvSpPr>
            <p:nvPr/>
          </p:nvSpPr>
          <p:spPr bwMode="auto">
            <a:xfrm>
              <a:off x="5635093" y="2000250"/>
              <a:ext cx="1933575" cy="2152650"/>
            </a:xfrm>
            <a:custGeom>
              <a:avLst/>
              <a:gdLst>
                <a:gd name="T0" fmla="*/ 0 w 1218"/>
                <a:gd name="T1" fmla="*/ 865 h 1356"/>
                <a:gd name="T2" fmla="*/ 223 w 1218"/>
                <a:gd name="T3" fmla="*/ 865 h 1356"/>
                <a:gd name="T4" fmla="*/ 223 w 1218"/>
                <a:gd name="T5" fmla="*/ 1356 h 1356"/>
                <a:gd name="T6" fmla="*/ 0 w 1218"/>
                <a:gd name="T7" fmla="*/ 1356 h 1356"/>
                <a:gd name="T8" fmla="*/ 0 w 1218"/>
                <a:gd name="T9" fmla="*/ 865 h 1356"/>
                <a:gd name="T10" fmla="*/ 995 w 1218"/>
                <a:gd name="T11" fmla="*/ 0 h 1356"/>
                <a:gd name="T12" fmla="*/ 1218 w 1218"/>
                <a:gd name="T13" fmla="*/ 0 h 1356"/>
                <a:gd name="T14" fmla="*/ 1218 w 1218"/>
                <a:gd name="T15" fmla="*/ 1356 h 1356"/>
                <a:gd name="T16" fmla="*/ 995 w 1218"/>
                <a:gd name="T17" fmla="*/ 1356 h 1356"/>
                <a:gd name="T18" fmla="*/ 995 w 1218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8" h="1356">
                  <a:moveTo>
                    <a:pt x="0" y="865"/>
                  </a:moveTo>
                  <a:lnTo>
                    <a:pt x="223" y="865"/>
                  </a:lnTo>
                  <a:lnTo>
                    <a:pt x="223" y="1356"/>
                  </a:lnTo>
                  <a:lnTo>
                    <a:pt x="0" y="1356"/>
                  </a:lnTo>
                  <a:lnTo>
                    <a:pt x="0" y="865"/>
                  </a:lnTo>
                  <a:close/>
                  <a:moveTo>
                    <a:pt x="995" y="0"/>
                  </a:moveTo>
                  <a:lnTo>
                    <a:pt x="1218" y="0"/>
                  </a:lnTo>
                  <a:lnTo>
                    <a:pt x="1218" y="1356"/>
                  </a:lnTo>
                  <a:lnTo>
                    <a:pt x="995" y="1356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5" name="Rectangle 131"/>
            <p:cNvSpPr>
              <a:spLocks noChangeArrowheads="1"/>
            </p:cNvSpPr>
            <p:nvPr/>
          </p:nvSpPr>
          <p:spPr bwMode="auto">
            <a:xfrm>
              <a:off x="5118100" y="2135188"/>
              <a:ext cx="82550" cy="84138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6" name="Rectangle 132"/>
            <p:cNvSpPr>
              <a:spLocks noChangeArrowheads="1"/>
            </p:cNvSpPr>
            <p:nvPr/>
          </p:nvSpPr>
          <p:spPr bwMode="auto">
            <a:xfrm>
              <a:off x="5238750" y="2089150"/>
              <a:ext cx="90088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13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Arial" panose="020B0604020202020204" pitchFamily="34" charset="0"/>
                </a:rPr>
                <a:t>Age Lecture</a:t>
              </a:r>
              <a:endParaRPr kumimoji="0" lang="fr-F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7" name="ZoneTexte 186"/>
          <p:cNvSpPr txBox="1"/>
          <p:nvPr/>
        </p:nvSpPr>
        <p:spPr>
          <a:xfrm>
            <a:off x="5182130" y="4547877"/>
            <a:ext cx="2319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F(1, 449) = 223, p &lt; .0001)</a:t>
            </a:r>
          </a:p>
        </p:txBody>
      </p:sp>
      <p:sp>
        <p:nvSpPr>
          <p:cNvPr id="188" name="ZoneTexte 187"/>
          <p:cNvSpPr txBox="1"/>
          <p:nvPr/>
        </p:nvSpPr>
        <p:spPr>
          <a:xfrm>
            <a:off x="46943" y="1583328"/>
            <a:ext cx="409695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C4.1. Les élèves, issus  essentiellement des REP+ rattrapent </a:t>
            </a: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- en 5 mois </a:t>
            </a: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- un retard initial de 4 mois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Ils sont en fin de CP dans la moyenne nationale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CAE4B44-DD33-4FC7-B91E-B6FB900E2E95}"/>
              </a:ext>
            </a:extLst>
          </p:cNvPr>
          <p:cNvSpPr txBox="1"/>
          <p:nvPr/>
        </p:nvSpPr>
        <p:spPr>
          <a:xfrm>
            <a:off x="90434" y="9562"/>
            <a:ext cx="733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C4. Résultats préliminaires </a:t>
            </a:r>
            <a:r>
              <a:rPr lang="fr-FR" dirty="0"/>
              <a:t>(Ziegler et al., en cours)</a:t>
            </a:r>
          </a:p>
        </p:txBody>
      </p:sp>
    </p:spTree>
    <p:extLst>
      <p:ext uri="{BB962C8B-B14F-4D97-AF65-F5344CB8AC3E}">
        <p14:creationId xmlns:p14="http://schemas.microsoft.com/office/powerpoint/2010/main" val="25136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6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9585" y="248961"/>
            <a:ext cx="7720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C4.2. Leur progrès n’est pas le résultat du logiciel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16200000">
            <a:off x="-337405" y="2549185"/>
            <a:ext cx="19351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Mots par minute (</a:t>
            </a:r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 Post-</a:t>
            </a:r>
            <a:r>
              <a:rPr lang="fr-FR" sz="1000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Pre</a:t>
            </a:r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18" y="1315821"/>
            <a:ext cx="3382047" cy="288044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219" y="2524068"/>
            <a:ext cx="3652142" cy="2929484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096768" y="1624658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 = ,58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533364" y="4065343"/>
            <a:ext cx="3595501" cy="2776418"/>
            <a:chOff x="533364" y="4065343"/>
            <a:chExt cx="3595501" cy="2776418"/>
          </a:xfrm>
        </p:grpSpPr>
        <p:grpSp>
          <p:nvGrpSpPr>
            <p:cNvPr id="23" name="Groupe 22"/>
            <p:cNvGrpSpPr/>
            <p:nvPr/>
          </p:nvGrpSpPr>
          <p:grpSpPr>
            <a:xfrm>
              <a:off x="738141" y="4065343"/>
              <a:ext cx="3390724" cy="2776418"/>
              <a:chOff x="738141" y="4065343"/>
              <a:chExt cx="3390724" cy="2776418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141" y="4065343"/>
                <a:ext cx="3390724" cy="2776418"/>
              </a:xfrm>
              <a:prstGeom prst="rect">
                <a:avLst/>
              </a:prstGeom>
            </p:spPr>
          </p:pic>
          <p:sp>
            <p:nvSpPr>
              <p:cNvPr id="22" name="ZoneTexte 21"/>
              <p:cNvSpPr txBox="1"/>
              <p:nvPr/>
            </p:nvSpPr>
            <p:spPr>
              <a:xfrm>
                <a:off x="3096768" y="4371292"/>
                <a:ext cx="6254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r = ,57</a:t>
                </a:r>
              </a:p>
            </p:txBody>
          </p:sp>
        </p:grpSp>
        <p:sp>
          <p:nvSpPr>
            <p:cNvPr id="18" name="ZoneTexte 17"/>
            <p:cNvSpPr txBox="1"/>
            <p:nvPr/>
          </p:nvSpPr>
          <p:spPr>
            <a:xfrm rot="16200000">
              <a:off x="-311098" y="5210579"/>
              <a:ext cx="19351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Mots par minute (</a:t>
              </a:r>
              <a:r>
                <a:rPr lang="fr-FR" sz="1000" b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 Post-</a:t>
              </a:r>
              <a:r>
                <a:rPr lang="fr-FR" sz="1000" b="1" dirty="0" err="1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Pre</a:t>
              </a:r>
              <a:r>
                <a:rPr lang="fr-FR" sz="1000" b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)</a:t>
              </a:r>
              <a:endParaRPr lang="fr-FR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74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 76">
            <a:extLst>
              <a:ext uri="{FF2B5EF4-FFF2-40B4-BE49-F238E27FC236}">
                <a16:creationId xmlns:a16="http://schemas.microsoft.com/office/drawing/2014/main" xmlns="" id="{8A24C220-7575-5543-AC3E-999699AB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338203" y="1802100"/>
            <a:ext cx="6819123" cy="5088534"/>
            <a:chOff x="863690" y="1206095"/>
            <a:chExt cx="6892737" cy="466274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3690" y="1206095"/>
              <a:ext cx="6892737" cy="4662740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2457965" y="3683142"/>
              <a:ext cx="338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**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103395" y="1819322"/>
              <a:ext cx="5966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p&lt;.08</a:t>
              </a:r>
            </a:p>
          </p:txBody>
        </p:sp>
        <p:cxnSp>
          <p:nvCxnSpPr>
            <p:cNvPr id="17" name="Connecteur droit 16"/>
            <p:cNvCxnSpPr/>
            <p:nvPr/>
          </p:nvCxnSpPr>
          <p:spPr>
            <a:xfrm flipV="1">
              <a:off x="2483648" y="3798331"/>
              <a:ext cx="0" cy="3003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2483648" y="3798331"/>
              <a:ext cx="54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2700475" y="3801086"/>
              <a:ext cx="42862" cy="2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2745718" y="3798331"/>
              <a:ext cx="0" cy="37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3354137" y="3686135"/>
              <a:ext cx="338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**</a:t>
              </a:r>
            </a:p>
          </p:txBody>
        </p:sp>
        <p:cxnSp>
          <p:nvCxnSpPr>
            <p:cNvPr id="26" name="Connecteur droit 25"/>
            <p:cNvCxnSpPr/>
            <p:nvPr/>
          </p:nvCxnSpPr>
          <p:spPr>
            <a:xfrm flipV="1">
              <a:off x="3379819" y="3801324"/>
              <a:ext cx="0" cy="3003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3379819" y="3801324"/>
              <a:ext cx="54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V="1">
              <a:off x="3641890" y="3801324"/>
              <a:ext cx="0" cy="37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3598076" y="3804079"/>
              <a:ext cx="42862" cy="2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V="1">
              <a:off x="4299307" y="1949400"/>
              <a:ext cx="0" cy="240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312356" y="1946645"/>
              <a:ext cx="54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V="1">
              <a:off x="4604874" y="1946645"/>
              <a:ext cx="953" cy="523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4562012" y="1949400"/>
              <a:ext cx="42862" cy="2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6075684" y="3406143"/>
              <a:ext cx="338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**</a:t>
              </a:r>
            </a:p>
          </p:txBody>
        </p:sp>
        <p:cxnSp>
          <p:nvCxnSpPr>
            <p:cNvPr id="50" name="Connecteur droit 49"/>
            <p:cNvCxnSpPr/>
            <p:nvPr/>
          </p:nvCxnSpPr>
          <p:spPr>
            <a:xfrm flipV="1">
              <a:off x="6101366" y="3521332"/>
              <a:ext cx="0" cy="3003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6101366" y="3521332"/>
              <a:ext cx="54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V="1">
              <a:off x="6363437" y="3521332"/>
              <a:ext cx="0" cy="373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V="1">
              <a:off x="6319622" y="3524086"/>
              <a:ext cx="42862" cy="2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4336703" y="17885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*</a:t>
              </a:r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4822521" y="558756"/>
            <a:ext cx="4048429" cy="1244149"/>
            <a:chOff x="3086806" y="934475"/>
            <a:chExt cx="5242633" cy="1026068"/>
          </a:xfrm>
        </p:grpSpPr>
        <p:sp>
          <p:nvSpPr>
            <p:cNvPr id="60" name="Flèche droite rayée 59">
              <a:extLst>
                <a:ext uri="{FF2B5EF4-FFF2-40B4-BE49-F238E27FC236}">
                  <a16:creationId xmlns:a16="http://schemas.microsoft.com/office/drawing/2014/main" xmlns="" id="{4FCFD894-EF91-4FB9-A34C-22A8B51ABA38}"/>
                </a:ext>
              </a:extLst>
            </p:cNvPr>
            <p:cNvSpPr/>
            <p:nvPr/>
          </p:nvSpPr>
          <p:spPr>
            <a:xfrm>
              <a:off x="3086806" y="1501166"/>
              <a:ext cx="5242633" cy="431800"/>
            </a:xfrm>
            <a:prstGeom prst="stripedRightArrow">
              <a:avLst>
                <a:gd name="adj1" fmla="val 50000"/>
                <a:gd name="adj2" fmla="val 59844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1000" dirty="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3384615" y="938677"/>
              <a:ext cx="1017586" cy="253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Pré-test :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4408877" y="934475"/>
              <a:ext cx="1102695" cy="253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>
                  <a:solidFill>
                    <a:srgbClr val="0070C0"/>
                  </a:solidFill>
                  <a:latin typeface="Arial Narrow" panose="020B0606020202030204" pitchFamily="34" charset="0"/>
                </a:rPr>
                <a:t>Post-test</a:t>
              </a:r>
              <a:r>
                <a:rPr lang="fr-FR" sz="14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:</a:t>
              </a:r>
            </a:p>
          </p:txBody>
        </p:sp>
        <p:cxnSp>
          <p:nvCxnSpPr>
            <p:cNvPr id="63" name="Connecteur droit avec flèche 62"/>
            <p:cNvCxnSpPr/>
            <p:nvPr/>
          </p:nvCxnSpPr>
          <p:spPr>
            <a:xfrm flipV="1">
              <a:off x="3777512" y="1303214"/>
              <a:ext cx="0" cy="2896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>
              <a:off x="5581999" y="945782"/>
              <a:ext cx="2198747" cy="609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Evaluations nationales:</a:t>
              </a:r>
            </a:p>
            <a:p>
              <a:pPr marL="285750" indent="-107950">
                <a:buFont typeface="Arial" panose="020B0604020202020204" pitchFamily="34" charset="0"/>
                <a:buChar char="•"/>
              </a:pPr>
              <a:r>
                <a:rPr lang="fr-FR" sz="1400" dirty="0">
                  <a:latin typeface="Arial Narrow" panose="020B0606020202030204" pitchFamily="34" charset="0"/>
                </a:rPr>
                <a:t>Lecture </a:t>
              </a:r>
            </a:p>
            <a:p>
              <a:pPr marL="285750" indent="-107950">
                <a:buFont typeface="Arial" panose="020B0604020202020204" pitchFamily="34" charset="0"/>
                <a:buChar char="•"/>
              </a:pPr>
              <a:r>
                <a:rPr lang="fr-FR" sz="1400" dirty="0">
                  <a:latin typeface="Arial Narrow" panose="020B0606020202030204" pitchFamily="34" charset="0"/>
                </a:rPr>
                <a:t>Math</a:t>
              </a:r>
            </a:p>
          </p:txBody>
        </p:sp>
        <p:cxnSp>
          <p:nvCxnSpPr>
            <p:cNvPr id="65" name="Connecteur droit avec flèche 64"/>
            <p:cNvCxnSpPr/>
            <p:nvPr/>
          </p:nvCxnSpPr>
          <p:spPr>
            <a:xfrm flipV="1">
              <a:off x="4984012" y="1309564"/>
              <a:ext cx="0" cy="2896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 flipV="1">
              <a:off x="5784112" y="1319386"/>
              <a:ext cx="0" cy="2896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>
            <a:xfrm>
              <a:off x="3981772" y="1293417"/>
              <a:ext cx="845289" cy="253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latin typeface="Arial Narrow" panose="020B0606020202030204" pitchFamily="34" charset="0"/>
                </a:rPr>
                <a:t>5 mois</a:t>
              </a: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5031849" y="1305860"/>
              <a:ext cx="845289" cy="253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latin typeface="Arial Narrow" panose="020B0606020202030204" pitchFamily="34" charset="0"/>
                </a:rPr>
                <a:t>4 mois</a:t>
              </a:r>
            </a:p>
          </p:txBody>
        </p: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xmlns="" id="{BFDD19F9-C86E-4F19-9879-45ED57735ACD}"/>
                </a:ext>
              </a:extLst>
            </p:cNvPr>
            <p:cNvCxnSpPr/>
            <p:nvPr/>
          </p:nvCxnSpPr>
          <p:spPr>
            <a:xfrm flipH="1">
              <a:off x="5297812" y="1609084"/>
              <a:ext cx="9113" cy="197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2">
              <a:extLst>
                <a:ext uri="{FF2B5EF4-FFF2-40B4-BE49-F238E27FC236}">
                  <a16:creationId xmlns:a16="http://schemas.microsoft.com/office/drawing/2014/main" xmlns="" id="{3F790695-5A90-4A4B-82E5-80F5D75EE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216" y="1576428"/>
              <a:ext cx="678097" cy="384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CP</a:t>
              </a:r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xmlns="" id="{3F790695-5A90-4A4B-82E5-80F5D75EE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7196" y="1576430"/>
              <a:ext cx="850839" cy="384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CE1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261268" y="42480"/>
            <a:ext cx="898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C4.3. Résultats aux évaluations nationales (4 mois après)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91479A3-67E6-4F9B-87B4-553BB4332480}"/>
              </a:ext>
            </a:extLst>
          </p:cNvPr>
          <p:cNvSpPr/>
          <p:nvPr/>
        </p:nvSpPr>
        <p:spPr>
          <a:xfrm>
            <a:off x="5245251" y="2164489"/>
            <a:ext cx="1903712" cy="4306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97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E19B5F7-5AF9-4E67-91FA-C397614CD349}"/>
              </a:ext>
            </a:extLst>
          </p:cNvPr>
          <p:cNvSpPr txBox="1"/>
          <p:nvPr/>
        </p:nvSpPr>
        <p:spPr>
          <a:xfrm>
            <a:off x="2421653" y="727142"/>
            <a:ext cx="682283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1200"/>
              </a:spcBef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Résultats prometteurs car l’intervention a permis de combler le retard des enfants en lecture après seulement 5 mois d’intervention </a:t>
            </a:r>
          </a:p>
          <a:p>
            <a:pPr marL="177800" indent="-177800">
              <a:spcBef>
                <a:spcPts val="1200"/>
              </a:spcBef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 attendant les résultats du groupe témoin « maths », les corrélations avec les paramètres du jeu et les résultats suggèrent que le logiciel a un effet bénéfique sur la progression des élèves en lecture</a:t>
            </a:r>
          </a:p>
          <a:p>
            <a:pPr marL="177800" indent="-177800">
              <a:spcBef>
                <a:spcPts val="1200"/>
              </a:spcBef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Cette recherche montre l’intérêt du dispositif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EvalAide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177800"/>
            <a:r>
              <a:rPr lang="fr-FR" sz="2400" dirty="0">
                <a:solidFill>
                  <a:srgbClr val="0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Capacité à détecter rapidement les besoins</a:t>
            </a:r>
          </a:p>
          <a:p>
            <a:pPr marL="177800"/>
            <a:r>
              <a:rPr lang="fr-FR" sz="2400" dirty="0">
                <a:solidFill>
                  <a:srgbClr val="0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Prédire le succès des interventions</a:t>
            </a:r>
          </a:p>
          <a:p>
            <a:pPr marL="177800"/>
            <a:r>
              <a:rPr lang="fr-FR" sz="2400" dirty="0">
                <a:solidFill>
                  <a:srgbClr val="0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Mieux prendre en charge la diversité</a:t>
            </a:r>
          </a:p>
          <a:p>
            <a:pPr marL="177800"/>
            <a:r>
              <a:rPr lang="fr-FR" sz="2400" dirty="0">
                <a:solidFill>
                  <a:srgbClr val="0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Evaluer des dispositifs pédagogiques</a:t>
            </a:r>
          </a:p>
          <a:p>
            <a:pPr marL="177800"/>
            <a:r>
              <a:rPr lang="fr-FR" sz="2400" dirty="0">
                <a:solidFill>
                  <a:srgbClr val="005E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innovants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xmlns="" id="{2DD171FD-3D38-4C0E-A659-957183D9F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40" y="136539"/>
            <a:ext cx="33794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fr-FR" altLang="en-US" sz="2800" b="1" dirty="0">
                <a:cs typeface="Arial" panose="020B0604020202020204" pitchFamily="34" charset="0"/>
              </a:rPr>
              <a:t>C4. Pour conclure</a:t>
            </a:r>
            <a:endParaRPr lang="fr-FR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2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449435" y="2423552"/>
            <a:ext cx="2188106" cy="559950"/>
          </a:xfrm>
        </p:spPr>
        <p:txBody>
          <a:bodyPr>
            <a:normAutofit fontScale="90000"/>
          </a:bodyPr>
          <a:lstStyle/>
          <a:p>
            <a:r>
              <a:rPr lang="fr-FR" dirty="0"/>
              <a:t>L’équipe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338513" y="1792288"/>
            <a:ext cx="5805487" cy="4598987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fr-FR" dirty="0"/>
              <a:t> 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DE6C4594-85F2-413F-A3FE-F84973B7DC92}"/>
              </a:ext>
            </a:extLst>
          </p:cNvPr>
          <p:cNvGrpSpPr/>
          <p:nvPr/>
        </p:nvGrpSpPr>
        <p:grpSpPr>
          <a:xfrm>
            <a:off x="6092709" y="1950828"/>
            <a:ext cx="2332906" cy="1652123"/>
            <a:chOff x="2714339" y="3541987"/>
            <a:chExt cx="2795958" cy="1908393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xmlns="" id="{754C311A-73ED-4CBC-8E25-F841B0D7E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339" y="3541987"/>
              <a:ext cx="27959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600" b="1" dirty="0"/>
                <a:t>Liliane </a:t>
              </a:r>
              <a:r>
                <a:rPr lang="fr-FR" altLang="en-US" sz="1600" b="1" dirty="0" err="1"/>
                <a:t>Sprenger</a:t>
              </a:r>
              <a:r>
                <a:rPr lang="fr-FR" altLang="en-US" sz="1600" b="1" dirty="0"/>
                <a:t>-Charolles</a:t>
              </a:r>
              <a:endParaRPr lang="fr-FR" altLang="en-US" sz="1600" dirty="0"/>
            </a:p>
          </p:txBody>
        </p:sp>
        <p:pic>
          <p:nvPicPr>
            <p:cNvPr id="13" name="Picture 10" descr="http://grapholearn.fr/wp-content/uploads/2017/07/LiliSprenger.jpg">
              <a:extLst>
                <a:ext uri="{FF2B5EF4-FFF2-40B4-BE49-F238E27FC236}">
                  <a16:creationId xmlns:a16="http://schemas.microsoft.com/office/drawing/2014/main" xmlns="" id="{62B0367D-5A7A-4F16-9E3F-1DC4CB674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205" y="3928154"/>
              <a:ext cx="1522227" cy="152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1E9855F3-A215-41EC-B903-C1F6340A7A7A}"/>
              </a:ext>
            </a:extLst>
          </p:cNvPr>
          <p:cNvGrpSpPr/>
          <p:nvPr/>
        </p:nvGrpSpPr>
        <p:grpSpPr>
          <a:xfrm>
            <a:off x="6842497" y="3680574"/>
            <a:ext cx="1864228" cy="1644001"/>
            <a:chOff x="6720037" y="3309260"/>
            <a:chExt cx="2154308" cy="2015315"/>
          </a:xfrm>
        </p:grpSpPr>
        <p:pic>
          <p:nvPicPr>
            <p:cNvPr id="9" name="Picture 6" descr="http://grapholearn.fr/wp-content/uploads/2017/07/JpAlbrand.jpg">
              <a:extLst>
                <a:ext uri="{FF2B5EF4-FFF2-40B4-BE49-F238E27FC236}">
                  <a16:creationId xmlns:a16="http://schemas.microsoft.com/office/drawing/2014/main" xmlns="" id="{A544D74A-0D95-4F8C-A6D5-37E370C3D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3010" y="3698255"/>
              <a:ext cx="1648363" cy="162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BA685F4-C85E-4923-A04B-4C29FB45210F}"/>
                </a:ext>
              </a:extLst>
            </p:cNvPr>
            <p:cNvSpPr/>
            <p:nvPr/>
          </p:nvSpPr>
          <p:spPr>
            <a:xfrm>
              <a:off x="6720037" y="3309260"/>
              <a:ext cx="21543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b="1" dirty="0"/>
                <a:t>Jean-Patrice </a:t>
              </a:r>
              <a:r>
                <a:rPr lang="fr-FR" altLang="en-US" b="1" dirty="0" err="1"/>
                <a:t>Albrand</a:t>
              </a:r>
              <a:endParaRPr lang="fr-FR" altLang="en-US" dirty="0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E467A992-22DB-477E-B231-7EC9D799CA15}"/>
              </a:ext>
            </a:extLst>
          </p:cNvPr>
          <p:cNvGrpSpPr/>
          <p:nvPr/>
        </p:nvGrpSpPr>
        <p:grpSpPr>
          <a:xfrm>
            <a:off x="4799872" y="3698254"/>
            <a:ext cx="1662347" cy="1610549"/>
            <a:chOff x="4677412" y="3309260"/>
            <a:chExt cx="1864228" cy="1999544"/>
          </a:xfrm>
        </p:grpSpPr>
        <p:pic>
          <p:nvPicPr>
            <p:cNvPr id="8" name="Picture 4" descr="http://grapholearn.fr/wp-content/uploads/2017/07/EdAlavoine.jpg">
              <a:extLst>
                <a:ext uri="{FF2B5EF4-FFF2-40B4-BE49-F238E27FC236}">
                  <a16:creationId xmlns:a16="http://schemas.microsoft.com/office/drawing/2014/main" xmlns="" id="{A4076D76-3390-400D-A8C8-DF38685DF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338" y="3692281"/>
              <a:ext cx="1452421" cy="1616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1BB1B79-6DE0-4057-A25A-9E54D4F22F61}"/>
                </a:ext>
              </a:extLst>
            </p:cNvPr>
            <p:cNvSpPr/>
            <p:nvPr/>
          </p:nvSpPr>
          <p:spPr>
            <a:xfrm>
              <a:off x="4677412" y="3309260"/>
              <a:ext cx="1864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b="1" dirty="0"/>
                <a:t>Edouard </a:t>
              </a:r>
              <a:r>
                <a:rPr lang="fr-FR" altLang="en-US" b="1" dirty="0" err="1"/>
                <a:t>Alavoine</a:t>
              </a:r>
              <a:endParaRPr lang="fr-FR" altLang="en-US" dirty="0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8F4EC8E3-67B9-4271-B27D-FE44BB45A329}"/>
              </a:ext>
            </a:extLst>
          </p:cNvPr>
          <p:cNvGrpSpPr/>
          <p:nvPr/>
        </p:nvGrpSpPr>
        <p:grpSpPr>
          <a:xfrm>
            <a:off x="2821256" y="3646278"/>
            <a:ext cx="1541341" cy="1789880"/>
            <a:chOff x="2698796" y="3309260"/>
            <a:chExt cx="1555291" cy="1944286"/>
          </a:xfrm>
        </p:grpSpPr>
        <p:pic>
          <p:nvPicPr>
            <p:cNvPr id="7" name="Picture 2" descr="http://grapholearn.fr/wp-content/uploads/2017/07/JuLassault.jpg">
              <a:extLst>
                <a:ext uri="{FF2B5EF4-FFF2-40B4-BE49-F238E27FC236}">
                  <a16:creationId xmlns:a16="http://schemas.microsoft.com/office/drawing/2014/main" xmlns="" id="{789DBEBE-6A69-4527-8019-18143B2C8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796" y="3698255"/>
              <a:ext cx="1555291" cy="1555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6FE7F65-4B50-4FD6-B4FC-C94A056C22BF}"/>
                </a:ext>
              </a:extLst>
            </p:cNvPr>
            <p:cNvSpPr/>
            <p:nvPr/>
          </p:nvSpPr>
          <p:spPr>
            <a:xfrm>
              <a:off x="2759738" y="3309260"/>
              <a:ext cx="14334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b="1" dirty="0"/>
                <a:t>Julie </a:t>
              </a:r>
              <a:r>
                <a:rPr lang="fr-FR" altLang="en-US" b="1" dirty="0" err="1"/>
                <a:t>Lassault</a:t>
              </a:r>
              <a:endParaRPr lang="fr-FR" altLang="en-US" dirty="0"/>
            </a:p>
          </p:txBody>
        </p:sp>
      </p:grpSp>
      <p:pic>
        <p:nvPicPr>
          <p:cNvPr id="19" name="Image 10">
            <a:extLst>
              <a:ext uri="{FF2B5EF4-FFF2-40B4-BE49-F238E27FC236}">
                <a16:creationId xmlns:a16="http://schemas.microsoft.com/office/drawing/2014/main" xmlns="" id="{7A8BF1EC-23A3-4BE4-B430-ED66EB6905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08" y="5615586"/>
            <a:ext cx="4650066" cy="83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3">
            <a:extLst>
              <a:ext uri="{FF2B5EF4-FFF2-40B4-BE49-F238E27FC236}">
                <a16:creationId xmlns:a16="http://schemas.microsoft.com/office/drawing/2014/main" xmlns="" id="{EB08BAAD-1654-471D-9CC2-8F61C0D71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96" y="5698878"/>
            <a:ext cx="1556970" cy="6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B0A2CE2D-6099-433C-8E3D-3BAF3BA00B01}"/>
              </a:ext>
            </a:extLst>
          </p:cNvPr>
          <p:cNvGrpSpPr/>
          <p:nvPr/>
        </p:nvGrpSpPr>
        <p:grpSpPr>
          <a:xfrm>
            <a:off x="2574017" y="1974702"/>
            <a:ext cx="1871025" cy="1662525"/>
            <a:chOff x="6125729" y="3541464"/>
            <a:chExt cx="1871025" cy="1908916"/>
          </a:xfrm>
        </p:grpSpPr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xmlns="" id="{585879C2-CD81-42B8-B464-FD7B6DEE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5729" y="3541464"/>
              <a:ext cx="187102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1600" b="1" dirty="0"/>
                <a:t>Johannes Ziegler</a:t>
              </a:r>
              <a:endParaRPr lang="fr-FR" altLang="en-US" sz="1600" dirty="0"/>
            </a:p>
          </p:txBody>
        </p:sp>
        <p:pic>
          <p:nvPicPr>
            <p:cNvPr id="25" name="Image 24" descr="Une image contenant personne, souriant, mur, homme&#10;&#10;Description générée automatiquement">
              <a:extLst>
                <a:ext uri="{FF2B5EF4-FFF2-40B4-BE49-F238E27FC236}">
                  <a16:creationId xmlns:a16="http://schemas.microsoft.com/office/drawing/2014/main" xmlns="" id="{52A2341F-214E-4C7D-992B-ACF6DDB01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88203" y="3928154"/>
              <a:ext cx="1146077" cy="1522226"/>
            </a:xfrm>
            <a:prstGeom prst="rect">
              <a:avLst/>
            </a:prstGeom>
          </p:spPr>
        </p:pic>
      </p:grpSp>
      <p:pic>
        <p:nvPicPr>
          <p:cNvPr id="24" name="Image 2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xmlns="" id="{E4D1501B-0F23-47E6-A1A4-AAB999D687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53" y="514173"/>
            <a:ext cx="2045748" cy="146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9FFF758-A819-4027-9B46-F713F659E1C2}"/>
              </a:ext>
            </a:extLst>
          </p:cNvPr>
          <p:cNvSpPr/>
          <p:nvPr/>
        </p:nvSpPr>
        <p:spPr>
          <a:xfrm>
            <a:off x="2550661" y="88904"/>
            <a:ext cx="5261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b="1" kern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internet </a:t>
            </a:r>
            <a:r>
              <a:rPr lang="fr-FR" sz="2800" kern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www.grapholearn.fr</a:t>
            </a:r>
          </a:p>
        </p:txBody>
      </p:sp>
    </p:spTree>
    <p:extLst>
      <p:ext uri="{BB962C8B-B14F-4D97-AF65-F5344CB8AC3E}">
        <p14:creationId xmlns:p14="http://schemas.microsoft.com/office/powerpoint/2010/main" val="2105067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Contact :</a:t>
            </a:r>
            <a:br>
              <a:rPr lang="fr-FR" dirty="0"/>
            </a:br>
            <a:r>
              <a:rPr lang="fr-FR" dirty="0"/>
              <a:t>Nom et prénom </a:t>
            </a:r>
            <a:r>
              <a:rPr lang="fr-FR" dirty="0" err="1"/>
              <a:t>Sprenger</a:t>
            </a:r>
            <a:r>
              <a:rPr lang="fr-FR" dirty="0"/>
              <a:t>-Charolles Liliane</a:t>
            </a:r>
            <a:br>
              <a:rPr lang="fr-FR" dirty="0"/>
            </a:br>
            <a:r>
              <a:rPr lang="fr-FR" dirty="0"/>
              <a:t>adresse mél Liliane.Sprenger.Charolles@gmail.com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site internet </a:t>
            </a:r>
            <a:r>
              <a:rPr lang="fr-FR" dirty="0">
                <a:hlinkClick r:id="rId2"/>
              </a:rPr>
              <a:t>https://scholar.google.fr/citations?view_op=list_works&amp;hl=fr&amp;gmla=AJsN-F6wa4wpRZ_LwuaOO8ASCB0RjN22yc45Cw-Ur-LpazUJlphlGHTgk97YPkr8OfbImiJ3muxt7bUE4j6-u4wXSysebZq-4A&amp;user=napOWWsAAAAJ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058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1899821" y="101965"/>
            <a:ext cx="7244180" cy="6556286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SzPct val="100000"/>
            </a:pPr>
            <a:r>
              <a:rPr lang="fr-FR" sz="4000" dirty="0"/>
              <a:t> </a:t>
            </a:r>
            <a:r>
              <a:rPr lang="fr-FR" sz="4000" b="1" dirty="0"/>
              <a:t>A1. Pourquoi ces nouvelles évaluations?</a:t>
            </a:r>
          </a:p>
          <a:p>
            <a:pPr lvl="2"/>
            <a:r>
              <a:rPr lang="fr-FR" sz="2900" dirty="0"/>
              <a:t>Difficultés des élèves français</a:t>
            </a:r>
          </a:p>
          <a:p>
            <a:pPr lvl="2"/>
            <a:r>
              <a:rPr lang="fr-FR" sz="2900" dirty="0"/>
              <a:t>Qui s’accentuent dans le temps</a:t>
            </a:r>
          </a:p>
          <a:p>
            <a:pPr marL="914400" lvl="2" indent="0">
              <a:buNone/>
            </a:pPr>
            <a:r>
              <a:rPr lang="fr-FR" sz="2900" dirty="0"/>
              <a:t>	- en lecture</a:t>
            </a:r>
          </a:p>
          <a:p>
            <a:pPr marL="914400" lvl="2" indent="0">
              <a:buNone/>
            </a:pPr>
            <a:r>
              <a:rPr lang="fr-FR" sz="2900" dirty="0"/>
              <a:t>	- en mathématiques</a:t>
            </a:r>
          </a:p>
          <a:p>
            <a:pPr indent="-228600"/>
            <a:r>
              <a:rPr lang="fr-FR" dirty="0"/>
              <a:t>	</a:t>
            </a:r>
          </a:p>
          <a:p>
            <a:pPr indent="-228600"/>
            <a:r>
              <a:rPr lang="fr-FR" dirty="0"/>
              <a:t>	Ressort de différentes études</a:t>
            </a:r>
          </a:p>
          <a:p>
            <a:pPr marL="969963" lvl="2" indent="-342900">
              <a:buClr>
                <a:srgbClr val="00A6BE"/>
              </a:buClr>
              <a:buFont typeface="Wingdings" panose="05000000000000000000" pitchFamily="2" charset="2"/>
              <a:buChar char="§"/>
            </a:pPr>
            <a:r>
              <a:rPr lang="fr-FR" sz="2900" dirty="0"/>
              <a:t>Enquêtes internationales</a:t>
            </a:r>
          </a:p>
          <a:p>
            <a:pPr marL="1084263" lvl="3" indent="0">
              <a:buClr>
                <a:srgbClr val="00A6BE"/>
              </a:buClr>
              <a:buNone/>
            </a:pPr>
            <a:r>
              <a:rPr lang="fr-FR" dirty="0"/>
              <a:t>- Après 4 ans de primaire (CM1)</a:t>
            </a:r>
          </a:p>
          <a:p>
            <a:pPr marL="1084263" lvl="3" indent="0">
              <a:buClr>
                <a:srgbClr val="00A6BE"/>
              </a:buClr>
              <a:buNone/>
            </a:pPr>
            <a:r>
              <a:rPr lang="fr-FR" dirty="0"/>
              <a:t>	PIRLS (Lecture-Compréhension)</a:t>
            </a:r>
          </a:p>
          <a:p>
            <a:pPr marL="1084263" lvl="3" indent="0">
              <a:buClr>
                <a:srgbClr val="00A6BE"/>
              </a:buClr>
              <a:buNone/>
            </a:pPr>
            <a:r>
              <a:rPr lang="fr-FR" dirty="0"/>
              <a:t>	TIMSS (Mathématiques et sciences)</a:t>
            </a:r>
          </a:p>
          <a:p>
            <a:pPr marL="1084263" lvl="3" indent="0">
              <a:buClr>
                <a:srgbClr val="00A6BE"/>
              </a:buClr>
              <a:buNone/>
            </a:pPr>
            <a:r>
              <a:rPr lang="fr-FR" dirty="0"/>
              <a:t>- Elèves âgés de 15 ans (3</a:t>
            </a:r>
            <a:r>
              <a:rPr lang="fr-FR" baseline="30000" dirty="0"/>
              <a:t>ème</a:t>
            </a:r>
            <a:r>
              <a:rPr lang="fr-FR" dirty="0"/>
              <a:t> / 2</a:t>
            </a:r>
            <a:r>
              <a:rPr lang="fr-FR" baseline="30000" dirty="0"/>
              <a:t>nd</a:t>
            </a:r>
            <a:r>
              <a:rPr lang="fr-FR" dirty="0"/>
              <a:t> G-T)</a:t>
            </a:r>
          </a:p>
          <a:p>
            <a:pPr marL="1084263" lvl="3" indent="0">
              <a:buClr>
                <a:srgbClr val="00A6BE"/>
              </a:buClr>
              <a:buNone/>
            </a:pPr>
            <a:r>
              <a:rPr lang="fr-FR" dirty="0"/>
              <a:t>	PISA (Lecture-Compréhension et Mathématiques)</a:t>
            </a:r>
          </a:p>
          <a:p>
            <a:pPr marL="969963" lvl="2" indent="-342900">
              <a:buClr>
                <a:srgbClr val="00A6BE"/>
              </a:buClr>
              <a:buFont typeface="Wingdings" panose="05000000000000000000" pitchFamily="2" charset="2"/>
              <a:buChar char="§"/>
            </a:pPr>
            <a:r>
              <a:rPr lang="fr-FR" sz="2900" dirty="0"/>
              <a:t>Travaux de sociologie</a:t>
            </a:r>
          </a:p>
          <a:p>
            <a:pPr marL="627063" lvl="2" indent="0">
              <a:buClr>
                <a:srgbClr val="00A6BE"/>
              </a:buClr>
              <a:buNone/>
            </a:pPr>
            <a:endParaRPr lang="fr-FR" sz="1300" dirty="0"/>
          </a:p>
          <a:p>
            <a:pPr marL="227013" lvl="1" indent="0">
              <a:buClr>
                <a:srgbClr val="00A6BE"/>
              </a:buClr>
              <a:buNone/>
            </a:pPr>
            <a:r>
              <a:rPr lang="fr-FR" dirty="0"/>
              <a:t>  =&gt; Ont en commun: le contrôle de différents facteurs (âge, </a:t>
            </a:r>
          </a:p>
          <a:p>
            <a:pPr marL="227013" lvl="1" indent="0">
              <a:buClr>
                <a:srgbClr val="00A6BE"/>
              </a:buClr>
              <a:buNone/>
            </a:pPr>
            <a:r>
              <a:rPr lang="fr-FR" dirty="0"/>
              <a:t>         milieu social, profession et niveau d’étude des parents,</a:t>
            </a:r>
          </a:p>
          <a:p>
            <a:pPr marL="227013" lvl="1" indent="0">
              <a:buClr>
                <a:srgbClr val="00A6BE"/>
              </a:buClr>
              <a:buNone/>
            </a:pPr>
            <a:r>
              <a:rPr lang="fr-FR" dirty="0"/>
              <a:t>         langue de scolarisation et langue parlée à la maison…)  </a:t>
            </a:r>
          </a:p>
          <a:p>
            <a:pPr marL="227013" lvl="1" indent="0">
              <a:buClr>
                <a:srgbClr val="00A6BE"/>
              </a:buClr>
              <a:buNone/>
            </a:pPr>
            <a:r>
              <a:rPr lang="fr-FR" dirty="0"/>
              <a:t>  </a:t>
            </a:r>
          </a:p>
          <a:p>
            <a:pPr marL="227013" lvl="1" indent="0">
              <a:buClr>
                <a:srgbClr val="00A6BE"/>
              </a:buClr>
              <a:buNone/>
            </a:pPr>
            <a:r>
              <a:rPr lang="fr-FR" dirty="0"/>
              <a:t>=&gt; Différences</a:t>
            </a:r>
          </a:p>
          <a:p>
            <a:pPr marL="627063" lvl="2" indent="0">
              <a:buClr>
                <a:srgbClr val="00A6BE"/>
              </a:buClr>
              <a:buNone/>
            </a:pPr>
            <a:r>
              <a:rPr lang="fr-FR" dirty="0"/>
              <a:t>PIRLS-TIMSS et PISA: études transversales </a:t>
            </a:r>
            <a:r>
              <a:rPr lang="fr-FR" sz="2000" dirty="0"/>
              <a:t>(différents élèves en 2006, 2011…)</a:t>
            </a:r>
          </a:p>
          <a:p>
            <a:pPr marL="627063" lvl="2" indent="0">
              <a:buClr>
                <a:srgbClr val="00A6BE"/>
              </a:buClr>
              <a:buNone/>
            </a:pPr>
            <a:r>
              <a:rPr lang="fr-FR" dirty="0"/>
              <a:t>Etudes de sociologie: certaines sont longitudinales</a:t>
            </a:r>
            <a:r>
              <a:rPr lang="fr-FR" sz="2000" dirty="0"/>
              <a:t> (suivi des mêmes élèves)</a:t>
            </a:r>
          </a:p>
        </p:txBody>
      </p:sp>
    </p:spTree>
    <p:extLst>
      <p:ext uri="{BB962C8B-B14F-4D97-AF65-F5344CB8AC3E}">
        <p14:creationId xmlns:p14="http://schemas.microsoft.com/office/powerpoint/2010/main" val="23286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2476870" y="284086"/>
            <a:ext cx="6667131" cy="6107190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A1.1. Travaux de sociologie </a:t>
            </a:r>
          </a:p>
          <a:p>
            <a:r>
              <a:rPr lang="fr-FR" sz="1400" dirty="0"/>
              <a:t>(Bourdieu,1966; Baudelot &amp; Establet, 2009; </a:t>
            </a:r>
            <a:r>
              <a:rPr lang="fr-FR" sz="1400" dirty="0" err="1"/>
              <a:t>Brocholichi</a:t>
            </a:r>
            <a:r>
              <a:rPr lang="fr-FR" sz="1400" dirty="0"/>
              <a:t> &amp; </a:t>
            </a:r>
            <a:r>
              <a:rPr lang="fr-FR" sz="1400" dirty="0" err="1"/>
              <a:t>Sinthon</a:t>
            </a:r>
            <a:r>
              <a:rPr lang="fr-FR" sz="1400" dirty="0"/>
              <a:t>, 2011; </a:t>
            </a:r>
            <a:r>
              <a:rPr lang="fr-FR" sz="1400" dirty="0" err="1"/>
              <a:t>Chesné</a:t>
            </a:r>
            <a:r>
              <a:rPr lang="fr-FR" sz="1400" dirty="0"/>
              <a:t>, 2014; Duru-Bellat &amp; </a:t>
            </a:r>
            <a:r>
              <a:rPr lang="fr-FR" sz="1400" dirty="0" err="1"/>
              <a:t>Mingat</a:t>
            </a:r>
            <a:r>
              <a:rPr lang="fr-FR" sz="1400" dirty="0"/>
              <a:t>, 1993; Martinez &amp; </a:t>
            </a:r>
            <a:r>
              <a:rPr lang="fr-FR" sz="1400" dirty="0" err="1"/>
              <a:t>Roditi</a:t>
            </a:r>
            <a:r>
              <a:rPr lang="fr-FR" sz="1400" dirty="0"/>
              <a:t>, 2017…) </a:t>
            </a:r>
          </a:p>
          <a:p>
            <a:endParaRPr lang="fr-FR" sz="1400" dirty="0"/>
          </a:p>
          <a:p>
            <a:r>
              <a:rPr lang="fr-FR" sz="2600" b="1" dirty="0"/>
              <a:t>Principal constat</a:t>
            </a:r>
            <a:r>
              <a:rPr lang="fr-FR" sz="2400" b="1" dirty="0"/>
              <a:t>:</a:t>
            </a:r>
            <a:r>
              <a:rPr lang="fr-FR" sz="2400" dirty="0"/>
              <a:t> Augmentation des inégalités des performances s’expliquant par des facteurs sociaux</a:t>
            </a:r>
          </a:p>
          <a:p>
            <a:endParaRPr lang="fr-FR" sz="2400" dirty="0"/>
          </a:p>
          <a:p>
            <a:r>
              <a:rPr lang="fr-FR" sz="2600" b="1" dirty="0"/>
              <a:t>Quelques explications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- Augmentation des exigences avec les niveaux</a:t>
            </a:r>
          </a:p>
          <a:p>
            <a:pPr>
              <a:spcBef>
                <a:spcPts val="0"/>
              </a:spcBef>
            </a:pPr>
            <a:r>
              <a:rPr lang="fr-FR" sz="1400" dirty="0"/>
              <a:t>	(les différences initiales s’accentuent en l’absence de dispositif pédagogique</a:t>
            </a:r>
          </a:p>
          <a:p>
            <a:pPr>
              <a:spcBef>
                <a:spcPts val="0"/>
              </a:spcBef>
            </a:pPr>
            <a:r>
              <a:rPr lang="fr-FR" sz="1400" dirty="0"/>
              <a:t>	 permettant d’aider les élèves les plus fragiles)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- Inadaptation de la formation des maitres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fr-FR" sz="2400" dirty="0"/>
              <a:t>Changements fréquents des programmes</a:t>
            </a:r>
            <a:r>
              <a:rPr lang="fr-FR" sz="2400" b="1" dirty="0"/>
              <a:t>	</a:t>
            </a:r>
          </a:p>
          <a:p>
            <a:pPr>
              <a:spcBef>
                <a:spcPts val="0"/>
              </a:spcBef>
            </a:pPr>
            <a:endParaRPr lang="fr-FR" sz="2400" b="1" dirty="0"/>
          </a:p>
          <a:p>
            <a:pPr>
              <a:spcBef>
                <a:spcPts val="0"/>
              </a:spcBef>
            </a:pPr>
            <a:r>
              <a:rPr lang="fr-FR" sz="2400" b="1" dirty="0"/>
              <a:t>Un biais</a:t>
            </a:r>
          </a:p>
          <a:p>
            <a:r>
              <a:rPr lang="fr-FR" sz="2400" dirty="0"/>
              <a:t>Cette augmentation peut être masquée par le non recours à des épreuves standardisées, </a:t>
            </a:r>
          </a:p>
          <a:p>
            <a:r>
              <a:rPr lang="fr-FR" sz="2400" dirty="0"/>
              <a:t>les établissements qui notent:</a:t>
            </a:r>
          </a:p>
          <a:p>
            <a:r>
              <a:rPr lang="fr-FR" sz="2400" dirty="0"/>
              <a:t>- le plus sévèrement ont les meilleurs élèves</a:t>
            </a:r>
          </a:p>
          <a:p>
            <a:r>
              <a:rPr lang="fr-FR" sz="2400" dirty="0"/>
              <a:t>- le moins sévèrement ont les plus faibles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6621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2246050" y="284086"/>
            <a:ext cx="6897951" cy="610719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2600" b="1" dirty="0"/>
              <a:t>A1.2. Enquête PIRLS-TIMSS </a:t>
            </a:r>
          </a:p>
          <a:p>
            <a:r>
              <a:rPr lang="fr-FR" sz="1400" dirty="0"/>
              <a:t>(voir </a:t>
            </a:r>
            <a:r>
              <a:rPr lang="fr-FR" sz="1400" dirty="0">
                <a:hlinkClick r:id="rId2"/>
              </a:rPr>
              <a:t>https://www.iea.nl/pirls</a:t>
            </a:r>
            <a:r>
              <a:rPr lang="fr-FR" sz="1400" dirty="0"/>
              <a:t>; notes d’information de la DEPP, </a:t>
            </a:r>
            <a:r>
              <a:rPr lang="fr-FR" sz="1400" dirty="0" err="1"/>
              <a:t>p.ex</a:t>
            </a:r>
            <a:r>
              <a:rPr lang="fr-FR" sz="1400" dirty="0"/>
              <a:t>, pour PIRLS-2016 https://cache.media.education.gouv.fr/file/2017/73/7/depp-ni-2017-24-pirls-cm1-ecrit_860737.pdf) 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endParaRPr lang="fr-FR" sz="2400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7AC7F69F-7935-443C-B125-D32106501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923413"/>
              </p:ext>
            </p:extLst>
          </p:nvPr>
        </p:nvGraphicFramePr>
        <p:xfrm>
          <a:off x="2104006" y="1636697"/>
          <a:ext cx="7039992" cy="324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023">
                  <a:extLst>
                    <a:ext uri="{9D8B030D-6E8A-4147-A177-3AD203B41FA5}">
                      <a16:colId xmlns:a16="http://schemas.microsoft.com/office/drawing/2014/main" xmlns="" val="4027692172"/>
                    </a:ext>
                  </a:extLst>
                </a:gridCol>
                <a:gridCol w="823800">
                  <a:extLst>
                    <a:ext uri="{9D8B030D-6E8A-4147-A177-3AD203B41FA5}">
                      <a16:colId xmlns:a16="http://schemas.microsoft.com/office/drawing/2014/main" xmlns="" val="3135769303"/>
                    </a:ext>
                  </a:extLst>
                </a:gridCol>
                <a:gridCol w="674703">
                  <a:extLst>
                    <a:ext uri="{9D8B030D-6E8A-4147-A177-3AD203B41FA5}">
                      <a16:colId xmlns:a16="http://schemas.microsoft.com/office/drawing/2014/main" xmlns="" val="4174940576"/>
                    </a:ext>
                  </a:extLst>
                </a:gridCol>
                <a:gridCol w="1296140">
                  <a:extLst>
                    <a:ext uri="{9D8B030D-6E8A-4147-A177-3AD203B41FA5}">
                      <a16:colId xmlns:a16="http://schemas.microsoft.com/office/drawing/2014/main" xmlns="" val="4136321685"/>
                    </a:ext>
                  </a:extLst>
                </a:gridCol>
                <a:gridCol w="867143">
                  <a:extLst>
                    <a:ext uri="{9D8B030D-6E8A-4147-A177-3AD203B41FA5}">
                      <a16:colId xmlns:a16="http://schemas.microsoft.com/office/drawing/2014/main" xmlns="" val="845350273"/>
                    </a:ext>
                  </a:extLst>
                </a:gridCol>
                <a:gridCol w="687086">
                  <a:extLst>
                    <a:ext uri="{9D8B030D-6E8A-4147-A177-3AD203B41FA5}">
                      <a16:colId xmlns:a16="http://schemas.microsoft.com/office/drawing/2014/main" xmlns="" val="2149533611"/>
                    </a:ext>
                  </a:extLst>
                </a:gridCol>
                <a:gridCol w="1615097">
                  <a:extLst>
                    <a:ext uri="{9D8B030D-6E8A-4147-A177-3AD203B41FA5}">
                      <a16:colId xmlns:a16="http://schemas.microsoft.com/office/drawing/2014/main" xmlns="" val="3538668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2016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dirty="0"/>
                        <a:t>2001 </a:t>
                      </a:r>
                    </a:p>
                    <a:p>
                      <a:r>
                        <a:rPr lang="fr-FR" dirty="0"/>
                        <a:t>à </a:t>
                      </a:r>
                    </a:p>
                    <a:p>
                      <a:r>
                        <a:rPr lang="fr-FR" dirty="0"/>
                        <a:t>2016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% élèves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9574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Abs formation continue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6164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Lecture</a:t>
                      </a:r>
                    </a:p>
                    <a:p>
                      <a:r>
                        <a:rPr lang="fr-FR" dirty="0" err="1"/>
                        <a:t>Compréh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Moins </a:t>
                      </a:r>
                    </a:p>
                    <a:p>
                      <a:r>
                        <a:rPr lang="fr-FR" b="0" dirty="0"/>
                        <a:t>14 </a:t>
                      </a:r>
                      <a:r>
                        <a:rPr lang="fr-FR" sz="1600" b="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863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Hausse</a:t>
                      </a:r>
                      <a:r>
                        <a:rPr lang="fr-FR" sz="1600" b="0" dirty="0"/>
                        <a:t> sauf </a:t>
                      </a:r>
                      <a:r>
                        <a:rPr lang="fr-FR" sz="1400" b="0" dirty="0"/>
                        <a:t>Pays-Bas (-9)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020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Maths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262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261344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DBD1ECD-487B-4291-BACE-0DF4B19007A1}"/>
              </a:ext>
            </a:extLst>
          </p:cNvPr>
          <p:cNvSpPr/>
          <p:nvPr/>
        </p:nvSpPr>
        <p:spPr>
          <a:xfrm>
            <a:off x="5948624" y="2612570"/>
            <a:ext cx="1491937" cy="18488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C9CB047-6D9F-4138-BC7E-F1F51A9BDF27}"/>
              </a:ext>
            </a:extLst>
          </p:cNvPr>
          <p:cNvSpPr/>
          <p:nvPr/>
        </p:nvSpPr>
        <p:spPr>
          <a:xfrm>
            <a:off x="4041112" y="2612570"/>
            <a:ext cx="542611" cy="21804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EC65C02-2A20-4406-9A40-5AFB0E9D0801}"/>
              </a:ext>
            </a:extLst>
          </p:cNvPr>
          <p:cNvSpPr/>
          <p:nvPr/>
        </p:nvSpPr>
        <p:spPr>
          <a:xfrm>
            <a:off x="7585954" y="2625130"/>
            <a:ext cx="542611" cy="21804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0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3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2230734" y="186431"/>
            <a:ext cx="7034236" cy="610719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fr-FR" b="1" dirty="0"/>
              <a:t>Quelques explications des différences </a:t>
            </a:r>
            <a:r>
              <a:rPr lang="fr-FR" sz="2200" dirty="0"/>
              <a:t>entre la France et les pays de l’Union Européenne (UE): </a:t>
            </a:r>
          </a:p>
          <a:p>
            <a:endParaRPr lang="fr-FR" sz="2400" b="1" dirty="0"/>
          </a:p>
          <a:p>
            <a:r>
              <a:rPr lang="fr-FR" sz="2400" b="1" dirty="0"/>
              <a:t>Enseignants</a:t>
            </a:r>
          </a:p>
          <a:p>
            <a:r>
              <a:rPr lang="fr-FR" sz="2400" dirty="0"/>
              <a:t>- moins de formation continue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- moins à l’aise face aux élèves en difficultés 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- pratiques plus traditionnelles 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   en particulier sur la compréhension</a:t>
            </a:r>
          </a:p>
          <a:p>
            <a:pPr>
              <a:spcBef>
                <a:spcPts val="0"/>
              </a:spcBef>
            </a:pPr>
            <a:r>
              <a:rPr lang="fr-FR" sz="2400" b="1" dirty="0"/>
              <a:t>	</a:t>
            </a:r>
          </a:p>
          <a:p>
            <a:r>
              <a:rPr lang="fr-FR" sz="2400" b="1" dirty="0"/>
              <a:t>Institution:</a:t>
            </a:r>
            <a:r>
              <a:rPr lang="fr-FR" sz="2400" dirty="0"/>
              <a:t> changements fréquents des programmes</a:t>
            </a:r>
          </a:p>
          <a:p>
            <a:endParaRPr lang="fr-FR" sz="2400" b="1" dirty="0"/>
          </a:p>
          <a:p>
            <a:r>
              <a:rPr lang="fr-FR" sz="2400" b="1" dirty="0"/>
              <a:t>Elèves:</a:t>
            </a:r>
            <a:r>
              <a:rPr lang="fr-FR" sz="2400" dirty="0"/>
              <a:t> nombre important d’absence de réponse</a:t>
            </a:r>
          </a:p>
          <a:p>
            <a:r>
              <a:rPr lang="fr-FR" sz="2400" dirty="0"/>
              <a:t>aux questions ouvertes   </a:t>
            </a:r>
          </a:p>
          <a:p>
            <a:r>
              <a:rPr lang="fr-FR" sz="2200" dirty="0"/>
              <a:t>- nombreuses pour compréhension fine en lecture</a:t>
            </a:r>
          </a:p>
          <a:p>
            <a:r>
              <a:rPr lang="fr-FR" sz="2200" dirty="0"/>
              <a:t>- épreuves dans lesquelles leurs scores sont bas </a:t>
            </a:r>
          </a:p>
          <a:p>
            <a:pPr>
              <a:spcBef>
                <a:spcPts val="0"/>
              </a:spcBef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037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1990256" y="17186"/>
            <a:ext cx="7244180" cy="655628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SzPct val="100000"/>
            </a:pPr>
            <a:r>
              <a:rPr lang="fr-FR" dirty="0"/>
              <a:t> </a:t>
            </a:r>
            <a:r>
              <a:rPr lang="fr-FR" b="1" dirty="0"/>
              <a:t>A2. Historique</a:t>
            </a:r>
          </a:p>
          <a:p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Début 2018, le Ministre de l’Éducation Nationale, Jean-Michel Blanquer, a demandé </a:t>
            </a:r>
          </a:p>
          <a:p>
            <a:r>
              <a:rPr lang="fr-FR" sz="2400" b="1" dirty="0">
                <a:solidFill>
                  <a:schemeClr val="tx1">
                    <a:lumMod val="50000"/>
                  </a:schemeClr>
                </a:solidFill>
              </a:rPr>
              <a:t>au Conseil Scientifique du MEN (CSEN) de faire évoluer les évaluations nationales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pour le CP. Réalisé par le CSEN, en collaboration avec </a:t>
            </a:r>
          </a:p>
          <a:p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- DEPP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(Direction de l’évaluation, de la prospective </a:t>
            </a:r>
          </a:p>
          <a:p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    et de la performance)</a:t>
            </a:r>
            <a:endParaRPr lang="fr-FR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- DGESCO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(Direction de l’enseignement scolaire)</a:t>
            </a:r>
          </a:p>
          <a:p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- IGEN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(Inspection générale de l’éducation nationale)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endParaRPr lang="fr-FR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Mise en place du dispositif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EvalAide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3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1802167" y="101965"/>
            <a:ext cx="7341834" cy="655628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SzPct val="100000"/>
            </a:pPr>
            <a:r>
              <a:rPr lang="fr-FR" dirty="0"/>
              <a:t> </a:t>
            </a:r>
            <a:r>
              <a:rPr lang="fr-FR" sz="3000" b="1" dirty="0"/>
              <a:t>A3. Fonction de ces évaluations</a:t>
            </a:r>
          </a:p>
          <a:p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Fournir des repères permettant de déterminer </a:t>
            </a:r>
          </a:p>
          <a:p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	les acquis, les progrès et les besoins </a:t>
            </a:r>
          </a:p>
          <a:p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	de </a:t>
            </a:r>
            <a:r>
              <a:rPr lang="fr-FR" i="1" u="sng" dirty="0">
                <a:solidFill>
                  <a:schemeClr val="tx1">
                    <a:lumMod val="50000"/>
                  </a:schemeClr>
                </a:solidFill>
              </a:rPr>
              <a:t>chaque élève</a:t>
            </a:r>
          </a:p>
          <a:p>
            <a:pPr lvl="2"/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entre le début du CP et le milieu du CP</a:t>
            </a:r>
          </a:p>
          <a:p>
            <a:pPr lvl="2"/>
            <a:r>
              <a:rPr lang="fr-FR" sz="2800" dirty="0">
                <a:solidFill>
                  <a:schemeClr val="tx1">
                    <a:lumMod val="50000"/>
                  </a:schemeClr>
                </a:solidFill>
              </a:rPr>
              <a:t>puis entre le milieu du CP et le début du CE1 </a:t>
            </a:r>
          </a:p>
          <a:p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Dans différents domaines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du langage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et des mathématiques.</a:t>
            </a:r>
          </a:p>
          <a:p>
            <a:r>
              <a:rPr lang="fr-FR" b="1" dirty="0">
                <a:solidFill>
                  <a:schemeClr val="tx1">
                    <a:lumMod val="50000"/>
                  </a:schemeClr>
                </a:solidFill>
              </a:rPr>
              <a:t>BUTS: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repérer rapidement ceux qui rencontrent des difficultés spécifiques afin de les aider, les aides précoces étant les plus bénéfiques</a:t>
            </a:r>
          </a:p>
          <a:p>
            <a:r>
              <a:rPr lang="fr-FR" b="1" dirty="0">
                <a:solidFill>
                  <a:schemeClr val="tx1">
                    <a:lumMod val="50000"/>
                  </a:schemeClr>
                </a:solidFill>
              </a:rPr>
              <a:t>Dispositif dit « </a:t>
            </a:r>
            <a:r>
              <a:rPr lang="fr-FR" b="1" dirty="0" err="1">
                <a:solidFill>
                  <a:schemeClr val="tx1">
                    <a:lumMod val="50000"/>
                  </a:schemeClr>
                </a:solidFill>
              </a:rPr>
              <a:t>EvalAide</a:t>
            </a:r>
            <a:r>
              <a:rPr lang="fr-FR" b="1" dirty="0">
                <a:solidFill>
                  <a:schemeClr val="tx1">
                    <a:lumMod val="50000"/>
                  </a:schemeClr>
                </a:solidFill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2707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|0|0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|0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|0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|0|0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4|0.5|0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5|0.4|0.4|0.4|0.3|0.3|0.4|0.4|0.4|0.3|0.3|0.4|0.3|0.4|0.3|0.4|0.5|0.5"/>
</p:tagLst>
</file>

<file path=ppt/theme/theme1.xml><?xml version="1.0" encoding="utf-8"?>
<a:theme xmlns:a="http://schemas.openxmlformats.org/drawingml/2006/main" name="page de sous-partie">
  <a:themeElements>
    <a:clrScheme name="Personnalisée 1">
      <a:dk1>
        <a:srgbClr val="16419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119f9b1cd9f589f93a03fb976800c80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C0B796-EFB2-440A-95E4-D8A9508E48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967D42-78B9-4666-AD0B-D1AD8F20AEAA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7B7124-B266-42FB-8DD0-5A44C66D15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2409</TotalTime>
  <Words>2041</Words>
  <Application>Microsoft Office PowerPoint</Application>
  <PresentationFormat>Affichage à l'écran (4:3)</PresentationFormat>
  <Paragraphs>531</Paragraphs>
  <Slides>37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page de sous-partie</vt:lpstr>
      <vt:lpstr>Présentation PowerPoint</vt:lpstr>
      <vt:lpstr>SOMMAIRE</vt:lpstr>
      <vt:lpstr>A. Les nouvelles évaluations nationales CP: français / maths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B. Acquis de la recherche dans le domaine de l’apprentissage de la lecture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C. Un exemple innovant: GraphoGame Aide à l’apprentissage de la lecture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L’équipe</vt:lpstr>
      <vt:lpstr>Contact : Nom et prénom Sprenger-Charolles Liliane adresse mél Liliane.Sprenger.Charolles@gmail.com  site internet https://scholar.google.fr/citations?view_op=list_works&amp;hl=fr&amp;gmla=AJsN-F6wa4wpRZ_LwuaOO8ASCB0RjN22yc45Cw-Ur-LpazUJlphlGHTgk97YPkr8OfbImiJ3muxt7bUE4j6-u4wXSysebZq-4A&amp;user=napOWWsAAAAJ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Administration centrale</cp:lastModifiedBy>
  <cp:revision>256</cp:revision>
  <cp:lastPrinted>2019-02-25T10:18:16Z</cp:lastPrinted>
  <dcterms:created xsi:type="dcterms:W3CDTF">2015-02-04T10:43:31Z</dcterms:created>
  <dcterms:modified xsi:type="dcterms:W3CDTF">2019-03-29T09:06:17Z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