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9"/>
  </p:notesMasterIdLst>
  <p:sldIdLst>
    <p:sldId id="257" r:id="rId2"/>
    <p:sldId id="40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78" r:id="rId11"/>
    <p:sldId id="265" r:id="rId12"/>
    <p:sldId id="266" r:id="rId13"/>
    <p:sldId id="267" r:id="rId14"/>
    <p:sldId id="399" r:id="rId15"/>
    <p:sldId id="387" r:id="rId16"/>
    <p:sldId id="388" r:id="rId17"/>
    <p:sldId id="269" r:id="rId18"/>
    <p:sldId id="270" r:id="rId19"/>
    <p:sldId id="271" r:id="rId20"/>
    <p:sldId id="397" r:id="rId21"/>
    <p:sldId id="272" r:id="rId22"/>
    <p:sldId id="402" r:id="rId23"/>
    <p:sldId id="404" r:id="rId24"/>
    <p:sldId id="273" r:id="rId25"/>
    <p:sldId id="274" r:id="rId26"/>
    <p:sldId id="363" r:id="rId27"/>
    <p:sldId id="361" r:id="rId28"/>
    <p:sldId id="364" r:id="rId29"/>
    <p:sldId id="275" r:id="rId30"/>
    <p:sldId id="276" r:id="rId31"/>
    <p:sldId id="280" r:id="rId32"/>
    <p:sldId id="370" r:id="rId33"/>
    <p:sldId id="400" r:id="rId34"/>
    <p:sldId id="290" r:id="rId35"/>
    <p:sldId id="366" r:id="rId36"/>
    <p:sldId id="371" r:id="rId37"/>
    <p:sldId id="395" r:id="rId38"/>
    <p:sldId id="389" r:id="rId39"/>
    <p:sldId id="390" r:id="rId40"/>
    <p:sldId id="392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98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  <p:sldId id="333" r:id="rId81"/>
    <p:sldId id="334" r:id="rId82"/>
    <p:sldId id="335" r:id="rId83"/>
    <p:sldId id="336" r:id="rId84"/>
    <p:sldId id="337" r:id="rId85"/>
    <p:sldId id="338" r:id="rId86"/>
    <p:sldId id="339" r:id="rId87"/>
    <p:sldId id="340" r:id="rId88"/>
    <p:sldId id="341" r:id="rId89"/>
    <p:sldId id="342" r:id="rId90"/>
    <p:sldId id="343" r:id="rId91"/>
    <p:sldId id="344" r:id="rId92"/>
    <p:sldId id="345" r:id="rId93"/>
    <p:sldId id="346" r:id="rId94"/>
    <p:sldId id="347" r:id="rId95"/>
    <p:sldId id="348" r:id="rId96"/>
    <p:sldId id="349" r:id="rId97"/>
    <p:sldId id="350" r:id="rId98"/>
    <p:sldId id="351" r:id="rId99"/>
    <p:sldId id="352" r:id="rId100"/>
    <p:sldId id="353" r:id="rId101"/>
    <p:sldId id="354" r:id="rId102"/>
    <p:sldId id="355" r:id="rId103"/>
    <p:sldId id="356" r:id="rId104"/>
    <p:sldId id="357" r:id="rId105"/>
    <p:sldId id="358" r:id="rId106"/>
    <p:sldId id="359" r:id="rId107"/>
    <p:sldId id="360" r:id="rId10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>
      <p:cViewPr varScale="1">
        <p:scale>
          <a:sx n="114" d="100"/>
          <a:sy n="114" d="100"/>
        </p:scale>
        <p:origin x="147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21814-E92E-460F-80F8-539AD528EBEC}" type="datetimeFigureOut">
              <a:rPr lang="fr-FR" smtClean="0"/>
              <a:pPr/>
              <a:t>24/05/2017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BD619-66A4-47A0-A790-DB3E76CD027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549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05CF9-2B0C-4A23-A174-7996524D88B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0719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911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413901-287E-4B8E-9524-9C226DF14E97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139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Nécessité de faire l’impasse</a:t>
            </a:r>
          </a:p>
          <a:p>
            <a:r>
              <a:rPr lang="fr-FR" dirty="0"/>
              <a:t>Localisation de la dame grâce aux enchères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FA7BB-3695-4ADE-939C-A43FF569F589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297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Nécessité de faire l’impasse</a:t>
            </a:r>
          </a:p>
          <a:p>
            <a:r>
              <a:rPr lang="fr-FR" dirty="0"/>
              <a:t>Localisation de la dame grâce aux enchères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FA7BB-3695-4ADE-939C-A43FF569F589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4945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Remarque : Pour simplifier et être</a:t>
            </a:r>
            <a:r>
              <a:rPr lang="fr-FR" baseline="0" dirty="0"/>
              <a:t> en concordance avec le livre « les mathématiques du Bridge », le Dix n’est pas considéré comme un honneur.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BAAC5-9C7C-4D0A-8717-7D29211CE126}" type="slidenum">
              <a:rPr lang="fr-FR" smtClean="0"/>
              <a:pPr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3893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61CC-2380-4F09-B8AF-7511603763D6}" type="datetime1">
              <a:rPr lang="fr-FR" smtClean="0"/>
              <a:t>24/05/2017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5D50-706E-4113-AE7E-691E933D689E}" type="datetime1">
              <a:rPr lang="fr-FR" smtClean="0"/>
              <a:t>24/05/2017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A3183-67F7-4B6B-BB1A-B7AFA6E3FE91}" type="datetime1">
              <a:rPr lang="fr-FR" smtClean="0"/>
              <a:t>24/05/2017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F770-6805-438E-BBAD-E2F6994A00E3}" type="datetime1">
              <a:rPr lang="fr-FR" smtClean="0"/>
              <a:t>24/05/2017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A5C4A-F441-413F-A272-CE60B6575F01}" type="datetime1">
              <a:rPr lang="fr-FR" smtClean="0"/>
              <a:t>24/05/2017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27C9-E2C2-459A-8173-03497A20572D}" type="datetime1">
              <a:rPr lang="fr-FR" smtClean="0"/>
              <a:t>24/05/2017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D99F2-9A86-4388-A46B-A40B5AFB808F}" type="datetime1">
              <a:rPr lang="fr-FR" smtClean="0"/>
              <a:t>24/05/2017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F50B-B21D-44DD-928A-2430EDD09D57}" type="datetime1">
              <a:rPr lang="fr-FR" smtClean="0"/>
              <a:t>24/05/2017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92D5-E431-4527-9E52-DA3FB3A2EC21}" type="datetime1">
              <a:rPr lang="fr-FR" smtClean="0"/>
              <a:t>24/05/2017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1312-F4BE-45DA-AED3-8940A319209A}" type="datetime1">
              <a:rPr lang="fr-FR" smtClean="0"/>
              <a:t>24/05/2017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751E-6AB4-4F5B-A62A-8060CF470839}" type="datetime1">
              <a:rPr lang="fr-FR" smtClean="0"/>
              <a:t>24/05/2017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16622-BF85-4728-9402-1C45C4C2D510}" type="datetime1">
              <a:rPr lang="fr-FR" smtClean="0"/>
              <a:t>24/05/2017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60442-26A4-4162-830F-DF7376BCE9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gif"/><Relationship Id="rId4" Type="http://schemas.openxmlformats.org/officeDocument/2006/relationships/image" Target="../media/image60.jpe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29.jpeg"/><Relationship Id="rId3" Type="http://schemas.openxmlformats.org/officeDocument/2006/relationships/image" Target="../media/image33.jpeg"/><Relationship Id="rId7" Type="http://schemas.openxmlformats.org/officeDocument/2006/relationships/image" Target="../media/image78.jpeg"/><Relationship Id="rId12" Type="http://schemas.openxmlformats.org/officeDocument/2006/relationships/image" Target="../media/image60.jpeg"/><Relationship Id="rId2" Type="http://schemas.openxmlformats.org/officeDocument/2006/relationships/image" Target="../media/image54.jpeg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1.jpeg"/><Relationship Id="rId5" Type="http://schemas.openxmlformats.org/officeDocument/2006/relationships/image" Target="../media/image38.jpeg"/><Relationship Id="rId15" Type="http://schemas.openxmlformats.org/officeDocument/2006/relationships/image" Target="../media/image63.jpeg"/><Relationship Id="rId10" Type="http://schemas.openxmlformats.org/officeDocument/2006/relationships/image" Target="../media/image47.jpeg"/><Relationship Id="rId4" Type="http://schemas.openxmlformats.org/officeDocument/2006/relationships/image" Target="../media/image81.jpeg"/><Relationship Id="rId9" Type="http://schemas.openxmlformats.org/officeDocument/2006/relationships/image" Target="../media/image68.jpeg"/><Relationship Id="rId14" Type="http://schemas.openxmlformats.org/officeDocument/2006/relationships/image" Target="../media/image39.jpe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slide" Target="slide43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71.jpeg"/><Relationship Id="rId18" Type="http://schemas.openxmlformats.org/officeDocument/2006/relationships/image" Target="../media/image52.jpeg"/><Relationship Id="rId3" Type="http://schemas.openxmlformats.org/officeDocument/2006/relationships/image" Target="../media/image30.jpeg"/><Relationship Id="rId7" Type="http://schemas.openxmlformats.org/officeDocument/2006/relationships/image" Target="../media/image72.jpeg"/><Relationship Id="rId12" Type="http://schemas.openxmlformats.org/officeDocument/2006/relationships/image" Target="../media/image32.jpeg"/><Relationship Id="rId17" Type="http://schemas.openxmlformats.org/officeDocument/2006/relationships/image" Target="../media/image74.jpeg"/><Relationship Id="rId2" Type="http://schemas.openxmlformats.org/officeDocument/2006/relationships/image" Target="../media/image24.jpeg"/><Relationship Id="rId16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5.jpeg"/><Relationship Id="rId5" Type="http://schemas.openxmlformats.org/officeDocument/2006/relationships/image" Target="../media/image63.jpeg"/><Relationship Id="rId15" Type="http://schemas.openxmlformats.org/officeDocument/2006/relationships/image" Target="../media/image40.jpeg"/><Relationship Id="rId10" Type="http://schemas.openxmlformats.org/officeDocument/2006/relationships/image" Target="../media/image50.jpeg"/><Relationship Id="rId19" Type="http://schemas.openxmlformats.org/officeDocument/2006/relationships/image" Target="../media/image67.jpeg"/><Relationship Id="rId4" Type="http://schemas.openxmlformats.org/officeDocument/2006/relationships/image" Target="../media/image46.jpeg"/><Relationship Id="rId9" Type="http://schemas.openxmlformats.org/officeDocument/2006/relationships/image" Target="../media/image80.jpeg"/><Relationship Id="rId14" Type="http://schemas.openxmlformats.org/officeDocument/2006/relationships/image" Target="../media/image68.jpe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18" Type="http://schemas.openxmlformats.org/officeDocument/2006/relationships/image" Target="../media/image39.jpeg"/><Relationship Id="rId26" Type="http://schemas.openxmlformats.org/officeDocument/2006/relationships/image" Target="../media/image47.jpeg"/><Relationship Id="rId3" Type="http://schemas.openxmlformats.org/officeDocument/2006/relationships/image" Target="../media/image24.jpeg"/><Relationship Id="rId21" Type="http://schemas.openxmlformats.org/officeDocument/2006/relationships/image" Target="../media/image42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5" Type="http://schemas.openxmlformats.org/officeDocument/2006/relationships/image" Target="../media/image46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7.jpeg"/><Relationship Id="rId20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24" Type="http://schemas.openxmlformats.org/officeDocument/2006/relationships/image" Target="../media/image45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23" Type="http://schemas.openxmlformats.org/officeDocument/2006/relationships/image" Target="../media/image44.jpeg"/><Relationship Id="rId10" Type="http://schemas.openxmlformats.org/officeDocument/2006/relationships/image" Target="../media/image31.jpeg"/><Relationship Id="rId19" Type="http://schemas.openxmlformats.org/officeDocument/2006/relationships/image" Target="../media/image40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Relationship Id="rId22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.gouy@ac-lille.fr" TargetMode="External"/><Relationship Id="rId2" Type="http://schemas.openxmlformats.org/officeDocument/2006/relationships/hyperlink" Target="mailto:pascal.evrard@ac-lille.fr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40.jpe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1.jpeg"/><Relationship Id="rId10" Type="http://schemas.openxmlformats.org/officeDocument/2006/relationships/image" Target="../media/image34.jpeg"/><Relationship Id="rId4" Type="http://schemas.openxmlformats.org/officeDocument/2006/relationships/image" Target="../media/image40.jpeg"/><Relationship Id="rId9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50.jpeg"/><Relationship Id="rId7" Type="http://schemas.openxmlformats.org/officeDocument/2006/relationships/image" Target="../media/image31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1.jpeg"/><Relationship Id="rId10" Type="http://schemas.openxmlformats.org/officeDocument/2006/relationships/image" Target="../media/image58.png"/><Relationship Id="rId4" Type="http://schemas.openxmlformats.org/officeDocument/2006/relationships/image" Target="../media/image40.jpeg"/><Relationship Id="rId9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50.jpeg"/><Relationship Id="rId7" Type="http://schemas.openxmlformats.org/officeDocument/2006/relationships/image" Target="../media/image3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11" Type="http://schemas.openxmlformats.org/officeDocument/2006/relationships/image" Target="../media/image48.png"/><Relationship Id="rId5" Type="http://schemas.openxmlformats.org/officeDocument/2006/relationships/image" Target="../media/image5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0.jpeg"/><Relationship Id="rId7" Type="http://schemas.openxmlformats.org/officeDocument/2006/relationships/image" Target="../media/image60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31.jpeg"/><Relationship Id="rId4" Type="http://schemas.openxmlformats.org/officeDocument/2006/relationships/image" Target="../media/image51.jpeg"/><Relationship Id="rId9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50.jpeg"/><Relationship Id="rId7" Type="http://schemas.openxmlformats.org/officeDocument/2006/relationships/image" Target="../media/image3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1.jpeg"/><Relationship Id="rId10" Type="http://schemas.openxmlformats.org/officeDocument/2006/relationships/image" Target="../media/image48.png"/><Relationship Id="rId4" Type="http://schemas.openxmlformats.org/officeDocument/2006/relationships/image" Target="../media/image40.jpeg"/><Relationship Id="rId9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jpeg"/><Relationship Id="rId18" Type="http://schemas.openxmlformats.org/officeDocument/2006/relationships/image" Target="../media/image53.jpeg"/><Relationship Id="rId26" Type="http://schemas.openxmlformats.org/officeDocument/2006/relationships/image" Target="../media/image45.jpeg"/><Relationship Id="rId39" Type="http://schemas.openxmlformats.org/officeDocument/2006/relationships/image" Target="../media/image26.jpeg"/><Relationship Id="rId21" Type="http://schemas.openxmlformats.org/officeDocument/2006/relationships/image" Target="../media/image47.jpeg"/><Relationship Id="rId34" Type="http://schemas.openxmlformats.org/officeDocument/2006/relationships/image" Target="../media/image38.jpeg"/><Relationship Id="rId42" Type="http://schemas.openxmlformats.org/officeDocument/2006/relationships/image" Target="../media/image32.jpeg"/><Relationship Id="rId47" Type="http://schemas.openxmlformats.org/officeDocument/2006/relationships/image" Target="../media/image52.jpeg"/><Relationship Id="rId50" Type="http://schemas.openxmlformats.org/officeDocument/2006/relationships/image" Target="../media/image37.jpeg"/><Relationship Id="rId55" Type="http://schemas.openxmlformats.org/officeDocument/2006/relationships/image" Target="../media/image59.jpeg"/><Relationship Id="rId7" Type="http://schemas.openxmlformats.org/officeDocument/2006/relationships/image" Target="../media/image64.jpeg"/><Relationship Id="rId12" Type="http://schemas.openxmlformats.org/officeDocument/2006/relationships/image" Target="../media/image66.jpeg"/><Relationship Id="rId17" Type="http://schemas.openxmlformats.org/officeDocument/2006/relationships/image" Target="../media/image51.jpeg"/><Relationship Id="rId25" Type="http://schemas.openxmlformats.org/officeDocument/2006/relationships/image" Target="../media/image54.jpeg"/><Relationship Id="rId33" Type="http://schemas.openxmlformats.org/officeDocument/2006/relationships/image" Target="../media/image75.jpeg"/><Relationship Id="rId38" Type="http://schemas.openxmlformats.org/officeDocument/2006/relationships/image" Target="../media/image27.jpeg"/><Relationship Id="rId46" Type="http://schemas.openxmlformats.org/officeDocument/2006/relationships/image" Target="../media/image44.jpeg"/><Relationship Id="rId2" Type="http://schemas.openxmlformats.org/officeDocument/2006/relationships/image" Target="../media/image61.jpeg"/><Relationship Id="rId16" Type="http://schemas.openxmlformats.org/officeDocument/2006/relationships/image" Target="../media/image69.jpeg"/><Relationship Id="rId20" Type="http://schemas.openxmlformats.org/officeDocument/2006/relationships/image" Target="../media/image70.jpeg"/><Relationship Id="rId29" Type="http://schemas.openxmlformats.org/officeDocument/2006/relationships/image" Target="../media/image73.jpeg"/><Relationship Id="rId41" Type="http://schemas.openxmlformats.org/officeDocument/2006/relationships/image" Target="../media/image30.jpeg"/><Relationship Id="rId54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11" Type="http://schemas.openxmlformats.org/officeDocument/2006/relationships/image" Target="../media/image50.jpeg"/><Relationship Id="rId24" Type="http://schemas.openxmlformats.org/officeDocument/2006/relationships/image" Target="../media/image71.jpeg"/><Relationship Id="rId32" Type="http://schemas.openxmlformats.org/officeDocument/2006/relationships/image" Target="../media/image36.jpeg"/><Relationship Id="rId37" Type="http://schemas.openxmlformats.org/officeDocument/2006/relationships/image" Target="../media/image76.jpeg"/><Relationship Id="rId40" Type="http://schemas.openxmlformats.org/officeDocument/2006/relationships/image" Target="../media/image31.jpeg"/><Relationship Id="rId45" Type="http://schemas.openxmlformats.org/officeDocument/2006/relationships/image" Target="../media/image77.jpeg"/><Relationship Id="rId53" Type="http://schemas.openxmlformats.org/officeDocument/2006/relationships/image" Target="../media/image80.jpeg"/><Relationship Id="rId5" Type="http://schemas.openxmlformats.org/officeDocument/2006/relationships/image" Target="../media/image24.jpeg"/><Relationship Id="rId15" Type="http://schemas.openxmlformats.org/officeDocument/2006/relationships/image" Target="../media/image68.jpeg"/><Relationship Id="rId23" Type="http://schemas.openxmlformats.org/officeDocument/2006/relationships/image" Target="../media/image41.jpeg"/><Relationship Id="rId28" Type="http://schemas.openxmlformats.org/officeDocument/2006/relationships/image" Target="../media/image72.jpeg"/><Relationship Id="rId36" Type="http://schemas.openxmlformats.org/officeDocument/2006/relationships/image" Target="../media/image25.jpeg"/><Relationship Id="rId49" Type="http://schemas.openxmlformats.org/officeDocument/2006/relationships/image" Target="../media/image40.jpeg"/><Relationship Id="rId10" Type="http://schemas.openxmlformats.org/officeDocument/2006/relationships/image" Target="../media/image33.jpeg"/><Relationship Id="rId19" Type="http://schemas.openxmlformats.org/officeDocument/2006/relationships/image" Target="../media/image39.jpeg"/><Relationship Id="rId31" Type="http://schemas.openxmlformats.org/officeDocument/2006/relationships/image" Target="../media/image74.jpeg"/><Relationship Id="rId44" Type="http://schemas.openxmlformats.org/officeDocument/2006/relationships/image" Target="../media/image28.jpeg"/><Relationship Id="rId52" Type="http://schemas.openxmlformats.org/officeDocument/2006/relationships/image" Target="../media/image79.jpeg"/><Relationship Id="rId4" Type="http://schemas.openxmlformats.org/officeDocument/2006/relationships/image" Target="../media/image63.jpeg"/><Relationship Id="rId9" Type="http://schemas.openxmlformats.org/officeDocument/2006/relationships/image" Target="../media/image65.jpeg"/><Relationship Id="rId14" Type="http://schemas.openxmlformats.org/officeDocument/2006/relationships/image" Target="../media/image67.jpeg"/><Relationship Id="rId22" Type="http://schemas.openxmlformats.org/officeDocument/2006/relationships/image" Target="../media/image35.jpeg"/><Relationship Id="rId27" Type="http://schemas.openxmlformats.org/officeDocument/2006/relationships/image" Target="../media/image49.jpeg"/><Relationship Id="rId30" Type="http://schemas.openxmlformats.org/officeDocument/2006/relationships/image" Target="../media/image60.jpeg"/><Relationship Id="rId35" Type="http://schemas.openxmlformats.org/officeDocument/2006/relationships/image" Target="../media/image29.jpeg"/><Relationship Id="rId43" Type="http://schemas.openxmlformats.org/officeDocument/2006/relationships/image" Target="../media/image34.jpeg"/><Relationship Id="rId48" Type="http://schemas.openxmlformats.org/officeDocument/2006/relationships/image" Target="../media/image42.jpeg"/><Relationship Id="rId8" Type="http://schemas.openxmlformats.org/officeDocument/2006/relationships/image" Target="../media/image57.jpeg"/><Relationship Id="rId51" Type="http://schemas.openxmlformats.org/officeDocument/2006/relationships/image" Target="../media/image78.jpeg"/><Relationship Id="rId3" Type="http://schemas.openxmlformats.org/officeDocument/2006/relationships/image" Target="../media/image62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jpeg"/><Relationship Id="rId18" Type="http://schemas.openxmlformats.org/officeDocument/2006/relationships/image" Target="../media/image46.jpeg"/><Relationship Id="rId26" Type="http://schemas.openxmlformats.org/officeDocument/2006/relationships/image" Target="../media/image35.jpeg"/><Relationship Id="rId39" Type="http://schemas.openxmlformats.org/officeDocument/2006/relationships/image" Target="../media/image41.jpeg"/><Relationship Id="rId3" Type="http://schemas.openxmlformats.org/officeDocument/2006/relationships/image" Target="../media/image24.jpeg"/><Relationship Id="rId21" Type="http://schemas.openxmlformats.org/officeDocument/2006/relationships/image" Target="../media/image50.jpeg"/><Relationship Id="rId34" Type="http://schemas.openxmlformats.org/officeDocument/2006/relationships/image" Target="../media/image59.jpeg"/><Relationship Id="rId42" Type="http://schemas.openxmlformats.org/officeDocument/2006/relationships/image" Target="../media/image60.jpeg"/><Relationship Id="rId47" Type="http://schemas.openxmlformats.org/officeDocument/2006/relationships/image" Target="../media/image75.jpeg"/><Relationship Id="rId50" Type="http://schemas.openxmlformats.org/officeDocument/2006/relationships/image" Target="../media/image69.jpeg"/><Relationship Id="rId7" Type="http://schemas.openxmlformats.org/officeDocument/2006/relationships/image" Target="../media/image34.jpeg"/><Relationship Id="rId12" Type="http://schemas.openxmlformats.org/officeDocument/2006/relationships/image" Target="../media/image29.jpeg"/><Relationship Id="rId17" Type="http://schemas.openxmlformats.org/officeDocument/2006/relationships/image" Target="../media/image49.jpeg"/><Relationship Id="rId25" Type="http://schemas.openxmlformats.org/officeDocument/2006/relationships/image" Target="../media/image72.jpeg"/><Relationship Id="rId33" Type="http://schemas.openxmlformats.org/officeDocument/2006/relationships/image" Target="../media/image63.jpeg"/><Relationship Id="rId38" Type="http://schemas.openxmlformats.org/officeDocument/2006/relationships/image" Target="../media/image71.jpeg"/><Relationship Id="rId46" Type="http://schemas.openxmlformats.org/officeDocument/2006/relationships/image" Target="../media/image68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7.jpeg"/><Relationship Id="rId20" Type="http://schemas.openxmlformats.org/officeDocument/2006/relationships/image" Target="../media/image81.jpeg"/><Relationship Id="rId29" Type="http://schemas.openxmlformats.org/officeDocument/2006/relationships/image" Target="../media/image39.jpeg"/><Relationship Id="rId41" Type="http://schemas.openxmlformats.org/officeDocument/2006/relationships/image" Target="../media/image67.jpeg"/><Relationship Id="rId54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11" Type="http://schemas.openxmlformats.org/officeDocument/2006/relationships/image" Target="../media/image33.jpeg"/><Relationship Id="rId24" Type="http://schemas.openxmlformats.org/officeDocument/2006/relationships/image" Target="../media/image44.jpeg"/><Relationship Id="rId32" Type="http://schemas.openxmlformats.org/officeDocument/2006/relationships/image" Target="../media/image54.jpeg"/><Relationship Id="rId37" Type="http://schemas.openxmlformats.org/officeDocument/2006/relationships/image" Target="../media/image42.jpeg"/><Relationship Id="rId40" Type="http://schemas.openxmlformats.org/officeDocument/2006/relationships/image" Target="../media/image43.jpeg"/><Relationship Id="rId45" Type="http://schemas.openxmlformats.org/officeDocument/2006/relationships/image" Target="../media/image80.jpeg"/><Relationship Id="rId53" Type="http://schemas.openxmlformats.org/officeDocument/2006/relationships/image" Target="../media/image40.jpeg"/><Relationship Id="rId5" Type="http://schemas.openxmlformats.org/officeDocument/2006/relationships/image" Target="../media/image32.jpeg"/><Relationship Id="rId15" Type="http://schemas.openxmlformats.org/officeDocument/2006/relationships/image" Target="../media/image76.jpeg"/><Relationship Id="rId23" Type="http://schemas.openxmlformats.org/officeDocument/2006/relationships/image" Target="../media/image77.jpeg"/><Relationship Id="rId28" Type="http://schemas.openxmlformats.org/officeDocument/2006/relationships/image" Target="../media/image66.jpeg"/><Relationship Id="rId36" Type="http://schemas.openxmlformats.org/officeDocument/2006/relationships/image" Target="../media/image64.jpeg"/><Relationship Id="rId49" Type="http://schemas.openxmlformats.org/officeDocument/2006/relationships/image" Target="../media/image37.jpeg"/><Relationship Id="rId10" Type="http://schemas.openxmlformats.org/officeDocument/2006/relationships/image" Target="../media/image31.jpeg"/><Relationship Id="rId19" Type="http://schemas.openxmlformats.org/officeDocument/2006/relationships/image" Target="../media/image78.jpeg"/><Relationship Id="rId31" Type="http://schemas.openxmlformats.org/officeDocument/2006/relationships/image" Target="../media/image53.jpeg"/><Relationship Id="rId44" Type="http://schemas.openxmlformats.org/officeDocument/2006/relationships/image" Target="../media/image38.jpeg"/><Relationship Id="rId52" Type="http://schemas.openxmlformats.org/officeDocument/2006/relationships/image" Target="../media/image51.jpeg"/><Relationship Id="rId4" Type="http://schemas.openxmlformats.org/officeDocument/2006/relationships/image" Target="../media/image28.jpeg"/><Relationship Id="rId9" Type="http://schemas.openxmlformats.org/officeDocument/2006/relationships/image" Target="../media/image26.jpeg"/><Relationship Id="rId14" Type="http://schemas.openxmlformats.org/officeDocument/2006/relationships/image" Target="../media/image25.jpeg"/><Relationship Id="rId22" Type="http://schemas.openxmlformats.org/officeDocument/2006/relationships/image" Target="../media/image45.jpeg"/><Relationship Id="rId27" Type="http://schemas.openxmlformats.org/officeDocument/2006/relationships/image" Target="../media/image70.jpeg"/><Relationship Id="rId30" Type="http://schemas.openxmlformats.org/officeDocument/2006/relationships/image" Target="../media/image52.jpeg"/><Relationship Id="rId35" Type="http://schemas.openxmlformats.org/officeDocument/2006/relationships/image" Target="../media/image79.jpeg"/><Relationship Id="rId43" Type="http://schemas.openxmlformats.org/officeDocument/2006/relationships/image" Target="../media/image57.jpeg"/><Relationship Id="rId48" Type="http://schemas.openxmlformats.org/officeDocument/2006/relationships/image" Target="../media/image74.jpeg"/><Relationship Id="rId8" Type="http://schemas.openxmlformats.org/officeDocument/2006/relationships/image" Target="../media/image30.jpeg"/><Relationship Id="rId51" Type="http://schemas.openxmlformats.org/officeDocument/2006/relationships/image" Target="../media/image73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89.xml"/><Relationship Id="rId3" Type="http://schemas.openxmlformats.org/officeDocument/2006/relationships/slide" Target="slide44.xml"/><Relationship Id="rId7" Type="http://schemas.openxmlformats.org/officeDocument/2006/relationships/slide" Target="slide72.xml"/><Relationship Id="rId2" Type="http://schemas.openxmlformats.org/officeDocument/2006/relationships/image" Target="../media/image83.gif"/><Relationship Id="rId1" Type="http://schemas.openxmlformats.org/officeDocument/2006/relationships/slideLayout" Target="../slideLayouts/slideLayout2.xml"/><Relationship Id="rId6" Type="http://schemas.openxmlformats.org/officeDocument/2006/relationships/slide" Target="slide60.xml"/><Relationship Id="rId5" Type="http://schemas.openxmlformats.org/officeDocument/2006/relationships/slide" Target="slide53.xml"/><Relationship Id="rId4" Type="http://schemas.openxmlformats.org/officeDocument/2006/relationships/image" Target="../media/image84.png"/><Relationship Id="rId9" Type="http://schemas.openxmlformats.org/officeDocument/2006/relationships/slide" Target="slide10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jpeg"/><Relationship Id="rId4" Type="http://schemas.openxmlformats.org/officeDocument/2006/relationships/slide" Target="slide4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jpeg"/><Relationship Id="rId4" Type="http://schemas.openxmlformats.org/officeDocument/2006/relationships/slide" Target="slide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jpeg"/><Relationship Id="rId4" Type="http://schemas.openxmlformats.org/officeDocument/2006/relationships/slide" Target="slide6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jpeg"/><Relationship Id="rId4" Type="http://schemas.openxmlformats.org/officeDocument/2006/relationships/slide" Target="slide7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gif"/><Relationship Id="rId5" Type="http://schemas.openxmlformats.org/officeDocument/2006/relationships/image" Target="../media/image25.jpeg"/><Relationship Id="rId4" Type="http://schemas.openxmlformats.org/officeDocument/2006/relationships/image" Target="../media/image27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gif"/><Relationship Id="rId5" Type="http://schemas.openxmlformats.org/officeDocument/2006/relationships/image" Target="../media/image33.jpeg"/><Relationship Id="rId4" Type="http://schemas.openxmlformats.org/officeDocument/2006/relationships/image" Target="../media/image29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gif"/><Relationship Id="rId5" Type="http://schemas.openxmlformats.org/officeDocument/2006/relationships/image" Target="../media/image24.jpeg"/><Relationship Id="rId4" Type="http://schemas.openxmlformats.org/officeDocument/2006/relationships/image" Target="../media/image31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gif"/><Relationship Id="rId5" Type="http://schemas.openxmlformats.org/officeDocument/2006/relationships/image" Target="../media/image66.jpeg"/><Relationship Id="rId4" Type="http://schemas.openxmlformats.org/officeDocument/2006/relationships/image" Target="../media/image35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gif"/><Relationship Id="rId5" Type="http://schemas.openxmlformats.org/officeDocument/2006/relationships/image" Target="../media/image72.jpeg"/><Relationship Id="rId4" Type="http://schemas.openxmlformats.org/officeDocument/2006/relationships/image" Target="../media/image78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gif"/><Relationship Id="rId5" Type="http://schemas.openxmlformats.org/officeDocument/2006/relationships/image" Target="../media/image77.jpeg"/><Relationship Id="rId4" Type="http://schemas.openxmlformats.org/officeDocument/2006/relationships/image" Target="../media/image44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gif"/><Relationship Id="rId5" Type="http://schemas.openxmlformats.org/officeDocument/2006/relationships/image" Target="../media/image41.jpeg"/><Relationship Id="rId4" Type="http://schemas.openxmlformats.org/officeDocument/2006/relationships/image" Target="../media/image36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gif"/><Relationship Id="rId5" Type="http://schemas.openxmlformats.org/officeDocument/2006/relationships/image" Target="../media/image59.jpeg"/><Relationship Id="rId4" Type="http://schemas.openxmlformats.org/officeDocument/2006/relationships/image" Target="../media/image54.jpe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gif"/><Relationship Id="rId5" Type="http://schemas.openxmlformats.org/officeDocument/2006/relationships/image" Target="../media/image76.jpeg"/><Relationship Id="rId4" Type="http://schemas.openxmlformats.org/officeDocument/2006/relationships/image" Target="../media/image52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gif"/><Relationship Id="rId5" Type="http://schemas.openxmlformats.org/officeDocument/2006/relationships/image" Target="../media/image40.jpeg"/><Relationship Id="rId4" Type="http://schemas.openxmlformats.org/officeDocument/2006/relationships/image" Target="../media/image7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2924944"/>
            <a:ext cx="8229600" cy="1143000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fr-FR" dirty="0"/>
              <a:t>Semaine des mathématiques 2016</a:t>
            </a:r>
            <a:br>
              <a:rPr lang="fr-FR" dirty="0"/>
            </a:br>
            <a:r>
              <a:rPr lang="fr-FR" dirty="0"/>
              <a:t>Bridge et Mathématiques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50BE-52A2-4AF9-A540-8F2724D21437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880" y="1249883"/>
            <a:ext cx="8229600" cy="1143000"/>
          </a:xfrm>
        </p:spPr>
        <p:txBody>
          <a:bodyPr/>
          <a:lstStyle/>
          <a:p>
            <a:r>
              <a:rPr lang="fr-FR" dirty="0"/>
              <a:t>Voici les premiers principes du jeu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2880" y="2575445"/>
            <a:ext cx="8229600" cy="4525963"/>
          </a:xfrm>
        </p:spPr>
        <p:txBody>
          <a:bodyPr/>
          <a:lstStyle/>
          <a:p>
            <a:r>
              <a:rPr lang="fr-FR" dirty="0"/>
              <a:t>Dans cette partie, Ouest va entamer ….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Le bridge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4005064"/>
            <a:ext cx="1638438" cy="25335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 descr="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132856"/>
            <a:ext cx="1638438" cy="25335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 descr="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260648"/>
            <a:ext cx="1638438" cy="25335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2" descr="http://www.politis.fr/local/cache-vignettes/L372xH401/rose-des-vents-404ec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2996952"/>
            <a:ext cx="801605" cy="864096"/>
          </a:xfrm>
          <a:prstGeom prst="rect">
            <a:avLst/>
          </a:prstGeom>
          <a:noFill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100</a:t>
            </a:fld>
            <a:endParaRPr lang="fr-FR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Combien de tours ont été joués?</a:t>
            </a:r>
          </a:p>
          <a:p>
            <a:r>
              <a:rPr lang="fr-FR" dirty="0"/>
              <a:t>Décrire le jeu de chaque joueur sous la forme d’un quadruplet (nb </a:t>
            </a:r>
            <a:r>
              <a:rPr lang="fr-FR" dirty="0">
                <a:latin typeface="Times New Roman"/>
                <a:cs typeface="Times New Roman"/>
              </a:rPr>
              <a:t>♠</a:t>
            </a:r>
            <a:r>
              <a:rPr lang="fr-FR" dirty="0"/>
              <a:t>, nb </a:t>
            </a:r>
            <a:r>
              <a:rPr lang="fr-FR" dirty="0">
                <a:latin typeface="Times New Roman"/>
                <a:cs typeface="Times New Roman"/>
              </a:rPr>
              <a:t>♥, nb ♦, nb ♣)</a:t>
            </a:r>
          </a:p>
          <a:p>
            <a:r>
              <a:rPr lang="fr-FR" dirty="0">
                <a:latin typeface="Times New Roman"/>
                <a:cs typeface="Times New Roman"/>
              </a:rPr>
              <a:t>Quelles sont les cartes non jouées?</a:t>
            </a:r>
          </a:p>
          <a:p>
            <a:r>
              <a:rPr lang="fr-FR" dirty="0">
                <a:latin typeface="Times New Roman"/>
                <a:cs typeface="Times New Roman"/>
              </a:rPr>
              <a:t>Combien avez-vous vu de points H au total? Chez Ouest? Chez Nord? Chez Est? Chez Sud?</a:t>
            </a:r>
          </a:p>
          <a:p>
            <a:r>
              <a:rPr lang="fr-FR" dirty="0">
                <a:latin typeface="Times New Roman"/>
                <a:cs typeface="Times New Roman"/>
              </a:rPr>
              <a:t>Sachant que Sud avait entre 15 et 17 points H, quelles cartes peuvent lui rester?</a:t>
            </a:r>
          </a:p>
          <a:p>
            <a:endParaRPr lang="fr-FR" dirty="0"/>
          </a:p>
          <a:p>
            <a:pPr>
              <a:buNone/>
            </a:pPr>
            <a:endParaRPr lang="fr-FR" dirty="0"/>
          </a:p>
        </p:txBody>
      </p:sp>
      <p:pic>
        <p:nvPicPr>
          <p:cNvPr id="4" name="Image 3" descr="p{144}-retour-au-sommaire-1287640788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5980402"/>
            <a:ext cx="3240360" cy="877598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101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Mémorisation d’un ensemble de cartes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Observez les 15 cartes qui suivent. </a:t>
            </a:r>
          </a:p>
          <a:p>
            <a:r>
              <a:rPr lang="fr-FR" dirty="0"/>
              <a:t>Vous aurez 90 secondes pour cela. </a:t>
            </a:r>
          </a:p>
          <a:p>
            <a:r>
              <a:rPr lang="fr-FR" dirty="0"/>
              <a:t>Des questions suivront …..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102</a:t>
            </a:fld>
            <a:endParaRPr lang="fr-FR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82018" y="116632"/>
            <a:ext cx="1405301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 descr="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38153" y="137232"/>
            <a:ext cx="1404000" cy="21510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 descr="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82018" y="4574584"/>
            <a:ext cx="1401172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 descr="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7250" y="124353"/>
            <a:ext cx="1401172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 descr="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82018" y="2351132"/>
            <a:ext cx="1409862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 8" descr="1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38153" y="2356601"/>
            <a:ext cx="1407676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 9" descr="3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52320" y="129511"/>
            <a:ext cx="1407678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 10" descr="4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52120" y="2351132"/>
            <a:ext cx="1401173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 11" descr="1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52320" y="2356601"/>
            <a:ext cx="1407677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 12" descr="08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4775" y="116632"/>
            <a:ext cx="1409861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Image 13" descr="4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1818" y="2351132"/>
            <a:ext cx="1401173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Image 14" descr="10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81818" y="4574584"/>
            <a:ext cx="1409862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Image 15" descr="27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846133" y="4574584"/>
            <a:ext cx="1409861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Image 16" descr="31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652120" y="4574584"/>
            <a:ext cx="1409861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Image 17" descr="05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452320" y="4574584"/>
            <a:ext cx="1409858" cy="21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103</a:t>
            </a:fld>
            <a:endParaRPr lang="fr-FR"/>
          </a:p>
        </p:txBody>
      </p:sp>
    </p:spTree>
  </p:cSld>
  <p:clrMapOvr>
    <a:masterClrMapping/>
  </p:clrMapOvr>
  <p:transition advClick="0" advTm="90000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07257" y="1575362"/>
            <a:ext cx="69294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marL="342900" indent="-342900">
              <a:buAutoNum type="arabicParenR"/>
            </a:pPr>
            <a:r>
              <a:rPr lang="fr-FR" dirty="0"/>
              <a:t>Citer toutes les cartes vues</a:t>
            </a:r>
          </a:p>
          <a:p>
            <a:pPr marL="342900" indent="-342900">
              <a:buAutoNum type="arabicParenR"/>
            </a:pPr>
            <a:r>
              <a:rPr lang="fr-FR" dirty="0"/>
              <a:t>Citer tous les honneurs à Pique vus</a:t>
            </a:r>
          </a:p>
          <a:p>
            <a:pPr marL="342900" indent="-342900">
              <a:buAutoNum type="arabicParenR"/>
            </a:pPr>
            <a:r>
              <a:rPr lang="fr-FR" dirty="0"/>
              <a:t>Combien avez-vous vu de points d’honneurs parmi ces cartes</a:t>
            </a:r>
          </a:p>
          <a:p>
            <a:pPr marL="342900" indent="-342900">
              <a:buAutoNum type="arabicParenR"/>
            </a:pPr>
            <a:r>
              <a:rPr lang="fr-FR" dirty="0" err="1"/>
              <a:t>Etc</a:t>
            </a:r>
            <a:r>
              <a:rPr lang="fr-FR" dirty="0"/>
              <a:t> …..</a:t>
            </a:r>
          </a:p>
          <a:p>
            <a:pPr marL="342900" indent="-342900">
              <a:buAutoNum type="arabicParenR"/>
            </a:pPr>
            <a:endParaRPr lang="fr-FR" dirty="0"/>
          </a:p>
        </p:txBody>
      </p:sp>
      <p:pic>
        <p:nvPicPr>
          <p:cNvPr id="3" name="Image 2" descr="p{144}-retour-au-sommaire-1287640788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5980402"/>
            <a:ext cx="3240360" cy="877598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Questions possibles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104</a:t>
            </a:fld>
            <a:endParaRPr lang="fr-FR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Mémorisation d’un ensemble de cartes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Observez les 18 cartes qui suivent. Elles apparaîtront cinq par cinq </a:t>
            </a:r>
          </a:p>
          <a:p>
            <a:r>
              <a:rPr lang="fr-FR" dirty="0"/>
              <a:t>Vous aurez 100 secondes pour cela. </a:t>
            </a:r>
          </a:p>
          <a:p>
            <a:r>
              <a:rPr lang="fr-FR" dirty="0"/>
              <a:t>Des questions suivront …..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105</a:t>
            </a:fld>
            <a:endParaRPr lang="fr-FR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214290"/>
            <a:ext cx="1174875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 2" descr="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14290"/>
            <a:ext cx="1174884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 descr="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14290"/>
            <a:ext cx="1173065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 descr="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214290"/>
            <a:ext cx="1174884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 descr="4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29520" y="214290"/>
            <a:ext cx="1167643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 descr="2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2285992"/>
            <a:ext cx="1167643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 8" descr="3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14678" y="2214554"/>
            <a:ext cx="1173065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 9" descr="4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85918" y="2285992"/>
            <a:ext cx="1167643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 10" descr="1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0" y="2214554"/>
            <a:ext cx="1167643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 11" descr="2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857356" y="4286256"/>
            <a:ext cx="1167643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 12" descr="03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72198" y="4214818"/>
            <a:ext cx="1174884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Image 13" descr="36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072198" y="2214554"/>
            <a:ext cx="1173065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Image 14" descr="44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85720" y="4286256"/>
            <a:ext cx="1167643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Image 15" descr="51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785918" y="214290"/>
            <a:ext cx="1167643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Image 16" descr="41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286116" y="4214818"/>
            <a:ext cx="1167643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Image 17" descr="46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429520" y="2214554"/>
            <a:ext cx="1167643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Image 18" descr="28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643438" y="4214818"/>
            <a:ext cx="1174884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Image 19" descr="39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429520" y="4214818"/>
            <a:ext cx="1173065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106</a:t>
            </a:fld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7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428728" y="1643050"/>
            <a:ext cx="62151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marL="342900" indent="-342900">
              <a:buAutoNum type="arabicParenR"/>
            </a:pPr>
            <a:r>
              <a:rPr lang="fr-FR" dirty="0"/>
              <a:t>Citer toutes les cartes vues</a:t>
            </a:r>
          </a:p>
          <a:p>
            <a:pPr marL="342900" indent="-342900">
              <a:buAutoNum type="arabicParenR"/>
            </a:pPr>
            <a:r>
              <a:rPr lang="fr-FR" dirty="0"/>
              <a:t>Combien avez-vous vu de cartes noires? Rouges?</a:t>
            </a:r>
          </a:p>
          <a:p>
            <a:pPr marL="342900" indent="-342900">
              <a:buAutoNum type="arabicParenR"/>
            </a:pPr>
            <a:r>
              <a:rPr lang="fr-FR" dirty="0"/>
              <a:t>Quelle est la couleur la mieux représentée? Quelles sont les honneurs manquants dans cette couleur?</a:t>
            </a:r>
          </a:p>
          <a:p>
            <a:pPr marL="342900" indent="-342900">
              <a:buAutoNum type="arabicParenR"/>
            </a:pPr>
            <a:r>
              <a:rPr lang="fr-FR" dirty="0"/>
              <a:t>Combien avez-vous vu de points d’honneurs parmi ces cartes</a:t>
            </a:r>
          </a:p>
          <a:p>
            <a:pPr marL="342900" indent="-342900">
              <a:buAutoNum type="arabicParenR"/>
            </a:pPr>
            <a:r>
              <a:rPr lang="fr-FR" dirty="0" err="1"/>
              <a:t>Etc</a:t>
            </a:r>
            <a:r>
              <a:rPr lang="fr-FR" dirty="0"/>
              <a:t> …..</a:t>
            </a:r>
          </a:p>
          <a:p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Questions possibles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107</a:t>
            </a:fld>
            <a:endParaRPr lang="fr-FR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9672" y="836712"/>
            <a:ext cx="5976664" cy="597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21" name="Tableau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301774"/>
              </p:ext>
            </p:extLst>
          </p:nvPr>
        </p:nvGraphicFramePr>
        <p:xfrm>
          <a:off x="4296451" y="3368006"/>
          <a:ext cx="648072" cy="8778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2608">
                <a:tc>
                  <a:txBody>
                    <a:bodyPr/>
                    <a:lstStyle/>
                    <a:p>
                      <a:endParaRPr lang="fr-FR" sz="19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fr-FR" sz="1900" dirty="0"/>
                        <a:t>N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endParaRPr lang="fr-FR" sz="190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r>
                        <a:rPr lang="fr-FR" sz="1900" dirty="0"/>
                        <a:t>O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endParaRPr lang="fr-FR" sz="19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fr-FR" sz="1900" dirty="0"/>
                        <a:t>E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endParaRPr lang="fr-FR" sz="1900" dirty="0"/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r>
                        <a:rPr lang="fr-FR" sz="1900" dirty="0"/>
                        <a:t>S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endParaRPr lang="fr-FR" sz="1900" dirty="0"/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4" name="Image 73" descr="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035531" y="3488045"/>
            <a:ext cx="450000" cy="689430"/>
          </a:xfrm>
          <a:prstGeom prst="rect">
            <a:avLst/>
          </a:prstGeom>
        </p:spPr>
      </p:pic>
      <p:pic>
        <p:nvPicPr>
          <p:cNvPr id="75" name="Image 74" descr="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2023584"/>
            <a:ext cx="450000" cy="689430"/>
          </a:xfrm>
          <a:prstGeom prst="rect">
            <a:avLst/>
          </a:prstGeom>
        </p:spPr>
      </p:pic>
      <p:pic>
        <p:nvPicPr>
          <p:cNvPr id="76" name="Image 75" descr="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5843843" y="3488045"/>
            <a:ext cx="450000" cy="689430"/>
          </a:xfrm>
          <a:prstGeom prst="rect">
            <a:avLst/>
          </a:prstGeom>
        </p:spPr>
      </p:pic>
      <p:pic>
        <p:nvPicPr>
          <p:cNvPr id="77" name="Image 76" descr="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4903904"/>
            <a:ext cx="450000" cy="689430"/>
          </a:xfrm>
          <a:prstGeom prst="rect">
            <a:avLst/>
          </a:prstGeom>
        </p:spPr>
      </p:pic>
      <p:pic>
        <p:nvPicPr>
          <p:cNvPr id="78" name="Image 77" descr="0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3035531" y="3488045"/>
            <a:ext cx="450000" cy="689430"/>
          </a:xfrm>
          <a:prstGeom prst="rect">
            <a:avLst/>
          </a:prstGeom>
        </p:spPr>
      </p:pic>
      <p:pic>
        <p:nvPicPr>
          <p:cNvPr id="79" name="Image 78" descr="1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27984" y="2023584"/>
            <a:ext cx="450000" cy="689430"/>
          </a:xfrm>
          <a:prstGeom prst="rect">
            <a:avLst/>
          </a:prstGeom>
        </p:spPr>
      </p:pic>
      <p:pic>
        <p:nvPicPr>
          <p:cNvPr id="82" name="Image 81" descr="0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5843843" y="3488045"/>
            <a:ext cx="450000" cy="689430"/>
          </a:xfrm>
          <a:prstGeom prst="rect">
            <a:avLst/>
          </a:prstGeom>
        </p:spPr>
      </p:pic>
      <p:pic>
        <p:nvPicPr>
          <p:cNvPr id="85" name="Image 84" descr="0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27984" y="4903904"/>
            <a:ext cx="450000" cy="689430"/>
          </a:xfrm>
          <a:prstGeom prst="rect">
            <a:avLst/>
          </a:prstGeom>
        </p:spPr>
      </p:pic>
      <p:pic>
        <p:nvPicPr>
          <p:cNvPr id="86" name="Image 85" descr="0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6200000">
            <a:off x="3035531" y="3488045"/>
            <a:ext cx="450000" cy="689430"/>
          </a:xfrm>
          <a:prstGeom prst="rect">
            <a:avLst/>
          </a:prstGeom>
        </p:spPr>
      </p:pic>
      <p:pic>
        <p:nvPicPr>
          <p:cNvPr id="87" name="Image 86" descr="09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27984" y="2023584"/>
            <a:ext cx="450000" cy="689430"/>
          </a:xfrm>
          <a:prstGeom prst="rect">
            <a:avLst/>
          </a:prstGeom>
        </p:spPr>
      </p:pic>
      <p:pic>
        <p:nvPicPr>
          <p:cNvPr id="88" name="Image 87" descr="05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5400000">
            <a:off x="5843843" y="3488045"/>
            <a:ext cx="450000" cy="689430"/>
          </a:xfrm>
          <a:prstGeom prst="rect">
            <a:avLst/>
          </a:prstGeom>
        </p:spPr>
      </p:pic>
      <p:pic>
        <p:nvPicPr>
          <p:cNvPr id="89" name="Image 88" descr="24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27984" y="4903904"/>
            <a:ext cx="450000" cy="693705"/>
          </a:xfrm>
          <a:prstGeom prst="rect">
            <a:avLst/>
          </a:prstGeom>
        </p:spPr>
      </p:pic>
      <p:pic>
        <p:nvPicPr>
          <p:cNvPr id="90" name="Image 89" descr="52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5400000">
            <a:off x="3037668" y="3485908"/>
            <a:ext cx="450000" cy="693705"/>
          </a:xfrm>
          <a:prstGeom prst="rect">
            <a:avLst/>
          </a:prstGeom>
        </p:spPr>
      </p:pic>
      <p:pic>
        <p:nvPicPr>
          <p:cNvPr id="92" name="Image 91" descr="47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rot="5400000">
            <a:off x="5845980" y="3485908"/>
            <a:ext cx="450000" cy="693705"/>
          </a:xfrm>
          <a:prstGeom prst="rect">
            <a:avLst/>
          </a:prstGeom>
        </p:spPr>
      </p:pic>
      <p:pic>
        <p:nvPicPr>
          <p:cNvPr id="94" name="Image 93" descr="42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427984" y="4903904"/>
            <a:ext cx="450000" cy="693705"/>
          </a:xfrm>
          <a:prstGeom prst="rect">
            <a:avLst/>
          </a:prstGeom>
        </p:spPr>
      </p:pic>
      <p:pic>
        <p:nvPicPr>
          <p:cNvPr id="95" name="Image 94" descr="27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427984" y="4903904"/>
            <a:ext cx="450000" cy="689430"/>
          </a:xfrm>
          <a:prstGeom prst="rect">
            <a:avLst/>
          </a:prstGeom>
        </p:spPr>
      </p:pic>
      <p:pic>
        <p:nvPicPr>
          <p:cNvPr id="91" name="Image 90" descr="51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427984" y="2023584"/>
            <a:ext cx="450000" cy="693705"/>
          </a:xfrm>
          <a:prstGeom prst="rect">
            <a:avLst/>
          </a:prstGeom>
        </p:spPr>
      </p:pic>
      <p:pic>
        <p:nvPicPr>
          <p:cNvPr id="126" name="Image 125" descr="37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 rot="5400000">
            <a:off x="3036066" y="3487511"/>
            <a:ext cx="450000" cy="6904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7" name="Image 126" descr="35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4427984" y="2023584"/>
            <a:ext cx="450000" cy="6904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6" name="Image 155" descr="38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 rot="16200000">
            <a:off x="5844378" y="3487510"/>
            <a:ext cx="450000" cy="6904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4" name="Image 193" descr="22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4427984" y="4903904"/>
            <a:ext cx="450000" cy="693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6" name="Image 195" descr="20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 rot="5400000">
            <a:off x="3037669" y="3485908"/>
            <a:ext cx="450000" cy="693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7" name="Image 196" descr="16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 rot="10800000">
            <a:off x="4427984" y="2023584"/>
            <a:ext cx="450000" cy="6904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8" name="Image 197" descr="14.jp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 rot="16200000">
            <a:off x="5844377" y="3487510"/>
            <a:ext cx="450000" cy="6904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ZoneTexte 27"/>
          <p:cNvSpPr txBox="1"/>
          <p:nvPr/>
        </p:nvSpPr>
        <p:spPr>
          <a:xfrm>
            <a:off x="5796136" y="6056032"/>
            <a:ext cx="2915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Et la partie continue…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2123728" y="1159488"/>
            <a:ext cx="5263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/>
              <a:t>Il faut fournir la couleur demandée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1331640" y="1087480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Le joueur qui a la plus grosse carte l’emporte et joue le coup suivant en premier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0" y="101547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Si un joueur n’a plus de carte de la couleur demandée, il « défausse » et ne peut pas remporter la levée.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9" grpId="1"/>
      <p:bldP spid="30" grpId="0"/>
      <p:bldP spid="30" grpId="1"/>
      <p:bldP spid="31" grpId="0"/>
      <p:bldP spid="3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149930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</a:rPr>
              <a:t>Règles à connaître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39553" y="2723436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- Il faut fournir la couleur demandée par celui qui entame.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39552" y="3764647"/>
            <a:ext cx="7704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2800" dirty="0"/>
              <a:t>Le joueur qui a la plus grosse carte l’emporte et joue le coup suivant en premier.  Son équipe gagne un point  (ou une levée)</a:t>
            </a:r>
          </a:p>
          <a:p>
            <a:pPr>
              <a:buFontTx/>
              <a:buChar char="-"/>
            </a:pP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544667" y="5930116"/>
            <a:ext cx="7987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- On joue dans le sens des aiguilles d’une montre.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74849" y="3563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Le bridge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59632" y="1556792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</a:t>
            </a:r>
            <a:r>
              <a:rPr lang="fr-FR" sz="2800" dirty="0"/>
              <a:t>A la fin de la partie, chaque équipe compte le nombre de levées qu’elle a emportées.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475656" y="2924944"/>
            <a:ext cx="640871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Questions :</a:t>
            </a:r>
          </a:p>
          <a:p>
            <a:endParaRPr lang="fr-FR" sz="2800" dirty="0"/>
          </a:p>
          <a:p>
            <a:pPr>
              <a:buFontTx/>
              <a:buChar char="-"/>
            </a:pPr>
            <a:r>
              <a:rPr lang="fr-FR" sz="2800" dirty="0"/>
              <a:t>Peut-il y avoir égalité?</a:t>
            </a:r>
          </a:p>
          <a:p>
            <a:pPr>
              <a:buFontTx/>
              <a:buChar char="-"/>
            </a:pPr>
            <a:r>
              <a:rPr lang="fr-FR" sz="2800" dirty="0"/>
              <a:t>Quels sont les scores possibles?</a:t>
            </a:r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67544" y="41379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Le bridge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premiers calculs 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/>
          </a:bodyPr>
          <a:lstStyle/>
          <a:p>
            <a:r>
              <a:rPr lang="fr-FR" dirty="0"/>
              <a:t>J’ai cinq carreaux dans ma main. Combien les trois autres joueurs en ont-ils?</a:t>
            </a:r>
          </a:p>
          <a:p>
            <a:r>
              <a:rPr lang="fr-FR" dirty="0"/>
              <a:t>J’ai trois Carreaux, quatre Piques et deux Trèfles dans ma main. Combien ai-je de Cœurs dans ma main?</a:t>
            </a:r>
          </a:p>
          <a:p>
            <a:r>
              <a:rPr lang="fr-FR" dirty="0"/>
              <a:t>Avec mon partenaire, j’ai sept Trèfles. Quelles sont les répartitions possibles sachant que lui et moi en avons au moins deux?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 première partie de Bridge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700808"/>
            <a:ext cx="8229600" cy="4525963"/>
          </a:xfrm>
        </p:spPr>
        <p:txBody>
          <a:bodyPr/>
          <a:lstStyle/>
          <a:p>
            <a:r>
              <a:rPr lang="fr-FR" dirty="0"/>
              <a:t>1) Les joueurs prennent leur jeu dans la pochette.</a:t>
            </a:r>
          </a:p>
          <a:p>
            <a:r>
              <a:rPr lang="fr-FR" dirty="0"/>
              <a:t>2) Chacun vérifie qu’il a bien treize cartes. </a:t>
            </a:r>
          </a:p>
          <a:p>
            <a:r>
              <a:rPr lang="fr-FR" dirty="0"/>
              <a:t>3) Il les classe </a:t>
            </a:r>
          </a:p>
          <a:p>
            <a:r>
              <a:rPr lang="fr-FR" dirty="0"/>
              <a:t>4) Ouest dépose la première carte (il entame)</a:t>
            </a:r>
          </a:p>
          <a:p>
            <a:r>
              <a:rPr lang="fr-FR" dirty="0"/>
              <a:t>5) Chacun joue alors à son tour en respectant la règle expliquée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 seconde partie 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77281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fr-FR" dirty="0"/>
              <a:t>1) Les joueurs prennent leur jeu dans la pochette.</a:t>
            </a:r>
          </a:p>
          <a:p>
            <a:r>
              <a:rPr lang="fr-FR" dirty="0"/>
              <a:t>2) Chacun vérifie qu’il a bien treize cartes et les classe</a:t>
            </a:r>
          </a:p>
          <a:p>
            <a:r>
              <a:rPr lang="fr-FR" dirty="0"/>
              <a:t>3) Sud dépose la première carte (il entame)</a:t>
            </a:r>
          </a:p>
          <a:p>
            <a:r>
              <a:rPr lang="fr-FR" dirty="0"/>
              <a:t>4) Ouest étale son jeu!!!!!</a:t>
            </a:r>
          </a:p>
          <a:p>
            <a:r>
              <a:rPr lang="fr-FR" dirty="0"/>
              <a:t>5) Chacun joue alors à son tour en respectant la règle expliquée. C’est à Est de dire à Ouest la carte qu’il doit jouer ….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1268760"/>
            <a:ext cx="842493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5200" dirty="0"/>
              <a:t>D’après vous, quelles sont les cartes qui vous permettent de gagner?</a:t>
            </a:r>
          </a:p>
          <a:p>
            <a:pPr>
              <a:buFontTx/>
              <a:buChar char="-"/>
            </a:pPr>
            <a:endParaRPr lang="fr-FR" sz="5200" dirty="0"/>
          </a:p>
          <a:p>
            <a:pPr>
              <a:buFontTx/>
              <a:buChar char="-"/>
            </a:pPr>
            <a:r>
              <a:rPr lang="fr-FR" sz="5200" dirty="0"/>
              <a:t>Vaut-il mieux entamer dans une couleur courte ou longue? Pourquoi?</a:t>
            </a: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395536" y="40466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Questions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42910" y="1528047"/>
            <a:ext cx="80724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Il apparaît clairement que pour gagner un maximum de levées, il vaut mieux avoir :</a:t>
            </a:r>
          </a:p>
          <a:p>
            <a:pPr marL="342900" indent="-342900">
              <a:buAutoNum type="arabicParenR"/>
            </a:pPr>
            <a:r>
              <a:rPr lang="fr-FR" sz="2800" dirty="0"/>
              <a:t>des As, des Rois, des Dames plutôt que des 2, 3 et 4,</a:t>
            </a:r>
          </a:p>
          <a:p>
            <a:pPr marL="342900" indent="-342900">
              <a:buAutoNum type="arabicParenR"/>
            </a:pPr>
            <a:r>
              <a:rPr lang="fr-FR" sz="2800" dirty="0"/>
              <a:t>Une couleur longue plutôt qu’une couleur courte.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928662" y="4028377"/>
            <a:ext cx="7715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i="1" dirty="0"/>
              <a:t>De ce fait, pour évaluer la force de son jeu, il a été décidé d ’attribuer une valeur à chaque carte. </a:t>
            </a:r>
          </a:p>
          <a:p>
            <a:pPr algn="just"/>
            <a:endParaRPr lang="fr-FR" sz="280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89626" y="6381328"/>
            <a:ext cx="2133600" cy="365125"/>
          </a:xfrm>
        </p:spPr>
        <p:txBody>
          <a:bodyPr/>
          <a:lstStyle/>
          <a:p>
            <a:fld id="{990250BE-52A2-4AF9-A540-8F2724D21437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23528" y="29366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Le valeurs des cartes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0214" y="1609154"/>
            <a:ext cx="85725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fr-FR" sz="3600" dirty="0"/>
              <a:t> Un As vaut </a:t>
            </a:r>
            <a:r>
              <a:rPr lang="fr-FR" sz="3600" b="1" dirty="0"/>
              <a:t>4</a:t>
            </a:r>
            <a:r>
              <a:rPr lang="fr-FR" sz="3600" dirty="0"/>
              <a:t> points d’Honneurs,</a:t>
            </a:r>
          </a:p>
          <a:p>
            <a:pPr>
              <a:buFontTx/>
              <a:buChar char="-"/>
            </a:pPr>
            <a:r>
              <a:rPr lang="fr-FR" sz="3600" dirty="0"/>
              <a:t> Un Roi vaut </a:t>
            </a:r>
            <a:r>
              <a:rPr lang="fr-FR" sz="3600" b="1" dirty="0"/>
              <a:t>3</a:t>
            </a:r>
            <a:r>
              <a:rPr lang="fr-FR" sz="3600" dirty="0"/>
              <a:t> points d’Honneurs,</a:t>
            </a:r>
          </a:p>
          <a:p>
            <a:r>
              <a:rPr lang="fr-FR" sz="3600" dirty="0"/>
              <a:t>- Une  Dame  vaut </a:t>
            </a:r>
            <a:r>
              <a:rPr lang="fr-FR" sz="3600" b="1" dirty="0"/>
              <a:t>2</a:t>
            </a:r>
            <a:r>
              <a:rPr lang="fr-FR" sz="3600" dirty="0"/>
              <a:t> points d’Honneurs,</a:t>
            </a:r>
          </a:p>
          <a:p>
            <a:r>
              <a:rPr lang="fr-FR" sz="3600" dirty="0"/>
              <a:t>- Un Valet vaut </a:t>
            </a:r>
            <a:r>
              <a:rPr lang="fr-FR" sz="3600" b="1" dirty="0"/>
              <a:t>1</a:t>
            </a:r>
            <a:r>
              <a:rPr lang="fr-FR" sz="3600" dirty="0"/>
              <a:t> point d’Honneur,</a:t>
            </a:r>
          </a:p>
          <a:p>
            <a:endParaRPr lang="fr-FR" sz="3600" dirty="0"/>
          </a:p>
          <a:p>
            <a:r>
              <a:rPr lang="fr-FR" sz="3600" dirty="0"/>
              <a:t>- Les autres cartes valent </a:t>
            </a:r>
            <a:r>
              <a:rPr lang="fr-FR" sz="3600" b="1" dirty="0"/>
              <a:t>0</a:t>
            </a:r>
            <a:r>
              <a:rPr lang="fr-FR" sz="3600" dirty="0"/>
              <a:t> point.</a:t>
            </a:r>
          </a:p>
          <a:p>
            <a:endParaRPr lang="fr-FR" sz="3600" dirty="0"/>
          </a:p>
          <a:p>
            <a:pPr algn="ctr"/>
            <a:r>
              <a:rPr lang="fr-FR" sz="3600" dirty="0"/>
              <a:t>Les As, Rois, Dames et Valets sont appelés les Honneurs.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804248" y="6504904"/>
            <a:ext cx="2133600" cy="365125"/>
          </a:xfrm>
        </p:spPr>
        <p:txBody>
          <a:bodyPr/>
          <a:lstStyle/>
          <a:p>
            <a:fld id="{990250BE-52A2-4AF9-A540-8F2724D21437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23528" y="29366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Le valeurs des cartes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27013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fr-FR" dirty="0"/>
              <a:t>Informations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fr-FR" dirty="0"/>
          </a:p>
          <a:p>
            <a:pPr algn="ctr">
              <a:buNone/>
            </a:pPr>
            <a:r>
              <a:rPr lang="fr-FR" dirty="0"/>
              <a:t>Ce diaporama  a été conçu par </a:t>
            </a:r>
          </a:p>
          <a:p>
            <a:pPr algn="ctr">
              <a:buNone/>
            </a:pPr>
            <a:r>
              <a:rPr lang="fr-FR" dirty="0"/>
              <a:t>M. Pascal Evrard  et Michel </a:t>
            </a:r>
            <a:r>
              <a:rPr lang="fr-FR" dirty="0" err="1"/>
              <a:t>Gouy</a:t>
            </a: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Il est libre d’utilisation à condition d’en préciser l’origine.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On remercie les utilisateurs pour toutes les remarques qu’ils voudront bien nous adresser aux adresses suivantes :</a:t>
            </a:r>
          </a:p>
          <a:p>
            <a:pPr algn="ctr">
              <a:buNone/>
            </a:pPr>
            <a:r>
              <a:rPr lang="fr-FR" dirty="0">
                <a:hlinkClick r:id="rId2"/>
              </a:rPr>
              <a:t>pascal.evrard@ac-lille.fr</a:t>
            </a:r>
            <a:r>
              <a:rPr lang="fr-FR" dirty="0"/>
              <a:t> </a:t>
            </a:r>
          </a:p>
          <a:p>
            <a:pPr algn="ctr">
              <a:buNone/>
            </a:pPr>
            <a:r>
              <a:rPr lang="fr-FR" dirty="0">
                <a:hlinkClick r:id="rId3"/>
              </a:rPr>
              <a:t>michel.gouy@ac-lille.fr</a:t>
            </a:r>
            <a:r>
              <a:rPr lang="fr-FR" dirty="0"/>
              <a:t> </a:t>
            </a:r>
          </a:p>
          <a:p>
            <a:pPr algn="ctr">
              <a:buNone/>
            </a:pPr>
            <a:endParaRPr lang="fr-FR" dirty="0"/>
          </a:p>
          <a:p>
            <a:pPr algn="ctr">
              <a:buNone/>
            </a:pPr>
            <a:endParaRPr lang="fr-FR" dirty="0"/>
          </a:p>
          <a:p>
            <a:pPr algn="ctr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50BE-52A2-4AF9-A540-8F2724D21437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50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On réfléchit un peu 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77281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fr-FR" dirty="0"/>
              <a:t>Quelles cartes (parmi les As, Rois, Dames ou Valets) puis-je avoir? si :</a:t>
            </a:r>
          </a:p>
          <a:p>
            <a:r>
              <a:rPr lang="fr-FR" dirty="0"/>
              <a:t>- j’ai cinq points et deux cartes</a:t>
            </a:r>
          </a:p>
          <a:p>
            <a:r>
              <a:rPr lang="fr-FR" dirty="0"/>
              <a:t>- j’ai cinq points et trois cartes</a:t>
            </a:r>
          </a:p>
          <a:p>
            <a:r>
              <a:rPr lang="fr-FR" dirty="0"/>
              <a:t>- J’ai huit points et trois cartes</a:t>
            </a:r>
          </a:p>
          <a:p>
            <a:r>
              <a:rPr lang="fr-FR" dirty="0"/>
              <a:t>- J’ai neuf points et quatre cartes</a:t>
            </a:r>
          </a:p>
          <a:p>
            <a:r>
              <a:rPr lang="fr-FR" dirty="0"/>
              <a:t>- J’ai dix points et trois cartes</a:t>
            </a:r>
          </a:p>
          <a:p>
            <a:r>
              <a:rPr lang="fr-FR" dirty="0"/>
              <a:t>- J’ai dix points et quatre cartes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premiers calculs …..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Déterminer le nombre de points d’honneurs dans un jeu de 52 cartes.</a:t>
            </a:r>
          </a:p>
          <a:p>
            <a:r>
              <a:rPr lang="fr-FR" dirty="0"/>
              <a:t>Quel est le nombre maximum de points d’honneurs que je peux posséder quand j’ai deux cartes en main?</a:t>
            </a:r>
          </a:p>
          <a:p>
            <a:r>
              <a:rPr lang="fr-FR" dirty="0"/>
              <a:t>Quel est le nombre maximum de points d’honneurs que je peux posséder quand j’ai six cartes en main?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50BE-52A2-4AF9-A540-8F2724D21437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Qu’ai-je dans mon jeu?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62" y="2627305"/>
            <a:ext cx="1176630" cy="160338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307" y="2627304"/>
            <a:ext cx="1176630" cy="160338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663" y="2627305"/>
            <a:ext cx="1176630" cy="1603387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423186" y="1628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Je viens de recevoir mes treize cartes ..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85" y="2627306"/>
            <a:ext cx="1176630" cy="160338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644" y="2627303"/>
            <a:ext cx="1176630" cy="160338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603" y="2627303"/>
            <a:ext cx="1176630" cy="160338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407" y="4259292"/>
            <a:ext cx="1176630" cy="160338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23" y="4259292"/>
            <a:ext cx="1176630" cy="160338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161" y="4303241"/>
            <a:ext cx="1176630" cy="160338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823" y="4288941"/>
            <a:ext cx="1176630" cy="160338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997" y="4322615"/>
            <a:ext cx="1176630" cy="160338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977" y="4362780"/>
            <a:ext cx="1176630" cy="160338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41" y="2627302"/>
            <a:ext cx="1176630" cy="1603387"/>
          </a:xfrm>
          <a:prstGeom prst="rect">
            <a:avLst/>
          </a:prstGeom>
        </p:spPr>
      </p:pic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424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55576" y="1988840"/>
            <a:ext cx="76328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Suis-je magicien?  J’affirme qu’il y a au moins une couleur comportant quatre cartes et plus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Ai-je raison? </a:t>
            </a:r>
          </a:p>
          <a:p>
            <a:pPr marL="285750" indent="-285750">
              <a:buFontTx/>
              <a:buChar char="-"/>
            </a:pPr>
            <a:r>
              <a:rPr lang="fr-FR" dirty="0"/>
              <a:t>Il y a plus de cartes rouges que de cartes noires dans mon jeu</a:t>
            </a:r>
          </a:p>
          <a:p>
            <a:pPr marL="285750" indent="-285750">
              <a:buFontTx/>
              <a:buChar char="-"/>
            </a:pPr>
            <a:r>
              <a:rPr lang="fr-FR" dirty="0"/>
              <a:t>Il y a au moins cinq cartes rouges dans mon jeu</a:t>
            </a:r>
          </a:p>
          <a:p>
            <a:pPr marL="285750" indent="-285750">
              <a:buFontTx/>
              <a:buChar char="-"/>
            </a:pPr>
            <a:r>
              <a:rPr lang="fr-FR" dirty="0"/>
              <a:t>J’ai au moins une carte supérieure au 6 dans mon jeu</a:t>
            </a:r>
          </a:p>
          <a:p>
            <a:pPr marL="285750" indent="-285750">
              <a:buFontTx/>
              <a:buChar char="-"/>
            </a:pPr>
            <a:r>
              <a:rPr lang="fr-FR" dirty="0"/>
              <a:t>Avec les treize cartes de mon partenaire, j’ai au moins un honneur (Valet, Dame, Roi ou As)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0687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88960" y="1484784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Combien ai-je de points avec les cartes ci-dessous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925480" y="6453336"/>
            <a:ext cx="2133600" cy="365125"/>
          </a:xfrm>
        </p:spPr>
        <p:txBody>
          <a:bodyPr/>
          <a:lstStyle/>
          <a:p>
            <a:fld id="{990250BE-52A2-4AF9-A540-8F2724D21437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1259632" y="5661248"/>
            <a:ext cx="6840760" cy="5040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100000">
                <a:srgbClr val="FF0300"/>
              </a:gs>
              <a:gs pos="100000">
                <a:srgbClr val="4D0808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1259632" y="2852936"/>
            <a:ext cx="897480" cy="1379519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483768" y="2852936"/>
            <a:ext cx="897480" cy="1379519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3707904" y="2852936"/>
            <a:ext cx="897480" cy="1387799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9" name="Image 1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7092280" y="2852936"/>
            <a:ext cx="900000" cy="137520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11" name="Image 1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5796136" y="2852936"/>
            <a:ext cx="900000" cy="137520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12" name="Image 1"/>
          <p:cNvPicPr>
            <a:picLocks noChangeAspect="1"/>
          </p:cNvPicPr>
          <p:nvPr/>
        </p:nvPicPr>
        <p:blipFill>
          <a:blip r:embed="rId7" cstate="print">
            <a:alphaModFix/>
            <a:lum/>
          </a:blip>
          <a:srcRect/>
          <a:stretch>
            <a:fillRect/>
          </a:stretch>
        </p:blipFill>
        <p:spPr>
          <a:xfrm>
            <a:off x="4788024" y="2852936"/>
            <a:ext cx="896399" cy="1378799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27584" y="1412776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Combien ai-je de points dans les cartes ci-dessous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876256" y="6460792"/>
            <a:ext cx="2133600" cy="365125"/>
          </a:xfrm>
        </p:spPr>
        <p:txBody>
          <a:bodyPr/>
          <a:lstStyle/>
          <a:p>
            <a:fld id="{990250BE-52A2-4AF9-A540-8F2724D21437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1257012" y="6237312"/>
            <a:ext cx="6840760" cy="5040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100000">
                <a:srgbClr val="FF0300"/>
              </a:gs>
              <a:gs pos="100000">
                <a:srgbClr val="4D0808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1475656" y="2492896"/>
            <a:ext cx="897480" cy="1379519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555776" y="2492896"/>
            <a:ext cx="897480" cy="1387799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9" name="Image 1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932040" y="2492896"/>
            <a:ext cx="900000" cy="137520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11" name="Image 1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3707904" y="2492896"/>
            <a:ext cx="900000" cy="137520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13" name="Image 1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6228184" y="2492896"/>
            <a:ext cx="896399" cy="1378799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14" name="Image 1"/>
          <p:cNvPicPr>
            <a:picLocks noChangeAspect="1"/>
          </p:cNvPicPr>
          <p:nvPr/>
        </p:nvPicPr>
        <p:blipFill>
          <a:blip r:embed="rId7" cstate="print">
            <a:alphaModFix/>
            <a:lum/>
          </a:blip>
          <a:srcRect/>
          <a:stretch>
            <a:fillRect/>
          </a:stretch>
        </p:blipFill>
        <p:spPr>
          <a:xfrm>
            <a:off x="7380312" y="2492896"/>
            <a:ext cx="900000" cy="137520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16" name="Image 10"/>
          <p:cNvPicPr>
            <a:picLocks noChangeAspect="1"/>
          </p:cNvPicPr>
          <p:nvPr/>
        </p:nvPicPr>
        <p:blipFill>
          <a:blip r:embed="rId8" cstate="print">
            <a:alphaModFix/>
            <a:lum/>
          </a:blip>
          <a:srcRect/>
          <a:stretch>
            <a:fillRect/>
          </a:stretch>
        </p:blipFill>
        <p:spPr>
          <a:xfrm>
            <a:off x="1475656" y="4149080"/>
            <a:ext cx="897480" cy="1379519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18" name="Image 13"/>
          <p:cNvPicPr>
            <a:picLocks noChangeAspect="1"/>
          </p:cNvPicPr>
          <p:nvPr/>
        </p:nvPicPr>
        <p:blipFill>
          <a:blip r:embed="rId9" cstate="print">
            <a:alphaModFix/>
            <a:lum/>
          </a:blip>
          <a:srcRect/>
          <a:stretch>
            <a:fillRect/>
          </a:stretch>
        </p:blipFill>
        <p:spPr>
          <a:xfrm>
            <a:off x="3779912" y="4149080"/>
            <a:ext cx="897480" cy="1379519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19" name="Image 15"/>
          <p:cNvPicPr>
            <a:picLocks noChangeAspect="1"/>
          </p:cNvPicPr>
          <p:nvPr/>
        </p:nvPicPr>
        <p:blipFill>
          <a:blip r:embed="rId10" cstate="print">
            <a:alphaModFix/>
            <a:lum/>
          </a:blip>
          <a:srcRect/>
          <a:stretch>
            <a:fillRect/>
          </a:stretch>
        </p:blipFill>
        <p:spPr>
          <a:xfrm>
            <a:off x="2699792" y="4149080"/>
            <a:ext cx="897480" cy="1379519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Déterminer le nombre de points d’honneurs de cette main.</a:t>
            </a:r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576" y="2571744"/>
            <a:ext cx="897610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3143240" y="200024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Main 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50BE-52A2-4AF9-A540-8F2724D21437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1142976" y="6000768"/>
            <a:ext cx="6840760" cy="5040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100000">
                <a:srgbClr val="FF0300"/>
              </a:gs>
              <a:gs pos="100000">
                <a:srgbClr val="4D0808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5" descr="main 1.jpeg.jpeg"/>
          <p:cNvPicPr>
            <a:picLocks noChangeAspect="1"/>
          </p:cNvPicPr>
          <p:nvPr/>
        </p:nvPicPr>
        <p:blipFill>
          <a:blip r:embed="rId2" cstate="print"/>
          <a:srcRect r="58669"/>
          <a:stretch>
            <a:fillRect/>
          </a:stretch>
        </p:blipFill>
        <p:spPr>
          <a:xfrm rot="5400000">
            <a:off x="3388806" y="183039"/>
            <a:ext cx="1927429" cy="641908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142976" y="714356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Et ce celle-ci …..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50BE-52A2-4AF9-A540-8F2724D21437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1142976" y="6000768"/>
            <a:ext cx="6840760" cy="5040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100000">
                <a:srgbClr val="FF0300"/>
              </a:gs>
              <a:gs pos="100000">
                <a:srgbClr val="4D0808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1484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J’ai dix points, il me manque un Cœur. Lequel?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2810346"/>
            <a:ext cx="8229600" cy="4525963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1486000" y="3270994"/>
            <a:ext cx="897480" cy="1379519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566120" y="3270994"/>
            <a:ext cx="897480" cy="1387799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6" name="Image 1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230416" y="3270994"/>
            <a:ext cx="900000" cy="137520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7" name="Image 1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4078288" y="3270994"/>
            <a:ext cx="900000" cy="137520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8" name="Image 1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6382544" y="3270994"/>
            <a:ext cx="900000" cy="137520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10" name="Image 13"/>
          <p:cNvPicPr>
            <a:picLocks noChangeAspect="1"/>
          </p:cNvPicPr>
          <p:nvPr/>
        </p:nvPicPr>
        <p:blipFill>
          <a:blip r:embed="rId7" cstate="print">
            <a:alphaModFix/>
            <a:lum/>
          </a:blip>
          <a:srcRect/>
          <a:stretch>
            <a:fillRect/>
          </a:stretch>
        </p:blipFill>
        <p:spPr>
          <a:xfrm>
            <a:off x="6454552" y="4927178"/>
            <a:ext cx="897480" cy="1379519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11" name="Image 15"/>
          <p:cNvPicPr>
            <a:picLocks noChangeAspect="1"/>
          </p:cNvPicPr>
          <p:nvPr/>
        </p:nvPicPr>
        <p:blipFill>
          <a:blip r:embed="rId8" cstate="print">
            <a:alphaModFix/>
            <a:lum/>
          </a:blip>
          <a:srcRect/>
          <a:stretch>
            <a:fillRect/>
          </a:stretch>
        </p:blipFill>
        <p:spPr>
          <a:xfrm>
            <a:off x="2638128" y="4927178"/>
            <a:ext cx="897480" cy="1379519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sp>
        <p:nvSpPr>
          <p:cNvPr id="13" name="ZoneTexte 12"/>
          <p:cNvSpPr txBox="1"/>
          <p:nvPr/>
        </p:nvSpPr>
        <p:spPr>
          <a:xfrm>
            <a:off x="3862264" y="4927178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/>
              <a:t>?</a:t>
            </a:r>
          </a:p>
        </p:txBody>
      </p:sp>
      <p:pic>
        <p:nvPicPr>
          <p:cNvPr id="15" name="Image 14" descr="4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86000" y="4927178"/>
            <a:ext cx="887407" cy="136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9159" y="4867480"/>
            <a:ext cx="1173225" cy="1602766"/>
          </a:xfrm>
          <a:prstGeom prst="rect">
            <a:avLst/>
          </a:prstGeom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45232" y="1310313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J’ai douze points, trois Piques et quatre cartes rouges. Quelle carte me manque-t-il?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948264" y="6487405"/>
            <a:ext cx="2133600" cy="365125"/>
          </a:xfrm>
        </p:spPr>
        <p:txBody>
          <a:bodyPr/>
          <a:lstStyle/>
          <a:p>
            <a:fld id="{990250BE-52A2-4AF9-A540-8F2724D21437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1213284" y="6182312"/>
            <a:ext cx="6840760" cy="5040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100000">
                <a:srgbClr val="FF0300"/>
              </a:gs>
              <a:gs pos="100000">
                <a:srgbClr val="4D0808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1393304" y="2656805"/>
            <a:ext cx="897480" cy="1379519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473424" y="2656805"/>
            <a:ext cx="897480" cy="1387799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9" name="Image 1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137720" y="2656805"/>
            <a:ext cx="900000" cy="137520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11" name="Image 1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3985592" y="2656805"/>
            <a:ext cx="900000" cy="137520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14" name="Image 1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6289848" y="2656805"/>
            <a:ext cx="900000" cy="137520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16" name="Image 10"/>
          <p:cNvPicPr>
            <a:picLocks noChangeAspect="1"/>
          </p:cNvPicPr>
          <p:nvPr/>
        </p:nvPicPr>
        <p:blipFill>
          <a:blip r:embed="rId7" cstate="print">
            <a:alphaModFix/>
            <a:lum/>
          </a:blip>
          <a:srcRect/>
          <a:stretch>
            <a:fillRect/>
          </a:stretch>
        </p:blipFill>
        <p:spPr>
          <a:xfrm>
            <a:off x="1393304" y="4312989"/>
            <a:ext cx="897480" cy="1379519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18" name="Image 13"/>
          <p:cNvPicPr>
            <a:picLocks noChangeAspect="1"/>
          </p:cNvPicPr>
          <p:nvPr/>
        </p:nvPicPr>
        <p:blipFill>
          <a:blip r:embed="rId8" cstate="print">
            <a:alphaModFix/>
            <a:lum/>
          </a:blip>
          <a:srcRect/>
          <a:stretch>
            <a:fillRect/>
          </a:stretch>
        </p:blipFill>
        <p:spPr>
          <a:xfrm>
            <a:off x="5065712" y="4312989"/>
            <a:ext cx="897480" cy="1379519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19" name="Image 15"/>
          <p:cNvPicPr>
            <a:picLocks noChangeAspect="1"/>
          </p:cNvPicPr>
          <p:nvPr/>
        </p:nvPicPr>
        <p:blipFill>
          <a:blip r:embed="rId9" cstate="print">
            <a:alphaModFix/>
            <a:lum/>
          </a:blip>
          <a:srcRect/>
          <a:stretch>
            <a:fillRect/>
          </a:stretch>
        </p:blipFill>
        <p:spPr>
          <a:xfrm>
            <a:off x="2617440" y="4312989"/>
            <a:ext cx="897480" cy="1379519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15" name="Image 14" descr="1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V="1">
            <a:off x="6145832" y="4312989"/>
            <a:ext cx="936104" cy="14363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ZoneTexte 16"/>
          <p:cNvSpPr txBox="1"/>
          <p:nvPr/>
        </p:nvSpPr>
        <p:spPr>
          <a:xfrm>
            <a:off x="3769568" y="4312989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/>
              <a:t>?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02952" y="4229493"/>
            <a:ext cx="1176630" cy="1603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 découvre le jeu ….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73224" y="1196752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J’ai quinze points, un  ou deux Honneurs dans chaque couleur , cinq cartes noires et aucune dame. Quelles cartes me manque-t-il? (il y a deux solutions)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841232" y="6520259"/>
            <a:ext cx="2133600" cy="365125"/>
          </a:xfrm>
        </p:spPr>
        <p:txBody>
          <a:bodyPr/>
          <a:lstStyle/>
          <a:p>
            <a:fld id="{990250BE-52A2-4AF9-A540-8F2724D21437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1431008" y="6164677"/>
            <a:ext cx="6840760" cy="5040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100000">
                <a:srgbClr val="FF0300"/>
              </a:gs>
              <a:gs pos="100000">
                <a:srgbClr val="4D0808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3707904" y="2728813"/>
            <a:ext cx="897480" cy="1379519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788024" y="2656805"/>
            <a:ext cx="897480" cy="1387799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11" name="Image 1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2627784" y="2728813"/>
            <a:ext cx="900000" cy="137520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18" name="Image 13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5940152" y="2656805"/>
            <a:ext cx="897480" cy="1379519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sp>
        <p:nvSpPr>
          <p:cNvPr id="17" name="ZoneTexte 16"/>
          <p:cNvSpPr txBox="1"/>
          <p:nvPr/>
        </p:nvSpPr>
        <p:spPr>
          <a:xfrm>
            <a:off x="2483768" y="4384997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/>
              <a:t>?</a:t>
            </a:r>
          </a:p>
        </p:txBody>
      </p:sp>
      <p:pic>
        <p:nvPicPr>
          <p:cNvPr id="23" name="Image 1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7236296" y="2656805"/>
            <a:ext cx="900000" cy="137520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27" name="Image 1"/>
          <p:cNvPicPr>
            <a:picLocks noChangeAspect="1"/>
          </p:cNvPicPr>
          <p:nvPr/>
        </p:nvPicPr>
        <p:blipFill>
          <a:blip r:embed="rId7" cstate="print">
            <a:alphaModFix/>
            <a:lum/>
          </a:blip>
          <a:srcRect/>
          <a:stretch>
            <a:fillRect/>
          </a:stretch>
        </p:blipFill>
        <p:spPr>
          <a:xfrm>
            <a:off x="539552" y="2728813"/>
            <a:ext cx="900000" cy="136800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28" name="Image 1"/>
          <p:cNvPicPr>
            <a:picLocks noChangeAspect="1"/>
          </p:cNvPicPr>
          <p:nvPr/>
        </p:nvPicPr>
        <p:blipFill>
          <a:blip r:embed="rId8" cstate="print">
            <a:alphaModFix/>
            <a:lum/>
          </a:blip>
          <a:srcRect/>
          <a:stretch>
            <a:fillRect/>
          </a:stretch>
        </p:blipFill>
        <p:spPr>
          <a:xfrm>
            <a:off x="1547664" y="2728813"/>
            <a:ext cx="900000" cy="137520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sp>
        <p:nvSpPr>
          <p:cNvPr id="31" name="ZoneTexte 30"/>
          <p:cNvSpPr txBox="1"/>
          <p:nvPr/>
        </p:nvSpPr>
        <p:spPr>
          <a:xfrm>
            <a:off x="4355976" y="4312990"/>
            <a:ext cx="5760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/>
              <a:t>?</a:t>
            </a:r>
          </a:p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0006" y="4434625"/>
            <a:ext cx="1176630" cy="160338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7069" y="4408876"/>
            <a:ext cx="1176630" cy="1603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11560" y="1238305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J’ai neuf points, deux dames,  au moins deux cartes dans chaque couleur . Quelles cartes me manque-t-il? Y-a-t-il plusieurs solutions?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916936" y="6381328"/>
            <a:ext cx="2133600" cy="365125"/>
          </a:xfrm>
        </p:spPr>
        <p:txBody>
          <a:bodyPr/>
          <a:lstStyle/>
          <a:p>
            <a:fld id="{990250BE-52A2-4AF9-A540-8F2724D21437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1142976" y="6021288"/>
            <a:ext cx="6840760" cy="5040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100000">
                <a:srgbClr val="FF0300"/>
              </a:gs>
              <a:gs pos="100000">
                <a:srgbClr val="4D0808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1259632" y="2584797"/>
            <a:ext cx="897480" cy="1379519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339752" y="2584797"/>
            <a:ext cx="897480" cy="1387799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9" name="Image 1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716016" y="2584797"/>
            <a:ext cx="900000" cy="137520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11" name="Image 1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3491880" y="2584797"/>
            <a:ext cx="900000" cy="137520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14" name="Image 1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5940152" y="2584797"/>
            <a:ext cx="900000" cy="137520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16" name="Image 10"/>
          <p:cNvPicPr>
            <a:picLocks noChangeAspect="1"/>
          </p:cNvPicPr>
          <p:nvPr/>
        </p:nvPicPr>
        <p:blipFill>
          <a:blip r:embed="rId7" cstate="print">
            <a:alphaModFix/>
            <a:lum/>
          </a:blip>
          <a:srcRect/>
          <a:stretch>
            <a:fillRect/>
          </a:stretch>
        </p:blipFill>
        <p:spPr>
          <a:xfrm>
            <a:off x="7092280" y="2584797"/>
            <a:ext cx="897480" cy="1379519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18" name="Image 13"/>
          <p:cNvPicPr>
            <a:picLocks noChangeAspect="1"/>
          </p:cNvPicPr>
          <p:nvPr/>
        </p:nvPicPr>
        <p:blipFill>
          <a:blip r:embed="rId8" cstate="print">
            <a:alphaModFix/>
            <a:lum/>
          </a:blip>
          <a:srcRect/>
          <a:stretch>
            <a:fillRect/>
          </a:stretch>
        </p:blipFill>
        <p:spPr>
          <a:xfrm>
            <a:off x="2339752" y="4168973"/>
            <a:ext cx="897480" cy="1379519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pic>
        <p:nvPicPr>
          <p:cNvPr id="19" name="Image 15"/>
          <p:cNvPicPr>
            <a:picLocks noChangeAspect="1"/>
          </p:cNvPicPr>
          <p:nvPr/>
        </p:nvPicPr>
        <p:blipFill>
          <a:blip r:embed="rId9" cstate="print">
            <a:alphaModFix/>
            <a:lum/>
          </a:blip>
          <a:srcRect/>
          <a:stretch>
            <a:fillRect/>
          </a:stretch>
        </p:blipFill>
        <p:spPr>
          <a:xfrm>
            <a:off x="1259632" y="4168973"/>
            <a:ext cx="897480" cy="1379519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</p:pic>
      <p:sp>
        <p:nvSpPr>
          <p:cNvPr id="15" name="ZoneTexte 14"/>
          <p:cNvSpPr txBox="1"/>
          <p:nvPr/>
        </p:nvSpPr>
        <p:spPr>
          <a:xfrm>
            <a:off x="3563889" y="4240981"/>
            <a:ext cx="8640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/>
              <a:t>?</a:t>
            </a:r>
          </a:p>
          <a:p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4716017" y="4240981"/>
            <a:ext cx="9361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/>
              <a:t>?</a:t>
            </a:r>
          </a:p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1880" y="4085618"/>
            <a:ext cx="1176630" cy="160338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3522" y="4083007"/>
            <a:ext cx="1176630" cy="1603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55576" y="1340768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Proposer deux mains différentes de six cartes comportant</a:t>
            </a:r>
          </a:p>
          <a:p>
            <a:r>
              <a:rPr lang="fr-FR" sz="2400" dirty="0"/>
              <a:t> </a:t>
            </a:r>
          </a:p>
          <a:p>
            <a:pPr>
              <a:buFontTx/>
              <a:buChar char="-"/>
            </a:pPr>
            <a:r>
              <a:rPr lang="fr-FR" sz="2400" dirty="0"/>
              <a:t> cinq honneurs  dont deux Rois exactement,</a:t>
            </a:r>
          </a:p>
          <a:p>
            <a:r>
              <a:rPr lang="fr-FR" sz="2400" dirty="0"/>
              <a:t>et valant  douze points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50BE-52A2-4AF9-A540-8F2724D21437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1142976" y="6000768"/>
            <a:ext cx="6840760" cy="5040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100000">
                <a:srgbClr val="FF0300"/>
              </a:gs>
              <a:gs pos="100000">
                <a:srgbClr val="4D0808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6444208" y="4653136"/>
            <a:ext cx="18473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6000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55576" y="1340768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Proposer deux mains différentes de six cartes comportant</a:t>
            </a:r>
          </a:p>
          <a:p>
            <a:r>
              <a:rPr lang="fr-FR" sz="2400" dirty="0"/>
              <a:t> </a:t>
            </a:r>
          </a:p>
          <a:p>
            <a:pPr>
              <a:buFontTx/>
              <a:buChar char="-"/>
            </a:pPr>
            <a:r>
              <a:rPr lang="fr-FR" sz="2400" dirty="0"/>
              <a:t> cinq honneurs  dont  une Dame  exactement,</a:t>
            </a:r>
          </a:p>
          <a:p>
            <a:r>
              <a:rPr lang="fr-FR" sz="2400" dirty="0"/>
              <a:t>et valant  quatorze points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50BE-52A2-4AF9-A540-8F2724D21437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1142976" y="6000768"/>
            <a:ext cx="6840760" cy="5040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100000">
                <a:srgbClr val="FF0300"/>
              </a:gs>
              <a:gs pos="100000">
                <a:srgbClr val="4D0808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6444208" y="4653136"/>
            <a:ext cx="18473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6000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28662" y="428604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A vous de compléter 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113140"/>
              </p:ext>
            </p:extLst>
          </p:nvPr>
        </p:nvGraphicFramePr>
        <p:xfrm>
          <a:off x="1681990" y="2414617"/>
          <a:ext cx="6548462" cy="3431490"/>
        </p:xfrm>
        <a:graphic>
          <a:graphicData uri="http://schemas.openxmlformats.org/drawingml/2006/table">
            <a:tbl>
              <a:tblPr/>
              <a:tblGrid>
                <a:gridCol w="114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3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2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100" dirty="0">
                        <a:latin typeface="Calibri"/>
                      </a:endParaRPr>
                    </a:p>
                  </a:txBody>
                  <a:tcPr marL="15240" marR="15240" marT="15240" marB="1524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latin typeface="Times New Roman"/>
                          <a:ea typeface="Times New Roman"/>
                          <a:cs typeface="Times New Roman"/>
                        </a:rPr>
                        <a:t>Critères à respecter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240" marR="15240" marT="15240" marB="1524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latin typeface="Times New Roman"/>
                          <a:ea typeface="Times New Roman"/>
                          <a:cs typeface="Times New Roman"/>
                        </a:rPr>
                        <a:t>Réponses : 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240" marR="15240" marT="15240" marB="1524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8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Times New Roman"/>
                          <a:ea typeface="Times New Roman"/>
                          <a:cs typeface="Times New Roman"/>
                        </a:rPr>
                        <a:t>Main 1</a:t>
                      </a:r>
                      <a:endParaRPr lang="fr-F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240" marR="15240" marT="15240" marB="1524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Calibri"/>
                          <a:ea typeface="Times New Roman"/>
                          <a:cs typeface="Times New Roman"/>
                        </a:rPr>
                        <a:t>- La main vaut 15 points d'honneurs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Calibri"/>
                          <a:ea typeface="Times New Roman"/>
                          <a:cs typeface="Times New Roman"/>
                        </a:rPr>
                        <a:t>- Il y a un As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Calibri"/>
                          <a:ea typeface="Times New Roman"/>
                          <a:cs typeface="Times New Roman"/>
                        </a:rPr>
                        <a:t>- Il y a cinq honneurs exactement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Calibri"/>
                          <a:ea typeface="Times New Roman"/>
                          <a:cs typeface="Times New Roman"/>
                        </a:rPr>
                        <a:t>- Il y a </a:t>
                      </a:r>
                      <a:r>
                        <a:rPr lang="fr-FR" sz="1400" baseline="0" dirty="0">
                          <a:latin typeface="Calibri"/>
                          <a:ea typeface="Times New Roman"/>
                          <a:cs typeface="Times New Roman"/>
                        </a:rPr>
                        <a:t> deux cartes dans chaque couleur</a:t>
                      </a:r>
                      <a:endParaRPr lang="fr-F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240" marR="15240" marT="15240" marB="1524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Arial"/>
                          <a:ea typeface="Times New Roman"/>
                          <a:cs typeface="Times New Roman"/>
                        </a:rPr>
                        <a:t>♠</a:t>
                      </a:r>
                      <a:endParaRPr lang="fr-FR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♥</a:t>
                      </a:r>
                      <a:r>
                        <a:rPr lang="fr-FR" sz="1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F7964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♦</a:t>
                      </a:r>
                      <a:r>
                        <a:rPr lang="fr-FR" sz="1400" dirty="0">
                          <a:solidFill>
                            <a:srgbClr val="F7964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B05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♣</a:t>
                      </a:r>
                      <a:r>
                        <a:rPr lang="fr-FR" sz="1400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fr-F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240" marR="15240" marT="15240" marB="1524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Times New Roman"/>
                          <a:ea typeface="Times New Roman"/>
                          <a:cs typeface="Times New Roman"/>
                        </a:rPr>
                        <a:t>Main 2</a:t>
                      </a:r>
                      <a:endParaRPr lang="fr-F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240" marR="15240" marT="15240" marB="1524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Calibri"/>
                          <a:ea typeface="Times New Roman"/>
                          <a:cs typeface="Times New Roman"/>
                        </a:rPr>
                        <a:t>- La main vaut 18 points d'honneurs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Calibri"/>
                          <a:ea typeface="Times New Roman"/>
                          <a:cs typeface="Times New Roman"/>
                        </a:rPr>
                        <a:t>- Chaque couleur contient au moins deux cartes et apporte au moins trois points d'honneurs.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Calibri"/>
                          <a:ea typeface="Times New Roman"/>
                          <a:cs typeface="Times New Roman"/>
                        </a:rPr>
                        <a:t>- Il y a au moins cinq Piques et quatre Trèfles.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Calibri"/>
                          <a:ea typeface="Times New Roman"/>
                          <a:cs typeface="Times New Roman"/>
                        </a:rPr>
                        <a:t>- Aucune couleur ne rapporte plus de sept points d'honneurs.</a:t>
                      </a:r>
                    </a:p>
                  </a:txBody>
                  <a:tcPr marL="15240" marR="15240" marT="15240" marB="1524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Arial"/>
                          <a:ea typeface="Times New Roman"/>
                          <a:cs typeface="Times New Roman"/>
                        </a:rPr>
                        <a:t>♠</a:t>
                      </a:r>
                      <a:r>
                        <a:rPr lang="fr-FR" sz="1400" dirty="0"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fr-FR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♥</a:t>
                      </a:r>
                      <a:r>
                        <a:rPr lang="fr-FR" sz="1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fr-FR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F7964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♦</a:t>
                      </a:r>
                      <a:r>
                        <a:rPr lang="fr-FR" sz="1400" dirty="0">
                          <a:solidFill>
                            <a:srgbClr val="F7964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fr-FR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B05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♣</a:t>
                      </a:r>
                      <a:r>
                        <a:rPr lang="fr-FR" sz="1400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fr-F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240" marR="15240" marT="15240" marB="1524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67544" y="1628800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 Proposer, pour chacun des deux cas suivants, une main de  huit cartes répondant aux critères donnés.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224862" y="5982503"/>
            <a:ext cx="6840760" cy="5040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100000">
                <a:srgbClr val="FF0300"/>
              </a:gs>
              <a:gs pos="100000">
                <a:srgbClr val="4D0808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0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28662" y="428604"/>
            <a:ext cx="7572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Quelques exemples d’exercice de raisonnement utilisant ce décompte des points d’une main. 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428728" y="2786058"/>
          <a:ext cx="6548462" cy="2940762"/>
        </p:xfrm>
        <a:graphic>
          <a:graphicData uri="http://schemas.openxmlformats.org/drawingml/2006/table">
            <a:tbl>
              <a:tblPr/>
              <a:tblGrid>
                <a:gridCol w="114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3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2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100" dirty="0">
                        <a:latin typeface="Calibri"/>
                      </a:endParaRPr>
                    </a:p>
                  </a:txBody>
                  <a:tcPr marL="15240" marR="15240" marT="15240" marB="1524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latin typeface="Times New Roman"/>
                          <a:ea typeface="Times New Roman"/>
                          <a:cs typeface="Times New Roman"/>
                        </a:rPr>
                        <a:t>Critères à respecter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240" marR="15240" marT="15240" marB="1524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latin typeface="Times New Roman"/>
                          <a:ea typeface="Times New Roman"/>
                          <a:cs typeface="Times New Roman"/>
                        </a:rPr>
                        <a:t>Réponses : 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240" marR="15240" marT="15240" marB="1524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8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Times New Roman"/>
                          <a:ea typeface="Times New Roman"/>
                          <a:cs typeface="Times New Roman"/>
                        </a:rPr>
                        <a:t>Main 1</a:t>
                      </a:r>
                      <a:endParaRPr lang="fr-F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240" marR="15240" marT="15240" marB="1524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Calibri"/>
                          <a:ea typeface="Times New Roman"/>
                          <a:cs typeface="Times New Roman"/>
                        </a:rPr>
                        <a:t>- La main vaut 13 points d'honneurs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Calibri"/>
                          <a:ea typeface="Times New Roman"/>
                          <a:cs typeface="Times New Roman"/>
                        </a:rPr>
                        <a:t>- Il n'y a pas d'As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Calibri"/>
                          <a:ea typeface="Times New Roman"/>
                          <a:cs typeface="Times New Roman"/>
                        </a:rPr>
                        <a:t>- Il y a huit cartes noires exactement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Calibri"/>
                          <a:ea typeface="Times New Roman"/>
                          <a:cs typeface="Times New Roman"/>
                        </a:rPr>
                        <a:t>- Il y a plus de cartes de Carreaux que de Trèfles.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Calibri"/>
                          <a:ea typeface="Times New Roman"/>
                          <a:cs typeface="Times New Roman"/>
                        </a:rPr>
                        <a:t>- La main comporte deux Rois de couleurs différentes. </a:t>
                      </a:r>
                    </a:p>
                  </a:txBody>
                  <a:tcPr marL="15240" marR="15240" marT="15240" marB="1524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Arial"/>
                          <a:ea typeface="Times New Roman"/>
                          <a:cs typeface="Times New Roman"/>
                        </a:rPr>
                        <a:t>♠</a:t>
                      </a:r>
                      <a:endParaRPr lang="fr-FR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♥</a:t>
                      </a:r>
                      <a:r>
                        <a:rPr lang="fr-FR" sz="1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F7964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♦</a:t>
                      </a:r>
                      <a:r>
                        <a:rPr lang="fr-FR" sz="1400" dirty="0">
                          <a:solidFill>
                            <a:srgbClr val="F7964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B05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♣</a:t>
                      </a:r>
                      <a:r>
                        <a:rPr lang="fr-FR" sz="1400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fr-F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240" marR="15240" marT="15240" marB="1524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Times New Roman"/>
                          <a:ea typeface="Times New Roman"/>
                          <a:cs typeface="Times New Roman"/>
                        </a:rPr>
                        <a:t>Main 2</a:t>
                      </a:r>
                      <a:endParaRPr lang="fr-F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240" marR="15240" marT="15240" marB="1524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Calibri"/>
                          <a:ea typeface="Times New Roman"/>
                          <a:cs typeface="Times New Roman"/>
                        </a:rPr>
                        <a:t>- La main vaut 18 points d'honneurs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400" dirty="0">
                          <a:latin typeface="Calibri"/>
                          <a:ea typeface="Times New Roman"/>
                          <a:cs typeface="Times New Roman"/>
                        </a:rPr>
                        <a:t>Chaque couleur contient au plus  trois cartes et apporte au moins trois points d'honneurs.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400" dirty="0">
                          <a:latin typeface="Calibri"/>
                          <a:ea typeface="Times New Roman"/>
                          <a:cs typeface="Times New Roman"/>
                        </a:rPr>
                        <a:t> La</a:t>
                      </a:r>
                      <a:r>
                        <a:rPr lang="fr-FR" sz="1400" baseline="0" dirty="0">
                          <a:latin typeface="Calibri"/>
                          <a:ea typeface="Times New Roman"/>
                          <a:cs typeface="Times New Roman"/>
                        </a:rPr>
                        <a:t> main comporte deux Rois  et une Dame. </a:t>
                      </a:r>
                      <a:endParaRPr lang="fr-F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240" marR="15240" marT="15240" marB="1524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Arial"/>
                          <a:ea typeface="Times New Roman"/>
                          <a:cs typeface="Times New Roman"/>
                        </a:rPr>
                        <a:t>♠</a:t>
                      </a:r>
                      <a:r>
                        <a:rPr lang="fr-FR" sz="1400" dirty="0"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fr-FR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♥</a:t>
                      </a:r>
                      <a:r>
                        <a:rPr lang="fr-FR" sz="1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fr-FR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F79646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♦</a:t>
                      </a:r>
                      <a:r>
                        <a:rPr lang="fr-FR" sz="1400" dirty="0">
                          <a:solidFill>
                            <a:srgbClr val="F79646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fr-FR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B05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♣</a:t>
                      </a:r>
                      <a:r>
                        <a:rPr lang="fr-FR" sz="1400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fr-FR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5240" marR="15240" marT="15240" marB="1524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14282" y="2000241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 Proposer, pour chacun des deux cas suivants, une main de treize cartes répondant aux critères donnés.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971600" y="6021288"/>
            <a:ext cx="6840760" cy="5040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100000">
                <a:srgbClr val="FF0300"/>
              </a:gs>
              <a:gs pos="100000">
                <a:srgbClr val="4D0808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0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terminer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Voilà ce qui va se passer maintenant</a:t>
            </a:r>
          </a:p>
          <a:p>
            <a:endParaRPr lang="fr-FR" dirty="0"/>
          </a:p>
          <a:p>
            <a:pPr>
              <a:buNone/>
            </a:pPr>
            <a:r>
              <a:rPr lang="fr-FR" dirty="0"/>
              <a:t>Remarque : vous n’aurez pas à distribuer, tout est déjà prêt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 67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377898" y="1652169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7" name="Image 66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380280" y="1892003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6" name="Image 65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380280" y="2127077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5" name="Image 64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380280" y="2361384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4" name="Image 63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380280" y="2596458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3" name="Image 62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380279" y="2840807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2" name="Image 61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380279" y="3075881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1" name="Image 60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380279" y="3310188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0" name="Image 59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380279" y="3545262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9" name="Image 58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380279" y="3779836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8" name="Image 57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380279" y="4014910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7" name="Image 56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380279" y="4249217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6" name="Image 55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380279" y="4484291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2" name="Image 41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9254" y="13384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Image 40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2022" y="13384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Image 39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0123" y="13384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9" name="Image 38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5049" y="13330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8" name="Image 37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3150" y="13384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Image 36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2268" y="13330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Image 35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5134" y="12815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Image 34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7902" y="12815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Image 33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6003" y="12815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Image 32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0929" y="12761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Image 31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9030" y="12815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Image 30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8148" y="12761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Image 29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9899" y="10716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 3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6148401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979712" y="692696"/>
            <a:ext cx="5400000" cy="5400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338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14787" y="2777827"/>
            <a:ext cx="1205285" cy="1299245"/>
          </a:xfrm>
          <a:prstGeom prst="rect">
            <a:avLst/>
          </a:prstGeom>
          <a:noFill/>
        </p:spPr>
      </p:pic>
      <p:pic>
        <p:nvPicPr>
          <p:cNvPr id="18" name="Image 17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0089" y="6150446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Image 18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0971" y="6150500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Image 19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32870" y="6150446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Image 20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6150500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Image 21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9843" y="6150500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Image 22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7075" y="6150500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Image 23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4209" y="6151015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Image 24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5091" y="6151069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Image 25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6990" y="6151015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Image 26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2064" y="6151069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Image 27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93963" y="6151069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Image 28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31195" y="6151069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9" name="Image 68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503341" y="4484291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0" name="Image 69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503341" y="4249217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1" name="Image 70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503341" y="4014910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2" name="Image 71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503341" y="3779836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3" name="Image 72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503341" y="3545262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4" name="Image 73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503341" y="3310188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5" name="Image 74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503341" y="3075881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6" name="Image 75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503341" y="2840807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7" name="Image 76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503342" y="2596458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8" name="Image 77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503342" y="2361384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9" name="Image 78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503342" y="2127077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0" name="Image 79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503342" y="1892003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1" name="Image 80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500960" y="1652169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2" name="Rectangle à coins arrondis 81"/>
          <p:cNvSpPr/>
          <p:nvPr/>
        </p:nvSpPr>
        <p:spPr>
          <a:xfrm>
            <a:off x="539552" y="2780928"/>
            <a:ext cx="2520280" cy="86409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Le donneur</a:t>
            </a:r>
          </a:p>
        </p:txBody>
      </p:sp>
      <p:sp>
        <p:nvSpPr>
          <p:cNvPr id="89" name="Bulle ronde 88"/>
          <p:cNvSpPr/>
          <p:nvPr/>
        </p:nvSpPr>
        <p:spPr>
          <a:xfrm rot="21257534">
            <a:off x="-115415" y="3800760"/>
            <a:ext cx="4656686" cy="1541534"/>
          </a:xfrm>
          <a:prstGeom prst="wedgeEllipseCallout">
            <a:avLst>
              <a:gd name="adj1" fmla="val 51719"/>
              <a:gd name="adj2" fmla="val 1280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3200" dirty="0"/>
              <a:t>On me demande de gagner au moins neuf levées. </a:t>
            </a:r>
          </a:p>
        </p:txBody>
      </p:sp>
      <p:sp>
        <p:nvSpPr>
          <p:cNvPr id="90" name="Rectangle à coins arrondis 89"/>
          <p:cNvSpPr/>
          <p:nvPr/>
        </p:nvSpPr>
        <p:spPr>
          <a:xfrm>
            <a:off x="3419872" y="5589240"/>
            <a:ext cx="2520280" cy="86409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Le déclarant</a:t>
            </a:r>
          </a:p>
        </p:txBody>
      </p:sp>
      <p:sp>
        <p:nvSpPr>
          <p:cNvPr id="91" name="Rectangle à coins arrondis 90"/>
          <p:cNvSpPr/>
          <p:nvPr/>
        </p:nvSpPr>
        <p:spPr>
          <a:xfrm>
            <a:off x="539552" y="2780928"/>
            <a:ext cx="2520280" cy="86409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L’</a:t>
            </a:r>
            <a:r>
              <a:rPr lang="fr-FR" sz="3200" dirty="0" err="1"/>
              <a:t>entameur</a:t>
            </a:r>
            <a:endParaRPr lang="fr-FR" sz="3200" dirty="0"/>
          </a:p>
        </p:txBody>
      </p:sp>
      <p:pic>
        <p:nvPicPr>
          <p:cNvPr id="92" name="Image 91" descr="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171435" y="3092699"/>
            <a:ext cx="450000" cy="6894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3" name="Rectangle à coins arrondis 92"/>
          <p:cNvSpPr/>
          <p:nvPr/>
        </p:nvSpPr>
        <p:spPr>
          <a:xfrm>
            <a:off x="3419872" y="260648"/>
            <a:ext cx="2520280" cy="86409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Le mort</a:t>
            </a:r>
          </a:p>
        </p:txBody>
      </p:sp>
      <p:pic>
        <p:nvPicPr>
          <p:cNvPr id="94" name="Image 93" descr="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1483601"/>
            <a:ext cx="450000" cy="689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5" name="Image 94" descr="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1483601"/>
            <a:ext cx="450000" cy="6904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6" name="Image 95" descr="3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6016" y="1483601"/>
            <a:ext cx="450000" cy="6904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7" name="Image 96" descr="4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92080" y="1483601"/>
            <a:ext cx="450000" cy="693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8" name="Image 97" descr="0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6982" y="1658267"/>
            <a:ext cx="450000" cy="689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9" name="Image 98" descr="0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69140" y="1843641"/>
            <a:ext cx="450000" cy="689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0" name="Image 99" descr="1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142029" y="1661525"/>
            <a:ext cx="450000" cy="693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1" name="Image 100" descr="26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142029" y="1843641"/>
            <a:ext cx="450000" cy="693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" name="Image 101" descr="38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718093" y="1664700"/>
            <a:ext cx="450000" cy="6904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3" name="Image 102" descr="39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718093" y="1843641"/>
            <a:ext cx="450000" cy="6904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4" name="Image 103" descr="44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90982" y="1664700"/>
            <a:ext cx="450000" cy="693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5" name="Image 104" descr="48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290982" y="1845799"/>
            <a:ext cx="450000" cy="693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6" name="Image 105" descr="50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294157" y="2040615"/>
            <a:ext cx="450000" cy="6937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9" name="Bulle ronde 108"/>
          <p:cNvSpPr/>
          <p:nvPr/>
        </p:nvSpPr>
        <p:spPr>
          <a:xfrm>
            <a:off x="1403648" y="4869160"/>
            <a:ext cx="2808312" cy="864096"/>
          </a:xfrm>
          <a:prstGeom prst="wedgeEllipseCallout">
            <a:avLst>
              <a:gd name="adj1" fmla="val 51719"/>
              <a:gd name="adj2" fmla="val 1280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3200" dirty="0"/>
              <a:t>Tu joues 2</a:t>
            </a:r>
            <a:r>
              <a:rPr lang="fr-FR" sz="3200" dirty="0">
                <a:sym typeface="Symbol"/>
              </a:rPr>
              <a:t></a:t>
            </a:r>
            <a:endParaRPr lang="fr-FR" sz="3200" dirty="0"/>
          </a:p>
        </p:txBody>
      </p:sp>
      <p:pic>
        <p:nvPicPr>
          <p:cNvPr id="111" name="Image 110" descr="39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27984" y="764704"/>
            <a:ext cx="450000" cy="6904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8" name="Image 117" descr="29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 rot="5400000">
            <a:off x="6736967" y="3121727"/>
            <a:ext cx="450000" cy="689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3" name="Image 132" descr="27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410032" y="5373216"/>
            <a:ext cx="450000" cy="689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3" name="Image 162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0263" y="1484784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4" name="Image 163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4750424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5" name="Image 164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9718" y="764704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6" name="Image 165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8335" y="5373216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2" name="Image 131" descr="25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427984" y="5373216"/>
            <a:ext cx="450000" cy="693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0" name="Image 159" descr="14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 rot="5400000">
            <a:off x="2171969" y="3092727"/>
            <a:ext cx="450000" cy="6904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8" name="Bulle ronde 167"/>
          <p:cNvSpPr/>
          <p:nvPr/>
        </p:nvSpPr>
        <p:spPr>
          <a:xfrm>
            <a:off x="1331640" y="4797152"/>
            <a:ext cx="2808312" cy="864096"/>
          </a:xfrm>
          <a:prstGeom prst="wedgeEllipseCallout">
            <a:avLst>
              <a:gd name="adj1" fmla="val 51719"/>
              <a:gd name="adj2" fmla="val 1280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3200" dirty="0"/>
              <a:t>Tu joues 2</a:t>
            </a:r>
            <a:r>
              <a:rPr lang="fr-FR" sz="3200" dirty="0">
                <a:sym typeface="Symbol"/>
              </a:rPr>
              <a:t></a:t>
            </a:r>
            <a:endParaRPr lang="fr-FR" sz="3200" dirty="0"/>
          </a:p>
        </p:txBody>
      </p:sp>
      <p:pic>
        <p:nvPicPr>
          <p:cNvPr id="145" name="Image 144" descr="26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27984" y="764704"/>
            <a:ext cx="450000" cy="693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7" name="Image 116" descr="24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 rot="5400000">
            <a:off x="6736451" y="3119779"/>
            <a:ext cx="450000" cy="693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7" name="Image 156" descr="37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 rot="5400000">
            <a:off x="2171969" y="3092727"/>
            <a:ext cx="450000" cy="6904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9" name="Image 168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146967" y="1486695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0" name="Image 169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759671" y="4737847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1" name="Image 170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942063" y="644057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2" name="Image 171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923060" y="5490691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3" name="Bulle ronde 172"/>
          <p:cNvSpPr/>
          <p:nvPr/>
        </p:nvSpPr>
        <p:spPr>
          <a:xfrm>
            <a:off x="1331640" y="4797152"/>
            <a:ext cx="2808312" cy="864096"/>
          </a:xfrm>
          <a:prstGeom prst="wedgeEllipseCallout">
            <a:avLst>
              <a:gd name="adj1" fmla="val 51719"/>
              <a:gd name="adj2" fmla="val 1280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3200" dirty="0"/>
              <a:t>Tu joues 3</a:t>
            </a:r>
            <a:r>
              <a:rPr lang="fr-FR" sz="3200" dirty="0">
                <a:sym typeface="Symbol"/>
              </a:rPr>
              <a:t></a:t>
            </a:r>
            <a:endParaRPr lang="fr-FR" sz="3200" dirty="0"/>
          </a:p>
        </p:txBody>
      </p:sp>
      <p:pic>
        <p:nvPicPr>
          <p:cNvPr id="146" name="Image 145" descr="38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427984" y="764704"/>
            <a:ext cx="450000" cy="6904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9" name="Image 118" descr="36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 rot="5400000">
            <a:off x="6708474" y="3146782"/>
            <a:ext cx="450000" cy="6904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5" name="Image 134" descr="30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427984" y="5373216"/>
            <a:ext cx="450000" cy="689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4" name="Image 173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9408" y="5373216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5" name="Image 174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2887" y="764704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6" name="Image 175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4475092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7" name="Image 176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6320" y="1740946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1" name="Image 130" descr="20.jp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427984" y="5373216"/>
            <a:ext cx="450000" cy="693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1" name="Image 160" descr="15.jp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 rot="5400000">
            <a:off x="2171970" y="3092727"/>
            <a:ext cx="450000" cy="6904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8" name="Bulle ronde 177"/>
          <p:cNvSpPr/>
          <p:nvPr/>
        </p:nvSpPr>
        <p:spPr>
          <a:xfrm>
            <a:off x="1403648" y="4869160"/>
            <a:ext cx="2808312" cy="864096"/>
          </a:xfrm>
          <a:prstGeom prst="wedgeEllipseCallout">
            <a:avLst>
              <a:gd name="adj1" fmla="val 51719"/>
              <a:gd name="adj2" fmla="val 1280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3200" dirty="0"/>
              <a:t>Tu joues 9</a:t>
            </a:r>
            <a:r>
              <a:rPr lang="fr-FR" sz="3200" dirty="0">
                <a:sym typeface="Symbol"/>
              </a:rPr>
              <a:t></a:t>
            </a:r>
            <a:endParaRPr lang="fr-FR" sz="3200" dirty="0"/>
          </a:p>
        </p:txBody>
      </p:sp>
      <p:pic>
        <p:nvPicPr>
          <p:cNvPr id="144" name="Image 143" descr="1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427984" y="764704"/>
            <a:ext cx="450000" cy="693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6" name="Image 115" descr="23.jp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 rot="5400000">
            <a:off x="6719601" y="3129224"/>
            <a:ext cx="450000" cy="693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9" name="Image 178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153317" y="1748560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0" name="Image 179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753201" y="4462265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1" name="Image 180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677273" y="644057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2" name="Image 181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189760" y="5497168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9" name="Image 158" descr="49.jp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 rot="5400000">
            <a:off x="2173573" y="3091123"/>
            <a:ext cx="450000" cy="6937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3" name="Bulle ronde 182"/>
          <p:cNvSpPr/>
          <p:nvPr/>
        </p:nvSpPr>
        <p:spPr>
          <a:xfrm>
            <a:off x="1403648" y="4869160"/>
            <a:ext cx="2808312" cy="864096"/>
          </a:xfrm>
          <a:prstGeom prst="wedgeEllipseCallout">
            <a:avLst>
              <a:gd name="adj1" fmla="val 51719"/>
              <a:gd name="adj2" fmla="val 1280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3200" dirty="0"/>
              <a:t>Tu joues 4</a:t>
            </a:r>
            <a:r>
              <a:rPr lang="fr-FR" sz="3200" dirty="0">
                <a:sym typeface="Symbol"/>
              </a:rPr>
              <a:t></a:t>
            </a:r>
            <a:endParaRPr lang="fr-FR" sz="3200" dirty="0"/>
          </a:p>
        </p:txBody>
      </p:sp>
      <p:pic>
        <p:nvPicPr>
          <p:cNvPr id="150" name="Image 149" descr="50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427984" y="764704"/>
            <a:ext cx="450000" cy="693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0" name="Image 119" descr="40.jp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 rot="5400000">
            <a:off x="6710076" y="3116604"/>
            <a:ext cx="450000" cy="693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7" name="Image 136" descr="46.jp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4427984" y="5373216"/>
            <a:ext cx="450000" cy="693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4" name="Image 183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752305" y="4321798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5" name="Image 184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153318" y="1900960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6" name="Image 185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535536" y="644057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7" name="Image 186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316760" y="5493993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4" name="Image 123" descr="52.jp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 rot="5400000">
            <a:off x="6710076" y="3129224"/>
            <a:ext cx="450000" cy="693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8" name="Image 157" descr="45.jp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 rot="5400000">
            <a:off x="2173572" y="3091124"/>
            <a:ext cx="450000" cy="693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6" name="Image 135" descr="42.jp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4427984" y="5373216"/>
            <a:ext cx="450000" cy="693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9" name="Image 148" descr="48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427984" y="764704"/>
            <a:ext cx="450000" cy="6937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8" name="Bulle ronde 187"/>
          <p:cNvSpPr/>
          <p:nvPr/>
        </p:nvSpPr>
        <p:spPr>
          <a:xfrm>
            <a:off x="1403648" y="4869160"/>
            <a:ext cx="2808312" cy="864096"/>
          </a:xfrm>
          <a:prstGeom prst="wedgeEllipseCallout">
            <a:avLst>
              <a:gd name="adj1" fmla="val 51719"/>
              <a:gd name="adj2" fmla="val 1280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3200" dirty="0"/>
              <a:t>Tu joues 6</a:t>
            </a:r>
            <a:r>
              <a:rPr lang="fr-FR" sz="3200" dirty="0">
                <a:sym typeface="Symbol"/>
              </a:rPr>
              <a:t></a:t>
            </a:r>
            <a:endParaRPr lang="fr-FR" sz="3200" dirty="0"/>
          </a:p>
        </p:txBody>
      </p:sp>
      <p:pic>
        <p:nvPicPr>
          <p:cNvPr id="189" name="Image 188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15675" y="764704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0" name="Image 189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4721" y="5373216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1" name="Image 190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0208" y="4062558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2" name="Image 191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206" y="2157574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8" name="Image 127" descr="10.jp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4427984" y="5373216"/>
            <a:ext cx="450000" cy="689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3" name="Image 152" descr="12.jp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 rot="5400000">
            <a:off x="2171435" y="3093261"/>
            <a:ext cx="450000" cy="689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8" name="Image 137" descr="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764704"/>
            <a:ext cx="450000" cy="689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4" name="Image 113" descr="13.jp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 rot="5400000">
            <a:off x="6707939" y="3122289"/>
            <a:ext cx="450000" cy="6894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3" name="Bulle ronde 192"/>
          <p:cNvSpPr/>
          <p:nvPr/>
        </p:nvSpPr>
        <p:spPr>
          <a:xfrm>
            <a:off x="1403648" y="4797152"/>
            <a:ext cx="2868960" cy="864096"/>
          </a:xfrm>
          <a:prstGeom prst="wedgeEllipseCallout">
            <a:avLst>
              <a:gd name="adj1" fmla="val 51719"/>
              <a:gd name="adj2" fmla="val 1280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3200" dirty="0"/>
              <a:t>Tu joues A</a:t>
            </a:r>
            <a:r>
              <a:rPr lang="fr-FR" sz="3200" dirty="0">
                <a:sym typeface="Symbol"/>
              </a:rPr>
              <a:t></a:t>
            </a:r>
            <a:endParaRPr lang="fr-FR" sz="3200" dirty="0"/>
          </a:p>
        </p:txBody>
      </p:sp>
      <p:pic>
        <p:nvPicPr>
          <p:cNvPr id="194" name="Image 193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62607" y="5373216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5" name="Image 194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650" y="764704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6" name="Image 195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0770" y="3933056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7" name="Image 196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206" y="2295460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8" name="Bulle ronde 197"/>
          <p:cNvSpPr/>
          <p:nvPr/>
        </p:nvSpPr>
        <p:spPr>
          <a:xfrm>
            <a:off x="1403648" y="4869160"/>
            <a:ext cx="2868960" cy="864096"/>
          </a:xfrm>
          <a:prstGeom prst="wedgeEllipseCallout">
            <a:avLst>
              <a:gd name="adj1" fmla="val 51719"/>
              <a:gd name="adj2" fmla="val 1280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3200" dirty="0"/>
              <a:t>Tu joues V</a:t>
            </a:r>
            <a:r>
              <a:rPr lang="fr-FR" sz="3200" dirty="0">
                <a:sym typeface="Symbol"/>
              </a:rPr>
              <a:t></a:t>
            </a:r>
            <a:endParaRPr lang="fr-FR" sz="3200" dirty="0"/>
          </a:p>
        </p:txBody>
      </p:sp>
      <p:pic>
        <p:nvPicPr>
          <p:cNvPr id="142" name="Image 141" descr="0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27984" y="764704"/>
            <a:ext cx="450000" cy="689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3" name="Image 112" descr="11.jp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 rot="5400000">
            <a:off x="6707939" y="3132803"/>
            <a:ext cx="450000" cy="689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7" name="Image 126" descr="07.jpg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4427984" y="5373216"/>
            <a:ext cx="450000" cy="689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2" name="Image 151" descr="08.jpg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 rot="5400000">
            <a:off x="2171435" y="3093261"/>
            <a:ext cx="450000" cy="689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9" name="Image 198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7643" y="764704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0" name="Image 199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5007" y="5373216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1" name="Image 200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418832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2" name="Image 201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0770" y="3802992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3" name="Image 142" descr="0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27984" y="764704"/>
            <a:ext cx="450000" cy="689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2" name="Image 111" descr="06.jpg"/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 rot="5400000">
            <a:off x="6707939" y="3122289"/>
            <a:ext cx="450000" cy="689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6" name="Image 125" descr="03.jpg"/>
          <p:cNvPicPr>
            <a:picLocks noChangeAspect="1"/>
          </p:cNvPicPr>
          <p:nvPr/>
        </p:nvPicPr>
        <p:blipFill>
          <a:blip r:embed="rId42" cstate="print"/>
          <a:stretch>
            <a:fillRect/>
          </a:stretch>
        </p:blipFill>
        <p:spPr>
          <a:xfrm>
            <a:off x="4427984" y="5373216"/>
            <a:ext cx="450000" cy="689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1" name="Image 150" descr="05.jpg"/>
          <p:cNvPicPr>
            <a:picLocks noChangeAspect="1"/>
          </p:cNvPicPr>
          <p:nvPr/>
        </p:nvPicPr>
        <p:blipFill>
          <a:blip r:embed="rId43" cstate="print"/>
          <a:stretch>
            <a:fillRect/>
          </a:stretch>
        </p:blipFill>
        <p:spPr>
          <a:xfrm rot="5400000">
            <a:off x="2171435" y="3093261"/>
            <a:ext cx="450000" cy="6894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3" name="Bulle ronde 202"/>
          <p:cNvSpPr/>
          <p:nvPr/>
        </p:nvSpPr>
        <p:spPr>
          <a:xfrm>
            <a:off x="1403648" y="4869160"/>
            <a:ext cx="2868960" cy="864096"/>
          </a:xfrm>
          <a:prstGeom prst="wedgeEllipseCallout">
            <a:avLst>
              <a:gd name="adj1" fmla="val 51719"/>
              <a:gd name="adj2" fmla="val 1280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3200" dirty="0"/>
              <a:t>Tu joues 6</a:t>
            </a:r>
            <a:r>
              <a:rPr lang="fr-FR" sz="3200" dirty="0">
                <a:sym typeface="Symbol"/>
              </a:rPr>
              <a:t></a:t>
            </a:r>
            <a:endParaRPr lang="fr-FR" sz="3200" dirty="0"/>
          </a:p>
        </p:txBody>
      </p:sp>
      <p:pic>
        <p:nvPicPr>
          <p:cNvPr id="204" name="Image 203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764704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" name="Image 204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7407" y="5373216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6" name="Image 205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206" y="2571232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7" name="Image 206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8030" y="3674052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5" name="Image 124" descr="02.jpg"/>
          <p:cNvPicPr>
            <a:picLocks noChangeAspect="1"/>
          </p:cNvPicPr>
          <p:nvPr/>
        </p:nvPicPr>
        <p:blipFill>
          <a:blip r:embed="rId44" cstate="print"/>
          <a:stretch>
            <a:fillRect/>
          </a:stretch>
        </p:blipFill>
        <p:spPr>
          <a:xfrm>
            <a:off x="4427984" y="5373216"/>
            <a:ext cx="450000" cy="689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2" name="Image 161" descr="21.jpg"/>
          <p:cNvPicPr>
            <a:picLocks noChangeAspect="1"/>
          </p:cNvPicPr>
          <p:nvPr/>
        </p:nvPicPr>
        <p:blipFill>
          <a:blip r:embed="rId45" cstate="print"/>
          <a:stretch>
            <a:fillRect/>
          </a:stretch>
        </p:blipFill>
        <p:spPr>
          <a:xfrm rot="5400000">
            <a:off x="2173572" y="3235140"/>
            <a:ext cx="450000" cy="693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8" name="Image 147" descr="44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427984" y="764704"/>
            <a:ext cx="450000" cy="693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5" name="Image 114" descr="22.jpg"/>
          <p:cNvPicPr>
            <a:picLocks noChangeAspect="1"/>
          </p:cNvPicPr>
          <p:nvPr/>
        </p:nvPicPr>
        <p:blipFill>
          <a:blip r:embed="rId46" cstate="print"/>
          <a:stretch>
            <a:fillRect/>
          </a:stretch>
        </p:blipFill>
        <p:spPr>
          <a:xfrm rot="5400000">
            <a:off x="6710076" y="2947108"/>
            <a:ext cx="450000" cy="6937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8" name="Bulle ronde 207"/>
          <p:cNvSpPr/>
          <p:nvPr/>
        </p:nvSpPr>
        <p:spPr>
          <a:xfrm>
            <a:off x="1403648" y="4869160"/>
            <a:ext cx="3203848" cy="864096"/>
          </a:xfrm>
          <a:prstGeom prst="wedgeEllipseCallout">
            <a:avLst>
              <a:gd name="adj1" fmla="val 51719"/>
              <a:gd name="adj2" fmla="val 1280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3200" dirty="0"/>
              <a:t>Tu joues 10</a:t>
            </a:r>
            <a:r>
              <a:rPr lang="fr-FR" sz="3200" dirty="0">
                <a:sym typeface="Symbol"/>
              </a:rPr>
              <a:t></a:t>
            </a:r>
            <a:endParaRPr lang="fr-FR" sz="3200" dirty="0"/>
          </a:p>
        </p:txBody>
      </p:sp>
      <p:pic>
        <p:nvPicPr>
          <p:cNvPr id="209" name="Image 208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764704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0" name="Image 209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9807" y="5373216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1" name="Image 210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708920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2" name="Image 211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0770" y="3559064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4" name="Image 133" descr="28.jpg"/>
          <p:cNvPicPr>
            <a:picLocks noChangeAspect="1"/>
          </p:cNvPicPr>
          <p:nvPr/>
        </p:nvPicPr>
        <p:blipFill>
          <a:blip r:embed="rId47" cstate="print"/>
          <a:stretch>
            <a:fillRect/>
          </a:stretch>
        </p:blipFill>
        <p:spPr>
          <a:xfrm>
            <a:off x="4427984" y="5373216"/>
            <a:ext cx="450000" cy="689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6" name="Image 155" descr="35.jpg"/>
          <p:cNvPicPr>
            <a:picLocks noChangeAspect="1"/>
          </p:cNvPicPr>
          <p:nvPr/>
        </p:nvPicPr>
        <p:blipFill>
          <a:blip r:embed="rId48" cstate="print"/>
          <a:stretch>
            <a:fillRect/>
          </a:stretch>
        </p:blipFill>
        <p:spPr>
          <a:xfrm rot="5400000">
            <a:off x="2171969" y="3452767"/>
            <a:ext cx="450000" cy="6904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0" name="Image 139" descr="3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764704"/>
            <a:ext cx="450000" cy="6904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3" name="Image 122" descr="51.jpg"/>
          <p:cNvPicPr>
            <a:picLocks noChangeAspect="1"/>
          </p:cNvPicPr>
          <p:nvPr/>
        </p:nvPicPr>
        <p:blipFill>
          <a:blip r:embed="rId49" cstate="print"/>
          <a:stretch>
            <a:fillRect/>
          </a:stretch>
        </p:blipFill>
        <p:spPr>
          <a:xfrm rot="5400000">
            <a:off x="6710077" y="2731084"/>
            <a:ext cx="450000" cy="6937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3" name="Bulle ronde 212"/>
          <p:cNvSpPr/>
          <p:nvPr/>
        </p:nvSpPr>
        <p:spPr>
          <a:xfrm>
            <a:off x="1403648" y="4869160"/>
            <a:ext cx="3203848" cy="864096"/>
          </a:xfrm>
          <a:prstGeom prst="wedgeEllipseCallout">
            <a:avLst>
              <a:gd name="adj1" fmla="val 51719"/>
              <a:gd name="adj2" fmla="val 1280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3200" dirty="0"/>
              <a:t>Tu joues 7</a:t>
            </a:r>
            <a:r>
              <a:rPr lang="fr-FR" sz="3200" dirty="0">
                <a:sym typeface="Symbol"/>
              </a:rPr>
              <a:t></a:t>
            </a:r>
            <a:endParaRPr lang="fr-FR" sz="3200" dirty="0"/>
          </a:p>
        </p:txBody>
      </p:sp>
      <p:pic>
        <p:nvPicPr>
          <p:cNvPr id="214" name="Image 213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764704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5" name="Image 214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2207" y="5373216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6" name="Image 215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861320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7" name="Image 216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0770" y="3410738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9" name="Image 138" descr="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764704"/>
            <a:ext cx="450000" cy="6904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2" name="Image 121" descr="47.jpg"/>
          <p:cNvPicPr>
            <a:picLocks noChangeAspect="1"/>
          </p:cNvPicPr>
          <p:nvPr/>
        </p:nvPicPr>
        <p:blipFill>
          <a:blip r:embed="rId50" cstate="print"/>
          <a:stretch>
            <a:fillRect/>
          </a:stretch>
        </p:blipFill>
        <p:spPr>
          <a:xfrm rot="5400000">
            <a:off x="6710076" y="2587068"/>
            <a:ext cx="450000" cy="693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9" name="Image 128" descr="17.jpg"/>
          <p:cNvPicPr>
            <a:picLocks noChangeAspect="1"/>
          </p:cNvPicPr>
          <p:nvPr/>
        </p:nvPicPr>
        <p:blipFill>
          <a:blip r:embed="rId51" cstate="print"/>
          <a:stretch>
            <a:fillRect/>
          </a:stretch>
        </p:blipFill>
        <p:spPr>
          <a:xfrm>
            <a:off x="4644008" y="5373216"/>
            <a:ext cx="450000" cy="6904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5" name="Image 154" descr="33.jpg"/>
          <p:cNvPicPr>
            <a:picLocks noChangeAspect="1"/>
          </p:cNvPicPr>
          <p:nvPr/>
        </p:nvPicPr>
        <p:blipFill>
          <a:blip r:embed="rId52" cstate="print"/>
          <a:stretch>
            <a:fillRect/>
          </a:stretch>
        </p:blipFill>
        <p:spPr>
          <a:xfrm rot="5400000">
            <a:off x="2171435" y="3669325"/>
            <a:ext cx="450000" cy="6894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8" name="Bulle ronde 217"/>
          <p:cNvSpPr/>
          <p:nvPr/>
        </p:nvSpPr>
        <p:spPr>
          <a:xfrm>
            <a:off x="1403648" y="4869160"/>
            <a:ext cx="3203848" cy="864096"/>
          </a:xfrm>
          <a:prstGeom prst="wedgeEllipseCallout">
            <a:avLst>
              <a:gd name="adj1" fmla="val 51719"/>
              <a:gd name="adj2" fmla="val 1280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3200" dirty="0"/>
              <a:t>Tu joues D</a:t>
            </a:r>
            <a:r>
              <a:rPr lang="fr-FR" sz="3200" dirty="0">
                <a:sym typeface="Symbol"/>
              </a:rPr>
              <a:t></a:t>
            </a:r>
            <a:endParaRPr lang="fr-FR" sz="3200" dirty="0"/>
          </a:p>
        </p:txBody>
      </p:sp>
      <p:pic>
        <p:nvPicPr>
          <p:cNvPr id="219" name="Image 218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24607" y="5373216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0" name="Image 219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764704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1" name="Bulle ronde 220"/>
          <p:cNvSpPr/>
          <p:nvPr/>
        </p:nvSpPr>
        <p:spPr>
          <a:xfrm>
            <a:off x="1403648" y="4869160"/>
            <a:ext cx="3203848" cy="864096"/>
          </a:xfrm>
          <a:prstGeom prst="wedgeEllipseCallout">
            <a:avLst>
              <a:gd name="adj1" fmla="val 51719"/>
              <a:gd name="adj2" fmla="val 1280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3200" dirty="0"/>
              <a:t>Tu joues R</a:t>
            </a:r>
            <a:r>
              <a:rPr lang="fr-FR" sz="3200" dirty="0">
                <a:sym typeface="Symbol"/>
              </a:rPr>
              <a:t></a:t>
            </a:r>
            <a:endParaRPr lang="fr-FR" sz="3200" dirty="0"/>
          </a:p>
        </p:txBody>
      </p:sp>
      <p:pic>
        <p:nvPicPr>
          <p:cNvPr id="141" name="Image 140" descr="4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764704"/>
            <a:ext cx="450000" cy="693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1" name="Image 120" descr="43.jpg"/>
          <p:cNvPicPr>
            <a:picLocks noChangeAspect="1"/>
          </p:cNvPicPr>
          <p:nvPr/>
        </p:nvPicPr>
        <p:blipFill>
          <a:blip r:embed="rId53" cstate="print"/>
          <a:stretch>
            <a:fillRect/>
          </a:stretch>
        </p:blipFill>
        <p:spPr>
          <a:xfrm rot="5400000">
            <a:off x="6736451" y="2443052"/>
            <a:ext cx="450000" cy="693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0" name="Image 129" descr="18.jpg"/>
          <p:cNvPicPr>
            <a:picLocks noChangeAspect="1"/>
          </p:cNvPicPr>
          <p:nvPr/>
        </p:nvPicPr>
        <p:blipFill>
          <a:blip r:embed="rId54" cstate="print"/>
          <a:stretch>
            <a:fillRect/>
          </a:stretch>
        </p:blipFill>
        <p:spPr>
          <a:xfrm>
            <a:off x="4860032" y="5373216"/>
            <a:ext cx="450000" cy="693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4" name="Image 153" descr="32.jpg"/>
          <p:cNvPicPr>
            <a:picLocks noChangeAspect="1"/>
          </p:cNvPicPr>
          <p:nvPr/>
        </p:nvPicPr>
        <p:blipFill>
          <a:blip r:embed="rId55" cstate="print"/>
          <a:stretch>
            <a:fillRect/>
          </a:stretch>
        </p:blipFill>
        <p:spPr>
          <a:xfrm rot="5400000">
            <a:off x="2171435" y="3885349"/>
            <a:ext cx="450000" cy="689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7" name="Image 226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3986" y="2996952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2" name="Image 221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8535" y="764704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3" name="Image 222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5004" y="5373216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8" name="Image 227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8030" y="3284984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4" name="Image 223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123268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5" name="Image 224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0770" y="3140968"/>
            <a:ext cx="453505" cy="694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6" name="Bulle ronde 225"/>
          <p:cNvSpPr/>
          <p:nvPr/>
        </p:nvSpPr>
        <p:spPr>
          <a:xfrm>
            <a:off x="4427984" y="3717032"/>
            <a:ext cx="4032448" cy="1512168"/>
          </a:xfrm>
          <a:prstGeom prst="wedgeEllipseCallout">
            <a:avLst>
              <a:gd name="adj1" fmla="val -10550"/>
              <a:gd name="adj2" fmla="val 12707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3200" dirty="0"/>
              <a:t>J’ai réussi le contrat de 9 levées + 1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1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>
                      <p:stCondLst>
                        <p:cond delay="indefinite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9" fill="hold">
                      <p:stCondLst>
                        <p:cond delay="indefinite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7" fill="hold">
                      <p:stCondLst>
                        <p:cond delay="indefinite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3" fill="hold">
                      <p:stCondLst>
                        <p:cond delay="indefinite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3" fill="hold">
                      <p:stCondLst>
                        <p:cond delay="indefinite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9" fill="hold">
                      <p:stCondLst>
                        <p:cond delay="indefinite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3" fill="hold">
                      <p:stCondLst>
                        <p:cond delay="indefinite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1" fill="hold">
                      <p:stCondLst>
                        <p:cond delay="indefinite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7" fill="hold">
                      <p:stCondLst>
                        <p:cond delay="indefinite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3" fill="hold">
                      <p:stCondLst>
                        <p:cond delay="indefinite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3" fill="hold">
                      <p:stCondLst>
                        <p:cond delay="indefinite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3" fill="hold">
                      <p:stCondLst>
                        <p:cond delay="indefinite"/>
                      </p:stCondLst>
                      <p:childTnLst>
                        <p:par>
                          <p:cTn id="594" fill="hold">
                            <p:stCondLst>
                              <p:cond delay="0"/>
                            </p:stCondLst>
                            <p:childTnLst>
                              <p:par>
                                <p:cTn id="5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9" fill="hold">
                      <p:stCondLst>
                        <p:cond delay="indefinite"/>
                      </p:stCondLst>
                      <p:childTnLst>
                        <p:par>
                          <p:cTn id="600" fill="hold">
                            <p:stCondLst>
                              <p:cond delay="0"/>
                            </p:stCondLst>
                            <p:childTnLst>
                              <p:par>
                                <p:cTn id="6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5" fill="hold">
                      <p:stCondLst>
                        <p:cond delay="indefinite"/>
                      </p:stCondLst>
                      <p:childTnLst>
                        <p:par>
                          <p:cTn id="606" fill="hold">
                            <p:stCondLst>
                              <p:cond delay="0"/>
                            </p:stCondLst>
                            <p:childTnLst>
                              <p:par>
                                <p:cTn id="6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9" fill="hold">
                      <p:stCondLst>
                        <p:cond delay="indefinite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7" fill="hold">
                      <p:stCondLst>
                        <p:cond delay="indefinite"/>
                      </p:stCondLst>
                      <p:childTnLst>
                        <p:par>
                          <p:cTn id="618" fill="hold">
                            <p:stCondLst>
                              <p:cond delay="0"/>
                            </p:stCondLst>
                            <p:childTnLst>
                              <p:par>
                                <p:cTn id="6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3" fill="hold">
                      <p:stCondLst>
                        <p:cond delay="indefinite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3" fill="hold">
                      <p:stCondLst>
                        <p:cond delay="indefinite"/>
                      </p:stCondLst>
                      <p:childTnLst>
                        <p:par>
                          <p:cTn id="644" fill="hold">
                            <p:stCondLst>
                              <p:cond delay="0"/>
                            </p:stCondLst>
                            <p:childTnLst>
                              <p:par>
                                <p:cTn id="6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9" fill="hold">
                      <p:stCondLst>
                        <p:cond delay="indefinite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3" fill="hold">
                      <p:stCondLst>
                        <p:cond delay="indefinite"/>
                      </p:stCondLst>
                      <p:childTnLst>
                        <p:par>
                          <p:cTn id="654" fill="hold">
                            <p:stCondLst>
                              <p:cond delay="0"/>
                            </p:stCondLst>
                            <p:childTnLst>
                              <p:par>
                                <p:cTn id="6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1" fill="hold">
                      <p:stCondLst>
                        <p:cond delay="indefinite"/>
                      </p:stCondLst>
                      <p:childTnLst>
                        <p:par>
                          <p:cTn id="662" fill="hold">
                            <p:stCondLst>
                              <p:cond delay="0"/>
                            </p:stCondLst>
                            <p:childTnLst>
                              <p:par>
                                <p:cTn id="6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7" fill="hold">
                      <p:stCondLst>
                        <p:cond delay="indefinite"/>
                      </p:stCondLst>
                      <p:childTnLst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3" fill="hold">
                      <p:stCondLst>
                        <p:cond delay="indefinite"/>
                      </p:stCondLst>
                      <p:childTnLst>
                        <p:par>
                          <p:cTn id="674" fill="hold">
                            <p:stCondLst>
                              <p:cond delay="0"/>
                            </p:stCondLst>
                            <p:childTnLst>
                              <p:par>
                                <p:cTn id="6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3" fill="hold">
                      <p:stCondLst>
                        <p:cond delay="indefinite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3" fill="hold">
                      <p:stCondLst>
                        <p:cond delay="indefinite"/>
                      </p:stCondLst>
                      <p:childTnLst>
                        <p:par>
                          <p:cTn id="694" fill="hold">
                            <p:stCondLst>
                              <p:cond delay="0"/>
                            </p:stCondLst>
                            <p:childTnLst>
                              <p:par>
                                <p:cTn id="6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9" fill="hold">
                      <p:stCondLst>
                        <p:cond delay="indefinite"/>
                      </p:stCondLst>
                      <p:childTnLst>
                        <p:par>
                          <p:cTn id="700" fill="hold">
                            <p:stCondLst>
                              <p:cond delay="0"/>
                            </p:stCondLst>
                            <p:childTnLst>
                              <p:par>
                                <p:cTn id="7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5" fill="hold">
                      <p:stCondLst>
                        <p:cond delay="indefinite"/>
                      </p:stCondLst>
                      <p:childTnLst>
                        <p:par>
                          <p:cTn id="706" fill="hold">
                            <p:stCondLst>
                              <p:cond delay="0"/>
                            </p:stCondLst>
                            <p:childTnLst>
                              <p:par>
                                <p:cTn id="7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1" fill="hold">
                      <p:stCondLst>
                        <p:cond delay="indefinite"/>
                      </p:stCondLst>
                      <p:childTnLst>
                        <p:par>
                          <p:cTn id="712" fill="hold">
                            <p:stCondLst>
                              <p:cond delay="0"/>
                            </p:stCondLst>
                            <p:childTnLst>
                              <p:par>
                                <p:cTn id="7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5" fill="hold">
                      <p:stCondLst>
                        <p:cond delay="indefinite"/>
                      </p:stCondLst>
                      <p:childTnLst>
                        <p:par>
                          <p:cTn id="716" fill="hold">
                            <p:stCondLst>
                              <p:cond delay="0"/>
                            </p:stCondLst>
                            <p:childTnLst>
                              <p:par>
                                <p:cTn id="7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3" fill="hold">
                      <p:stCondLst>
                        <p:cond delay="indefinite"/>
                      </p:stCondLst>
                      <p:childTnLst>
                        <p:par>
                          <p:cTn id="724" fill="hold">
                            <p:stCondLst>
                              <p:cond delay="0"/>
                            </p:stCondLst>
                            <p:childTnLst>
                              <p:par>
                                <p:cTn id="7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3" fill="hold">
                      <p:stCondLst>
                        <p:cond delay="indefinite"/>
                      </p:stCondLst>
                      <p:childTnLst>
                        <p:par>
                          <p:cTn id="734" fill="hold">
                            <p:stCondLst>
                              <p:cond delay="0"/>
                            </p:stCondLst>
                            <p:childTnLst>
                              <p:par>
                                <p:cTn id="7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3" fill="hold">
                      <p:stCondLst>
                        <p:cond delay="indefinite"/>
                      </p:stCondLst>
                      <p:childTnLst>
                        <p:par>
                          <p:cTn id="744" fill="hold">
                            <p:stCondLst>
                              <p:cond delay="0"/>
                            </p:stCondLst>
                            <p:childTnLst>
                              <p:par>
                                <p:cTn id="7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9" fill="hold">
                      <p:stCondLst>
                        <p:cond delay="indefinite"/>
                      </p:stCondLst>
                      <p:childTnLst>
                        <p:par>
                          <p:cTn id="750" fill="hold">
                            <p:stCondLst>
                              <p:cond delay="0"/>
                            </p:stCondLst>
                            <p:childTnLst>
                              <p:par>
                                <p:cTn id="7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5" fill="hold">
                      <p:stCondLst>
                        <p:cond delay="indefinite"/>
                      </p:stCondLst>
                      <p:childTnLst>
                        <p:par>
                          <p:cTn id="756" fill="hold">
                            <p:stCondLst>
                              <p:cond delay="0"/>
                            </p:stCondLst>
                            <p:childTnLst>
                              <p:par>
                                <p:cTn id="7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7" fill="hold">
                      <p:stCondLst>
                        <p:cond delay="indefinite"/>
                      </p:stCondLst>
                      <p:childTnLst>
                        <p:par>
                          <p:cTn id="768" fill="hold">
                            <p:stCondLst>
                              <p:cond delay="0"/>
                            </p:stCondLst>
                            <p:childTnLst>
                              <p:par>
                                <p:cTn id="7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3" fill="hold">
                      <p:stCondLst>
                        <p:cond delay="indefinite"/>
                      </p:stCondLst>
                      <p:childTnLst>
                        <p:par>
                          <p:cTn id="774" fill="hold">
                            <p:stCondLst>
                              <p:cond delay="0"/>
                            </p:stCondLst>
                            <p:childTnLst>
                              <p:par>
                                <p:cTn id="7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3" fill="hold">
                      <p:stCondLst>
                        <p:cond delay="indefinite"/>
                      </p:stCondLst>
                      <p:childTnLst>
                        <p:par>
                          <p:cTn id="784" fill="hold">
                            <p:stCondLst>
                              <p:cond delay="0"/>
                            </p:stCondLst>
                            <p:childTnLst>
                              <p:par>
                                <p:cTn id="7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7" fill="hold">
                      <p:stCondLst>
                        <p:cond delay="indefinite"/>
                      </p:stCondLst>
                      <p:childTnLst>
                        <p:par>
                          <p:cTn id="798" fill="hold">
                            <p:stCondLst>
                              <p:cond delay="0"/>
                            </p:stCondLst>
                            <p:childTnLst>
                              <p:par>
                                <p:cTn id="7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5" fill="hold">
                      <p:stCondLst>
                        <p:cond delay="indefinite"/>
                      </p:stCondLst>
                      <p:childTnLst>
                        <p:par>
                          <p:cTn id="806" fill="hold">
                            <p:stCondLst>
                              <p:cond delay="0"/>
                            </p:stCondLst>
                            <p:childTnLst>
                              <p:par>
                                <p:cTn id="8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1" fill="hold">
                      <p:stCondLst>
                        <p:cond delay="indefinite"/>
                      </p:stCondLst>
                      <p:childTnLst>
                        <p:par>
                          <p:cTn id="812" fill="hold">
                            <p:stCondLst>
                              <p:cond delay="0"/>
                            </p:stCondLst>
                            <p:childTnLst>
                              <p:par>
                                <p:cTn id="8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7" fill="hold">
                      <p:stCondLst>
                        <p:cond delay="indefinite"/>
                      </p:stCondLst>
                      <p:childTnLst>
                        <p:par>
                          <p:cTn id="818" fill="hold">
                            <p:stCondLst>
                              <p:cond delay="0"/>
                            </p:stCondLst>
                            <p:childTnLst>
                              <p:par>
                                <p:cTn id="8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3" fill="hold">
                      <p:stCondLst>
                        <p:cond delay="indefinite"/>
                      </p:stCondLst>
                      <p:childTnLst>
                        <p:par>
                          <p:cTn id="824" fill="hold">
                            <p:stCondLst>
                              <p:cond delay="0"/>
                            </p:stCondLst>
                            <p:childTnLst>
                              <p:par>
                                <p:cTn id="8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3" fill="hold">
                      <p:stCondLst>
                        <p:cond delay="indefinite"/>
                      </p:stCondLst>
                      <p:childTnLst>
                        <p:par>
                          <p:cTn id="834" fill="hold">
                            <p:stCondLst>
                              <p:cond delay="0"/>
                            </p:stCondLst>
                            <p:childTnLst>
                              <p:par>
                                <p:cTn id="8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3" fill="hold">
                      <p:stCondLst>
                        <p:cond delay="indefinite"/>
                      </p:stCondLst>
                      <p:childTnLst>
                        <p:par>
                          <p:cTn id="844" fill="hold">
                            <p:stCondLst>
                              <p:cond delay="0"/>
                            </p:stCondLst>
                            <p:childTnLst>
                              <p:par>
                                <p:cTn id="8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7" fill="hold">
                      <p:stCondLst>
                        <p:cond delay="indefinite"/>
                      </p:stCondLst>
                      <p:childTnLst>
                        <p:par>
                          <p:cTn id="848" fill="hold">
                            <p:stCondLst>
                              <p:cond delay="0"/>
                            </p:stCondLst>
                            <p:childTnLst>
                              <p:par>
                                <p:cTn id="8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5" fill="hold">
                      <p:stCondLst>
                        <p:cond delay="indefinite"/>
                      </p:stCondLst>
                      <p:childTnLst>
                        <p:par>
                          <p:cTn id="856" fill="hold">
                            <p:stCondLst>
                              <p:cond delay="0"/>
                            </p:stCondLst>
                            <p:childTnLst>
                              <p:par>
                                <p:cTn id="8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7" fill="hold">
                      <p:stCondLst>
                        <p:cond delay="indefinite"/>
                      </p:stCondLst>
                      <p:childTnLst>
                        <p:par>
                          <p:cTn id="868" fill="hold">
                            <p:stCondLst>
                              <p:cond delay="0"/>
                            </p:stCondLst>
                            <p:childTnLst>
                              <p:par>
                                <p:cTn id="8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3" fill="hold">
                      <p:stCondLst>
                        <p:cond delay="indefinite"/>
                      </p:stCondLst>
                      <p:childTnLst>
                        <p:par>
                          <p:cTn id="874" fill="hold">
                            <p:stCondLst>
                              <p:cond delay="0"/>
                            </p:stCondLst>
                            <p:childTnLst>
                              <p:par>
                                <p:cTn id="8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3" fill="hold">
                      <p:stCondLst>
                        <p:cond delay="indefinite"/>
                      </p:stCondLst>
                      <p:childTnLst>
                        <p:par>
                          <p:cTn id="884" fill="hold">
                            <p:stCondLst>
                              <p:cond delay="0"/>
                            </p:stCondLst>
                            <p:childTnLst>
                              <p:par>
                                <p:cTn id="8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3" fill="hold">
                      <p:stCondLst>
                        <p:cond delay="indefinite"/>
                      </p:stCondLst>
                      <p:childTnLst>
                        <p:par>
                          <p:cTn id="894" fill="hold">
                            <p:stCondLst>
                              <p:cond delay="0"/>
                            </p:stCondLst>
                            <p:childTnLst>
                              <p:par>
                                <p:cTn id="8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9" fill="hold">
                      <p:stCondLst>
                        <p:cond delay="indefinite"/>
                      </p:stCondLst>
                      <p:childTnLst>
                        <p:par>
                          <p:cTn id="900" fill="hold">
                            <p:stCondLst>
                              <p:cond delay="0"/>
                            </p:stCondLst>
                            <p:childTnLst>
                              <p:par>
                                <p:cTn id="9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5" fill="hold">
                      <p:stCondLst>
                        <p:cond delay="indefinite"/>
                      </p:stCondLst>
                      <p:childTnLst>
                        <p:par>
                          <p:cTn id="906" fill="hold">
                            <p:stCondLst>
                              <p:cond delay="0"/>
                            </p:stCondLst>
                            <p:childTnLst>
                              <p:par>
                                <p:cTn id="9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9" fill="hold">
                      <p:stCondLst>
                        <p:cond delay="indefinite"/>
                      </p:stCondLst>
                      <p:childTnLst>
                        <p:par>
                          <p:cTn id="910" fill="hold">
                            <p:stCondLst>
                              <p:cond delay="0"/>
                            </p:stCondLst>
                            <p:childTnLst>
                              <p:par>
                                <p:cTn id="9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7" fill="hold">
                      <p:stCondLst>
                        <p:cond delay="indefinite"/>
                      </p:stCondLst>
                      <p:childTnLst>
                        <p:par>
                          <p:cTn id="918" fill="hold">
                            <p:stCondLst>
                              <p:cond delay="0"/>
                            </p:stCondLst>
                            <p:childTnLst>
                              <p:par>
                                <p:cTn id="9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3" fill="hold">
                      <p:stCondLst>
                        <p:cond delay="indefinite"/>
                      </p:stCondLst>
                      <p:childTnLst>
                        <p:par>
                          <p:cTn id="924" fill="hold">
                            <p:stCondLst>
                              <p:cond delay="0"/>
                            </p:stCondLst>
                            <p:childTnLst>
                              <p:par>
                                <p:cTn id="9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3" fill="hold">
                      <p:stCondLst>
                        <p:cond delay="indefinite"/>
                      </p:stCondLst>
                      <p:childTnLst>
                        <p:par>
                          <p:cTn id="934" fill="hold">
                            <p:stCondLst>
                              <p:cond delay="0"/>
                            </p:stCondLst>
                            <p:childTnLst>
                              <p:par>
                                <p:cTn id="9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3" fill="hold">
                      <p:stCondLst>
                        <p:cond delay="indefinite"/>
                      </p:stCondLst>
                      <p:childTnLst>
                        <p:par>
                          <p:cTn id="944" fill="hold">
                            <p:stCondLst>
                              <p:cond delay="0"/>
                            </p:stCondLst>
                            <p:childTnLst>
                              <p:par>
                                <p:cTn id="9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9" fill="hold">
                      <p:stCondLst>
                        <p:cond delay="indefinite"/>
                      </p:stCondLst>
                      <p:childTnLst>
                        <p:par>
                          <p:cTn id="950" fill="hold">
                            <p:stCondLst>
                              <p:cond delay="0"/>
                            </p:stCondLst>
                            <p:childTnLst>
                              <p:par>
                                <p:cTn id="9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5" fill="hold">
                      <p:stCondLst>
                        <p:cond delay="indefinite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9" fill="hold">
                      <p:stCondLst>
                        <p:cond delay="indefinite"/>
                      </p:stCondLst>
                      <p:childTnLst>
                        <p:par>
                          <p:cTn id="960" fill="hold">
                            <p:stCondLst>
                              <p:cond delay="0"/>
                            </p:stCondLst>
                            <p:childTnLst>
                              <p:par>
                                <p:cTn id="9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7" fill="hold">
                      <p:stCondLst>
                        <p:cond delay="indefinite"/>
                      </p:stCondLst>
                      <p:childTnLst>
                        <p:par>
                          <p:cTn id="968" fill="hold">
                            <p:stCondLst>
                              <p:cond delay="0"/>
                            </p:stCondLst>
                            <p:childTnLst>
                              <p:par>
                                <p:cTn id="9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3" fill="hold">
                      <p:stCondLst>
                        <p:cond delay="indefinite"/>
                      </p:stCondLst>
                      <p:childTnLst>
                        <p:par>
                          <p:cTn id="974" fill="hold">
                            <p:stCondLst>
                              <p:cond delay="0"/>
                            </p:stCondLst>
                            <p:childTnLst>
                              <p:par>
                                <p:cTn id="9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3" fill="hold">
                      <p:stCondLst>
                        <p:cond delay="indefinite"/>
                      </p:stCondLst>
                      <p:childTnLst>
                        <p:par>
                          <p:cTn id="984" fill="hold">
                            <p:stCondLst>
                              <p:cond delay="0"/>
                            </p:stCondLst>
                            <p:childTnLst>
                              <p:par>
                                <p:cTn id="9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3" fill="hold">
                      <p:stCondLst>
                        <p:cond delay="indefinite"/>
                      </p:stCondLst>
                      <p:childTnLst>
                        <p:par>
                          <p:cTn id="994" fill="hold">
                            <p:stCondLst>
                              <p:cond delay="0"/>
                            </p:stCondLst>
                            <p:childTnLst>
                              <p:par>
                                <p:cTn id="9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9" fill="hold">
                      <p:stCondLst>
                        <p:cond delay="indefinite"/>
                      </p:stCondLst>
                      <p:childTnLst>
                        <p:par>
                          <p:cTn id="1000" fill="hold">
                            <p:stCondLst>
                              <p:cond delay="0"/>
                            </p:stCondLst>
                            <p:childTnLst>
                              <p:par>
                                <p:cTn id="10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5" fill="hold">
                      <p:stCondLst>
                        <p:cond delay="indefinite"/>
                      </p:stCondLst>
                      <p:childTnLst>
                        <p:par>
                          <p:cTn id="1006" fill="hold">
                            <p:stCondLst>
                              <p:cond delay="0"/>
                            </p:stCondLst>
                            <p:childTnLst>
                              <p:par>
                                <p:cTn id="10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9" fill="hold">
                      <p:stCondLst>
                        <p:cond delay="indefinite"/>
                      </p:stCondLst>
                      <p:childTnLst>
                        <p:par>
                          <p:cTn id="1010" fill="hold">
                            <p:stCondLst>
                              <p:cond delay="0"/>
                            </p:stCondLst>
                            <p:childTnLst>
                              <p:par>
                                <p:cTn id="10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7" fill="hold">
                      <p:stCondLst>
                        <p:cond delay="indefinite"/>
                      </p:stCondLst>
                      <p:childTnLst>
                        <p:par>
                          <p:cTn id="1018" fill="hold">
                            <p:stCondLst>
                              <p:cond delay="0"/>
                            </p:stCondLst>
                            <p:childTnLst>
                              <p:par>
                                <p:cTn id="10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3" fill="hold">
                      <p:stCondLst>
                        <p:cond delay="indefinite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3" fill="hold">
                      <p:stCondLst>
                        <p:cond delay="indefinite"/>
                      </p:stCondLst>
                      <p:childTnLst>
                        <p:par>
                          <p:cTn id="1034" fill="hold">
                            <p:stCondLst>
                              <p:cond delay="0"/>
                            </p:stCondLst>
                            <p:childTnLst>
                              <p:par>
                                <p:cTn id="10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3" fill="hold">
                      <p:stCondLst>
                        <p:cond delay="indefinite"/>
                      </p:stCondLst>
                      <p:childTnLst>
                        <p:par>
                          <p:cTn id="1044" fill="hold">
                            <p:stCondLst>
                              <p:cond delay="0"/>
                            </p:stCondLst>
                            <p:childTnLst>
                              <p:par>
                                <p:cTn id="10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7" fill="hold">
                      <p:stCondLst>
                        <p:cond delay="indefinite"/>
                      </p:stCondLst>
                      <p:childTnLst>
                        <p:par>
                          <p:cTn id="1048" fill="hold">
                            <p:stCondLst>
                              <p:cond delay="0"/>
                            </p:stCondLst>
                            <p:childTnLst>
                              <p:par>
                                <p:cTn id="10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5" fill="hold">
                      <p:stCondLst>
                        <p:cond delay="indefinite"/>
                      </p:stCondLst>
                      <p:childTnLst>
                        <p:par>
                          <p:cTn id="1056" fill="hold">
                            <p:stCondLst>
                              <p:cond delay="0"/>
                            </p:stCondLst>
                            <p:childTnLst>
                              <p:par>
                                <p:cTn id="10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1" fill="hold">
                      <p:stCondLst>
                        <p:cond delay="indefinite"/>
                      </p:stCondLst>
                      <p:childTnLst>
                        <p:par>
                          <p:cTn id="1062" fill="hold">
                            <p:stCondLst>
                              <p:cond delay="0"/>
                            </p:stCondLst>
                            <p:childTnLst>
                              <p:par>
                                <p:cTn id="10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7" fill="hold">
                      <p:stCondLst>
                        <p:cond delay="indefinite"/>
                      </p:stCondLst>
                      <p:childTnLst>
                        <p:par>
                          <p:cTn id="1068" fill="hold">
                            <p:stCondLst>
                              <p:cond delay="0"/>
                            </p:stCondLst>
                            <p:childTnLst>
                              <p:par>
                                <p:cTn id="10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3" fill="hold">
                      <p:stCondLst>
                        <p:cond delay="indefinite"/>
                      </p:stCondLst>
                      <p:childTnLst>
                        <p:par>
                          <p:cTn id="1074" fill="hold">
                            <p:stCondLst>
                              <p:cond delay="0"/>
                            </p:stCondLst>
                            <p:childTnLst>
                              <p:par>
                                <p:cTn id="10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3" fill="hold">
                      <p:stCondLst>
                        <p:cond delay="indefinite"/>
                      </p:stCondLst>
                      <p:childTnLst>
                        <p:par>
                          <p:cTn id="1084" fill="hold">
                            <p:stCondLst>
                              <p:cond delay="0"/>
                            </p:stCondLst>
                            <p:childTnLst>
                              <p:par>
                                <p:cTn id="10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3" fill="hold">
                      <p:stCondLst>
                        <p:cond delay="indefinite"/>
                      </p:stCondLst>
                      <p:childTnLst>
                        <p:par>
                          <p:cTn id="1094" fill="hold">
                            <p:stCondLst>
                              <p:cond delay="0"/>
                            </p:stCondLst>
                            <p:childTnLst>
                              <p:par>
                                <p:cTn id="10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2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3" grpId="0" animBg="1"/>
      <p:bldP spid="93" grpId="1" animBg="1"/>
      <p:bldP spid="109" grpId="0" animBg="1"/>
      <p:bldP spid="109" grpId="1" animBg="1"/>
      <p:bldP spid="168" grpId="0" animBg="1"/>
      <p:bldP spid="168" grpId="1" animBg="1"/>
      <p:bldP spid="173" grpId="0" animBg="1"/>
      <p:bldP spid="173" grpId="1" animBg="1"/>
      <p:bldP spid="178" grpId="0" animBg="1"/>
      <p:bldP spid="178" grpId="1" animBg="1"/>
      <p:bldP spid="183" grpId="0" animBg="1"/>
      <p:bldP spid="183" grpId="1" animBg="1"/>
      <p:bldP spid="188" grpId="0" animBg="1"/>
      <p:bldP spid="188" grpId="1" animBg="1"/>
      <p:bldP spid="193" grpId="0" animBg="1"/>
      <p:bldP spid="193" grpId="1" animBg="1"/>
      <p:bldP spid="198" grpId="0" animBg="1"/>
      <p:bldP spid="198" grpId="1" animBg="1"/>
      <p:bldP spid="203" grpId="0" animBg="1"/>
      <p:bldP spid="203" grpId="1" animBg="1"/>
      <p:bldP spid="208" grpId="0" animBg="1"/>
      <p:bldP spid="208" grpId="1" animBg="1"/>
      <p:bldP spid="213" grpId="0" animBg="1"/>
      <p:bldP spid="213" grpId="1" animBg="1"/>
      <p:bldP spid="218" grpId="0" animBg="1"/>
      <p:bldP spid="218" grpId="1" animBg="1"/>
      <p:bldP spid="221" grpId="0" animBg="1"/>
      <p:bldP spid="221" grpId="1" animBg="1"/>
      <p:bldP spid="22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Attention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Quand on dit que Sud doit gagner 9/4 cela signifie que Sud doit gagner au moins neuf levées.</a:t>
            </a:r>
          </a:p>
          <a:p>
            <a:endParaRPr lang="fr-FR" dirty="0"/>
          </a:p>
          <a:p>
            <a:r>
              <a:rPr lang="fr-FR" dirty="0"/>
              <a:t>Question : Combien de levées doivent gagner les adversaires (E/O) pour empêcher Sud de réaliser son contrat? 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89843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dirty="0"/>
              <a:t>Vous allez jouer quatre donnes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4525963"/>
          </a:xfrm>
        </p:spPr>
        <p:txBody>
          <a:bodyPr/>
          <a:lstStyle/>
          <a:p>
            <a:r>
              <a:rPr lang="fr-FR" b="1" dirty="0"/>
              <a:t>Donne 1   </a:t>
            </a:r>
            <a:r>
              <a:rPr lang="fr-FR" dirty="0"/>
              <a:t>Nord joue 8/5, Est entame,  le mort est Sud</a:t>
            </a:r>
          </a:p>
          <a:p>
            <a:pPr>
              <a:buNone/>
            </a:pPr>
            <a:endParaRPr lang="fr-FR" dirty="0"/>
          </a:p>
          <a:p>
            <a:endParaRPr lang="fr-FR" dirty="0"/>
          </a:p>
          <a:p>
            <a:r>
              <a:rPr lang="fr-FR" b="1" dirty="0"/>
              <a:t>Donne 2   </a:t>
            </a:r>
            <a:r>
              <a:rPr lang="fr-FR" dirty="0"/>
              <a:t>Est  joue 9/4, Sud entame,  le mort est </a:t>
            </a:r>
            <a:r>
              <a:rPr lang="fr-FR" dirty="0" err="1"/>
              <a:t>Ouet</a:t>
            </a:r>
            <a:endParaRPr lang="fr-FR" dirty="0"/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rte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463020"/>
            <a:ext cx="3347864" cy="267829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/>
              <a:t>Le bridge</a:t>
            </a:r>
          </a:p>
        </p:txBody>
      </p:sp>
      <p:pic>
        <p:nvPicPr>
          <p:cNvPr id="4" name="Espace réservé du contenu 3" descr="cartes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283968" y="3263508"/>
            <a:ext cx="4752528" cy="3558869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dirty="0"/>
              <a:t>Suite 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fr-FR" b="1" dirty="0"/>
              <a:t>Donne 3   </a:t>
            </a:r>
            <a:r>
              <a:rPr lang="fr-FR" dirty="0"/>
              <a:t>Sud joue 9/4, Ouest entame, le mort est en Nord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Donne  4  </a:t>
            </a:r>
            <a:r>
              <a:rPr lang="fr-FR" dirty="0"/>
              <a:t>Ouest joue 9/4, Nord entame, le mort est en Est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40</a:t>
            </a:fld>
            <a:endParaRPr lang="fr-F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916832"/>
          </a:xfrm>
        </p:spPr>
        <p:txBody>
          <a:bodyPr>
            <a:normAutofit fontScale="90000"/>
          </a:bodyPr>
          <a:lstStyle/>
          <a:p>
            <a:br>
              <a:rPr lang="fr-FR" sz="3600" dirty="0"/>
            </a:br>
            <a:r>
              <a:rPr lang="fr-FR" sz="3600" dirty="0"/>
              <a:t>Apprendre à mémoriser</a:t>
            </a:r>
            <a:br>
              <a:rPr lang="fr-FR" sz="3600" dirty="0"/>
            </a:br>
            <a:r>
              <a:rPr lang="fr-FR" sz="3600" dirty="0"/>
              <a:t>Partie 1 et 2 : Primaire et plus</a:t>
            </a:r>
            <a:br>
              <a:rPr lang="fr-FR" sz="3600" dirty="0"/>
            </a:br>
            <a:r>
              <a:rPr lang="fr-FR" sz="3600" dirty="0"/>
              <a:t>Suite : à réserver pour collège et lycée</a:t>
            </a:r>
            <a:br>
              <a:rPr lang="fr-FR" dirty="0"/>
            </a:br>
            <a:endParaRPr lang="fr-FR" dirty="0"/>
          </a:p>
        </p:txBody>
      </p:sp>
      <p:pic>
        <p:nvPicPr>
          <p:cNvPr id="6" name="Espace réservé du contenu 5" descr="mc3a9moi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2400" y="2924944"/>
            <a:ext cx="3759200" cy="3810000"/>
          </a:xfr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41</a:t>
            </a:fld>
            <a:endParaRPr lang="fr-F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268760"/>
            <a:ext cx="450000" cy="689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 descr="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268760"/>
            <a:ext cx="450000" cy="689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 descr="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1268760"/>
            <a:ext cx="450000" cy="689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 descr="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67744" y="1268760"/>
            <a:ext cx="450000" cy="689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 descr="0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43808" y="1268760"/>
            <a:ext cx="450000" cy="689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 8" descr="0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91880" y="1268760"/>
            <a:ext cx="450000" cy="689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 9" descr="0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39952" y="1268760"/>
            <a:ext cx="450000" cy="689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 10" descr="0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88024" y="1268760"/>
            <a:ext cx="450000" cy="689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 11" descr="0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36096" y="1268760"/>
            <a:ext cx="450000" cy="689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 12" descr="1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84168" y="1268760"/>
            <a:ext cx="450000" cy="689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Image 13" descr="1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732240" y="1268760"/>
            <a:ext cx="450000" cy="689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Image 14" descr="12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380312" y="1268760"/>
            <a:ext cx="450000" cy="689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Image 15" descr="13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028384" y="1268760"/>
            <a:ext cx="450000" cy="689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Image 16" descr="14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67544" y="2636912"/>
            <a:ext cx="450000" cy="6904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Image 17" descr="15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43608" y="2636912"/>
            <a:ext cx="450000" cy="6904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Image 18" descr="16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619672" y="2636912"/>
            <a:ext cx="450000" cy="6904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Image 19" descr="17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267744" y="2636912"/>
            <a:ext cx="450000" cy="6904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Image 20" descr="18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843808" y="2636912"/>
            <a:ext cx="450000" cy="693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Image 21" descr="19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491880" y="2636912"/>
            <a:ext cx="450000" cy="693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Image 22" descr="20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4139952" y="2636912"/>
            <a:ext cx="450000" cy="693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Image 23" descr="21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4788024" y="2636912"/>
            <a:ext cx="450000" cy="693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Image 24" descr="22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5436096" y="2636912"/>
            <a:ext cx="450000" cy="693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Image 25" descr="23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6084168" y="2636912"/>
            <a:ext cx="450000" cy="693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Image 26" descr="24.jp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6732240" y="2636912"/>
            <a:ext cx="450000" cy="693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Image 27" descr="25.jp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7380312" y="2636912"/>
            <a:ext cx="450000" cy="693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Image 28" descr="26.jp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8028384" y="2636912"/>
            <a:ext cx="450000" cy="693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Image 29" descr="27.jp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467544" y="4149080"/>
            <a:ext cx="450000" cy="689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Image 30" descr="28.jp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1043608" y="4149080"/>
            <a:ext cx="450000" cy="689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Image 31" descr="29.jp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1619672" y="4149080"/>
            <a:ext cx="450000" cy="689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Image 32" descr="30.jp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2267744" y="4149080"/>
            <a:ext cx="450000" cy="689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Image 33" descr="31.jp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2843808" y="4149080"/>
            <a:ext cx="450000" cy="689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Image 34" descr="32.jp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3491880" y="4149080"/>
            <a:ext cx="450000" cy="689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Image 35" descr="33.jp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4139952" y="4149080"/>
            <a:ext cx="450000" cy="689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Image 36" descr="34.jp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4788024" y="4149080"/>
            <a:ext cx="450000" cy="6904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8" name="Image 37" descr="35.jp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5436096" y="4149080"/>
            <a:ext cx="450000" cy="6904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9" name="Image 38" descr="36.jp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6084168" y="4149080"/>
            <a:ext cx="450000" cy="6904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Image 39" descr="37.jpg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6732240" y="4149080"/>
            <a:ext cx="450000" cy="6904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Image 40" descr="38.jpg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7380312" y="4149080"/>
            <a:ext cx="450000" cy="6904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2" name="Image 41" descr="39.jpg"/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>
            <a:off x="8028384" y="4149080"/>
            <a:ext cx="450000" cy="6904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3" name="Image 42" descr="40.jpg"/>
          <p:cNvPicPr>
            <a:picLocks noChangeAspect="1"/>
          </p:cNvPicPr>
          <p:nvPr/>
        </p:nvPicPr>
        <p:blipFill>
          <a:blip r:embed="rId42" cstate="print"/>
          <a:stretch>
            <a:fillRect/>
          </a:stretch>
        </p:blipFill>
        <p:spPr>
          <a:xfrm>
            <a:off x="467544" y="5661248"/>
            <a:ext cx="450000" cy="693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4" name="Image 43" descr="41.jpg"/>
          <p:cNvPicPr>
            <a:picLocks noChangeAspect="1"/>
          </p:cNvPicPr>
          <p:nvPr/>
        </p:nvPicPr>
        <p:blipFill>
          <a:blip r:embed="rId43" cstate="print"/>
          <a:stretch>
            <a:fillRect/>
          </a:stretch>
        </p:blipFill>
        <p:spPr>
          <a:xfrm>
            <a:off x="1043608" y="5661248"/>
            <a:ext cx="450000" cy="693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5" name="Image 44" descr="42.jpg"/>
          <p:cNvPicPr>
            <a:picLocks noChangeAspect="1"/>
          </p:cNvPicPr>
          <p:nvPr/>
        </p:nvPicPr>
        <p:blipFill>
          <a:blip r:embed="rId44" cstate="print"/>
          <a:stretch>
            <a:fillRect/>
          </a:stretch>
        </p:blipFill>
        <p:spPr>
          <a:xfrm>
            <a:off x="1619672" y="5661248"/>
            <a:ext cx="450000" cy="693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6" name="Image 45" descr="43.jpg"/>
          <p:cNvPicPr>
            <a:picLocks noChangeAspect="1"/>
          </p:cNvPicPr>
          <p:nvPr/>
        </p:nvPicPr>
        <p:blipFill>
          <a:blip r:embed="rId45" cstate="print"/>
          <a:stretch>
            <a:fillRect/>
          </a:stretch>
        </p:blipFill>
        <p:spPr>
          <a:xfrm>
            <a:off x="2267744" y="5661248"/>
            <a:ext cx="450000" cy="693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7" name="Image 46" descr="44.jpg"/>
          <p:cNvPicPr>
            <a:picLocks noChangeAspect="1"/>
          </p:cNvPicPr>
          <p:nvPr/>
        </p:nvPicPr>
        <p:blipFill>
          <a:blip r:embed="rId46" cstate="print"/>
          <a:stretch>
            <a:fillRect/>
          </a:stretch>
        </p:blipFill>
        <p:spPr>
          <a:xfrm>
            <a:off x="2843808" y="5661248"/>
            <a:ext cx="450000" cy="693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8" name="Image 47" descr="45.jpg"/>
          <p:cNvPicPr>
            <a:picLocks noChangeAspect="1"/>
          </p:cNvPicPr>
          <p:nvPr/>
        </p:nvPicPr>
        <p:blipFill>
          <a:blip r:embed="rId47" cstate="print"/>
          <a:stretch>
            <a:fillRect/>
          </a:stretch>
        </p:blipFill>
        <p:spPr>
          <a:xfrm>
            <a:off x="3491880" y="5661248"/>
            <a:ext cx="450000" cy="693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9" name="Image 48" descr="46.jpg"/>
          <p:cNvPicPr>
            <a:picLocks noChangeAspect="1"/>
          </p:cNvPicPr>
          <p:nvPr/>
        </p:nvPicPr>
        <p:blipFill>
          <a:blip r:embed="rId48" cstate="print"/>
          <a:stretch>
            <a:fillRect/>
          </a:stretch>
        </p:blipFill>
        <p:spPr>
          <a:xfrm>
            <a:off x="4139952" y="5661248"/>
            <a:ext cx="450000" cy="693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0" name="Image 49" descr="47.jpg"/>
          <p:cNvPicPr>
            <a:picLocks noChangeAspect="1"/>
          </p:cNvPicPr>
          <p:nvPr/>
        </p:nvPicPr>
        <p:blipFill>
          <a:blip r:embed="rId49" cstate="print"/>
          <a:stretch>
            <a:fillRect/>
          </a:stretch>
        </p:blipFill>
        <p:spPr>
          <a:xfrm>
            <a:off x="4788024" y="5661248"/>
            <a:ext cx="450000" cy="693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1" name="Image 50" descr="48.jpg"/>
          <p:cNvPicPr>
            <a:picLocks noChangeAspect="1"/>
          </p:cNvPicPr>
          <p:nvPr/>
        </p:nvPicPr>
        <p:blipFill>
          <a:blip r:embed="rId50" cstate="print"/>
          <a:stretch>
            <a:fillRect/>
          </a:stretch>
        </p:blipFill>
        <p:spPr>
          <a:xfrm>
            <a:off x="5436096" y="5661248"/>
            <a:ext cx="450000" cy="693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2" name="Image 51" descr="49.jpg"/>
          <p:cNvPicPr>
            <a:picLocks noChangeAspect="1"/>
          </p:cNvPicPr>
          <p:nvPr/>
        </p:nvPicPr>
        <p:blipFill>
          <a:blip r:embed="rId51" cstate="print"/>
          <a:stretch>
            <a:fillRect/>
          </a:stretch>
        </p:blipFill>
        <p:spPr>
          <a:xfrm>
            <a:off x="6084168" y="5661248"/>
            <a:ext cx="450000" cy="693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3" name="Image 52" descr="50.jpg"/>
          <p:cNvPicPr>
            <a:picLocks noChangeAspect="1"/>
          </p:cNvPicPr>
          <p:nvPr/>
        </p:nvPicPr>
        <p:blipFill>
          <a:blip r:embed="rId52" cstate="print"/>
          <a:stretch>
            <a:fillRect/>
          </a:stretch>
        </p:blipFill>
        <p:spPr>
          <a:xfrm>
            <a:off x="6732240" y="5661248"/>
            <a:ext cx="450000" cy="693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4" name="Image 53" descr="51.jpg"/>
          <p:cNvPicPr>
            <a:picLocks noChangeAspect="1"/>
          </p:cNvPicPr>
          <p:nvPr/>
        </p:nvPicPr>
        <p:blipFill>
          <a:blip r:embed="rId53" cstate="print"/>
          <a:stretch>
            <a:fillRect/>
          </a:stretch>
        </p:blipFill>
        <p:spPr>
          <a:xfrm>
            <a:off x="7380312" y="5661248"/>
            <a:ext cx="450000" cy="693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5" name="Image 54" descr="52.jpg"/>
          <p:cNvPicPr>
            <a:picLocks noChangeAspect="1"/>
          </p:cNvPicPr>
          <p:nvPr/>
        </p:nvPicPr>
        <p:blipFill>
          <a:blip r:embed="rId54" cstate="print"/>
          <a:stretch>
            <a:fillRect/>
          </a:stretch>
        </p:blipFill>
        <p:spPr>
          <a:xfrm>
            <a:off x="8028384" y="5661248"/>
            <a:ext cx="450000" cy="6937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6" name="ZoneTexte 55"/>
          <p:cNvSpPr txBox="1"/>
          <p:nvPr/>
        </p:nvSpPr>
        <p:spPr>
          <a:xfrm>
            <a:off x="899592" y="11663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Les honneurs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51520" y="785794"/>
            <a:ext cx="2534530" cy="5811558"/>
          </a:xfrm>
          <a:prstGeom prst="rect">
            <a:avLst/>
          </a:prstGeom>
          <a:solidFill>
            <a:schemeClr val="accent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395536" y="1124744"/>
            <a:ext cx="576064" cy="5328592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/>
          <p:cNvSpPr txBox="1"/>
          <p:nvPr/>
        </p:nvSpPr>
        <p:spPr>
          <a:xfrm>
            <a:off x="506181" y="69269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1" name="Rectangle 60"/>
          <p:cNvSpPr/>
          <p:nvPr/>
        </p:nvSpPr>
        <p:spPr>
          <a:xfrm>
            <a:off x="997358" y="1124744"/>
            <a:ext cx="576064" cy="5328592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/>
          <p:cNvSpPr txBox="1"/>
          <p:nvPr/>
        </p:nvSpPr>
        <p:spPr>
          <a:xfrm>
            <a:off x="1120882" y="69269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599180" y="1124744"/>
            <a:ext cx="576064" cy="5328592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ZoneTexte 63"/>
          <p:cNvSpPr txBox="1"/>
          <p:nvPr/>
        </p:nvSpPr>
        <p:spPr>
          <a:xfrm>
            <a:off x="1712172" y="69269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5" name="Rectangle 64"/>
          <p:cNvSpPr/>
          <p:nvPr/>
        </p:nvSpPr>
        <p:spPr>
          <a:xfrm>
            <a:off x="2208615" y="1124744"/>
            <a:ext cx="576064" cy="5328592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65"/>
          <p:cNvSpPr txBox="1"/>
          <p:nvPr/>
        </p:nvSpPr>
        <p:spPr>
          <a:xfrm>
            <a:off x="2339752" y="69269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805170" y="1124744"/>
            <a:ext cx="5943293" cy="5328592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ZoneTexte 67"/>
          <p:cNvSpPr txBox="1"/>
          <p:nvPr/>
        </p:nvSpPr>
        <p:spPr>
          <a:xfrm>
            <a:off x="5508104" y="69269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3563888" y="260648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Les cartes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3851920" y="134076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Les piques</a:t>
            </a:r>
          </a:p>
        </p:txBody>
      </p:sp>
      <p:sp>
        <p:nvSpPr>
          <p:cNvPr id="71" name="ZoneTexte 70"/>
          <p:cNvSpPr txBox="1"/>
          <p:nvPr/>
        </p:nvSpPr>
        <p:spPr>
          <a:xfrm>
            <a:off x="3851920" y="278092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Les cœurs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3851920" y="429309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Les carreaux 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3851920" y="5805264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Les trèfles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42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7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animBg="1"/>
      <p:bldP spid="58" grpId="0" animBg="1"/>
      <p:bldP spid="60" grpId="0"/>
      <p:bldP spid="61" grpId="0" animBg="1"/>
      <p:bldP spid="62" grpId="0"/>
      <p:bldP spid="63" grpId="0" animBg="1"/>
      <p:bldP spid="64" grpId="0"/>
      <p:bldP spid="65" grpId="0" animBg="1"/>
      <p:bldP spid="66" grpId="0"/>
      <p:bldP spid="67" grpId="0" animBg="1"/>
      <p:bldP spid="68" grpId="0"/>
      <p:bldP spid="69" grpId="0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Mémorisations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1. Avec des piques uniquement </a:t>
            </a:r>
          </a:p>
          <a:p>
            <a:r>
              <a:rPr lang="fr-FR" dirty="0"/>
              <a:t>2. Avec 5 cartes</a:t>
            </a:r>
          </a:p>
          <a:p>
            <a:r>
              <a:rPr lang="fr-FR" dirty="0"/>
              <a:t>3. Avec 10 cartes</a:t>
            </a:r>
          </a:p>
          <a:p>
            <a:r>
              <a:rPr lang="fr-FR" dirty="0"/>
              <a:t>4. Avec 15 cartes</a:t>
            </a:r>
          </a:p>
          <a:p>
            <a:r>
              <a:rPr lang="fr-FR" dirty="0"/>
              <a:t>5. Suivre une partie</a:t>
            </a:r>
          </a:p>
          <a:p>
            <a:r>
              <a:rPr lang="fr-FR" dirty="0"/>
              <a:t>6. Mémorisation d’un </a:t>
            </a:r>
            <a:br>
              <a:rPr lang="fr-FR" dirty="0"/>
            </a:br>
            <a:r>
              <a:rPr lang="fr-FR" dirty="0"/>
              <a:t>    ensemble de cartes</a:t>
            </a:r>
          </a:p>
        </p:txBody>
      </p:sp>
      <p:pic>
        <p:nvPicPr>
          <p:cNvPr id="4" name="Image 3" descr="reflechi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276872"/>
            <a:ext cx="2667520" cy="3971643"/>
          </a:xfrm>
          <a:prstGeom prst="rect">
            <a:avLst/>
          </a:prstGeom>
        </p:spPr>
      </p:pic>
      <p:pic>
        <p:nvPicPr>
          <p:cNvPr id="5" name="Image 4" descr="fleche-droite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1628800"/>
            <a:ext cx="565595" cy="565595"/>
          </a:xfrm>
          <a:prstGeom prst="rect">
            <a:avLst/>
          </a:prstGeom>
        </p:spPr>
      </p:pic>
      <p:pic>
        <p:nvPicPr>
          <p:cNvPr id="6" name="Image 5" descr="fleche-droite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2204864"/>
            <a:ext cx="565595" cy="565595"/>
          </a:xfrm>
          <a:prstGeom prst="rect">
            <a:avLst/>
          </a:prstGeom>
        </p:spPr>
      </p:pic>
      <p:pic>
        <p:nvPicPr>
          <p:cNvPr id="7" name="Image 6" descr="fleche-droite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2780928"/>
            <a:ext cx="565595" cy="565595"/>
          </a:xfrm>
          <a:prstGeom prst="rect">
            <a:avLst/>
          </a:prstGeom>
        </p:spPr>
      </p:pic>
      <p:pic>
        <p:nvPicPr>
          <p:cNvPr id="8" name="Image 7" descr="fleche-droite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3429000"/>
            <a:ext cx="565595" cy="565595"/>
          </a:xfrm>
          <a:prstGeom prst="rect">
            <a:avLst/>
          </a:prstGeom>
        </p:spPr>
      </p:pic>
      <p:pic>
        <p:nvPicPr>
          <p:cNvPr id="9" name="Image 8" descr="fleche-droite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933056"/>
            <a:ext cx="565595" cy="565595"/>
          </a:xfrm>
          <a:prstGeom prst="rect">
            <a:avLst/>
          </a:prstGeom>
        </p:spPr>
      </p:pic>
      <p:pic>
        <p:nvPicPr>
          <p:cNvPr id="10" name="Image 9" descr="fleche-droite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5085184"/>
            <a:ext cx="565595" cy="565595"/>
          </a:xfrm>
          <a:prstGeom prst="rect">
            <a:avLst/>
          </a:prstGeom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43</a:t>
            </a:fld>
            <a:endParaRPr lang="fr-F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and-glass-led-traffic-lights-by-thanva-tivawong-yanko-design.jpg"/>
          <p:cNvPicPr>
            <a:picLocks noChangeAspect="1"/>
          </p:cNvPicPr>
          <p:nvPr/>
        </p:nvPicPr>
        <p:blipFill>
          <a:blip r:embed="rId2" cstate="print"/>
          <a:srcRect l="2472" r="73764"/>
          <a:stretch>
            <a:fillRect/>
          </a:stretch>
        </p:blipFill>
        <p:spPr>
          <a:xfrm>
            <a:off x="3419872" y="282077"/>
            <a:ext cx="2592976" cy="6216712"/>
          </a:xfrm>
          <a:prstGeom prst="rect">
            <a:avLst/>
          </a:prstGeom>
        </p:spPr>
      </p:pic>
      <p:pic>
        <p:nvPicPr>
          <p:cNvPr id="5" name="Image 4" descr="sand-glass-led-traffic-lights-by-thanva-tivawong-yanko-design.jpg"/>
          <p:cNvPicPr>
            <a:picLocks noChangeAspect="1"/>
          </p:cNvPicPr>
          <p:nvPr/>
        </p:nvPicPr>
        <p:blipFill>
          <a:blip r:embed="rId2" cstate="print"/>
          <a:srcRect l="37945" r="38291"/>
          <a:stretch>
            <a:fillRect/>
          </a:stretch>
        </p:blipFill>
        <p:spPr>
          <a:xfrm>
            <a:off x="3419872" y="282076"/>
            <a:ext cx="2592632" cy="6215888"/>
          </a:xfrm>
          <a:prstGeom prst="rect">
            <a:avLst/>
          </a:prstGeom>
        </p:spPr>
      </p:pic>
      <p:pic>
        <p:nvPicPr>
          <p:cNvPr id="6" name="Image 5" descr="sand-glass-led-traffic-lights-by-thanva-tivawong-yanko-design.jpg"/>
          <p:cNvPicPr>
            <a:picLocks noChangeAspect="1"/>
          </p:cNvPicPr>
          <p:nvPr/>
        </p:nvPicPr>
        <p:blipFill>
          <a:blip r:embed="rId2" cstate="print"/>
          <a:srcRect l="73418" r="2818"/>
          <a:stretch>
            <a:fillRect/>
          </a:stretch>
        </p:blipFill>
        <p:spPr>
          <a:xfrm>
            <a:off x="3419872" y="282076"/>
            <a:ext cx="2736648" cy="6561168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44</a:t>
            </a:fld>
            <a:endParaRPr lang="fr-FR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88640"/>
            <a:ext cx="4229581" cy="64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45</a:t>
            </a:fld>
            <a:endParaRPr lang="fr-FR"/>
          </a:p>
        </p:txBody>
      </p:sp>
    </p:spTree>
  </p:cSld>
  <p:clrMapOvr>
    <a:masterClrMapping/>
  </p:clrMapOvr>
  <p:transition advTm="300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88640"/>
            <a:ext cx="4229581" cy="64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46</a:t>
            </a:fld>
            <a:endParaRPr lang="fr-FR"/>
          </a:p>
        </p:txBody>
      </p:sp>
    </p:spTree>
  </p:cSld>
  <p:clrMapOvr>
    <a:masterClrMapping/>
  </p:clrMapOvr>
  <p:transition advTm="300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88640"/>
            <a:ext cx="4229581" cy="64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47</a:t>
            </a:fld>
            <a:endParaRPr lang="fr-FR"/>
          </a:p>
        </p:txBody>
      </p:sp>
    </p:spTree>
  </p:cSld>
  <p:clrMapOvr>
    <a:masterClrMapping/>
  </p:clrMapOvr>
  <p:transition advTm="300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88640"/>
            <a:ext cx="4229581" cy="64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48</a:t>
            </a:fld>
            <a:endParaRPr lang="fr-FR"/>
          </a:p>
        </p:txBody>
      </p:sp>
    </p:spTree>
  </p:cSld>
  <p:clrMapOvr>
    <a:masterClrMapping/>
  </p:clrMapOvr>
  <p:transition advTm="300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88640"/>
            <a:ext cx="4229581" cy="64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49</a:t>
            </a:fld>
            <a:endParaRPr lang="fr-FR"/>
          </a:p>
        </p:txBody>
      </p:sp>
    </p:spTree>
  </p:cSld>
  <p:clrMapOvr>
    <a:masterClrMapping/>
  </p:clrMapOvr>
  <p:transition advTm="3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1349896"/>
            <a:ext cx="8229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Il se joue avec un jeu de 52 cartes</a:t>
            </a:r>
            <a:r>
              <a:rPr lang="fr-FR" dirty="0"/>
              <a:t>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FR" sz="2000" dirty="0">
                <a:latin typeface="Arial" pitchFamily="34" charset="0"/>
                <a:cs typeface="Arial" pitchFamily="34" charset="0"/>
              </a:rPr>
              <a:t>Au bridge, quatre joueurs sont assis autour de la table, représentés en général par les quatre points cardinaux : Sud (noté S), Ouest (noté O), Nord (noté N) et Est (noté E).</a:t>
            </a:r>
          </a:p>
          <a:p>
            <a:pPr>
              <a:buNone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r>
              <a:rPr lang="fr-FR" sz="2000" dirty="0">
                <a:latin typeface="Arial" pitchFamily="34" charset="0"/>
                <a:cs typeface="Arial" pitchFamily="34" charset="0"/>
              </a:rPr>
              <a:t>Une </a:t>
            </a:r>
            <a:r>
              <a:rPr lang="fr-FR" sz="2000" b="1" i="1" dirty="0">
                <a:latin typeface="Arial" pitchFamily="34" charset="0"/>
                <a:cs typeface="Arial" pitchFamily="34" charset="0"/>
              </a:rPr>
              <a:t>donne</a:t>
            </a:r>
            <a:r>
              <a:rPr lang="fr-FR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de bridge se joue à deux contre deux, les joueurs situés l’un en face de l’autre étant associés. On parle de « camp Nord-Sud » (N/S) et de « camp Est-Ouest » (E/O).</a:t>
            </a:r>
          </a:p>
          <a:p>
            <a:pPr>
              <a:buNone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r>
              <a:rPr lang="fr-FR" sz="2000" dirty="0">
                <a:latin typeface="Arial" pitchFamily="34" charset="0"/>
                <a:cs typeface="Arial" pitchFamily="34" charset="0"/>
              </a:rPr>
              <a:t>L’un des joueurs, appelé le </a:t>
            </a:r>
            <a:r>
              <a:rPr lang="fr-FR" sz="2000" b="1" i="1" dirty="0">
                <a:latin typeface="Arial" pitchFamily="34" charset="0"/>
                <a:cs typeface="Arial" pitchFamily="34" charset="0"/>
              </a:rPr>
              <a:t>donneur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, bat les cartes, puis distribue les 52 cartes du jeu, une à une, jusqu’au bout, dans le sens des aiguilles d’une montre, aux quatre joueurs, en commençant par celui situé à sa gauche.</a:t>
            </a:r>
          </a:p>
          <a:p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Le bridge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88640"/>
            <a:ext cx="4229581" cy="64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50</a:t>
            </a:fld>
            <a:endParaRPr lang="fr-FR"/>
          </a:p>
        </p:txBody>
      </p:sp>
    </p:spTree>
  </p:cSld>
  <p:clrMapOvr>
    <a:masterClrMapping/>
  </p:clrMapOvr>
  <p:transition advTm="300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51</a:t>
            </a:fld>
            <a:endParaRPr lang="fr-FR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{144}-retour-au-sommaire-1287640788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5548354"/>
            <a:ext cx="3240360" cy="877598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27584" y="1412776"/>
            <a:ext cx="8229600" cy="5649491"/>
          </a:xfrm>
        </p:spPr>
        <p:txBody>
          <a:bodyPr/>
          <a:lstStyle/>
          <a:p>
            <a:r>
              <a:rPr lang="fr-FR" dirty="0"/>
              <a:t>Combien de Piques sont apparus ?</a:t>
            </a:r>
          </a:p>
          <a:p>
            <a:r>
              <a:rPr lang="fr-FR" dirty="0"/>
              <a:t>Combien d’honneurs sont apparus ?</a:t>
            </a:r>
          </a:p>
          <a:p>
            <a:r>
              <a:rPr lang="fr-FR" dirty="0"/>
              <a:t>Combien de points à Pique sont apparus ?</a:t>
            </a:r>
          </a:p>
        </p:txBody>
      </p:sp>
      <p:pic>
        <p:nvPicPr>
          <p:cNvPr id="5" name="Image 4" descr="400_F_8710632_lH3bKjoh1txHALfPsq404gZneFDPmFIO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3429000"/>
            <a:ext cx="1747912" cy="1747912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52</a:t>
            </a:fld>
            <a:endParaRPr lang="fr-FR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and-glass-led-traffic-lights-by-thanva-tivawong-yanko-design.jpg"/>
          <p:cNvPicPr>
            <a:picLocks noChangeAspect="1"/>
          </p:cNvPicPr>
          <p:nvPr/>
        </p:nvPicPr>
        <p:blipFill>
          <a:blip r:embed="rId2" cstate="print"/>
          <a:srcRect l="2472" r="73764"/>
          <a:stretch>
            <a:fillRect/>
          </a:stretch>
        </p:blipFill>
        <p:spPr>
          <a:xfrm>
            <a:off x="3491192" y="516273"/>
            <a:ext cx="2449648" cy="5873080"/>
          </a:xfrm>
          <a:prstGeom prst="rect">
            <a:avLst/>
          </a:prstGeom>
        </p:spPr>
      </p:pic>
      <p:pic>
        <p:nvPicPr>
          <p:cNvPr id="5" name="Image 4" descr="sand-glass-led-traffic-lights-by-thanva-tivawong-yanko-design.jpg"/>
          <p:cNvPicPr>
            <a:picLocks noChangeAspect="1"/>
          </p:cNvPicPr>
          <p:nvPr/>
        </p:nvPicPr>
        <p:blipFill>
          <a:blip r:embed="rId2" cstate="print"/>
          <a:srcRect l="37945" r="38291"/>
          <a:stretch>
            <a:fillRect/>
          </a:stretch>
        </p:blipFill>
        <p:spPr>
          <a:xfrm>
            <a:off x="3491192" y="516272"/>
            <a:ext cx="2449304" cy="5872256"/>
          </a:xfrm>
          <a:prstGeom prst="rect">
            <a:avLst/>
          </a:prstGeom>
        </p:spPr>
      </p:pic>
      <p:pic>
        <p:nvPicPr>
          <p:cNvPr id="6" name="Image 5" descr="sand-glass-led-traffic-lights-by-thanva-tivawong-yanko-design.jpg"/>
          <p:cNvPicPr>
            <a:picLocks noChangeAspect="1"/>
          </p:cNvPicPr>
          <p:nvPr/>
        </p:nvPicPr>
        <p:blipFill>
          <a:blip r:embed="rId2" cstate="print"/>
          <a:srcRect l="73418" r="2818"/>
          <a:stretch>
            <a:fillRect/>
          </a:stretch>
        </p:blipFill>
        <p:spPr>
          <a:xfrm>
            <a:off x="3491536" y="517097"/>
            <a:ext cx="2448616" cy="5870606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53</a:t>
            </a:fld>
            <a:endParaRPr lang="fr-FR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88640"/>
            <a:ext cx="4203516" cy="64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54</a:t>
            </a:fld>
            <a:endParaRPr lang="fr-FR"/>
          </a:p>
        </p:txBody>
      </p:sp>
    </p:spTree>
  </p:cSld>
  <p:clrMapOvr>
    <a:masterClrMapping/>
  </p:clrMapOvr>
  <p:transition advClick="0" advTm="300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88640"/>
            <a:ext cx="4223033" cy="64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55</a:t>
            </a:fld>
            <a:endParaRPr lang="fr-FR"/>
          </a:p>
        </p:txBody>
      </p:sp>
    </p:spTree>
  </p:cSld>
  <p:clrMapOvr>
    <a:masterClrMapping/>
  </p:clrMapOvr>
  <p:transition advClick="0" advTm="3000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88640"/>
            <a:ext cx="4229581" cy="64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56</a:t>
            </a:fld>
            <a:endParaRPr lang="fr-FR"/>
          </a:p>
        </p:txBody>
      </p:sp>
    </p:spTree>
  </p:cSld>
  <p:clrMapOvr>
    <a:masterClrMapping/>
  </p:clrMapOvr>
  <p:transition advClick="0" advTm="3000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88640"/>
            <a:ext cx="4223033" cy="64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57</a:t>
            </a:fld>
            <a:endParaRPr lang="fr-FR"/>
          </a:p>
        </p:txBody>
      </p:sp>
    </p:spTree>
  </p:cSld>
  <p:clrMapOvr>
    <a:masterClrMapping/>
  </p:clrMapOvr>
  <p:transition advClick="0" advTm="3000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88640"/>
            <a:ext cx="4203516" cy="64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58</a:t>
            </a:fld>
            <a:endParaRPr lang="fr-FR"/>
          </a:p>
        </p:txBody>
      </p:sp>
    </p:spTree>
  </p:cSld>
  <p:clrMapOvr>
    <a:masterClrMapping/>
  </p:clrMapOvr>
  <p:transition advClick="0" advTm="3000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{144}-retour-au-sommaire-1287640788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5548354"/>
            <a:ext cx="3240360" cy="877598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914400" y="1484784"/>
            <a:ext cx="8229600" cy="5649491"/>
          </a:xfrm>
        </p:spPr>
        <p:txBody>
          <a:bodyPr/>
          <a:lstStyle/>
          <a:p>
            <a:r>
              <a:rPr lang="fr-FR" dirty="0"/>
              <a:t>Combien de Piques sont apparus ?</a:t>
            </a:r>
          </a:p>
          <a:p>
            <a:r>
              <a:rPr lang="fr-FR" dirty="0"/>
              <a:t>Combien d’honneurs sont apparus ?</a:t>
            </a:r>
          </a:p>
          <a:p>
            <a:r>
              <a:rPr lang="fr-FR" dirty="0"/>
              <a:t>Combien de points sont apparus ?</a:t>
            </a:r>
          </a:p>
        </p:txBody>
      </p:sp>
      <p:pic>
        <p:nvPicPr>
          <p:cNvPr id="5" name="Image 4" descr="400_F_8710632_lH3bKjoh1txHALfPsq404gZneFDPmFIO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3429000"/>
            <a:ext cx="1747912" cy="1747912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59</a:t>
            </a:fld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http://www.manga-news.com/public/News%202012/Janv/nintendo-mii.jpg"/>
          <p:cNvPicPr>
            <a:picLocks noChangeAspect="1" noChangeArrowheads="1"/>
          </p:cNvPicPr>
          <p:nvPr/>
        </p:nvPicPr>
        <p:blipFill>
          <a:blip r:embed="rId3" cstate="print"/>
          <a:srcRect l="59219" t="50121" r="33221"/>
          <a:stretch>
            <a:fillRect/>
          </a:stretch>
        </p:blipFill>
        <p:spPr bwMode="auto">
          <a:xfrm>
            <a:off x="3924300" y="1923277"/>
            <a:ext cx="1223963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4" descr="http://www.manga-news.com/public/News%202012/Janv/nintendo-mii.jpg"/>
          <p:cNvPicPr>
            <a:picLocks noChangeAspect="1" noChangeArrowheads="1"/>
          </p:cNvPicPr>
          <p:nvPr/>
        </p:nvPicPr>
        <p:blipFill>
          <a:blip r:embed="rId3" cstate="print"/>
          <a:srcRect l="22681" t="45944" r="68500"/>
          <a:stretch>
            <a:fillRect/>
          </a:stretch>
        </p:blipFill>
        <p:spPr bwMode="auto">
          <a:xfrm>
            <a:off x="2051050" y="2786877"/>
            <a:ext cx="1296988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http://www.manga-news.com/public/News%202012/Janv/nintendo-mii.jpg"/>
          <p:cNvPicPr>
            <a:picLocks noChangeAspect="1" noChangeArrowheads="1"/>
          </p:cNvPicPr>
          <p:nvPr/>
        </p:nvPicPr>
        <p:blipFill>
          <a:blip r:embed="rId3" cstate="print"/>
          <a:srcRect l="49139" t="54298" r="42041"/>
          <a:stretch>
            <a:fillRect/>
          </a:stretch>
        </p:blipFill>
        <p:spPr bwMode="auto">
          <a:xfrm>
            <a:off x="5724525" y="2644002"/>
            <a:ext cx="1439863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" descr="http://iamyouasheisme.files.wordpress.com/2007/11/bridge_table.jpg"/>
          <p:cNvPicPr>
            <a:picLocks noChangeAspect="1" noChangeArrowheads="1"/>
          </p:cNvPicPr>
          <p:nvPr/>
        </p:nvPicPr>
        <p:blipFill>
          <a:blip r:embed="rId4" cstate="print"/>
          <a:srcRect t="5815"/>
          <a:stretch>
            <a:fillRect/>
          </a:stretch>
        </p:blipFill>
        <p:spPr bwMode="auto">
          <a:xfrm>
            <a:off x="3132138" y="3507602"/>
            <a:ext cx="2657475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necteur droit avec flèche 13"/>
          <p:cNvCxnSpPr/>
          <p:nvPr/>
        </p:nvCxnSpPr>
        <p:spPr>
          <a:xfrm>
            <a:off x="1116013" y="2931339"/>
            <a:ext cx="1008062" cy="360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0" name="ZoneTexte 14"/>
          <p:cNvSpPr txBox="1">
            <a:spLocks noChangeArrowheads="1"/>
          </p:cNvSpPr>
          <p:nvPr/>
        </p:nvSpPr>
        <p:spPr bwMode="auto">
          <a:xfrm>
            <a:off x="179388" y="2715439"/>
            <a:ext cx="1749406" cy="923330"/>
          </a:xfrm>
          <a:prstGeom prst="rect">
            <a:avLst/>
          </a:prstGeom>
          <a:solidFill>
            <a:schemeClr val="bg1">
              <a:alpha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>
                <a:latin typeface="Calibri" pitchFamily="34" charset="0"/>
              </a:rPr>
              <a:t>Lucie va distribuer les cartes.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428992" y="630002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 suis assis en Sud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071934" y="151368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Nord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7286644" y="401401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Est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928662" y="394257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Ouest</a:t>
            </a:r>
          </a:p>
        </p:txBody>
      </p:sp>
      <p:sp>
        <p:nvSpPr>
          <p:cNvPr id="12" name="Virage 11"/>
          <p:cNvSpPr/>
          <p:nvPr/>
        </p:nvSpPr>
        <p:spPr>
          <a:xfrm>
            <a:off x="2267744" y="1491452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385762" y="381887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Le bridge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 animBg="1"/>
      <p:bldP spid="1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and-glass-led-traffic-lights-by-thanva-tivawong-yanko-design.jpg"/>
          <p:cNvPicPr>
            <a:picLocks noChangeAspect="1"/>
          </p:cNvPicPr>
          <p:nvPr/>
        </p:nvPicPr>
        <p:blipFill>
          <a:blip r:embed="rId2" cstate="print"/>
          <a:srcRect l="2472" r="73764"/>
          <a:stretch>
            <a:fillRect/>
          </a:stretch>
        </p:blipFill>
        <p:spPr>
          <a:xfrm>
            <a:off x="3384572" y="260649"/>
            <a:ext cx="2662888" cy="6384328"/>
          </a:xfrm>
          <a:prstGeom prst="rect">
            <a:avLst/>
          </a:prstGeom>
        </p:spPr>
      </p:pic>
      <p:pic>
        <p:nvPicPr>
          <p:cNvPr id="5" name="Image 4" descr="sand-glass-led-traffic-lights-by-thanva-tivawong-yanko-design.jpg"/>
          <p:cNvPicPr>
            <a:picLocks noChangeAspect="1"/>
          </p:cNvPicPr>
          <p:nvPr/>
        </p:nvPicPr>
        <p:blipFill>
          <a:blip r:embed="rId2" cstate="print"/>
          <a:srcRect l="37945" r="38291"/>
          <a:stretch>
            <a:fillRect/>
          </a:stretch>
        </p:blipFill>
        <p:spPr>
          <a:xfrm>
            <a:off x="3384572" y="260648"/>
            <a:ext cx="2662544" cy="6383504"/>
          </a:xfrm>
          <a:prstGeom prst="rect">
            <a:avLst/>
          </a:prstGeom>
        </p:spPr>
      </p:pic>
      <p:pic>
        <p:nvPicPr>
          <p:cNvPr id="6" name="Image 5" descr="sand-glass-led-traffic-lights-by-thanva-tivawong-yanko-design.jpg"/>
          <p:cNvPicPr>
            <a:picLocks noChangeAspect="1"/>
          </p:cNvPicPr>
          <p:nvPr/>
        </p:nvPicPr>
        <p:blipFill>
          <a:blip r:embed="rId2" cstate="print"/>
          <a:srcRect l="73418" r="2818"/>
          <a:stretch>
            <a:fillRect/>
          </a:stretch>
        </p:blipFill>
        <p:spPr>
          <a:xfrm>
            <a:off x="3415290" y="334297"/>
            <a:ext cx="2601108" cy="6236206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60</a:t>
            </a:fld>
            <a:endParaRPr lang="fr-FR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88640"/>
            <a:ext cx="4229581" cy="64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61</a:t>
            </a:fld>
            <a:endParaRPr lang="fr-FR"/>
          </a:p>
        </p:txBody>
      </p:sp>
    </p:spTree>
  </p:cSld>
  <p:clrMapOvr>
    <a:masterClrMapping/>
  </p:clrMapOvr>
  <p:transition advClick="0" advTm="3000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88640"/>
            <a:ext cx="4203516" cy="64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62</a:t>
            </a:fld>
            <a:endParaRPr lang="fr-FR"/>
          </a:p>
        </p:txBody>
      </p:sp>
    </p:spTree>
  </p:cSld>
  <p:clrMapOvr>
    <a:masterClrMapping/>
  </p:clrMapOvr>
  <p:transition advClick="0" advTm="3000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88640"/>
            <a:ext cx="4229581" cy="64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63</a:t>
            </a:fld>
            <a:endParaRPr lang="fr-FR"/>
          </a:p>
        </p:txBody>
      </p:sp>
    </p:spTree>
  </p:cSld>
  <p:clrMapOvr>
    <a:masterClrMapping/>
  </p:clrMapOvr>
  <p:transition advClick="0" advTm="3000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88640"/>
            <a:ext cx="4223033" cy="64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64</a:t>
            </a:fld>
            <a:endParaRPr lang="fr-FR"/>
          </a:p>
        </p:txBody>
      </p:sp>
    </p:spTree>
  </p:cSld>
  <p:clrMapOvr>
    <a:masterClrMapping/>
  </p:clrMapOvr>
  <p:transition advClick="0" advTm="3000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88640"/>
            <a:ext cx="4229581" cy="64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65</a:t>
            </a:fld>
            <a:endParaRPr lang="fr-FR"/>
          </a:p>
        </p:txBody>
      </p:sp>
    </p:spTree>
  </p:cSld>
  <p:clrMapOvr>
    <a:masterClrMapping/>
  </p:clrMapOvr>
  <p:transition advClick="0" advTm="3000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88640"/>
            <a:ext cx="4203516" cy="64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66</a:t>
            </a:fld>
            <a:endParaRPr lang="fr-FR"/>
          </a:p>
        </p:txBody>
      </p:sp>
    </p:spTree>
  </p:cSld>
  <p:clrMapOvr>
    <a:masterClrMapping/>
  </p:clrMapOvr>
  <p:transition advClick="0" advTm="3000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88640"/>
            <a:ext cx="4229581" cy="64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67</a:t>
            </a:fld>
            <a:endParaRPr lang="fr-FR"/>
          </a:p>
        </p:txBody>
      </p:sp>
    </p:spTree>
  </p:cSld>
  <p:clrMapOvr>
    <a:masterClrMapping/>
  </p:clrMapOvr>
  <p:transition advClick="0" advTm="3000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88640"/>
            <a:ext cx="4223033" cy="64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68</a:t>
            </a:fld>
            <a:endParaRPr lang="fr-FR"/>
          </a:p>
        </p:txBody>
      </p:sp>
    </p:spTree>
  </p:cSld>
  <p:clrMapOvr>
    <a:masterClrMapping/>
  </p:clrMapOvr>
  <p:transition advClick="0" advTm="3000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88640"/>
            <a:ext cx="4229581" cy="64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69</a:t>
            </a:fld>
            <a:endParaRPr lang="fr-FR"/>
          </a:p>
        </p:txBody>
      </p:sp>
    </p:spTree>
  </p:cSld>
  <p:clrMapOvr>
    <a:masterClrMapping/>
  </p:clrMapOvr>
  <p:transition advClick="0" advTm="3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11560" y="1988840"/>
            <a:ext cx="766660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/>
              <a:t>Mais au fait, de quoi est constitué un jeu de 52 cartes ?</a:t>
            </a:r>
          </a:p>
          <a:p>
            <a:pPr algn="ctr"/>
            <a:endParaRPr lang="fr-FR" sz="4400" dirty="0"/>
          </a:p>
          <a:p>
            <a:pPr algn="ctr"/>
            <a:endParaRPr lang="fr-FR" sz="4400" dirty="0"/>
          </a:p>
          <a:p>
            <a:pPr algn="ctr"/>
            <a:r>
              <a:rPr lang="fr-FR" sz="4400" dirty="0"/>
              <a:t>Quel est l’ordre des cartes?</a:t>
            </a: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Le bridge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88640"/>
            <a:ext cx="4203516" cy="64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70</a:t>
            </a:fld>
            <a:endParaRPr lang="fr-FR"/>
          </a:p>
        </p:txBody>
      </p:sp>
    </p:spTree>
  </p:cSld>
  <p:clrMapOvr>
    <a:masterClrMapping/>
  </p:clrMapOvr>
  <p:transition advClick="0" advTm="3000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{144}-retour-au-sommaire-1287640788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5548354"/>
            <a:ext cx="3240360" cy="877598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734888" y="1296144"/>
            <a:ext cx="8229600" cy="5649491"/>
          </a:xfrm>
        </p:spPr>
        <p:txBody>
          <a:bodyPr/>
          <a:lstStyle/>
          <a:p>
            <a:r>
              <a:rPr lang="fr-FR" dirty="0"/>
              <a:t>Combien de Carreaux sont apparus ?</a:t>
            </a:r>
          </a:p>
          <a:p>
            <a:r>
              <a:rPr lang="fr-FR" dirty="0"/>
              <a:t>Combien d’honneurs sont apparus ?</a:t>
            </a:r>
          </a:p>
          <a:p>
            <a:r>
              <a:rPr lang="fr-FR" dirty="0"/>
              <a:t>Combien d’As sont apparus ?</a:t>
            </a:r>
          </a:p>
        </p:txBody>
      </p:sp>
      <p:pic>
        <p:nvPicPr>
          <p:cNvPr id="5" name="Image 4" descr="400_F_8710632_lH3bKjoh1txHALfPsq404gZneFDPmFIO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3429000"/>
            <a:ext cx="1747912" cy="1747912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71</a:t>
            </a:fld>
            <a:endParaRPr lang="fr-FR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and-glass-led-traffic-lights-by-thanva-tivawong-yanko-design.jpg"/>
          <p:cNvPicPr>
            <a:picLocks noChangeAspect="1"/>
          </p:cNvPicPr>
          <p:nvPr/>
        </p:nvPicPr>
        <p:blipFill>
          <a:blip r:embed="rId2" cstate="print"/>
          <a:srcRect l="2472" r="73764"/>
          <a:stretch>
            <a:fillRect/>
          </a:stretch>
        </p:blipFill>
        <p:spPr>
          <a:xfrm>
            <a:off x="3384572" y="260649"/>
            <a:ext cx="2662888" cy="6384328"/>
          </a:xfrm>
          <a:prstGeom prst="rect">
            <a:avLst/>
          </a:prstGeom>
        </p:spPr>
      </p:pic>
      <p:pic>
        <p:nvPicPr>
          <p:cNvPr id="5" name="Image 4" descr="sand-glass-led-traffic-lights-by-thanva-tivawong-yanko-design.jpg"/>
          <p:cNvPicPr>
            <a:picLocks noChangeAspect="1"/>
          </p:cNvPicPr>
          <p:nvPr/>
        </p:nvPicPr>
        <p:blipFill>
          <a:blip r:embed="rId2" cstate="print"/>
          <a:srcRect l="37945" r="38291"/>
          <a:stretch>
            <a:fillRect/>
          </a:stretch>
        </p:blipFill>
        <p:spPr>
          <a:xfrm>
            <a:off x="3384572" y="260648"/>
            <a:ext cx="2662544" cy="6383504"/>
          </a:xfrm>
          <a:prstGeom prst="rect">
            <a:avLst/>
          </a:prstGeom>
        </p:spPr>
      </p:pic>
      <p:pic>
        <p:nvPicPr>
          <p:cNvPr id="6" name="Image 5" descr="sand-glass-led-traffic-lights-by-thanva-tivawong-yanko-design.jpg"/>
          <p:cNvPicPr>
            <a:picLocks noChangeAspect="1"/>
          </p:cNvPicPr>
          <p:nvPr/>
        </p:nvPicPr>
        <p:blipFill>
          <a:blip r:embed="rId2" cstate="print"/>
          <a:srcRect l="73418" r="2818"/>
          <a:stretch>
            <a:fillRect/>
          </a:stretch>
        </p:blipFill>
        <p:spPr>
          <a:xfrm>
            <a:off x="3384572" y="260648"/>
            <a:ext cx="2662544" cy="6383504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72</a:t>
            </a:fld>
            <a:endParaRPr lang="fr-FR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88640"/>
            <a:ext cx="4203516" cy="64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73</a:t>
            </a:fld>
            <a:endParaRPr lang="fr-FR"/>
          </a:p>
        </p:txBody>
      </p:sp>
    </p:spTree>
  </p:cSld>
  <p:clrMapOvr>
    <a:masterClrMapping/>
  </p:clrMapOvr>
  <p:transition advClick="0" advTm="3000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88640"/>
            <a:ext cx="4223033" cy="64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74</a:t>
            </a:fld>
            <a:endParaRPr lang="fr-FR"/>
          </a:p>
        </p:txBody>
      </p:sp>
    </p:spTree>
  </p:cSld>
  <p:clrMapOvr>
    <a:masterClrMapping/>
  </p:clrMapOvr>
  <p:transition advClick="0" advTm="3000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88640"/>
            <a:ext cx="4203516" cy="64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75</a:t>
            </a:fld>
            <a:endParaRPr lang="fr-FR"/>
          </a:p>
        </p:txBody>
      </p:sp>
    </p:spTree>
  </p:cSld>
  <p:clrMapOvr>
    <a:masterClrMapping/>
  </p:clrMapOvr>
  <p:transition advClick="0" advTm="3000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88640"/>
            <a:ext cx="4229581" cy="64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76</a:t>
            </a:fld>
            <a:endParaRPr lang="fr-FR"/>
          </a:p>
        </p:txBody>
      </p:sp>
    </p:spTree>
  </p:cSld>
  <p:clrMapOvr>
    <a:masterClrMapping/>
  </p:clrMapOvr>
  <p:transition advClick="0" advTm="3000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88640"/>
            <a:ext cx="4223033" cy="64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77</a:t>
            </a:fld>
            <a:endParaRPr lang="fr-FR"/>
          </a:p>
        </p:txBody>
      </p:sp>
    </p:spTree>
  </p:cSld>
  <p:clrMapOvr>
    <a:masterClrMapping/>
  </p:clrMapOvr>
  <p:transition advClick="0" advTm="3000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88640"/>
            <a:ext cx="4203516" cy="64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78</a:t>
            </a:fld>
            <a:endParaRPr lang="fr-FR"/>
          </a:p>
        </p:txBody>
      </p:sp>
    </p:spTree>
  </p:cSld>
  <p:clrMapOvr>
    <a:masterClrMapping/>
  </p:clrMapOvr>
  <p:transition advClick="0" advTm="3000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88640"/>
            <a:ext cx="4229581" cy="64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79</a:t>
            </a:fld>
            <a:endParaRPr lang="fr-FR"/>
          </a:p>
        </p:txBody>
      </p:sp>
    </p:spTree>
  </p:cSld>
  <p:clrMapOvr>
    <a:masterClrMapping/>
  </p:clrMapOvr>
  <p:transition advClick="0" advTm="3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45054" y="2052137"/>
            <a:ext cx="7931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/>
              <a:t>Il y a quatre COULEURS et non pas deux ..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3420289"/>
            <a:ext cx="2088231" cy="217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5248" y="3420289"/>
            <a:ext cx="20859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3520" y="3420289"/>
            <a:ext cx="1800199" cy="225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9113" y="3420289"/>
            <a:ext cx="22383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431032" y="5796553"/>
            <a:ext cx="1127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Pique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879304" y="5796553"/>
            <a:ext cx="1112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Cœur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053160" y="5796553"/>
            <a:ext cx="1498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Carreau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7415808" y="5787842"/>
            <a:ext cx="1120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Trèfle</a:t>
            </a:r>
            <a:endParaRPr lang="fr-FR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346423" y="40466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Le bridge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88640"/>
            <a:ext cx="4229581" cy="64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80</a:t>
            </a:fld>
            <a:endParaRPr lang="fr-FR"/>
          </a:p>
        </p:txBody>
      </p:sp>
    </p:spTree>
  </p:cSld>
  <p:clrMapOvr>
    <a:masterClrMapping/>
  </p:clrMapOvr>
  <p:transition advClick="0" advTm="3000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88640"/>
            <a:ext cx="4223033" cy="64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81</a:t>
            </a:fld>
            <a:endParaRPr lang="fr-FR"/>
          </a:p>
        </p:txBody>
      </p:sp>
    </p:spTree>
  </p:cSld>
  <p:clrMapOvr>
    <a:masterClrMapping/>
  </p:clrMapOvr>
  <p:transition advClick="0" advTm="3000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88640"/>
            <a:ext cx="4203516" cy="64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82</a:t>
            </a:fld>
            <a:endParaRPr lang="fr-FR"/>
          </a:p>
        </p:txBody>
      </p:sp>
    </p:spTree>
  </p:cSld>
  <p:clrMapOvr>
    <a:masterClrMapping/>
  </p:clrMapOvr>
  <p:transition advClick="0" advTm="3000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88640"/>
            <a:ext cx="4203516" cy="64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83</a:t>
            </a:fld>
            <a:endParaRPr lang="fr-FR"/>
          </a:p>
        </p:txBody>
      </p:sp>
    </p:spTree>
  </p:cSld>
  <p:clrMapOvr>
    <a:masterClrMapping/>
  </p:clrMapOvr>
  <p:transition advClick="0" advTm="3000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88640"/>
            <a:ext cx="4223033" cy="64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84</a:t>
            </a:fld>
            <a:endParaRPr lang="fr-FR"/>
          </a:p>
        </p:txBody>
      </p:sp>
    </p:spTree>
  </p:cSld>
  <p:clrMapOvr>
    <a:masterClrMapping/>
  </p:clrMapOvr>
  <p:transition advClick="0" advTm="3000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88640"/>
            <a:ext cx="4229581" cy="64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85</a:t>
            </a:fld>
            <a:endParaRPr lang="fr-FR"/>
          </a:p>
        </p:txBody>
      </p:sp>
    </p:spTree>
  </p:cSld>
  <p:clrMapOvr>
    <a:masterClrMapping/>
  </p:clrMapOvr>
  <p:transition advClick="0" advTm="3000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88640"/>
            <a:ext cx="4229581" cy="64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86</a:t>
            </a:fld>
            <a:endParaRPr lang="fr-FR"/>
          </a:p>
        </p:txBody>
      </p:sp>
    </p:spTree>
  </p:cSld>
  <p:clrMapOvr>
    <a:masterClrMapping/>
  </p:clrMapOvr>
  <p:transition advClick="0" advTm="3000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88640"/>
            <a:ext cx="4203516" cy="64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87</a:t>
            </a:fld>
            <a:endParaRPr lang="fr-FR"/>
          </a:p>
        </p:txBody>
      </p:sp>
    </p:spTree>
  </p:cSld>
  <p:clrMapOvr>
    <a:masterClrMapping/>
  </p:clrMapOvr>
  <p:transition advClick="0" advTm="3000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{144}-retour-au-sommaire-1287640788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5620362"/>
            <a:ext cx="3240360" cy="877598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368152"/>
            <a:ext cx="8229600" cy="5649491"/>
          </a:xfrm>
        </p:spPr>
        <p:txBody>
          <a:bodyPr/>
          <a:lstStyle/>
          <a:p>
            <a:r>
              <a:rPr lang="fr-FR" dirty="0"/>
              <a:t>Combien de Trèfles sont pas apparus ?</a:t>
            </a:r>
          </a:p>
          <a:p>
            <a:r>
              <a:rPr lang="fr-FR" dirty="0"/>
              <a:t>Combien de Rois sont apparus ?</a:t>
            </a:r>
          </a:p>
          <a:p>
            <a:r>
              <a:rPr lang="fr-FR" dirty="0"/>
              <a:t>Combien de points sont apparus ?</a:t>
            </a:r>
          </a:p>
        </p:txBody>
      </p:sp>
      <p:pic>
        <p:nvPicPr>
          <p:cNvPr id="5" name="Image 4" descr="400_F_8710632_lH3bKjoh1txHALfPsq404gZneFDPmFIO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3501008"/>
            <a:ext cx="1747912" cy="1747912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88</a:t>
            </a:fld>
            <a:endParaRPr lang="fr-FR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Suivre une partie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/>
              <a:t>	Regardez bien les groupes de quatre cartes qui</a:t>
            </a:r>
            <a:br>
              <a:rPr lang="fr-FR" dirty="0"/>
            </a:br>
            <a:r>
              <a:rPr lang="fr-FR" dirty="0"/>
              <a:t>vont suivre. Il est précisé que :</a:t>
            </a:r>
          </a:p>
          <a:p>
            <a:r>
              <a:rPr lang="fr-FR" dirty="0"/>
              <a:t>Cela correspond à une partie de Bridge. Les règles sont donc respectées.</a:t>
            </a:r>
          </a:p>
          <a:p>
            <a:r>
              <a:rPr lang="fr-FR" dirty="0"/>
              <a:t>Ouest est à l’entame.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89</a:t>
            </a:fld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/>
          <p:cNvSpPr txBox="1">
            <a:spLocks/>
          </p:cNvSpPr>
          <p:nvPr/>
        </p:nvSpPr>
        <p:spPr>
          <a:xfrm>
            <a:off x="245647" y="34171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Le bridge</a:t>
            </a:r>
            <a:endParaRPr lang="fr-FR" dirty="0"/>
          </a:p>
        </p:txBody>
      </p:sp>
      <p:pic>
        <p:nvPicPr>
          <p:cNvPr id="149" name="Image 148" descr="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10447" y="0"/>
            <a:ext cx="4010025" cy="61531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0" name="Image 149" descr="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60447" y="150000"/>
            <a:ext cx="4010025" cy="61531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1" name="Image 150" descr="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10447" y="300000"/>
            <a:ext cx="4010025" cy="61531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2" name="Image 151" descr="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60447" y="450000"/>
            <a:ext cx="4010025" cy="61531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3" name="Image 152" descr="1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10447" y="585712"/>
            <a:ext cx="4010025" cy="61817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4" name="Image 153" descr="1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60447" y="735712"/>
            <a:ext cx="4010025" cy="61817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5" name="Image 154" descr="2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10447" y="885712"/>
            <a:ext cx="4010025" cy="61817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6" name="Image 155" descr="2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60447" y="1035712"/>
            <a:ext cx="4010025" cy="61817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7" name="Image 156" descr="2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210447" y="1185712"/>
            <a:ext cx="4010025" cy="61817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8" name="Image 157" descr="23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360447" y="1335712"/>
            <a:ext cx="4010025" cy="61817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9" name="Image 158" descr="24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510447" y="1485712"/>
            <a:ext cx="4010025" cy="61817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0" name="Image 159" descr="25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660447" y="1635712"/>
            <a:ext cx="4010025" cy="61817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1" name="Image 160" descr="26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810447" y="1785712"/>
            <a:ext cx="4010025" cy="61817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ZoneTexte 15"/>
          <p:cNvSpPr txBox="1"/>
          <p:nvPr/>
        </p:nvSpPr>
        <p:spPr>
          <a:xfrm>
            <a:off x="251520" y="2060848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Hiérarchie des cartes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132856"/>
            <a:ext cx="1639534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 descr="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188640"/>
            <a:ext cx="1651372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 descr="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2132856"/>
            <a:ext cx="1644841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 descr="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4149080"/>
            <a:ext cx="1644838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9634" name="Picture 2" descr="http://www.politis.fr/local/cache-vignettes/L372xH401/rose-des-vents-404ec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2996952"/>
            <a:ext cx="801605" cy="864096"/>
          </a:xfrm>
          <a:prstGeom prst="rect">
            <a:avLst/>
          </a:prstGeom>
          <a:noFill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90</a:t>
            </a:fld>
            <a:endParaRPr lang="fr-FR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7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132856"/>
            <a:ext cx="1644835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 3" descr="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188640"/>
            <a:ext cx="1644834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 descr="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2132856"/>
            <a:ext cx="1644829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 descr="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4149080"/>
            <a:ext cx="1644830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2" descr="http://www.politis.fr/local/cache-vignettes/L372xH401/rose-des-vents-404ec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2996952"/>
            <a:ext cx="801605" cy="864096"/>
          </a:xfrm>
          <a:prstGeom prst="rect">
            <a:avLst/>
          </a:prstGeom>
          <a:noFill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91</a:t>
            </a:fld>
            <a:endParaRPr lang="fr-FR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7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132856"/>
            <a:ext cx="1644835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 3" descr="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188640"/>
            <a:ext cx="1642293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 descr="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2132856"/>
            <a:ext cx="1644828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 descr="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4077072"/>
            <a:ext cx="1644833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2" descr="http://www.politis.fr/local/cache-vignettes/L372xH401/rose-des-vents-404ec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2996952"/>
            <a:ext cx="801605" cy="864096"/>
          </a:xfrm>
          <a:prstGeom prst="rect">
            <a:avLst/>
          </a:prstGeom>
          <a:noFill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92</a:t>
            </a:fld>
            <a:endParaRPr lang="fr-FR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7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4077072"/>
            <a:ext cx="1634698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 3" descr="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132856"/>
            <a:ext cx="1634697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 descr="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260648"/>
            <a:ext cx="1634700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 descr="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2132856"/>
            <a:ext cx="1634696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2" descr="http://www.politis.fr/local/cache-vignettes/L372xH401/rose-des-vents-404ec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2996952"/>
            <a:ext cx="801605" cy="864096"/>
          </a:xfrm>
          <a:prstGeom prst="rect">
            <a:avLst/>
          </a:prstGeom>
          <a:noFill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93</a:t>
            </a:fld>
            <a:endParaRPr lang="fr-FR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7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4077072"/>
            <a:ext cx="1638438" cy="25335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 descr="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36" y="2143116"/>
            <a:ext cx="1638438" cy="25335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 descr="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260648"/>
            <a:ext cx="1638438" cy="25183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 descr="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2132856"/>
            <a:ext cx="1638438" cy="25335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2" descr="http://www.politis.fr/local/cache-vignettes/L372xH401/rose-des-vents-404ec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2996952"/>
            <a:ext cx="801605" cy="864096"/>
          </a:xfrm>
          <a:prstGeom prst="rect">
            <a:avLst/>
          </a:prstGeom>
          <a:noFill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94</a:t>
            </a:fld>
            <a:endParaRPr lang="fr-FR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7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260648"/>
            <a:ext cx="1638438" cy="25183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132856"/>
            <a:ext cx="1638438" cy="25183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 descr="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4077072"/>
            <a:ext cx="1638438" cy="25335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 descr="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2132856"/>
            <a:ext cx="1868226" cy="28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2" descr="http://www.politis.fr/local/cache-vignettes/L372xH401/rose-des-vents-404ec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2996952"/>
            <a:ext cx="801605" cy="864096"/>
          </a:xfrm>
          <a:prstGeom prst="rect">
            <a:avLst/>
          </a:prstGeom>
          <a:noFill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95</a:t>
            </a:fld>
            <a:endParaRPr lang="fr-FR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260648"/>
            <a:ext cx="1638438" cy="25183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 descr="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132856"/>
            <a:ext cx="1638438" cy="25183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 descr="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4077072"/>
            <a:ext cx="1638438" cy="25335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 descr="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2132856"/>
            <a:ext cx="1638438" cy="25183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2" descr="http://www.politis.fr/local/cache-vignettes/L372xH401/rose-des-vents-404ec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2996952"/>
            <a:ext cx="801605" cy="864096"/>
          </a:xfrm>
          <a:prstGeom prst="rect">
            <a:avLst/>
          </a:prstGeom>
          <a:noFill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96</a:t>
            </a:fld>
            <a:endParaRPr lang="fr-FR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260648"/>
            <a:ext cx="1638438" cy="25183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 descr="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132856"/>
            <a:ext cx="1638438" cy="25183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 descr="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4005064"/>
            <a:ext cx="1638438" cy="25183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 descr="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2132856"/>
            <a:ext cx="1638438" cy="25183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2" descr="http://www.politis.fr/local/cache-vignettes/L372xH401/rose-des-vents-404ec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2996952"/>
            <a:ext cx="801605" cy="864096"/>
          </a:xfrm>
          <a:prstGeom prst="rect">
            <a:avLst/>
          </a:prstGeom>
          <a:noFill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97</a:t>
            </a:fld>
            <a:endParaRPr lang="fr-FR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260648"/>
            <a:ext cx="1638438" cy="25183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 descr="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132856"/>
            <a:ext cx="1638438" cy="25183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 descr="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4077072"/>
            <a:ext cx="1638438" cy="25183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 descr="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2132856"/>
            <a:ext cx="1638438" cy="25183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2" descr="http://www.politis.fr/local/cache-vignettes/L372xH401/rose-des-vents-404ec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2996952"/>
            <a:ext cx="801605" cy="864096"/>
          </a:xfrm>
          <a:prstGeom prst="rect">
            <a:avLst/>
          </a:prstGeom>
          <a:noFill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98</a:t>
            </a:fld>
            <a:endParaRPr lang="fr-FR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4077072"/>
            <a:ext cx="1638438" cy="25183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 descr="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132856"/>
            <a:ext cx="1638438" cy="25183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 descr="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2143117"/>
            <a:ext cx="1638438" cy="25183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 descr="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260648"/>
            <a:ext cx="1638438" cy="25335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2" descr="http://www.politis.fr/local/cache-vignettes/L372xH401/rose-des-vents-404ec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2996952"/>
            <a:ext cx="801605" cy="864096"/>
          </a:xfrm>
          <a:prstGeom prst="rect">
            <a:avLst/>
          </a:prstGeom>
          <a:noFill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0442-26A4-4162-830F-DF7376BCE9D4}" type="slidenum">
              <a:rPr lang="fr-FR" smtClean="0"/>
              <a:pPr/>
              <a:t>99</a:t>
            </a:fld>
            <a:endParaRPr lang="fr-FR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7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2035</Words>
  <Application>Microsoft Office PowerPoint</Application>
  <PresentationFormat>Affichage à l'écran (4:3)</PresentationFormat>
  <Paragraphs>402</Paragraphs>
  <Slides>107</Slides>
  <Notes>5</Notes>
  <HiddenSlides>2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107</vt:i4>
      </vt:variant>
    </vt:vector>
  </HeadingPairs>
  <TitlesOfParts>
    <vt:vector size="112" baseType="lpstr">
      <vt:lpstr>Arial</vt:lpstr>
      <vt:lpstr>Calibri</vt:lpstr>
      <vt:lpstr>Symbol</vt:lpstr>
      <vt:lpstr>Times New Roman</vt:lpstr>
      <vt:lpstr>Thème Office</vt:lpstr>
      <vt:lpstr>Semaine des mathématiques 2016 Bridge et Mathématiques</vt:lpstr>
      <vt:lpstr>Informations</vt:lpstr>
      <vt:lpstr>Je découvre le jeu ….</vt:lpstr>
      <vt:lpstr>Le bridge</vt:lpstr>
      <vt:lpstr>Il se joue avec un jeu de 52 cartes.</vt:lpstr>
      <vt:lpstr>Présentation PowerPoint</vt:lpstr>
      <vt:lpstr>Présentation PowerPoint</vt:lpstr>
      <vt:lpstr>Présentation PowerPoint</vt:lpstr>
      <vt:lpstr>Présentation PowerPoint</vt:lpstr>
      <vt:lpstr>Voici les premiers principes du jeu</vt:lpstr>
      <vt:lpstr>Présentation PowerPoint</vt:lpstr>
      <vt:lpstr>Présentation PowerPoint</vt:lpstr>
      <vt:lpstr>Présentation PowerPoint</vt:lpstr>
      <vt:lpstr>Les premiers calculs …</vt:lpstr>
      <vt:lpstr>Ma première partie de Bridge</vt:lpstr>
      <vt:lpstr>Ma seconde partie …</vt:lpstr>
      <vt:lpstr>Présentation PowerPoint</vt:lpstr>
      <vt:lpstr>Présentation PowerPoint</vt:lpstr>
      <vt:lpstr>Présentation PowerPoint</vt:lpstr>
      <vt:lpstr>On réfléchit un peu …</vt:lpstr>
      <vt:lpstr>Les premiers calculs …..</vt:lpstr>
      <vt:lpstr>Qu’ai-je dans mon jeu?</vt:lpstr>
      <vt:lpstr>Présentation PowerPoint</vt:lpstr>
      <vt:lpstr>Présentation PowerPoint</vt:lpstr>
      <vt:lpstr>Présentation PowerPoint</vt:lpstr>
      <vt:lpstr>Déterminer le nombre de points d’honneurs de cette main.</vt:lpstr>
      <vt:lpstr>Présentation PowerPoint</vt:lpstr>
      <vt:lpstr>J’ai dix points, il me manque un Cœur. Lequel?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Pour terminer</vt:lpstr>
      <vt:lpstr>Présentation PowerPoint</vt:lpstr>
      <vt:lpstr>Attention</vt:lpstr>
      <vt:lpstr> Vous allez jouer quatre donnes</vt:lpstr>
      <vt:lpstr> Suite …</vt:lpstr>
      <vt:lpstr> Apprendre à mémoriser Partie 1 et 2 : Primaire et plus Suite : à réserver pour collège et lycée </vt:lpstr>
      <vt:lpstr>Présentation PowerPoint</vt:lpstr>
      <vt:lpstr>Mémorisations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Suivre une partie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Questions</vt:lpstr>
      <vt:lpstr>Mémorisation d’un ensemble de cartes</vt:lpstr>
      <vt:lpstr>Présentation PowerPoint</vt:lpstr>
      <vt:lpstr>Présentation PowerPoint</vt:lpstr>
      <vt:lpstr>Mémorisation d’un ensemble de cartes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</dc:creator>
  <cp:lastModifiedBy>Marlene ROLLET</cp:lastModifiedBy>
  <cp:revision>44</cp:revision>
  <dcterms:created xsi:type="dcterms:W3CDTF">2016-03-15T17:46:26Z</dcterms:created>
  <dcterms:modified xsi:type="dcterms:W3CDTF">2017-05-24T09:53:20Z</dcterms:modified>
</cp:coreProperties>
</file>