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72" r:id="rId1"/>
  </p:sldMasterIdLst>
  <p:notesMasterIdLst>
    <p:notesMasterId r:id="rId26"/>
  </p:notesMasterIdLst>
  <p:handoutMasterIdLst>
    <p:handoutMasterId r:id="rId27"/>
  </p:handoutMasterIdLst>
  <p:sldIdLst>
    <p:sldId id="256" r:id="rId2"/>
    <p:sldId id="286" r:id="rId3"/>
    <p:sldId id="287" r:id="rId4"/>
    <p:sldId id="288" r:id="rId5"/>
    <p:sldId id="338" r:id="rId6"/>
    <p:sldId id="342" r:id="rId7"/>
    <p:sldId id="343" r:id="rId8"/>
    <p:sldId id="340" r:id="rId9"/>
    <p:sldId id="373" r:id="rId10"/>
    <p:sldId id="374" r:id="rId11"/>
    <p:sldId id="375" r:id="rId12"/>
    <p:sldId id="376" r:id="rId13"/>
    <p:sldId id="347" r:id="rId14"/>
    <p:sldId id="369" r:id="rId15"/>
    <p:sldId id="358" r:id="rId16"/>
    <p:sldId id="366" r:id="rId17"/>
    <p:sldId id="382" r:id="rId18"/>
    <p:sldId id="350" r:id="rId19"/>
    <p:sldId id="363" r:id="rId20"/>
    <p:sldId id="370" r:id="rId21"/>
    <p:sldId id="371" r:id="rId22"/>
    <p:sldId id="355" r:id="rId23"/>
    <p:sldId id="380" r:id="rId24"/>
    <p:sldId id="381" r:id="rId25"/>
  </p:sldIdLst>
  <p:sldSz cx="9144000" cy="6858000" type="screen4x3"/>
  <p:notesSz cx="9926638" cy="6797675"/>
  <p:defaultTex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7444"/>
    <a:srgbClr val="2EAE7C"/>
    <a:srgbClr val="E104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08"/>
    <p:restoredTop sz="94652"/>
  </p:normalViewPr>
  <p:slideViewPr>
    <p:cSldViewPr snapToGrid="0" snapToObjects="1">
      <p:cViewPr>
        <p:scale>
          <a:sx n="100" d="100"/>
          <a:sy n="100" d="100"/>
        </p:scale>
        <p:origin x="-2094" y="-372"/>
      </p:cViewPr>
      <p:guideLst>
        <p:guide orient="horz" pos="2160"/>
        <p:guide pos="2880"/>
      </p:guideLst>
    </p:cSldViewPr>
  </p:slideViewPr>
  <p:notesTextViewPr>
    <p:cViewPr>
      <p:scale>
        <a:sx n="1" d="1"/>
        <a:sy n="1" d="1"/>
      </p:scale>
      <p:origin x="0" y="0"/>
    </p:cViewPr>
  </p:notesTextViewPr>
  <p:sorterViewPr>
    <p:cViewPr>
      <p:scale>
        <a:sx n="100" d="100"/>
        <a:sy n="100" d="100"/>
      </p:scale>
      <p:origin x="0" y="192"/>
    </p:cViewPr>
  </p:sorterViewPr>
  <p:notesViewPr>
    <p:cSldViewPr snapToGrid="0" snapToObjects="1">
      <p:cViewPr varScale="1">
        <p:scale>
          <a:sx n="85" d="100"/>
          <a:sy n="85" d="100"/>
        </p:scale>
        <p:origin x="-3138" y="-90"/>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8596CBD9-58B5-4A02-A3F2-5EEC0D06A816}" type="datetimeFigureOut">
              <a:rPr lang="fr-FR" smtClean="0"/>
              <a:t>23/08/2019</a:t>
            </a:fld>
            <a:endParaRPr lang="fr-FR"/>
          </a:p>
        </p:txBody>
      </p:sp>
      <p:sp>
        <p:nvSpPr>
          <p:cNvPr id="4" name="Espace réservé du pied de page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9CEDCCCA-C1A9-452A-8F97-8225B25AAAEF}" type="slidenum">
              <a:rPr lang="fr-FR" smtClean="0"/>
              <a:t>‹N°›</a:t>
            </a:fld>
            <a:endParaRPr lang="fr-FR"/>
          </a:p>
        </p:txBody>
      </p:sp>
    </p:spTree>
    <p:extLst>
      <p:ext uri="{BB962C8B-B14F-4D97-AF65-F5344CB8AC3E}">
        <p14:creationId xmlns:p14="http://schemas.microsoft.com/office/powerpoint/2010/main" val="1786547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620877FE-574C-B248-973B-0A44B66E3028}" type="datetimeFigureOut">
              <a:rPr lang="fr-FR" smtClean="0"/>
              <a:t>23/08/2019</a:t>
            </a:fld>
            <a:endParaRPr lang="fr-FR"/>
          </a:p>
        </p:txBody>
      </p:sp>
      <p:sp>
        <p:nvSpPr>
          <p:cNvPr id="4" name="Espace réservé de l'image des diapositives 3"/>
          <p:cNvSpPr>
            <a:spLocks noGrp="1" noRot="1" noChangeAspect="1"/>
          </p:cNvSpPr>
          <p:nvPr>
            <p:ph type="sldImg" idx="2"/>
          </p:nvPr>
        </p:nvSpPr>
        <p:spPr>
          <a:xfrm>
            <a:off x="3433763" y="849313"/>
            <a:ext cx="3059112" cy="229393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92664" y="3271381"/>
            <a:ext cx="7941310" cy="2676585"/>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06904607-5546-5441-958D-F79AE68E8F53}" type="slidenum">
              <a:rPr lang="fr-FR" smtClean="0"/>
              <a:t>‹N°›</a:t>
            </a:fld>
            <a:endParaRPr lang="fr-FR"/>
          </a:p>
        </p:txBody>
      </p:sp>
    </p:spTree>
    <p:extLst>
      <p:ext uri="{BB962C8B-B14F-4D97-AF65-F5344CB8AC3E}">
        <p14:creationId xmlns:p14="http://schemas.microsoft.com/office/powerpoint/2010/main" val="192964887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t>2</a:t>
            </a:fld>
            <a:endParaRPr lang="fr-FR"/>
          </a:p>
        </p:txBody>
      </p:sp>
    </p:spTree>
    <p:extLst>
      <p:ext uri="{BB962C8B-B14F-4D97-AF65-F5344CB8AC3E}">
        <p14:creationId xmlns:p14="http://schemas.microsoft.com/office/powerpoint/2010/main" val="3329701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t>11</a:t>
            </a:fld>
            <a:endParaRPr lang="fr-FR"/>
          </a:p>
        </p:txBody>
      </p:sp>
    </p:spTree>
    <p:extLst>
      <p:ext uri="{BB962C8B-B14F-4D97-AF65-F5344CB8AC3E}">
        <p14:creationId xmlns:p14="http://schemas.microsoft.com/office/powerpoint/2010/main" val="3004539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t>12</a:t>
            </a:fld>
            <a:endParaRPr lang="fr-FR"/>
          </a:p>
        </p:txBody>
      </p:sp>
    </p:spTree>
    <p:extLst>
      <p:ext uri="{BB962C8B-B14F-4D97-AF65-F5344CB8AC3E}">
        <p14:creationId xmlns:p14="http://schemas.microsoft.com/office/powerpoint/2010/main" val="3004539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t>13</a:t>
            </a:fld>
            <a:endParaRPr lang="fr-FR"/>
          </a:p>
        </p:txBody>
      </p:sp>
    </p:spTree>
    <p:extLst>
      <p:ext uri="{BB962C8B-B14F-4D97-AF65-F5344CB8AC3E}">
        <p14:creationId xmlns:p14="http://schemas.microsoft.com/office/powerpoint/2010/main" val="3004539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notes 2"/>
          <p:cNvSpPr>
            <a:spLocks noGrp="1"/>
          </p:cNvSpPr>
          <p:nvPr>
            <p:ph type="body" idx="1"/>
          </p:nvPr>
        </p:nvSpPr>
        <p:spPr>
          <a:noFill/>
        </p:spPr>
        <p:txBody>
          <a:bodyPr/>
          <a:lstStyle/>
          <a:p>
            <a:endParaRPr lang="en-US" altLang="en-US" dirty="0">
              <a:latin typeface="Lucida Grande"/>
            </a:endParaRPr>
          </a:p>
        </p:txBody>
      </p:sp>
      <p:sp>
        <p:nvSpPr>
          <p:cNvPr id="96260" name="Espace réservé du numéro de diapositive 3"/>
          <p:cNvSpPr>
            <a:spLocks noGrp="1"/>
          </p:cNvSpPr>
          <p:nvPr>
            <p:ph type="sldNum" sz="quarter" idx="5"/>
          </p:nvPr>
        </p:nvSpPr>
        <p:spPr>
          <a:noFill/>
        </p:spPr>
        <p:txBody>
          <a:bodyPr/>
          <a:lstStyle>
            <a:lvl1pPr defTabSz="908050">
              <a:defRPr sz="2400" b="1">
                <a:solidFill>
                  <a:srgbClr val="B2B2B2"/>
                </a:solidFill>
                <a:latin typeface="Georgia" pitchFamily="18" charset="0"/>
                <a:ea typeface="MS PGothic" pitchFamily="34" charset="-128"/>
              </a:defRPr>
            </a:lvl1pPr>
            <a:lvl2pPr marL="742950" indent="-285750" defTabSz="908050">
              <a:defRPr sz="2400" b="1">
                <a:solidFill>
                  <a:srgbClr val="B2B2B2"/>
                </a:solidFill>
                <a:latin typeface="Georgia" pitchFamily="18" charset="0"/>
                <a:ea typeface="MS PGothic" pitchFamily="34" charset="-128"/>
              </a:defRPr>
            </a:lvl2pPr>
            <a:lvl3pPr marL="1143000" indent="-228600" defTabSz="908050">
              <a:defRPr sz="2400" b="1">
                <a:solidFill>
                  <a:srgbClr val="B2B2B2"/>
                </a:solidFill>
                <a:latin typeface="Georgia" pitchFamily="18" charset="0"/>
                <a:ea typeface="MS PGothic" pitchFamily="34" charset="-128"/>
              </a:defRPr>
            </a:lvl3pPr>
            <a:lvl4pPr marL="1600200" indent="-228600" defTabSz="908050">
              <a:defRPr sz="2400" b="1">
                <a:solidFill>
                  <a:srgbClr val="B2B2B2"/>
                </a:solidFill>
                <a:latin typeface="Georgia" pitchFamily="18" charset="0"/>
                <a:ea typeface="MS PGothic" pitchFamily="34" charset="-128"/>
              </a:defRPr>
            </a:lvl4pPr>
            <a:lvl5pPr marL="2057400" indent="-228600" defTabSz="908050">
              <a:defRPr sz="2400" b="1">
                <a:solidFill>
                  <a:srgbClr val="B2B2B2"/>
                </a:solidFill>
                <a:latin typeface="Georgia" pitchFamily="18" charset="0"/>
                <a:ea typeface="MS PGothic" pitchFamily="34" charset="-128"/>
              </a:defRPr>
            </a:lvl5pPr>
            <a:lvl6pPr marL="25146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6pPr>
            <a:lvl7pPr marL="29718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7pPr>
            <a:lvl8pPr marL="34290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8pPr>
            <a:lvl9pPr marL="38862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9pPr>
          </a:lstStyle>
          <a:p>
            <a:fld id="{F28CCFB6-CE48-463C-8C4B-5DD391A2C287}" type="slidenum">
              <a:rPr lang="fr-FR" altLang="fr-FR" sz="1100" b="0">
                <a:solidFill>
                  <a:prstClr val="black"/>
                </a:solidFill>
                <a:latin typeface="Lucida Grande"/>
              </a:rPr>
              <a:pPr/>
              <a:t>14</a:t>
            </a:fld>
            <a:endParaRPr lang="fr-FR" altLang="fr-FR" sz="1100" b="0" dirty="0">
              <a:solidFill>
                <a:prstClr val="black"/>
              </a:solidFill>
              <a:latin typeface="Lucida Grande"/>
            </a:endParaRPr>
          </a:p>
        </p:txBody>
      </p:sp>
    </p:spTree>
    <p:extLst>
      <p:ext uri="{BB962C8B-B14F-4D97-AF65-F5344CB8AC3E}">
        <p14:creationId xmlns:p14="http://schemas.microsoft.com/office/powerpoint/2010/main" val="1395213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t>15</a:t>
            </a:fld>
            <a:endParaRPr lang="fr-FR"/>
          </a:p>
        </p:txBody>
      </p:sp>
    </p:spTree>
    <p:extLst>
      <p:ext uri="{BB962C8B-B14F-4D97-AF65-F5344CB8AC3E}">
        <p14:creationId xmlns:p14="http://schemas.microsoft.com/office/powerpoint/2010/main" val="2552336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t>16</a:t>
            </a:fld>
            <a:endParaRPr lang="fr-FR"/>
          </a:p>
        </p:txBody>
      </p:sp>
    </p:spTree>
    <p:extLst>
      <p:ext uri="{BB962C8B-B14F-4D97-AF65-F5344CB8AC3E}">
        <p14:creationId xmlns:p14="http://schemas.microsoft.com/office/powerpoint/2010/main" val="2840819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t>17</a:t>
            </a:fld>
            <a:endParaRPr lang="fr-FR"/>
          </a:p>
        </p:txBody>
      </p:sp>
    </p:spTree>
    <p:extLst>
      <p:ext uri="{BB962C8B-B14F-4D97-AF65-F5344CB8AC3E}">
        <p14:creationId xmlns:p14="http://schemas.microsoft.com/office/powerpoint/2010/main" val="2144654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t>18</a:t>
            </a:fld>
            <a:endParaRPr lang="fr-FR"/>
          </a:p>
        </p:txBody>
      </p:sp>
    </p:spTree>
    <p:extLst>
      <p:ext uri="{BB962C8B-B14F-4D97-AF65-F5344CB8AC3E}">
        <p14:creationId xmlns:p14="http://schemas.microsoft.com/office/powerpoint/2010/main" val="2144654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t>19</a:t>
            </a:fld>
            <a:endParaRPr lang="fr-FR"/>
          </a:p>
        </p:txBody>
      </p:sp>
    </p:spTree>
    <p:extLst>
      <p:ext uri="{BB962C8B-B14F-4D97-AF65-F5344CB8AC3E}">
        <p14:creationId xmlns:p14="http://schemas.microsoft.com/office/powerpoint/2010/main" val="76733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t>20</a:t>
            </a:fld>
            <a:endParaRPr lang="fr-FR"/>
          </a:p>
        </p:txBody>
      </p:sp>
    </p:spTree>
    <p:extLst>
      <p:ext uri="{BB962C8B-B14F-4D97-AF65-F5344CB8AC3E}">
        <p14:creationId xmlns:p14="http://schemas.microsoft.com/office/powerpoint/2010/main" val="3811523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notes 2"/>
          <p:cNvSpPr>
            <a:spLocks noGrp="1"/>
          </p:cNvSpPr>
          <p:nvPr>
            <p:ph type="body" idx="1"/>
          </p:nvPr>
        </p:nvSpPr>
        <p:spPr>
          <a:noFill/>
        </p:spPr>
        <p:txBody>
          <a:bodyPr/>
          <a:lstStyle/>
          <a:p>
            <a:endParaRPr lang="en-US" altLang="en-US" dirty="0">
              <a:latin typeface="Lucida Grande"/>
            </a:endParaRPr>
          </a:p>
        </p:txBody>
      </p:sp>
      <p:sp>
        <p:nvSpPr>
          <p:cNvPr id="96260" name="Espace réservé du numéro de diapositive 3"/>
          <p:cNvSpPr>
            <a:spLocks noGrp="1"/>
          </p:cNvSpPr>
          <p:nvPr>
            <p:ph type="sldNum" sz="quarter" idx="5"/>
          </p:nvPr>
        </p:nvSpPr>
        <p:spPr>
          <a:noFill/>
        </p:spPr>
        <p:txBody>
          <a:bodyPr/>
          <a:lstStyle>
            <a:lvl1pPr defTabSz="908050">
              <a:defRPr sz="2400" b="1">
                <a:solidFill>
                  <a:srgbClr val="B2B2B2"/>
                </a:solidFill>
                <a:latin typeface="Georgia" pitchFamily="18" charset="0"/>
                <a:ea typeface="MS PGothic" pitchFamily="34" charset="-128"/>
              </a:defRPr>
            </a:lvl1pPr>
            <a:lvl2pPr marL="742950" indent="-285750" defTabSz="908050">
              <a:defRPr sz="2400" b="1">
                <a:solidFill>
                  <a:srgbClr val="B2B2B2"/>
                </a:solidFill>
                <a:latin typeface="Georgia" pitchFamily="18" charset="0"/>
                <a:ea typeface="MS PGothic" pitchFamily="34" charset="-128"/>
              </a:defRPr>
            </a:lvl2pPr>
            <a:lvl3pPr marL="1143000" indent="-228600" defTabSz="908050">
              <a:defRPr sz="2400" b="1">
                <a:solidFill>
                  <a:srgbClr val="B2B2B2"/>
                </a:solidFill>
                <a:latin typeface="Georgia" pitchFamily="18" charset="0"/>
                <a:ea typeface="MS PGothic" pitchFamily="34" charset="-128"/>
              </a:defRPr>
            </a:lvl3pPr>
            <a:lvl4pPr marL="1600200" indent="-228600" defTabSz="908050">
              <a:defRPr sz="2400" b="1">
                <a:solidFill>
                  <a:srgbClr val="B2B2B2"/>
                </a:solidFill>
                <a:latin typeface="Georgia" pitchFamily="18" charset="0"/>
                <a:ea typeface="MS PGothic" pitchFamily="34" charset="-128"/>
              </a:defRPr>
            </a:lvl4pPr>
            <a:lvl5pPr marL="2057400" indent="-228600" defTabSz="908050">
              <a:defRPr sz="2400" b="1">
                <a:solidFill>
                  <a:srgbClr val="B2B2B2"/>
                </a:solidFill>
                <a:latin typeface="Georgia" pitchFamily="18" charset="0"/>
                <a:ea typeface="MS PGothic" pitchFamily="34" charset="-128"/>
              </a:defRPr>
            </a:lvl5pPr>
            <a:lvl6pPr marL="25146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6pPr>
            <a:lvl7pPr marL="29718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7pPr>
            <a:lvl8pPr marL="34290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8pPr>
            <a:lvl9pPr marL="38862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9pPr>
          </a:lstStyle>
          <a:p>
            <a:fld id="{F28CCFB6-CE48-463C-8C4B-5DD391A2C287}" type="slidenum">
              <a:rPr lang="fr-FR" altLang="fr-FR" sz="1100" b="0">
                <a:solidFill>
                  <a:prstClr val="black"/>
                </a:solidFill>
                <a:latin typeface="Lucida Grande"/>
              </a:rPr>
              <a:pPr/>
              <a:t>3</a:t>
            </a:fld>
            <a:endParaRPr lang="fr-FR" altLang="fr-FR" sz="1100" b="0" dirty="0">
              <a:solidFill>
                <a:prstClr val="black"/>
              </a:solidFill>
              <a:latin typeface="Lucida Grande"/>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t>21</a:t>
            </a:fld>
            <a:endParaRPr lang="fr-FR"/>
          </a:p>
        </p:txBody>
      </p:sp>
    </p:spTree>
    <p:extLst>
      <p:ext uri="{BB962C8B-B14F-4D97-AF65-F5344CB8AC3E}">
        <p14:creationId xmlns:p14="http://schemas.microsoft.com/office/powerpoint/2010/main" val="258999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t>22</a:t>
            </a:fld>
            <a:endParaRPr lang="fr-FR"/>
          </a:p>
        </p:txBody>
      </p:sp>
    </p:spTree>
    <p:extLst>
      <p:ext uri="{BB962C8B-B14F-4D97-AF65-F5344CB8AC3E}">
        <p14:creationId xmlns:p14="http://schemas.microsoft.com/office/powerpoint/2010/main" val="3850184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t>23</a:t>
            </a:fld>
            <a:endParaRPr lang="fr-FR"/>
          </a:p>
        </p:txBody>
      </p:sp>
    </p:spTree>
    <p:extLst>
      <p:ext uri="{BB962C8B-B14F-4D97-AF65-F5344CB8AC3E}">
        <p14:creationId xmlns:p14="http://schemas.microsoft.com/office/powerpoint/2010/main" val="2353621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t>24</a:t>
            </a:fld>
            <a:endParaRPr lang="fr-FR"/>
          </a:p>
        </p:txBody>
      </p:sp>
    </p:spTree>
    <p:extLst>
      <p:ext uri="{BB962C8B-B14F-4D97-AF65-F5344CB8AC3E}">
        <p14:creationId xmlns:p14="http://schemas.microsoft.com/office/powerpoint/2010/main" val="2353621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t>25</a:t>
            </a:fld>
            <a:endParaRPr lang="fr-FR"/>
          </a:p>
        </p:txBody>
      </p:sp>
    </p:spTree>
    <p:extLst>
      <p:ext uri="{BB962C8B-B14F-4D97-AF65-F5344CB8AC3E}">
        <p14:creationId xmlns:p14="http://schemas.microsoft.com/office/powerpoint/2010/main" val="2353621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t>4</a:t>
            </a:fld>
            <a:endParaRPr lang="fr-FR"/>
          </a:p>
        </p:txBody>
      </p:sp>
    </p:spTree>
    <p:extLst>
      <p:ext uri="{BB962C8B-B14F-4D97-AF65-F5344CB8AC3E}">
        <p14:creationId xmlns:p14="http://schemas.microsoft.com/office/powerpoint/2010/main" val="3825359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notes 2"/>
          <p:cNvSpPr>
            <a:spLocks noGrp="1"/>
          </p:cNvSpPr>
          <p:nvPr>
            <p:ph type="body" idx="1"/>
          </p:nvPr>
        </p:nvSpPr>
        <p:spPr>
          <a:noFill/>
        </p:spPr>
        <p:txBody>
          <a:bodyPr/>
          <a:lstStyle/>
          <a:p>
            <a:endParaRPr lang="en-US" altLang="en-US" dirty="0">
              <a:latin typeface="Lucida Grande"/>
            </a:endParaRPr>
          </a:p>
        </p:txBody>
      </p:sp>
      <p:sp>
        <p:nvSpPr>
          <p:cNvPr id="96260" name="Espace réservé du numéro de diapositive 3"/>
          <p:cNvSpPr>
            <a:spLocks noGrp="1"/>
          </p:cNvSpPr>
          <p:nvPr>
            <p:ph type="sldNum" sz="quarter" idx="5"/>
          </p:nvPr>
        </p:nvSpPr>
        <p:spPr>
          <a:noFill/>
        </p:spPr>
        <p:txBody>
          <a:bodyPr/>
          <a:lstStyle>
            <a:lvl1pPr defTabSz="908050">
              <a:defRPr sz="2400" b="1">
                <a:solidFill>
                  <a:srgbClr val="B2B2B2"/>
                </a:solidFill>
                <a:latin typeface="Georgia" pitchFamily="18" charset="0"/>
                <a:ea typeface="MS PGothic" pitchFamily="34" charset="-128"/>
              </a:defRPr>
            </a:lvl1pPr>
            <a:lvl2pPr marL="742950" indent="-285750" defTabSz="908050">
              <a:defRPr sz="2400" b="1">
                <a:solidFill>
                  <a:srgbClr val="B2B2B2"/>
                </a:solidFill>
                <a:latin typeface="Georgia" pitchFamily="18" charset="0"/>
                <a:ea typeface="MS PGothic" pitchFamily="34" charset="-128"/>
              </a:defRPr>
            </a:lvl2pPr>
            <a:lvl3pPr marL="1143000" indent="-228600" defTabSz="908050">
              <a:defRPr sz="2400" b="1">
                <a:solidFill>
                  <a:srgbClr val="B2B2B2"/>
                </a:solidFill>
                <a:latin typeface="Georgia" pitchFamily="18" charset="0"/>
                <a:ea typeface="MS PGothic" pitchFamily="34" charset="-128"/>
              </a:defRPr>
            </a:lvl3pPr>
            <a:lvl4pPr marL="1600200" indent="-228600" defTabSz="908050">
              <a:defRPr sz="2400" b="1">
                <a:solidFill>
                  <a:srgbClr val="B2B2B2"/>
                </a:solidFill>
                <a:latin typeface="Georgia" pitchFamily="18" charset="0"/>
                <a:ea typeface="MS PGothic" pitchFamily="34" charset="-128"/>
              </a:defRPr>
            </a:lvl4pPr>
            <a:lvl5pPr marL="2057400" indent="-228600" defTabSz="908050">
              <a:defRPr sz="2400" b="1">
                <a:solidFill>
                  <a:srgbClr val="B2B2B2"/>
                </a:solidFill>
                <a:latin typeface="Georgia" pitchFamily="18" charset="0"/>
                <a:ea typeface="MS PGothic" pitchFamily="34" charset="-128"/>
              </a:defRPr>
            </a:lvl5pPr>
            <a:lvl6pPr marL="25146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6pPr>
            <a:lvl7pPr marL="29718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7pPr>
            <a:lvl8pPr marL="34290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8pPr>
            <a:lvl9pPr marL="38862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9pPr>
          </a:lstStyle>
          <a:p>
            <a:fld id="{F28CCFB6-CE48-463C-8C4B-5DD391A2C287}" type="slidenum">
              <a:rPr lang="fr-FR" altLang="fr-FR" sz="1100" b="0">
                <a:solidFill>
                  <a:prstClr val="black"/>
                </a:solidFill>
                <a:latin typeface="Lucida Grande"/>
              </a:rPr>
              <a:pPr/>
              <a:t>5</a:t>
            </a:fld>
            <a:endParaRPr lang="fr-FR" altLang="fr-FR" sz="1100" b="0" dirty="0">
              <a:solidFill>
                <a:prstClr val="black"/>
              </a:solidFill>
              <a:latin typeface="Lucida Grande"/>
            </a:endParaRPr>
          </a:p>
        </p:txBody>
      </p:sp>
    </p:spTree>
    <p:extLst>
      <p:ext uri="{BB962C8B-B14F-4D97-AF65-F5344CB8AC3E}">
        <p14:creationId xmlns:p14="http://schemas.microsoft.com/office/powerpoint/2010/main" val="1395213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notes 2"/>
          <p:cNvSpPr>
            <a:spLocks noGrp="1"/>
          </p:cNvSpPr>
          <p:nvPr>
            <p:ph type="body" idx="1"/>
          </p:nvPr>
        </p:nvSpPr>
        <p:spPr>
          <a:noFill/>
        </p:spPr>
        <p:txBody>
          <a:bodyPr/>
          <a:lstStyle/>
          <a:p>
            <a:endParaRPr lang="en-US" altLang="en-US" dirty="0">
              <a:latin typeface="Lucida Grande"/>
            </a:endParaRPr>
          </a:p>
        </p:txBody>
      </p:sp>
      <p:sp>
        <p:nvSpPr>
          <p:cNvPr id="96260" name="Espace réservé du numéro de diapositive 3"/>
          <p:cNvSpPr>
            <a:spLocks noGrp="1"/>
          </p:cNvSpPr>
          <p:nvPr>
            <p:ph type="sldNum" sz="quarter" idx="5"/>
          </p:nvPr>
        </p:nvSpPr>
        <p:spPr>
          <a:noFill/>
        </p:spPr>
        <p:txBody>
          <a:bodyPr/>
          <a:lstStyle>
            <a:lvl1pPr defTabSz="908050">
              <a:defRPr sz="2400" b="1">
                <a:solidFill>
                  <a:srgbClr val="B2B2B2"/>
                </a:solidFill>
                <a:latin typeface="Georgia" pitchFamily="18" charset="0"/>
                <a:ea typeface="MS PGothic" pitchFamily="34" charset="-128"/>
              </a:defRPr>
            </a:lvl1pPr>
            <a:lvl2pPr marL="742950" indent="-285750" defTabSz="908050">
              <a:defRPr sz="2400" b="1">
                <a:solidFill>
                  <a:srgbClr val="B2B2B2"/>
                </a:solidFill>
                <a:latin typeface="Georgia" pitchFamily="18" charset="0"/>
                <a:ea typeface="MS PGothic" pitchFamily="34" charset="-128"/>
              </a:defRPr>
            </a:lvl2pPr>
            <a:lvl3pPr marL="1143000" indent="-228600" defTabSz="908050">
              <a:defRPr sz="2400" b="1">
                <a:solidFill>
                  <a:srgbClr val="B2B2B2"/>
                </a:solidFill>
                <a:latin typeface="Georgia" pitchFamily="18" charset="0"/>
                <a:ea typeface="MS PGothic" pitchFamily="34" charset="-128"/>
              </a:defRPr>
            </a:lvl3pPr>
            <a:lvl4pPr marL="1600200" indent="-228600" defTabSz="908050">
              <a:defRPr sz="2400" b="1">
                <a:solidFill>
                  <a:srgbClr val="B2B2B2"/>
                </a:solidFill>
                <a:latin typeface="Georgia" pitchFamily="18" charset="0"/>
                <a:ea typeface="MS PGothic" pitchFamily="34" charset="-128"/>
              </a:defRPr>
            </a:lvl4pPr>
            <a:lvl5pPr marL="2057400" indent="-228600" defTabSz="908050">
              <a:defRPr sz="2400" b="1">
                <a:solidFill>
                  <a:srgbClr val="B2B2B2"/>
                </a:solidFill>
                <a:latin typeface="Georgia" pitchFamily="18" charset="0"/>
                <a:ea typeface="MS PGothic" pitchFamily="34" charset="-128"/>
              </a:defRPr>
            </a:lvl5pPr>
            <a:lvl6pPr marL="25146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6pPr>
            <a:lvl7pPr marL="29718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7pPr>
            <a:lvl8pPr marL="34290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8pPr>
            <a:lvl9pPr marL="38862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9pPr>
          </a:lstStyle>
          <a:p>
            <a:fld id="{F28CCFB6-CE48-463C-8C4B-5DD391A2C287}" type="slidenum">
              <a:rPr lang="fr-FR" altLang="fr-FR" sz="1100" b="0">
                <a:solidFill>
                  <a:prstClr val="black"/>
                </a:solidFill>
                <a:latin typeface="Lucida Grande"/>
              </a:rPr>
              <a:pPr/>
              <a:t>6</a:t>
            </a:fld>
            <a:endParaRPr lang="fr-FR" altLang="fr-FR" sz="1100" b="0" dirty="0">
              <a:solidFill>
                <a:prstClr val="black"/>
              </a:solidFill>
              <a:latin typeface="Lucida Grande"/>
            </a:endParaRPr>
          </a:p>
        </p:txBody>
      </p:sp>
    </p:spTree>
    <p:extLst>
      <p:ext uri="{BB962C8B-B14F-4D97-AF65-F5344CB8AC3E}">
        <p14:creationId xmlns:p14="http://schemas.microsoft.com/office/powerpoint/2010/main" val="1395213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notes 2"/>
          <p:cNvSpPr>
            <a:spLocks noGrp="1"/>
          </p:cNvSpPr>
          <p:nvPr>
            <p:ph type="body" idx="1"/>
          </p:nvPr>
        </p:nvSpPr>
        <p:spPr>
          <a:noFill/>
        </p:spPr>
        <p:txBody>
          <a:bodyPr/>
          <a:lstStyle/>
          <a:p>
            <a:endParaRPr lang="en-US" altLang="en-US" dirty="0">
              <a:latin typeface="Lucida Grande"/>
            </a:endParaRPr>
          </a:p>
        </p:txBody>
      </p:sp>
      <p:sp>
        <p:nvSpPr>
          <p:cNvPr id="96260" name="Espace réservé du numéro de diapositive 3"/>
          <p:cNvSpPr>
            <a:spLocks noGrp="1"/>
          </p:cNvSpPr>
          <p:nvPr>
            <p:ph type="sldNum" sz="quarter" idx="5"/>
          </p:nvPr>
        </p:nvSpPr>
        <p:spPr>
          <a:noFill/>
        </p:spPr>
        <p:txBody>
          <a:bodyPr/>
          <a:lstStyle>
            <a:lvl1pPr defTabSz="908050">
              <a:defRPr sz="2400" b="1">
                <a:solidFill>
                  <a:srgbClr val="B2B2B2"/>
                </a:solidFill>
                <a:latin typeface="Georgia" pitchFamily="18" charset="0"/>
                <a:ea typeface="MS PGothic" pitchFamily="34" charset="-128"/>
              </a:defRPr>
            </a:lvl1pPr>
            <a:lvl2pPr marL="742950" indent="-285750" defTabSz="908050">
              <a:defRPr sz="2400" b="1">
                <a:solidFill>
                  <a:srgbClr val="B2B2B2"/>
                </a:solidFill>
                <a:latin typeface="Georgia" pitchFamily="18" charset="0"/>
                <a:ea typeface="MS PGothic" pitchFamily="34" charset="-128"/>
              </a:defRPr>
            </a:lvl2pPr>
            <a:lvl3pPr marL="1143000" indent="-228600" defTabSz="908050">
              <a:defRPr sz="2400" b="1">
                <a:solidFill>
                  <a:srgbClr val="B2B2B2"/>
                </a:solidFill>
                <a:latin typeface="Georgia" pitchFamily="18" charset="0"/>
                <a:ea typeface="MS PGothic" pitchFamily="34" charset="-128"/>
              </a:defRPr>
            </a:lvl3pPr>
            <a:lvl4pPr marL="1600200" indent="-228600" defTabSz="908050">
              <a:defRPr sz="2400" b="1">
                <a:solidFill>
                  <a:srgbClr val="B2B2B2"/>
                </a:solidFill>
                <a:latin typeface="Georgia" pitchFamily="18" charset="0"/>
                <a:ea typeface="MS PGothic" pitchFamily="34" charset="-128"/>
              </a:defRPr>
            </a:lvl4pPr>
            <a:lvl5pPr marL="2057400" indent="-228600" defTabSz="908050">
              <a:defRPr sz="2400" b="1">
                <a:solidFill>
                  <a:srgbClr val="B2B2B2"/>
                </a:solidFill>
                <a:latin typeface="Georgia" pitchFamily="18" charset="0"/>
                <a:ea typeface="MS PGothic" pitchFamily="34" charset="-128"/>
              </a:defRPr>
            </a:lvl5pPr>
            <a:lvl6pPr marL="25146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6pPr>
            <a:lvl7pPr marL="29718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7pPr>
            <a:lvl8pPr marL="34290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8pPr>
            <a:lvl9pPr marL="38862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9pPr>
          </a:lstStyle>
          <a:p>
            <a:fld id="{F28CCFB6-CE48-463C-8C4B-5DD391A2C287}" type="slidenum">
              <a:rPr lang="fr-FR" altLang="fr-FR" sz="1100" b="0">
                <a:solidFill>
                  <a:prstClr val="black"/>
                </a:solidFill>
                <a:latin typeface="Lucida Grande"/>
              </a:rPr>
              <a:pPr/>
              <a:t>7</a:t>
            </a:fld>
            <a:endParaRPr lang="fr-FR" altLang="fr-FR" sz="1100" b="0" dirty="0">
              <a:solidFill>
                <a:prstClr val="black"/>
              </a:solidFill>
              <a:latin typeface="Lucida Grande"/>
            </a:endParaRPr>
          </a:p>
        </p:txBody>
      </p:sp>
    </p:spTree>
    <p:extLst>
      <p:ext uri="{BB962C8B-B14F-4D97-AF65-F5344CB8AC3E}">
        <p14:creationId xmlns:p14="http://schemas.microsoft.com/office/powerpoint/2010/main" val="1395213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notes 2"/>
          <p:cNvSpPr>
            <a:spLocks noGrp="1"/>
          </p:cNvSpPr>
          <p:nvPr>
            <p:ph type="body" idx="1"/>
          </p:nvPr>
        </p:nvSpPr>
        <p:spPr>
          <a:noFill/>
        </p:spPr>
        <p:txBody>
          <a:bodyPr/>
          <a:lstStyle/>
          <a:p>
            <a:endParaRPr lang="en-US" altLang="en-US" dirty="0">
              <a:latin typeface="Lucida Grande"/>
            </a:endParaRPr>
          </a:p>
        </p:txBody>
      </p:sp>
      <p:sp>
        <p:nvSpPr>
          <p:cNvPr id="96260" name="Espace réservé du numéro de diapositive 3"/>
          <p:cNvSpPr>
            <a:spLocks noGrp="1"/>
          </p:cNvSpPr>
          <p:nvPr>
            <p:ph type="sldNum" sz="quarter" idx="5"/>
          </p:nvPr>
        </p:nvSpPr>
        <p:spPr>
          <a:noFill/>
        </p:spPr>
        <p:txBody>
          <a:bodyPr/>
          <a:lstStyle>
            <a:lvl1pPr defTabSz="908050">
              <a:defRPr sz="2400" b="1">
                <a:solidFill>
                  <a:srgbClr val="B2B2B2"/>
                </a:solidFill>
                <a:latin typeface="Georgia" pitchFamily="18" charset="0"/>
                <a:ea typeface="MS PGothic" pitchFamily="34" charset="-128"/>
              </a:defRPr>
            </a:lvl1pPr>
            <a:lvl2pPr marL="742950" indent="-285750" defTabSz="908050">
              <a:defRPr sz="2400" b="1">
                <a:solidFill>
                  <a:srgbClr val="B2B2B2"/>
                </a:solidFill>
                <a:latin typeface="Georgia" pitchFamily="18" charset="0"/>
                <a:ea typeface="MS PGothic" pitchFamily="34" charset="-128"/>
              </a:defRPr>
            </a:lvl2pPr>
            <a:lvl3pPr marL="1143000" indent="-228600" defTabSz="908050">
              <a:defRPr sz="2400" b="1">
                <a:solidFill>
                  <a:srgbClr val="B2B2B2"/>
                </a:solidFill>
                <a:latin typeface="Georgia" pitchFamily="18" charset="0"/>
                <a:ea typeface="MS PGothic" pitchFamily="34" charset="-128"/>
              </a:defRPr>
            </a:lvl3pPr>
            <a:lvl4pPr marL="1600200" indent="-228600" defTabSz="908050">
              <a:defRPr sz="2400" b="1">
                <a:solidFill>
                  <a:srgbClr val="B2B2B2"/>
                </a:solidFill>
                <a:latin typeface="Georgia" pitchFamily="18" charset="0"/>
                <a:ea typeface="MS PGothic" pitchFamily="34" charset="-128"/>
              </a:defRPr>
            </a:lvl4pPr>
            <a:lvl5pPr marL="2057400" indent="-228600" defTabSz="908050">
              <a:defRPr sz="2400" b="1">
                <a:solidFill>
                  <a:srgbClr val="B2B2B2"/>
                </a:solidFill>
                <a:latin typeface="Georgia" pitchFamily="18" charset="0"/>
                <a:ea typeface="MS PGothic" pitchFamily="34" charset="-128"/>
              </a:defRPr>
            </a:lvl5pPr>
            <a:lvl6pPr marL="25146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6pPr>
            <a:lvl7pPr marL="29718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7pPr>
            <a:lvl8pPr marL="34290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8pPr>
            <a:lvl9pPr marL="38862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9pPr>
          </a:lstStyle>
          <a:p>
            <a:fld id="{F28CCFB6-CE48-463C-8C4B-5DD391A2C287}" type="slidenum">
              <a:rPr lang="fr-FR" altLang="fr-FR" sz="1100" b="0">
                <a:solidFill>
                  <a:prstClr val="black"/>
                </a:solidFill>
                <a:latin typeface="Lucida Grande"/>
              </a:rPr>
              <a:pPr/>
              <a:t>8</a:t>
            </a:fld>
            <a:endParaRPr lang="fr-FR" altLang="fr-FR" sz="1100" b="0" dirty="0">
              <a:solidFill>
                <a:prstClr val="black"/>
              </a:solidFill>
              <a:latin typeface="Lucida Grande"/>
            </a:endParaRPr>
          </a:p>
        </p:txBody>
      </p:sp>
    </p:spTree>
    <p:extLst>
      <p:ext uri="{BB962C8B-B14F-4D97-AF65-F5344CB8AC3E}">
        <p14:creationId xmlns:p14="http://schemas.microsoft.com/office/powerpoint/2010/main" val="1395213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t>9</a:t>
            </a:fld>
            <a:endParaRPr lang="fr-FR"/>
          </a:p>
        </p:txBody>
      </p:sp>
    </p:spTree>
    <p:extLst>
      <p:ext uri="{BB962C8B-B14F-4D97-AF65-F5344CB8AC3E}">
        <p14:creationId xmlns:p14="http://schemas.microsoft.com/office/powerpoint/2010/main" val="3004539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t>10</a:t>
            </a:fld>
            <a:endParaRPr lang="fr-FR"/>
          </a:p>
        </p:txBody>
      </p:sp>
    </p:spTree>
    <p:extLst>
      <p:ext uri="{BB962C8B-B14F-4D97-AF65-F5344CB8AC3E}">
        <p14:creationId xmlns:p14="http://schemas.microsoft.com/office/powerpoint/2010/main" val="3004539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0EC1621-8796-D34D-A67D-BC77EE6E18FD}" type="datetime1">
              <a:rPr lang="fr-FR" smtClean="0"/>
              <a:t>23/08/2019</a:t>
            </a:fld>
            <a:endParaRPr lang="fr-FR"/>
          </a:p>
        </p:txBody>
      </p:sp>
      <p:sp>
        <p:nvSpPr>
          <p:cNvPr id="6" name="Slide Number Placeholder 5"/>
          <p:cNvSpPr>
            <a:spLocks noGrp="1"/>
          </p:cNvSpPr>
          <p:nvPr>
            <p:ph type="sldNum" sz="quarter" idx="12"/>
          </p:nvPr>
        </p:nvSpPr>
        <p:spPr/>
        <p:txBody>
          <a:bodyPr/>
          <a:lstStyle/>
          <a:p>
            <a:fld id="{45853B60-5781-1F46-AF2A-6D2C30F6BE2D}" type="slidenum">
              <a:rPr lang="fr-FR" smtClean="0"/>
              <a:t>‹N°›</a:t>
            </a:fld>
            <a:endParaRPr lang="fr-FR"/>
          </a:p>
        </p:txBody>
      </p:sp>
    </p:spTree>
    <p:extLst>
      <p:ext uri="{BB962C8B-B14F-4D97-AF65-F5344CB8AC3E}">
        <p14:creationId xmlns:p14="http://schemas.microsoft.com/office/powerpoint/2010/main" val="627692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D8C34A4C-88C0-C247-8D13-B49F51FACBCE}" type="datetime1">
              <a:rPr lang="fr-FR" smtClean="0"/>
              <a:t>23/08/2019</a:t>
            </a:fld>
            <a:endParaRPr lang="fr-FR"/>
          </a:p>
        </p:txBody>
      </p:sp>
      <p:sp>
        <p:nvSpPr>
          <p:cNvPr id="5" name="Footer Placeholder 4"/>
          <p:cNvSpPr>
            <a:spLocks noGrp="1"/>
          </p:cNvSpPr>
          <p:nvPr>
            <p:ph type="ftr" sz="quarter" idx="11"/>
          </p:nvPr>
        </p:nvSpPr>
        <p:spPr/>
        <p:txBody>
          <a:bodyPr/>
          <a:lstStyle/>
          <a:p>
            <a:r>
              <a:rPr lang="fr-FR"/>
              <a:t>SEMAINE EUROPÉENNE DU DÉVELOPPEMENT DURABLE – 30 MAI AU 5 JUIN</a:t>
            </a:r>
          </a:p>
        </p:txBody>
      </p:sp>
      <p:sp>
        <p:nvSpPr>
          <p:cNvPr id="6" name="Slide Number Placeholder 5"/>
          <p:cNvSpPr>
            <a:spLocks noGrp="1"/>
          </p:cNvSpPr>
          <p:nvPr>
            <p:ph type="sldNum" sz="quarter" idx="12"/>
          </p:nvPr>
        </p:nvSpPr>
        <p:spPr/>
        <p:txBody>
          <a:bodyPr/>
          <a:lstStyle/>
          <a:p>
            <a:fld id="{45853B60-5781-1F46-AF2A-6D2C30F6BE2D}" type="slidenum">
              <a:rPr lang="fr-FR" smtClean="0"/>
              <a:t>‹N°›</a:t>
            </a:fld>
            <a:endParaRPr lang="fr-FR"/>
          </a:p>
        </p:txBody>
      </p:sp>
    </p:spTree>
    <p:extLst>
      <p:ext uri="{BB962C8B-B14F-4D97-AF65-F5344CB8AC3E}">
        <p14:creationId xmlns:p14="http://schemas.microsoft.com/office/powerpoint/2010/main" val="4221483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35765BBC-6F48-7F4C-A546-0D621221D373}" type="datetime1">
              <a:rPr lang="fr-FR" smtClean="0"/>
              <a:t>23/08/2019</a:t>
            </a:fld>
            <a:endParaRPr lang="fr-FR"/>
          </a:p>
        </p:txBody>
      </p:sp>
      <p:sp>
        <p:nvSpPr>
          <p:cNvPr id="6" name="Slide Number Placeholder 5"/>
          <p:cNvSpPr>
            <a:spLocks noGrp="1"/>
          </p:cNvSpPr>
          <p:nvPr>
            <p:ph type="sldNum" sz="quarter" idx="12"/>
          </p:nvPr>
        </p:nvSpPr>
        <p:spPr/>
        <p:txBody>
          <a:bodyPr/>
          <a:lstStyle/>
          <a:p>
            <a:fld id="{45853B60-5781-1F46-AF2A-6D2C30F6BE2D}" type="slidenum">
              <a:rPr lang="fr-FR" smtClean="0"/>
              <a:t>‹N°›</a:t>
            </a:fld>
            <a:endParaRPr lang="fr-FR"/>
          </a:p>
        </p:txBody>
      </p:sp>
    </p:spTree>
    <p:extLst>
      <p:ext uri="{BB962C8B-B14F-4D97-AF65-F5344CB8AC3E}">
        <p14:creationId xmlns:p14="http://schemas.microsoft.com/office/powerpoint/2010/main" val="1221317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a:t>Contacts :</a:t>
            </a:r>
          </a:p>
        </p:txBody>
      </p:sp>
    </p:spTree>
    <p:extLst>
      <p:ext uri="{BB962C8B-B14F-4D97-AF65-F5344CB8AC3E}">
        <p14:creationId xmlns:p14="http://schemas.microsoft.com/office/powerpoint/2010/main" val="182684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9B008A"/>
              </a:buClr>
              <a:defRPr>
                <a:solidFill>
                  <a:srgbClr val="000000"/>
                </a:solidFill>
              </a:defRPr>
            </a:lvl1pPr>
          </a:lstStyle>
          <a:p>
            <a:pPr lvl="0"/>
            <a:r>
              <a:rPr lang="fr-FR" dirty="0" smtClean="0"/>
              <a:t> Cliquez pour modifier les styles du texte du masque</a:t>
            </a:r>
            <a:endParaRPr lang="fr-FR" dirty="0"/>
          </a:p>
        </p:txBody>
      </p:sp>
    </p:spTree>
    <p:extLst>
      <p:ext uri="{BB962C8B-B14F-4D97-AF65-F5344CB8AC3E}">
        <p14:creationId xmlns:p14="http://schemas.microsoft.com/office/powerpoint/2010/main" val="11270661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87F8F535-A78B-2646-9AEA-3E0FDC696E08}" type="datetime1">
              <a:rPr lang="fr-FR" smtClean="0"/>
              <a:t>23/08/2019</a:t>
            </a:fld>
            <a:endParaRPr lang="fr-FR"/>
          </a:p>
        </p:txBody>
      </p:sp>
      <p:sp>
        <p:nvSpPr>
          <p:cNvPr id="6" name="Slide Number Placeholder 5"/>
          <p:cNvSpPr>
            <a:spLocks noGrp="1"/>
          </p:cNvSpPr>
          <p:nvPr>
            <p:ph type="sldNum" sz="quarter" idx="12"/>
          </p:nvPr>
        </p:nvSpPr>
        <p:spPr/>
        <p:txBody>
          <a:bodyPr/>
          <a:lstStyle/>
          <a:p>
            <a:fld id="{45853B60-5781-1F46-AF2A-6D2C30F6BE2D}" type="slidenum">
              <a:rPr lang="fr-FR" smtClean="0"/>
              <a:t>‹N°›</a:t>
            </a:fld>
            <a:endParaRPr lang="fr-FR"/>
          </a:p>
        </p:txBody>
      </p:sp>
    </p:spTree>
    <p:extLst>
      <p:ext uri="{BB962C8B-B14F-4D97-AF65-F5344CB8AC3E}">
        <p14:creationId xmlns:p14="http://schemas.microsoft.com/office/powerpoint/2010/main" val="4059026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61538E87-3C74-BB46-A05B-0DCBC4A59B51}" type="datetime1">
              <a:rPr lang="fr-FR" smtClean="0"/>
              <a:t>23/08/2019</a:t>
            </a:fld>
            <a:endParaRPr lang="fr-FR"/>
          </a:p>
        </p:txBody>
      </p:sp>
      <p:sp>
        <p:nvSpPr>
          <p:cNvPr id="6" name="Slide Number Placeholder 5"/>
          <p:cNvSpPr>
            <a:spLocks noGrp="1"/>
          </p:cNvSpPr>
          <p:nvPr>
            <p:ph type="sldNum" sz="quarter" idx="12"/>
          </p:nvPr>
        </p:nvSpPr>
        <p:spPr/>
        <p:txBody>
          <a:bodyPr/>
          <a:lstStyle/>
          <a:p>
            <a:fld id="{45853B60-5781-1F46-AF2A-6D2C30F6BE2D}" type="slidenum">
              <a:rPr lang="fr-FR" smtClean="0"/>
              <a:t>‹N°›</a:t>
            </a:fld>
            <a:endParaRPr lang="fr-FR"/>
          </a:p>
        </p:txBody>
      </p:sp>
    </p:spTree>
    <p:extLst>
      <p:ext uri="{BB962C8B-B14F-4D97-AF65-F5344CB8AC3E}">
        <p14:creationId xmlns:p14="http://schemas.microsoft.com/office/powerpoint/2010/main" val="993732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1DD30287-BC0A-E841-B7F7-8378DB1DEDA7}" type="datetime1">
              <a:rPr lang="fr-FR" smtClean="0"/>
              <a:t>23/08/2019</a:t>
            </a:fld>
            <a:endParaRPr lang="fr-FR"/>
          </a:p>
        </p:txBody>
      </p:sp>
      <p:sp>
        <p:nvSpPr>
          <p:cNvPr id="7" name="Slide Number Placeholder 6"/>
          <p:cNvSpPr>
            <a:spLocks noGrp="1"/>
          </p:cNvSpPr>
          <p:nvPr>
            <p:ph type="sldNum" sz="quarter" idx="12"/>
          </p:nvPr>
        </p:nvSpPr>
        <p:spPr/>
        <p:txBody>
          <a:bodyPr/>
          <a:lstStyle/>
          <a:p>
            <a:fld id="{45853B60-5781-1F46-AF2A-6D2C30F6BE2D}" type="slidenum">
              <a:rPr lang="fr-FR" smtClean="0"/>
              <a:t>‹N°›</a:t>
            </a:fld>
            <a:endParaRPr lang="fr-FR"/>
          </a:p>
        </p:txBody>
      </p:sp>
    </p:spTree>
    <p:extLst>
      <p:ext uri="{BB962C8B-B14F-4D97-AF65-F5344CB8AC3E}">
        <p14:creationId xmlns:p14="http://schemas.microsoft.com/office/powerpoint/2010/main" val="421823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D6A6CD1E-411D-1A47-8FC7-455B709C563F}" type="datetime1">
              <a:rPr lang="fr-FR" smtClean="0"/>
              <a:t>23/08/2019</a:t>
            </a:fld>
            <a:endParaRPr lang="fr-FR"/>
          </a:p>
        </p:txBody>
      </p:sp>
      <p:sp>
        <p:nvSpPr>
          <p:cNvPr id="9" name="Slide Number Placeholder 8"/>
          <p:cNvSpPr>
            <a:spLocks noGrp="1"/>
          </p:cNvSpPr>
          <p:nvPr>
            <p:ph type="sldNum" sz="quarter" idx="12"/>
          </p:nvPr>
        </p:nvSpPr>
        <p:spPr/>
        <p:txBody>
          <a:bodyPr/>
          <a:lstStyle/>
          <a:p>
            <a:fld id="{45853B60-5781-1F46-AF2A-6D2C30F6BE2D}" type="slidenum">
              <a:rPr lang="fr-FR" smtClean="0"/>
              <a:t>‹N°›</a:t>
            </a:fld>
            <a:endParaRPr lang="fr-FR"/>
          </a:p>
        </p:txBody>
      </p:sp>
    </p:spTree>
    <p:extLst>
      <p:ext uri="{BB962C8B-B14F-4D97-AF65-F5344CB8AC3E}">
        <p14:creationId xmlns:p14="http://schemas.microsoft.com/office/powerpoint/2010/main" val="696229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A8B9BD0-DB3B-934D-B471-D087C27EB49F}" type="datetime1">
              <a:rPr lang="fr-FR" smtClean="0"/>
              <a:t>23/08/2019</a:t>
            </a:fld>
            <a:endParaRPr lang="fr-FR"/>
          </a:p>
        </p:txBody>
      </p:sp>
      <p:sp>
        <p:nvSpPr>
          <p:cNvPr id="5" name="Slide Number Placeholder 4"/>
          <p:cNvSpPr>
            <a:spLocks noGrp="1"/>
          </p:cNvSpPr>
          <p:nvPr>
            <p:ph type="sldNum" sz="quarter" idx="12"/>
          </p:nvPr>
        </p:nvSpPr>
        <p:spPr/>
        <p:txBody>
          <a:bodyPr/>
          <a:lstStyle/>
          <a:p>
            <a:fld id="{45853B60-5781-1F46-AF2A-6D2C30F6BE2D}" type="slidenum">
              <a:rPr lang="fr-FR" smtClean="0"/>
              <a:t>‹N°›</a:t>
            </a:fld>
            <a:endParaRPr lang="fr-FR"/>
          </a:p>
        </p:txBody>
      </p:sp>
    </p:spTree>
    <p:extLst>
      <p:ext uri="{BB962C8B-B14F-4D97-AF65-F5344CB8AC3E}">
        <p14:creationId xmlns:p14="http://schemas.microsoft.com/office/powerpoint/2010/main" val="4122138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8EE2F-D086-A344-8188-7882FD0BBD23}" type="datetime1">
              <a:rPr lang="fr-FR" smtClean="0"/>
              <a:t>23/08/2019</a:t>
            </a:fld>
            <a:endParaRPr lang="fr-FR"/>
          </a:p>
        </p:txBody>
      </p:sp>
      <p:sp>
        <p:nvSpPr>
          <p:cNvPr id="4" name="Slide Number Placeholder 3"/>
          <p:cNvSpPr>
            <a:spLocks noGrp="1"/>
          </p:cNvSpPr>
          <p:nvPr>
            <p:ph type="sldNum" sz="quarter" idx="12"/>
          </p:nvPr>
        </p:nvSpPr>
        <p:spPr/>
        <p:txBody>
          <a:bodyPr/>
          <a:lstStyle/>
          <a:p>
            <a:fld id="{45853B60-5781-1F46-AF2A-6D2C30F6BE2D}" type="slidenum">
              <a:rPr lang="fr-FR" smtClean="0"/>
              <a:t>‹N°›</a:t>
            </a:fld>
            <a:endParaRPr lang="fr-FR"/>
          </a:p>
        </p:txBody>
      </p:sp>
    </p:spTree>
    <p:extLst>
      <p:ext uri="{BB962C8B-B14F-4D97-AF65-F5344CB8AC3E}">
        <p14:creationId xmlns:p14="http://schemas.microsoft.com/office/powerpoint/2010/main" val="2623817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7" name="Slide Number Placeholder 6"/>
          <p:cNvSpPr>
            <a:spLocks noGrp="1"/>
          </p:cNvSpPr>
          <p:nvPr>
            <p:ph type="sldNum" sz="quarter" idx="12"/>
          </p:nvPr>
        </p:nvSpPr>
        <p:spPr/>
        <p:txBody>
          <a:bodyPr/>
          <a:lstStyle/>
          <a:p>
            <a:fld id="{45853B60-5781-1F46-AF2A-6D2C30F6BE2D}" type="slidenum">
              <a:rPr lang="fr-FR" smtClean="0"/>
              <a:t>‹N°›</a:t>
            </a:fld>
            <a:endParaRPr lang="fr-FR"/>
          </a:p>
        </p:txBody>
      </p:sp>
    </p:spTree>
    <p:extLst>
      <p:ext uri="{BB962C8B-B14F-4D97-AF65-F5344CB8AC3E}">
        <p14:creationId xmlns:p14="http://schemas.microsoft.com/office/powerpoint/2010/main" val="3041279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5109F665-CC5B-7A43-91D9-A49698E10FD7}" type="datetime1">
              <a:rPr lang="fr-FR" smtClean="0"/>
              <a:t>23/08/2019</a:t>
            </a:fld>
            <a:endParaRPr lang="fr-FR"/>
          </a:p>
        </p:txBody>
      </p:sp>
      <p:sp>
        <p:nvSpPr>
          <p:cNvPr id="6" name="Footer Placeholder 5"/>
          <p:cNvSpPr>
            <a:spLocks noGrp="1"/>
          </p:cNvSpPr>
          <p:nvPr>
            <p:ph type="ftr" sz="quarter" idx="11"/>
          </p:nvPr>
        </p:nvSpPr>
        <p:spPr/>
        <p:txBody>
          <a:bodyPr/>
          <a:lstStyle/>
          <a:p>
            <a:r>
              <a:rPr lang="fr-FR"/>
              <a:t>SEMAINE EUROPÉENNE DU DÉVELOPPEMENT DURABLE – 30 MAI AU 5 JUIN</a:t>
            </a:r>
          </a:p>
        </p:txBody>
      </p:sp>
      <p:sp>
        <p:nvSpPr>
          <p:cNvPr id="7" name="Slide Number Placeholder 6"/>
          <p:cNvSpPr>
            <a:spLocks noGrp="1"/>
          </p:cNvSpPr>
          <p:nvPr>
            <p:ph type="sldNum" sz="quarter" idx="12"/>
          </p:nvPr>
        </p:nvSpPr>
        <p:spPr/>
        <p:txBody>
          <a:bodyPr/>
          <a:lstStyle/>
          <a:p>
            <a:fld id="{45853B60-5781-1F46-AF2A-6D2C30F6BE2D}" type="slidenum">
              <a:rPr lang="fr-FR" smtClean="0"/>
              <a:t>‹N°›</a:t>
            </a:fld>
            <a:endParaRPr lang="fr-FR"/>
          </a:p>
        </p:txBody>
      </p:sp>
    </p:spTree>
    <p:extLst>
      <p:ext uri="{BB962C8B-B14F-4D97-AF65-F5344CB8AC3E}">
        <p14:creationId xmlns:p14="http://schemas.microsoft.com/office/powerpoint/2010/main" val="4182373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265906-C071-704F-97DE-BDC7F1BEC74A}" type="datetime1">
              <a:rPr lang="fr-FR" smtClean="0"/>
              <a:t>23/08/2019</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SEMAINE EUROPÉENNE DU DÉVELOPPEMENT DURABLE – 30 MAI AU 5 JUIN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53B60-5781-1F46-AF2A-6D2C30F6BE2D}" type="slidenum">
              <a:rPr lang="fr-FR" smtClean="0"/>
              <a:t>‹N°›</a:t>
            </a:fld>
            <a:endParaRPr lang="fr-FR"/>
          </a:p>
        </p:txBody>
      </p:sp>
      <p:sp>
        <p:nvSpPr>
          <p:cNvPr id="7" name="Rectangle 6">
            <a:extLst>
              <a:ext uri="{FF2B5EF4-FFF2-40B4-BE49-F238E27FC236}">
                <a16:creationId xmlns="" xmlns:a16="http://schemas.microsoft.com/office/drawing/2014/main" id="{EEBCC0B6-7C92-5B4A-8DAB-F9B55F397977}"/>
              </a:ext>
            </a:extLst>
          </p:cNvPr>
          <p:cNvSpPr/>
          <p:nvPr userDrawn="1"/>
        </p:nvSpPr>
        <p:spPr>
          <a:xfrm>
            <a:off x="0" y="6356351"/>
            <a:ext cx="9144000" cy="501649"/>
          </a:xfrm>
          <a:prstGeom prst="rect">
            <a:avLst/>
          </a:prstGeom>
          <a:solidFill>
            <a:srgbClr val="EE7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8" name="Espace réservé du pied de page 7">
            <a:extLst>
              <a:ext uri="{FF2B5EF4-FFF2-40B4-BE49-F238E27FC236}">
                <a16:creationId xmlns="" xmlns:a16="http://schemas.microsoft.com/office/drawing/2014/main" id="{079FEE04-9BA4-9C4C-B96C-6F6203B7A8B5}"/>
              </a:ext>
            </a:extLst>
          </p:cNvPr>
          <p:cNvSpPr txBox="1">
            <a:spLocks/>
          </p:cNvSpPr>
          <p:nvPr userDrawn="1"/>
        </p:nvSpPr>
        <p:spPr>
          <a:xfrm>
            <a:off x="452385" y="6434637"/>
            <a:ext cx="5943857" cy="365125"/>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b="1" dirty="0" smtClean="0">
                <a:solidFill>
                  <a:schemeClr val="bg1"/>
                </a:solidFill>
              </a:rPr>
              <a:t>ÉVALUATIONS</a:t>
            </a:r>
            <a:r>
              <a:rPr lang="fr-FR" b="1" baseline="0" dirty="0" smtClean="0">
                <a:solidFill>
                  <a:schemeClr val="bg1"/>
                </a:solidFill>
              </a:rPr>
              <a:t> </a:t>
            </a:r>
            <a:r>
              <a:rPr lang="fr-FR" b="1" dirty="0" smtClean="0">
                <a:solidFill>
                  <a:schemeClr val="bg1"/>
                </a:solidFill>
              </a:rPr>
              <a:t>NATIONALES CP ET CE1</a:t>
            </a:r>
            <a:endParaRPr lang="fr-FR" dirty="0">
              <a:solidFill>
                <a:schemeClr val="bg1"/>
              </a:solidFill>
            </a:endParaRPr>
          </a:p>
        </p:txBody>
      </p:sp>
    </p:spTree>
    <p:extLst>
      <p:ext uri="{BB962C8B-B14F-4D97-AF65-F5344CB8AC3E}">
        <p14:creationId xmlns:p14="http://schemas.microsoft.com/office/powerpoint/2010/main" val="18240195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7" r:id="rId12"/>
    <p:sldLayoutId id="2147483688"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 xmlns:a16="http://schemas.microsoft.com/office/drawing/2014/main" id="{9F32BC65-9577-F24A-A8C1-0D4F782644E3}"/>
              </a:ext>
            </a:extLst>
          </p:cNvPr>
          <p:cNvSpPr>
            <a:spLocks noGrp="1"/>
          </p:cNvSpPr>
          <p:nvPr>
            <p:ph type="sldNum" sz="quarter" idx="12"/>
          </p:nvPr>
        </p:nvSpPr>
        <p:spPr/>
        <p:txBody>
          <a:bodyPr/>
          <a:lstStyle/>
          <a:p>
            <a:fld id="{45853B60-5781-1F46-AF2A-6D2C30F6BE2D}" type="slidenum">
              <a:rPr lang="fr-FR" smtClean="0"/>
              <a:t>2</a:t>
            </a:fld>
            <a:endParaRPr lang="fr-FR"/>
          </a:p>
        </p:txBody>
      </p:sp>
      <p:pic>
        <p:nvPicPr>
          <p:cNvPr id="3" name="Image 2">
            <a:extLst>
              <a:ext uri="{FF2B5EF4-FFF2-40B4-BE49-F238E27FC236}">
                <a16:creationId xmlns="" xmlns:a16="http://schemas.microsoft.com/office/drawing/2014/main" id="{94E1A270-0BA5-0342-A6A7-B576F067E397}"/>
              </a:ext>
            </a:extLst>
          </p:cNvPr>
          <p:cNvPicPr>
            <a:picLocks noChangeAspect="1"/>
          </p:cNvPicPr>
          <p:nvPr/>
        </p:nvPicPr>
        <p:blipFill>
          <a:blip r:embed="rId3"/>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 y="23813"/>
            <a:ext cx="9077325" cy="681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8887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8197502" y="6390910"/>
            <a:ext cx="403878" cy="365125"/>
          </a:xfrm>
          <a:prstGeom prst="rect">
            <a:avLst/>
          </a:prstGeom>
        </p:spPr>
        <p:txBody>
          <a:bodyPr/>
          <a:lstStyle/>
          <a:p>
            <a:fld id="{1FC8907D-B208-DC44-82F5-2940ECA1C9FA}" type="slidenum">
              <a:rPr lang="fr-FR" smtClean="0"/>
              <a:t>11</a:t>
            </a:fld>
            <a:endParaRPr lang="fr-FR"/>
          </a:p>
        </p:txBody>
      </p:sp>
      <p:sp>
        <p:nvSpPr>
          <p:cNvPr id="5" name="Titre 1"/>
          <p:cNvSpPr txBox="1">
            <a:spLocks/>
          </p:cNvSpPr>
          <p:nvPr/>
        </p:nvSpPr>
        <p:spPr>
          <a:xfrm>
            <a:off x="642799" y="34826"/>
            <a:ext cx="7881400" cy="12869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a:lstStyle>
          <a:p>
            <a:pPr lvl="0"/>
            <a:r>
              <a:rPr lang="fr-FR" dirty="0" smtClean="0">
                <a:solidFill>
                  <a:sysClr val="windowText" lastClr="000000">
                    <a:lumMod val="75000"/>
                    <a:lumOff val="25000"/>
                  </a:sysClr>
                </a:solidFill>
              </a:rPr>
              <a:t>REPÈRES CE1 – CONTENUS EN FRANÇAIS</a:t>
            </a:r>
            <a:endParaRPr kumimoji="0" lang="fr-FR" sz="2500" b="1" i="0" u="none" strike="noStrike" kern="1200" cap="none" spc="0" normalizeH="0" baseline="0" noProof="0" dirty="0">
              <a:ln>
                <a:noFill/>
              </a:ln>
              <a:solidFill>
                <a:sysClr val="windowText" lastClr="000000">
                  <a:lumMod val="75000"/>
                  <a:lumOff val="25000"/>
                </a:sysClr>
              </a:solidFill>
              <a:effectLst/>
              <a:uLnTx/>
              <a:uFillTx/>
              <a:latin typeface="Arial Black" charset="0"/>
            </a:endParaRPr>
          </a:p>
        </p:txBody>
      </p:sp>
      <p:sp>
        <p:nvSpPr>
          <p:cNvPr id="6" name="ZoneTexte 5"/>
          <p:cNvSpPr txBox="1"/>
          <p:nvPr/>
        </p:nvSpPr>
        <p:spPr>
          <a:xfrm>
            <a:off x="410308" y="1160522"/>
            <a:ext cx="8510954" cy="5262979"/>
          </a:xfrm>
          <a:prstGeom prst="rect">
            <a:avLst/>
          </a:prstGeom>
          <a:noFill/>
        </p:spPr>
        <p:txBody>
          <a:bodyPr wrap="square" rtlCol="0">
            <a:spAutoFit/>
          </a:bodyPr>
          <a:lstStyle/>
          <a:p>
            <a:pPr marL="342900" indent="-342900">
              <a:buFont typeface="Wingdings" panose="05000000000000000000" pitchFamily="2" charset="2"/>
              <a:buChar char="§"/>
            </a:pPr>
            <a:r>
              <a:rPr lang="fr-FR" sz="1600" dirty="0" smtClean="0">
                <a:solidFill>
                  <a:prstClr val="black"/>
                </a:solidFill>
              </a:rPr>
              <a:t>6 </a:t>
            </a:r>
            <a:r>
              <a:rPr lang="fr-FR" sz="1600" dirty="0">
                <a:solidFill>
                  <a:prstClr val="black"/>
                </a:solidFill>
              </a:rPr>
              <a:t>types d’exercices en passation </a:t>
            </a:r>
            <a:r>
              <a:rPr lang="fr-FR" sz="1600" dirty="0" smtClean="0">
                <a:solidFill>
                  <a:prstClr val="black"/>
                </a:solidFill>
              </a:rPr>
              <a:t>collective</a:t>
            </a:r>
          </a:p>
          <a:p>
            <a:pPr marL="342900" indent="-342900">
              <a:buFont typeface="Wingdings" panose="05000000000000000000" pitchFamily="2" charset="2"/>
              <a:buChar char="§"/>
            </a:pPr>
            <a:r>
              <a:rPr lang="fr-FR" sz="1600" dirty="0" smtClean="0">
                <a:solidFill>
                  <a:prstClr val="black"/>
                </a:solidFill>
              </a:rPr>
              <a:t>2 types d’exercices en passation individuelle</a:t>
            </a:r>
            <a:endParaRPr lang="fr-FR" sz="1600" dirty="0">
              <a:solidFill>
                <a:prstClr val="black"/>
              </a:solidFill>
            </a:endParaRPr>
          </a:p>
          <a:p>
            <a:pPr marL="342900" indent="-342900">
              <a:buFont typeface="Wingdings" panose="05000000000000000000" pitchFamily="2" charset="2"/>
              <a:buChar char="§"/>
            </a:pPr>
            <a:r>
              <a:rPr lang="fr-FR" sz="1600" dirty="0" smtClean="0">
                <a:solidFill>
                  <a:prstClr val="black"/>
                </a:solidFill>
              </a:rPr>
              <a:t>2 séquences + 2 exercices individuels</a:t>
            </a:r>
            <a:endParaRPr lang="fr-FR" sz="1600" dirty="0">
              <a:solidFill>
                <a:prstClr val="black"/>
              </a:solidFill>
            </a:endParaRPr>
          </a:p>
          <a:p>
            <a:pPr marL="342900" indent="-342900">
              <a:buFont typeface="Wingdings" panose="05000000000000000000" pitchFamily="2" charset="2"/>
              <a:buChar char="§"/>
            </a:pPr>
            <a:r>
              <a:rPr lang="fr-FR" sz="1600" dirty="0" smtClean="0">
                <a:solidFill>
                  <a:prstClr val="black"/>
                </a:solidFill>
              </a:rPr>
              <a:t>3 </a:t>
            </a:r>
            <a:r>
              <a:rPr lang="fr-FR" sz="1600" dirty="0">
                <a:solidFill>
                  <a:prstClr val="black"/>
                </a:solidFill>
              </a:rPr>
              <a:t>domaines</a:t>
            </a:r>
          </a:p>
          <a:p>
            <a:pPr marL="800100" lvl="1" indent="-342900">
              <a:buFont typeface="Wingdings" panose="05000000000000000000" pitchFamily="2" charset="2"/>
              <a:buChar char="§"/>
            </a:pPr>
            <a:r>
              <a:rPr lang="fr-FR" sz="1600" dirty="0">
                <a:solidFill>
                  <a:prstClr val="black"/>
                </a:solidFill>
              </a:rPr>
              <a:t>Langage oral</a:t>
            </a:r>
          </a:p>
          <a:p>
            <a:pPr marL="800100" lvl="1" indent="-342900">
              <a:buFont typeface="Wingdings" panose="05000000000000000000" pitchFamily="2" charset="2"/>
              <a:buChar char="§"/>
            </a:pPr>
            <a:r>
              <a:rPr lang="fr-FR" sz="1600" dirty="0">
                <a:solidFill>
                  <a:prstClr val="black"/>
                </a:solidFill>
              </a:rPr>
              <a:t>Lecture et compréhension de </a:t>
            </a:r>
            <a:r>
              <a:rPr lang="fr-FR" sz="1600" dirty="0" smtClean="0">
                <a:solidFill>
                  <a:prstClr val="black"/>
                </a:solidFill>
              </a:rPr>
              <a:t>l’écrit</a:t>
            </a:r>
          </a:p>
          <a:p>
            <a:pPr marL="800100" lvl="1" indent="-342900">
              <a:buFont typeface="Wingdings" panose="05000000000000000000" pitchFamily="2" charset="2"/>
              <a:buChar char="§"/>
            </a:pPr>
            <a:r>
              <a:rPr lang="fr-FR" sz="1600" dirty="0" smtClean="0">
                <a:solidFill>
                  <a:prstClr val="black"/>
                </a:solidFill>
              </a:rPr>
              <a:t>Etude de la langue</a:t>
            </a:r>
            <a:endParaRPr lang="fr-FR" sz="1600" dirty="0">
              <a:solidFill>
                <a:prstClr val="black"/>
              </a:solidFill>
            </a:endParaRPr>
          </a:p>
          <a:p>
            <a:pPr marL="342900" indent="-342900">
              <a:buFont typeface="Wingdings" panose="05000000000000000000" pitchFamily="2" charset="2"/>
              <a:buChar char="§"/>
            </a:pPr>
            <a:r>
              <a:rPr lang="fr-FR" sz="1600" dirty="0" smtClean="0">
                <a:solidFill>
                  <a:prstClr val="black"/>
                </a:solidFill>
              </a:rPr>
              <a:t>5 </a:t>
            </a:r>
            <a:r>
              <a:rPr lang="fr-FR" sz="1600" dirty="0">
                <a:solidFill>
                  <a:prstClr val="black"/>
                </a:solidFill>
              </a:rPr>
              <a:t>champs : </a:t>
            </a:r>
          </a:p>
          <a:p>
            <a:pPr marL="800100" lvl="1" indent="-342900">
              <a:buFont typeface="Wingdings" panose="05000000000000000000" pitchFamily="2" charset="2"/>
              <a:buChar char="§"/>
            </a:pPr>
            <a:r>
              <a:rPr lang="fr-FR" sz="1600" dirty="0">
                <a:solidFill>
                  <a:prstClr val="black"/>
                </a:solidFill>
              </a:rPr>
              <a:t>Ecouter pour comprendre des messages oraux ou des textes lus par un </a:t>
            </a:r>
            <a:r>
              <a:rPr lang="fr-FR" sz="1600" dirty="0" smtClean="0">
                <a:solidFill>
                  <a:prstClr val="black"/>
                </a:solidFill>
              </a:rPr>
              <a:t>adulte</a:t>
            </a:r>
          </a:p>
          <a:p>
            <a:pPr marL="800100" lvl="1" indent="-342900">
              <a:buFont typeface="Wingdings" panose="05000000000000000000" pitchFamily="2" charset="2"/>
              <a:buChar char="§"/>
            </a:pPr>
            <a:r>
              <a:rPr lang="fr-FR" sz="1600" dirty="0" smtClean="0">
                <a:solidFill>
                  <a:prstClr val="black"/>
                </a:solidFill>
              </a:rPr>
              <a:t>Comprendre un texte et contrôler sa compréhension</a:t>
            </a:r>
          </a:p>
          <a:p>
            <a:pPr marL="800100" lvl="1" indent="-342900">
              <a:buFont typeface="Wingdings" panose="05000000000000000000" pitchFamily="2" charset="2"/>
              <a:buChar char="§"/>
            </a:pPr>
            <a:r>
              <a:rPr lang="fr-FR" sz="1600" dirty="0" smtClean="0">
                <a:solidFill>
                  <a:prstClr val="black"/>
                </a:solidFill>
              </a:rPr>
              <a:t>De l’oral à l’écrit</a:t>
            </a:r>
            <a:endParaRPr lang="fr-FR" sz="1600" dirty="0">
              <a:solidFill>
                <a:prstClr val="black"/>
              </a:solidFill>
            </a:endParaRPr>
          </a:p>
          <a:p>
            <a:pPr marL="800100" lvl="1" indent="-342900">
              <a:buFont typeface="Wingdings" panose="05000000000000000000" pitchFamily="2" charset="2"/>
              <a:buChar char="§"/>
            </a:pPr>
            <a:r>
              <a:rPr lang="fr-FR" sz="1600" dirty="0">
                <a:solidFill>
                  <a:prstClr val="black"/>
                </a:solidFill>
              </a:rPr>
              <a:t>Identifier des mots de manière de plus en plus </a:t>
            </a:r>
            <a:r>
              <a:rPr lang="fr-FR" sz="1600" dirty="0" smtClean="0">
                <a:solidFill>
                  <a:prstClr val="black"/>
                </a:solidFill>
              </a:rPr>
              <a:t>aisée</a:t>
            </a:r>
          </a:p>
          <a:p>
            <a:pPr marL="800100" lvl="1" indent="-342900">
              <a:buFont typeface="Wingdings" panose="05000000000000000000" pitchFamily="2" charset="2"/>
              <a:buChar char="§"/>
            </a:pPr>
            <a:r>
              <a:rPr lang="fr-FR" sz="1600" dirty="0" smtClean="0">
                <a:solidFill>
                  <a:prstClr val="black"/>
                </a:solidFill>
              </a:rPr>
              <a:t>Lire à voix haute</a:t>
            </a:r>
            <a:endParaRPr lang="fr-FR" sz="1600" dirty="0">
              <a:solidFill>
                <a:prstClr val="black"/>
              </a:solidFill>
            </a:endParaRPr>
          </a:p>
          <a:p>
            <a:pPr marL="800100" lvl="1" indent="-342900">
              <a:buFont typeface="Wingdings" panose="05000000000000000000" pitchFamily="2" charset="2"/>
              <a:buChar char="§"/>
            </a:pPr>
            <a:endParaRPr lang="fr-FR" sz="1600" dirty="0">
              <a:solidFill>
                <a:prstClr val="black"/>
              </a:solidFill>
            </a:endParaRPr>
          </a:p>
          <a:p>
            <a:pPr marL="342900" indent="-342900">
              <a:buFont typeface="Wingdings" panose="05000000000000000000" pitchFamily="2" charset="2"/>
              <a:buChar char="§"/>
            </a:pPr>
            <a:r>
              <a:rPr lang="fr-FR" sz="1600" dirty="0">
                <a:solidFill>
                  <a:prstClr val="black"/>
                </a:solidFill>
              </a:rPr>
              <a:t> 4 compétences :</a:t>
            </a:r>
          </a:p>
          <a:p>
            <a:pPr marL="800100" lvl="1" indent="-342900">
              <a:buFont typeface="Wingdings" panose="05000000000000000000" pitchFamily="2" charset="2"/>
              <a:buChar char="§"/>
            </a:pPr>
            <a:r>
              <a:rPr lang="fr-FR" sz="1600" dirty="0" smtClean="0">
                <a:solidFill>
                  <a:prstClr val="black"/>
                </a:solidFill>
              </a:rPr>
              <a:t>Savoir mobiliser la compétence de décodage</a:t>
            </a:r>
            <a:endParaRPr lang="fr-FR" sz="1600" dirty="0">
              <a:solidFill>
                <a:prstClr val="black"/>
              </a:solidFill>
            </a:endParaRPr>
          </a:p>
          <a:p>
            <a:pPr marL="800100" lvl="1" indent="-342900">
              <a:buFont typeface="Wingdings" panose="05000000000000000000" pitchFamily="2" charset="2"/>
              <a:buChar char="§"/>
            </a:pPr>
            <a:r>
              <a:rPr lang="fr-FR" sz="1600" dirty="0" smtClean="0">
                <a:solidFill>
                  <a:prstClr val="black"/>
                </a:solidFill>
              </a:rPr>
              <a:t>Connaitre les correspondances graphophonologiques</a:t>
            </a:r>
            <a:endParaRPr lang="fr-FR" sz="1600" dirty="0">
              <a:solidFill>
                <a:prstClr val="black"/>
              </a:solidFill>
            </a:endParaRPr>
          </a:p>
          <a:p>
            <a:pPr marL="800100" lvl="1" indent="-342900">
              <a:buFont typeface="Wingdings" panose="05000000000000000000" pitchFamily="2" charset="2"/>
              <a:buChar char="§"/>
            </a:pPr>
            <a:r>
              <a:rPr lang="fr-FR" sz="1600" dirty="0" smtClean="0">
                <a:solidFill>
                  <a:prstClr val="black"/>
                </a:solidFill>
              </a:rPr>
              <a:t>Mémoriser le vocabulaire entendu dans les textes</a:t>
            </a:r>
          </a:p>
          <a:p>
            <a:pPr marL="800100" lvl="1" indent="-342900">
              <a:buFont typeface="Wingdings" panose="05000000000000000000" pitchFamily="2" charset="2"/>
              <a:buChar char="§"/>
            </a:pPr>
            <a:r>
              <a:rPr lang="fr-FR" sz="1600" dirty="0" smtClean="0">
                <a:solidFill>
                  <a:prstClr val="black"/>
                </a:solidFill>
              </a:rPr>
              <a:t>Savoir décoder et comprendre un texte</a:t>
            </a:r>
            <a:endParaRPr lang="fr-FR" sz="1600" dirty="0">
              <a:solidFill>
                <a:prstClr val="black"/>
              </a:solidFill>
            </a:endParaRPr>
          </a:p>
          <a:p>
            <a:pPr marL="914400" lvl="1" indent="-457200">
              <a:buFont typeface="Wingdings" panose="05000000000000000000" pitchFamily="2" charset="2"/>
              <a:buChar char="Ø"/>
            </a:pPr>
            <a:endParaRPr lang="fr-FR" sz="1600" dirty="0" smtClean="0">
              <a:solidFill>
                <a:prstClr val="black"/>
              </a:solidFill>
            </a:endParaRPr>
          </a:p>
          <a:p>
            <a:pPr marL="800100" lvl="1" indent="-342900">
              <a:buFont typeface="Wingdings" panose="05000000000000000000" pitchFamily="2" charset="2"/>
              <a:buChar char="Ø"/>
            </a:pPr>
            <a:endParaRPr lang="fr-FR" sz="1600" dirty="0">
              <a:solidFill>
                <a:prstClr val="black"/>
              </a:solidFill>
            </a:endParaRPr>
          </a:p>
        </p:txBody>
      </p:sp>
    </p:spTree>
    <p:extLst>
      <p:ext uri="{BB962C8B-B14F-4D97-AF65-F5344CB8AC3E}">
        <p14:creationId xmlns:p14="http://schemas.microsoft.com/office/powerpoint/2010/main" val="38367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8197502" y="6390910"/>
            <a:ext cx="403878" cy="365125"/>
          </a:xfrm>
          <a:prstGeom prst="rect">
            <a:avLst/>
          </a:prstGeom>
        </p:spPr>
        <p:txBody>
          <a:bodyPr/>
          <a:lstStyle/>
          <a:p>
            <a:fld id="{1FC8907D-B208-DC44-82F5-2940ECA1C9FA}" type="slidenum">
              <a:rPr lang="fr-FR" smtClean="0"/>
              <a:t>12</a:t>
            </a:fld>
            <a:endParaRPr lang="fr-FR"/>
          </a:p>
        </p:txBody>
      </p:sp>
      <p:sp>
        <p:nvSpPr>
          <p:cNvPr id="5" name="Titre 1"/>
          <p:cNvSpPr txBox="1">
            <a:spLocks/>
          </p:cNvSpPr>
          <p:nvPr/>
        </p:nvSpPr>
        <p:spPr>
          <a:xfrm>
            <a:off x="333374" y="34826"/>
            <a:ext cx="8810626" cy="12869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a:lstStyle>
          <a:p>
            <a:pPr lvl="0"/>
            <a:r>
              <a:rPr lang="fr-FR" dirty="0" smtClean="0">
                <a:solidFill>
                  <a:sysClr val="windowText" lastClr="000000">
                    <a:lumMod val="75000"/>
                    <a:lumOff val="25000"/>
                  </a:sysClr>
                </a:solidFill>
              </a:rPr>
              <a:t>REPÈRES CE1 – CONTENUS EN MATHÉMATIQUES</a:t>
            </a:r>
            <a:endParaRPr kumimoji="0" lang="fr-FR" sz="2500" b="1" i="0" u="none" strike="noStrike" kern="1200" cap="none" spc="0" normalizeH="0" baseline="0" noProof="0" dirty="0">
              <a:ln>
                <a:noFill/>
              </a:ln>
              <a:solidFill>
                <a:sysClr val="windowText" lastClr="000000">
                  <a:lumMod val="75000"/>
                  <a:lumOff val="25000"/>
                </a:sysClr>
              </a:solidFill>
              <a:effectLst/>
              <a:uLnTx/>
              <a:uFillTx/>
              <a:latin typeface="Arial Black" charset="0"/>
            </a:endParaRPr>
          </a:p>
        </p:txBody>
      </p:sp>
      <p:sp>
        <p:nvSpPr>
          <p:cNvPr id="6" name="ZoneTexte 5"/>
          <p:cNvSpPr txBox="1"/>
          <p:nvPr/>
        </p:nvSpPr>
        <p:spPr>
          <a:xfrm>
            <a:off x="410308" y="1436848"/>
            <a:ext cx="8510954" cy="5109091"/>
          </a:xfrm>
          <a:prstGeom prst="rect">
            <a:avLst/>
          </a:prstGeom>
          <a:noFill/>
        </p:spPr>
        <p:txBody>
          <a:bodyPr wrap="square" rtlCol="0">
            <a:spAutoFit/>
          </a:bodyPr>
          <a:lstStyle/>
          <a:p>
            <a:pPr marL="342900" indent="-342900">
              <a:buFont typeface="Wingdings" panose="05000000000000000000" pitchFamily="2" charset="2"/>
              <a:buChar char="§"/>
            </a:pPr>
            <a:r>
              <a:rPr lang="fr-FR" sz="1600" dirty="0" smtClean="0">
                <a:solidFill>
                  <a:prstClr val="black"/>
                </a:solidFill>
              </a:rPr>
              <a:t>7 </a:t>
            </a:r>
            <a:r>
              <a:rPr lang="fr-FR" sz="1600" dirty="0">
                <a:solidFill>
                  <a:prstClr val="black"/>
                </a:solidFill>
              </a:rPr>
              <a:t>types d’exercices en passation collective</a:t>
            </a:r>
          </a:p>
          <a:p>
            <a:pPr marL="342900" indent="-342900">
              <a:buFont typeface="Wingdings" panose="05000000000000000000" pitchFamily="2" charset="2"/>
              <a:buChar char="§"/>
            </a:pPr>
            <a:r>
              <a:rPr lang="fr-FR" sz="1600" dirty="0">
                <a:solidFill>
                  <a:prstClr val="black"/>
                </a:solidFill>
              </a:rPr>
              <a:t>2 séquences</a:t>
            </a:r>
          </a:p>
          <a:p>
            <a:pPr marL="342900" indent="-342900">
              <a:buFont typeface="Wingdings" panose="05000000000000000000" pitchFamily="2" charset="2"/>
              <a:buChar char="§"/>
            </a:pPr>
            <a:r>
              <a:rPr lang="fr-FR" sz="1600" dirty="0">
                <a:solidFill>
                  <a:prstClr val="black"/>
                </a:solidFill>
              </a:rPr>
              <a:t>2 domaines</a:t>
            </a:r>
          </a:p>
          <a:p>
            <a:pPr marL="800100" lvl="1" indent="-342900">
              <a:buFont typeface="Wingdings" panose="05000000000000000000" pitchFamily="2" charset="2"/>
              <a:buChar char="§"/>
            </a:pPr>
            <a:r>
              <a:rPr lang="fr-FR" sz="1600" dirty="0">
                <a:solidFill>
                  <a:prstClr val="black"/>
                </a:solidFill>
              </a:rPr>
              <a:t>Nombres et calculs</a:t>
            </a:r>
          </a:p>
          <a:p>
            <a:pPr marL="800100" lvl="1" indent="-342900">
              <a:buFont typeface="Wingdings" panose="05000000000000000000" pitchFamily="2" charset="2"/>
              <a:buChar char="§"/>
            </a:pPr>
            <a:r>
              <a:rPr lang="fr-FR" sz="1600" dirty="0">
                <a:solidFill>
                  <a:prstClr val="black"/>
                </a:solidFill>
              </a:rPr>
              <a:t>Espace et géométrie</a:t>
            </a:r>
          </a:p>
          <a:p>
            <a:pPr marL="342900" indent="-342900">
              <a:buFont typeface="Wingdings" panose="05000000000000000000" pitchFamily="2" charset="2"/>
              <a:buChar char="§"/>
            </a:pPr>
            <a:r>
              <a:rPr lang="fr-FR" sz="1600" dirty="0">
                <a:solidFill>
                  <a:prstClr val="black"/>
                </a:solidFill>
              </a:rPr>
              <a:t>4 champs : </a:t>
            </a:r>
          </a:p>
          <a:p>
            <a:pPr marL="800100" lvl="1" indent="-342900">
              <a:buFont typeface="Wingdings" panose="05000000000000000000" pitchFamily="2" charset="2"/>
              <a:buChar char="§"/>
            </a:pPr>
            <a:r>
              <a:rPr lang="fr-FR" sz="1600" dirty="0">
                <a:solidFill>
                  <a:prstClr val="black"/>
                </a:solidFill>
              </a:rPr>
              <a:t>Nommer, lire, écrire et représenter des nombres </a:t>
            </a:r>
            <a:r>
              <a:rPr lang="fr-FR" sz="1600" dirty="0" smtClean="0">
                <a:solidFill>
                  <a:prstClr val="black"/>
                </a:solidFill>
              </a:rPr>
              <a:t>entiers</a:t>
            </a:r>
          </a:p>
          <a:p>
            <a:pPr marL="800100" lvl="1" indent="-342900">
              <a:buFont typeface="Wingdings" panose="05000000000000000000" pitchFamily="2" charset="2"/>
              <a:buChar char="§"/>
            </a:pPr>
            <a:r>
              <a:rPr lang="fr-FR" sz="1600" dirty="0" smtClean="0">
                <a:solidFill>
                  <a:prstClr val="black"/>
                </a:solidFill>
              </a:rPr>
              <a:t>Résoudre </a:t>
            </a:r>
            <a:r>
              <a:rPr lang="fr-FR" sz="1600" dirty="0">
                <a:solidFill>
                  <a:prstClr val="black"/>
                </a:solidFill>
              </a:rPr>
              <a:t>des problèmes en utilisant des nombres entiers et le calcul</a:t>
            </a:r>
          </a:p>
          <a:p>
            <a:pPr marL="800100" lvl="1" indent="-342900">
              <a:buFont typeface="Wingdings" panose="05000000000000000000" pitchFamily="2" charset="2"/>
              <a:buChar char="§"/>
            </a:pPr>
            <a:r>
              <a:rPr lang="fr-FR" sz="1600" dirty="0" smtClean="0">
                <a:solidFill>
                  <a:prstClr val="black"/>
                </a:solidFill>
              </a:rPr>
              <a:t>Calculer avec des nombres entiers</a:t>
            </a:r>
            <a:endParaRPr lang="fr-FR" sz="1600" dirty="0">
              <a:solidFill>
                <a:prstClr val="black"/>
              </a:solidFill>
            </a:endParaRPr>
          </a:p>
          <a:p>
            <a:pPr marL="800100" lvl="1" indent="-342900">
              <a:buFont typeface="Wingdings" panose="05000000000000000000" pitchFamily="2" charset="2"/>
              <a:buChar char="§"/>
            </a:pPr>
            <a:r>
              <a:rPr lang="fr-FR" sz="1600" dirty="0">
                <a:solidFill>
                  <a:prstClr val="black"/>
                </a:solidFill>
              </a:rPr>
              <a:t>Reconnaitre, nommer, décrire, reproduire, construire quelques figures géométriques</a:t>
            </a:r>
          </a:p>
          <a:p>
            <a:pPr marL="800100" lvl="1" indent="-342900">
              <a:buFont typeface="Wingdings" panose="05000000000000000000" pitchFamily="2" charset="2"/>
              <a:buChar char="§"/>
            </a:pPr>
            <a:endParaRPr lang="fr-FR" sz="1600" dirty="0">
              <a:solidFill>
                <a:prstClr val="black"/>
              </a:solidFill>
            </a:endParaRPr>
          </a:p>
          <a:p>
            <a:pPr marL="342900" indent="-342900">
              <a:buFont typeface="Wingdings" panose="05000000000000000000" pitchFamily="2" charset="2"/>
              <a:buChar char="§"/>
            </a:pPr>
            <a:r>
              <a:rPr lang="fr-FR" sz="1600" dirty="0">
                <a:solidFill>
                  <a:prstClr val="black"/>
                </a:solidFill>
              </a:rPr>
              <a:t> 5 compétences :</a:t>
            </a:r>
          </a:p>
          <a:p>
            <a:pPr marL="800100" lvl="1" indent="-342900">
              <a:buFont typeface="Wingdings" panose="05000000000000000000" pitchFamily="2" charset="2"/>
              <a:buChar char="§"/>
            </a:pPr>
            <a:r>
              <a:rPr lang="fr-FR" sz="1600" dirty="0">
                <a:solidFill>
                  <a:prstClr val="black"/>
                </a:solidFill>
              </a:rPr>
              <a:t>Utiliser diverses représentations des nombres</a:t>
            </a:r>
          </a:p>
          <a:p>
            <a:pPr marL="800100" lvl="1" indent="-342900">
              <a:buFont typeface="Wingdings" panose="05000000000000000000" pitchFamily="2" charset="2"/>
              <a:buChar char="§"/>
            </a:pPr>
            <a:r>
              <a:rPr lang="fr-FR" sz="1600" dirty="0">
                <a:solidFill>
                  <a:prstClr val="black"/>
                </a:solidFill>
              </a:rPr>
              <a:t>Résoudre des problèmes […] conduisant à utiliser les quatre opérations</a:t>
            </a:r>
          </a:p>
          <a:p>
            <a:pPr marL="800100" lvl="1" indent="-342900">
              <a:buFont typeface="Wingdings" panose="05000000000000000000" pitchFamily="2" charset="2"/>
              <a:buChar char="§"/>
            </a:pPr>
            <a:r>
              <a:rPr lang="fr-FR" sz="1600" dirty="0" smtClean="0">
                <a:solidFill>
                  <a:prstClr val="black"/>
                </a:solidFill>
              </a:rPr>
              <a:t>Traiter à l’oral et à l’écrit des calculs relevant des quatre opérations</a:t>
            </a:r>
            <a:endParaRPr lang="fr-FR" sz="1600" dirty="0">
              <a:solidFill>
                <a:prstClr val="black"/>
              </a:solidFill>
            </a:endParaRPr>
          </a:p>
          <a:p>
            <a:pPr marL="800100" lvl="1" indent="-342900">
              <a:buFont typeface="Wingdings" panose="05000000000000000000" pitchFamily="2" charset="2"/>
              <a:buChar char="§"/>
            </a:pPr>
            <a:r>
              <a:rPr lang="fr-FR" sz="1600" dirty="0">
                <a:solidFill>
                  <a:prstClr val="black"/>
                </a:solidFill>
              </a:rPr>
              <a:t>Reproduire […] des assemblages de figures planes</a:t>
            </a:r>
          </a:p>
          <a:p>
            <a:pPr marL="800100" lvl="1" indent="-342900">
              <a:buFont typeface="Wingdings" panose="05000000000000000000" pitchFamily="2" charset="2"/>
              <a:buChar char="§"/>
            </a:pPr>
            <a:r>
              <a:rPr lang="fr-FR" sz="1600" dirty="0">
                <a:solidFill>
                  <a:prstClr val="black"/>
                </a:solidFill>
              </a:rPr>
              <a:t>Associer un nombre entier à une position […] ainsi qu’à la distance de ce point à l’origine</a:t>
            </a:r>
          </a:p>
          <a:p>
            <a:pPr lvl="1"/>
            <a:endParaRPr lang="fr-FR" sz="1600" dirty="0">
              <a:solidFill>
                <a:srgbClr val="000000"/>
              </a:solidFill>
            </a:endParaRPr>
          </a:p>
          <a:p>
            <a:pPr marL="914400" lvl="1" indent="-457200">
              <a:buFont typeface="Wingdings" panose="05000000000000000000" pitchFamily="2" charset="2"/>
              <a:buChar char="Ø"/>
            </a:pPr>
            <a:endParaRPr lang="fr-FR" sz="1600" dirty="0">
              <a:solidFill>
                <a:prstClr val="black"/>
              </a:solidFill>
            </a:endParaRPr>
          </a:p>
          <a:p>
            <a:pPr marL="800100" lvl="1" indent="-342900">
              <a:buFont typeface="Wingdings" panose="05000000000000000000" pitchFamily="2" charset="2"/>
              <a:buChar char="Ø"/>
            </a:pPr>
            <a:endParaRPr lang="fr-FR" sz="1600" dirty="0">
              <a:solidFill>
                <a:prstClr val="black"/>
              </a:solidFill>
            </a:endParaRPr>
          </a:p>
        </p:txBody>
      </p:sp>
    </p:spTree>
    <p:extLst>
      <p:ext uri="{BB962C8B-B14F-4D97-AF65-F5344CB8AC3E}">
        <p14:creationId xmlns:p14="http://schemas.microsoft.com/office/powerpoint/2010/main" val="2714557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8197502" y="6390910"/>
            <a:ext cx="403878" cy="365125"/>
          </a:xfrm>
          <a:prstGeom prst="rect">
            <a:avLst/>
          </a:prstGeom>
        </p:spPr>
        <p:txBody>
          <a:bodyPr/>
          <a:lstStyle/>
          <a:p>
            <a:fld id="{1FC8907D-B208-DC44-82F5-2940ECA1C9FA}" type="slidenum">
              <a:rPr lang="fr-FR" smtClean="0"/>
              <a:t>13</a:t>
            </a:fld>
            <a:endParaRPr lang="fr-FR"/>
          </a:p>
        </p:txBody>
      </p:sp>
      <p:sp>
        <p:nvSpPr>
          <p:cNvPr id="5" name="Titre 1"/>
          <p:cNvSpPr txBox="1">
            <a:spLocks/>
          </p:cNvSpPr>
          <p:nvPr/>
        </p:nvSpPr>
        <p:spPr>
          <a:xfrm>
            <a:off x="642799" y="34826"/>
            <a:ext cx="7881400" cy="12869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a:lstStyle>
          <a:p>
            <a:pPr lvl="0"/>
            <a:r>
              <a:rPr lang="fr-FR" dirty="0" smtClean="0">
                <a:solidFill>
                  <a:sysClr val="windowText" lastClr="000000">
                    <a:lumMod val="75000"/>
                    <a:lumOff val="25000"/>
                  </a:sysClr>
                </a:solidFill>
              </a:rPr>
              <a:t>ADAPTATIONS</a:t>
            </a:r>
            <a:endParaRPr kumimoji="0" lang="fr-FR" sz="2500" b="1" i="0" u="none" strike="noStrike" kern="1200" cap="none" spc="0" normalizeH="0" baseline="0" noProof="0" dirty="0">
              <a:ln>
                <a:noFill/>
              </a:ln>
              <a:solidFill>
                <a:sysClr val="windowText" lastClr="000000">
                  <a:lumMod val="75000"/>
                  <a:lumOff val="25000"/>
                </a:sysClr>
              </a:solidFill>
              <a:effectLst/>
              <a:uLnTx/>
              <a:uFillTx/>
              <a:latin typeface="Arial Black" charset="0"/>
            </a:endParaRPr>
          </a:p>
        </p:txBody>
      </p:sp>
      <p:sp>
        <p:nvSpPr>
          <p:cNvPr id="7" name="ZoneTexte 6"/>
          <p:cNvSpPr txBox="1"/>
          <p:nvPr/>
        </p:nvSpPr>
        <p:spPr>
          <a:xfrm>
            <a:off x="410308" y="1436848"/>
            <a:ext cx="8510954" cy="4278094"/>
          </a:xfrm>
          <a:prstGeom prst="rect">
            <a:avLst/>
          </a:prstGeom>
          <a:noFill/>
        </p:spPr>
        <p:txBody>
          <a:bodyPr wrap="square" rtlCol="0">
            <a:spAutoFit/>
          </a:bodyPr>
          <a:lstStyle/>
          <a:p>
            <a:pPr marL="342900" indent="-342900">
              <a:buFont typeface="Wingdings" panose="05000000000000000000" pitchFamily="2" charset="2"/>
              <a:buChar char="§"/>
            </a:pPr>
            <a:r>
              <a:rPr lang="fr-FR" sz="1600" dirty="0" smtClean="0">
                <a:solidFill>
                  <a:prstClr val="black"/>
                </a:solidFill>
              </a:rPr>
              <a:t>Trois </a:t>
            </a:r>
            <a:r>
              <a:rPr lang="fr-FR" sz="1600" dirty="0">
                <a:solidFill>
                  <a:prstClr val="black"/>
                </a:solidFill>
              </a:rPr>
              <a:t>cahiers adaptés </a:t>
            </a:r>
          </a:p>
          <a:p>
            <a:pPr marL="800100" lvl="1" indent="-342900">
              <a:buFont typeface="Wingdings" panose="05000000000000000000" pitchFamily="2" charset="2"/>
              <a:buChar char="§"/>
            </a:pPr>
            <a:r>
              <a:rPr lang="fr-FR" sz="1600" dirty="0" smtClean="0">
                <a:solidFill>
                  <a:prstClr val="black"/>
                </a:solidFill>
              </a:rPr>
              <a:t>un </a:t>
            </a:r>
            <a:r>
              <a:rPr lang="fr-FR" sz="1600" dirty="0">
                <a:solidFill>
                  <a:prstClr val="black"/>
                </a:solidFill>
              </a:rPr>
              <a:t>cahier adapté au plus grand nombre de besoins et qui sert de base à tous les cahiers </a:t>
            </a:r>
            <a:r>
              <a:rPr lang="fr-FR" sz="1600" dirty="0" smtClean="0">
                <a:solidFill>
                  <a:prstClr val="black"/>
                </a:solidFill>
              </a:rPr>
              <a:t>adaptés</a:t>
            </a:r>
            <a:endParaRPr lang="fr-FR" sz="1600" dirty="0">
              <a:solidFill>
                <a:prstClr val="black"/>
              </a:solidFill>
            </a:endParaRPr>
          </a:p>
          <a:p>
            <a:pPr marL="800100" lvl="1" indent="-342900">
              <a:buFont typeface="Wingdings" panose="05000000000000000000" pitchFamily="2" charset="2"/>
              <a:buChar char="§"/>
            </a:pPr>
            <a:r>
              <a:rPr lang="fr-FR" sz="1600" dirty="0">
                <a:solidFill>
                  <a:prstClr val="black"/>
                </a:solidFill>
              </a:rPr>
              <a:t>un cahier à destination des élèves sourds codant ou signant </a:t>
            </a:r>
          </a:p>
          <a:p>
            <a:pPr marL="800100" lvl="1" indent="-342900">
              <a:buFont typeface="Wingdings" panose="05000000000000000000" pitchFamily="2" charset="2"/>
              <a:buChar char="§"/>
            </a:pPr>
            <a:r>
              <a:rPr lang="fr-FR" sz="1600" dirty="0" smtClean="0">
                <a:solidFill>
                  <a:prstClr val="black"/>
                </a:solidFill>
              </a:rPr>
              <a:t>un </a:t>
            </a:r>
            <a:r>
              <a:rPr lang="fr-FR" sz="1600" dirty="0">
                <a:solidFill>
                  <a:prstClr val="black"/>
                </a:solidFill>
              </a:rPr>
              <a:t>cahier à destination des élèves non-voyants</a:t>
            </a:r>
          </a:p>
          <a:p>
            <a:pPr marL="342900" indent="-342900">
              <a:buFont typeface="Wingdings" panose="05000000000000000000" pitchFamily="2" charset="2"/>
              <a:buChar char="§"/>
            </a:pPr>
            <a:endParaRPr lang="fr-FR" sz="1600" dirty="0">
              <a:solidFill>
                <a:prstClr val="black"/>
              </a:solidFill>
            </a:endParaRPr>
          </a:p>
          <a:p>
            <a:pPr marL="342900" indent="-342900">
              <a:buFont typeface="Wingdings" panose="05000000000000000000" pitchFamily="2" charset="2"/>
              <a:buChar char="§"/>
            </a:pPr>
            <a:r>
              <a:rPr lang="fr-FR" sz="1600" dirty="0" smtClean="0">
                <a:solidFill>
                  <a:prstClr val="black"/>
                </a:solidFill>
              </a:rPr>
              <a:t>Les  </a:t>
            </a:r>
            <a:r>
              <a:rPr lang="fr-FR" sz="1600" dirty="0">
                <a:solidFill>
                  <a:prstClr val="black"/>
                </a:solidFill>
              </a:rPr>
              <a:t>guides du </a:t>
            </a:r>
            <a:r>
              <a:rPr lang="fr-FR" sz="1600" dirty="0" smtClean="0">
                <a:solidFill>
                  <a:prstClr val="black"/>
                </a:solidFill>
              </a:rPr>
              <a:t>professeur présentant</a:t>
            </a:r>
            <a:endParaRPr lang="fr-FR" sz="1600" dirty="0">
              <a:solidFill>
                <a:prstClr val="black"/>
              </a:solidFill>
            </a:endParaRPr>
          </a:p>
          <a:p>
            <a:pPr marL="800100" lvl="1" indent="-342900">
              <a:buFont typeface="Wingdings" panose="05000000000000000000" pitchFamily="2" charset="2"/>
              <a:buChar char="§"/>
            </a:pPr>
            <a:r>
              <a:rPr lang="fr-FR" sz="1600" dirty="0" smtClean="0">
                <a:solidFill>
                  <a:prstClr val="black"/>
                </a:solidFill>
              </a:rPr>
              <a:t>des </a:t>
            </a:r>
            <a:r>
              <a:rPr lang="fr-FR" sz="1600" dirty="0" smtClean="0">
                <a:solidFill>
                  <a:prstClr val="black"/>
                </a:solidFill>
              </a:rPr>
              <a:t>consignes </a:t>
            </a:r>
            <a:r>
              <a:rPr lang="fr-FR" sz="1600" dirty="0">
                <a:solidFill>
                  <a:prstClr val="black"/>
                </a:solidFill>
              </a:rPr>
              <a:t>de </a:t>
            </a:r>
            <a:r>
              <a:rPr lang="fr-FR" sz="1600" dirty="0" smtClean="0">
                <a:solidFill>
                  <a:prstClr val="black"/>
                </a:solidFill>
              </a:rPr>
              <a:t>passation adaptées </a:t>
            </a:r>
            <a:r>
              <a:rPr lang="fr-FR" sz="1600" dirty="0">
                <a:solidFill>
                  <a:prstClr val="black"/>
                </a:solidFill>
              </a:rPr>
              <a:t>pour que la compréhension ne soit pas un obstacle  à la passation </a:t>
            </a:r>
            <a:r>
              <a:rPr lang="fr-FR" sz="1600" dirty="0" smtClean="0">
                <a:solidFill>
                  <a:prstClr val="black"/>
                </a:solidFill>
              </a:rPr>
              <a:t>( </a:t>
            </a:r>
            <a:r>
              <a:rPr lang="fr-FR" sz="1600" dirty="0">
                <a:solidFill>
                  <a:prstClr val="black"/>
                </a:solidFill>
              </a:rPr>
              <a:t>Facile À Lire et à Comprendre).</a:t>
            </a:r>
          </a:p>
          <a:p>
            <a:pPr marL="800100" lvl="1" indent="-342900">
              <a:buFont typeface="Wingdings" panose="05000000000000000000" pitchFamily="2" charset="2"/>
              <a:buChar char="§"/>
            </a:pPr>
            <a:r>
              <a:rPr lang="fr-FR" sz="1600" dirty="0" smtClean="0">
                <a:solidFill>
                  <a:prstClr val="black"/>
                </a:solidFill>
              </a:rPr>
              <a:t>des </a:t>
            </a:r>
            <a:r>
              <a:rPr lang="fr-FR" sz="1600" dirty="0" smtClean="0">
                <a:solidFill>
                  <a:prstClr val="black"/>
                </a:solidFill>
              </a:rPr>
              <a:t>conseils </a:t>
            </a:r>
            <a:r>
              <a:rPr lang="fr-FR" sz="1600" dirty="0">
                <a:solidFill>
                  <a:prstClr val="black"/>
                </a:solidFill>
              </a:rPr>
              <a:t>de passation qui engagent à garantir un bien-être physique et psychique de tous les élèves au moment de la </a:t>
            </a:r>
            <a:r>
              <a:rPr lang="fr-FR" sz="1600" dirty="0" smtClean="0">
                <a:solidFill>
                  <a:prstClr val="black"/>
                </a:solidFill>
              </a:rPr>
              <a:t>passation.</a:t>
            </a:r>
          </a:p>
          <a:p>
            <a:pPr marL="800100" lvl="1" indent="-342900">
              <a:buFont typeface="Wingdings" panose="05000000000000000000" pitchFamily="2" charset="2"/>
              <a:buChar char="§"/>
            </a:pPr>
            <a:endParaRPr lang="fr-FR" sz="1600" dirty="0">
              <a:solidFill>
                <a:prstClr val="black"/>
              </a:solidFill>
            </a:endParaRPr>
          </a:p>
          <a:p>
            <a:pPr marL="457200" indent="-342900">
              <a:buFont typeface="Wingdings" panose="05000000000000000000" pitchFamily="2" charset="2"/>
              <a:buChar char="§"/>
            </a:pPr>
            <a:r>
              <a:rPr lang="fr-FR" sz="1600" dirty="0">
                <a:solidFill>
                  <a:prstClr val="black"/>
                </a:solidFill>
              </a:rPr>
              <a:t>Le maintien </a:t>
            </a:r>
            <a:r>
              <a:rPr lang="fr-FR" sz="1600" dirty="0">
                <a:solidFill>
                  <a:prstClr val="black"/>
                </a:solidFill>
              </a:rPr>
              <a:t>des outils compensation, mis en œuvre dans le cadre des PAP et PPS, doit être garanti</a:t>
            </a:r>
            <a:r>
              <a:rPr lang="fr-FR" sz="1600" dirty="0">
                <a:solidFill>
                  <a:prstClr val="black"/>
                </a:solidFill>
              </a:rPr>
              <a:t>.</a:t>
            </a:r>
          </a:p>
          <a:p>
            <a:pPr lvl="1"/>
            <a:endParaRPr lang="fr-FR" sz="1600" dirty="0">
              <a:solidFill>
                <a:srgbClr val="000000"/>
              </a:solidFill>
            </a:endParaRPr>
          </a:p>
          <a:p>
            <a:pPr marL="914400" lvl="1" indent="-457200">
              <a:buFont typeface="Wingdings" panose="05000000000000000000" pitchFamily="2" charset="2"/>
              <a:buChar char="Ø"/>
            </a:pPr>
            <a:endParaRPr lang="fr-FR" sz="1600" dirty="0">
              <a:solidFill>
                <a:prstClr val="black"/>
              </a:solidFill>
            </a:endParaRPr>
          </a:p>
          <a:p>
            <a:pPr marL="800100" lvl="1" indent="-342900">
              <a:buFont typeface="Wingdings" panose="05000000000000000000" pitchFamily="2" charset="2"/>
              <a:buChar char="Ø"/>
            </a:pPr>
            <a:endParaRPr lang="fr-FR" sz="1600" dirty="0">
              <a:solidFill>
                <a:prstClr val="black"/>
              </a:solidFill>
            </a:endParaRPr>
          </a:p>
        </p:txBody>
      </p:sp>
    </p:spTree>
    <p:extLst>
      <p:ext uri="{BB962C8B-B14F-4D97-AF65-F5344CB8AC3E}">
        <p14:creationId xmlns:p14="http://schemas.microsoft.com/office/powerpoint/2010/main" val="1160634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3"/>
          <p:cNvSpPr txBox="1">
            <a:spLocks/>
          </p:cNvSpPr>
          <p:nvPr/>
        </p:nvSpPr>
        <p:spPr>
          <a:xfrm>
            <a:off x="179632" y="1111160"/>
            <a:ext cx="8711150" cy="51448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fr-FR" sz="2000" dirty="0" smtClean="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304" y="1207038"/>
            <a:ext cx="3840498" cy="2094817"/>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815" y="2992124"/>
            <a:ext cx="4321812" cy="2406198"/>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4225" y="3855695"/>
            <a:ext cx="2798079" cy="2434066"/>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3000" y="896643"/>
            <a:ext cx="4046223" cy="1991139"/>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a:xfrm>
            <a:off x="544143" y="85890"/>
            <a:ext cx="7881400" cy="810753"/>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altLang="fr-FR" sz="2800" b="1" dirty="0">
                <a:solidFill>
                  <a:schemeClr val="tx1"/>
                </a:solidFill>
              </a:rPr>
              <a:t/>
            </a:r>
            <a:br>
              <a:rPr lang="fr-FR" altLang="fr-FR" sz="2800" b="1" dirty="0">
                <a:solidFill>
                  <a:schemeClr val="tx1"/>
                </a:solidFill>
              </a:rPr>
            </a:br>
            <a:r>
              <a:rPr lang="fr-FR" altLang="fr-FR" sz="2500" b="1" cap="none" dirty="0" smtClean="0">
                <a:solidFill>
                  <a:sysClr val="windowText" lastClr="000000">
                    <a:lumMod val="75000"/>
                    <a:lumOff val="25000"/>
                  </a:sysClr>
                </a:solidFill>
                <a:latin typeface="Arial Black" charset="0"/>
                <a:ea typeface="Arial Black" charset="0"/>
                <a:cs typeface="Arial Black" charset="0"/>
              </a:rPr>
              <a:t>PORTAIL DE SAISIE ET DE RESTITUTION</a:t>
            </a:r>
            <a:endParaRPr lang="fr-FR" sz="2500" b="1" cap="none" dirty="0">
              <a:solidFill>
                <a:sysClr val="windowText" lastClr="000000">
                  <a:lumMod val="75000"/>
                  <a:lumOff val="25000"/>
                </a:sysClr>
              </a:solidFill>
              <a:latin typeface="Arial Black" charset="0"/>
              <a:ea typeface="Arial Black" charset="0"/>
              <a:cs typeface="Arial Black" charset="0"/>
            </a:endParaRPr>
          </a:p>
        </p:txBody>
      </p:sp>
    </p:spTree>
    <p:extLst>
      <p:ext uri="{BB962C8B-B14F-4D97-AF65-F5344CB8AC3E}">
        <p14:creationId xmlns:p14="http://schemas.microsoft.com/office/powerpoint/2010/main" val="113498903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5400" y="1443841"/>
            <a:ext cx="7358886" cy="2308324"/>
          </a:xfrm>
          <a:prstGeom prst="rect">
            <a:avLst/>
          </a:prstGeom>
        </p:spPr>
        <p:txBody>
          <a:bodyPr wrap="square">
            <a:spAutoFit/>
          </a:bodyPr>
          <a:lstStyle/>
          <a:p>
            <a:r>
              <a:rPr lang="fr-FR" sz="1600" b="1" dirty="0" smtClean="0"/>
              <a:t>Améliorations </a:t>
            </a:r>
            <a:r>
              <a:rPr lang="fr-FR" sz="1600" b="1" dirty="0"/>
              <a:t>du </a:t>
            </a:r>
            <a:r>
              <a:rPr lang="fr-FR" sz="1600" b="1" dirty="0" smtClean="0"/>
              <a:t>portail de saisie </a:t>
            </a:r>
            <a:r>
              <a:rPr lang="fr-FR" sz="1600" b="1" dirty="0" smtClean="0"/>
              <a:t>– navigation</a:t>
            </a:r>
          </a:p>
          <a:p>
            <a:endParaRPr lang="fr-FR" sz="1600" b="1" dirty="0"/>
          </a:p>
          <a:p>
            <a:pPr marL="342900" indent="-342900">
              <a:buFont typeface="Arial" panose="020B0604020202020204" pitchFamily="34" charset="0"/>
              <a:buChar char="•"/>
            </a:pPr>
            <a:r>
              <a:rPr lang="fr-FR" sz="1600" dirty="0" smtClean="0"/>
              <a:t>Fluidité de saisie </a:t>
            </a:r>
            <a:r>
              <a:rPr lang="fr-FR" sz="1600" dirty="0" smtClean="0"/>
              <a:t>améliorée,</a:t>
            </a:r>
            <a:endParaRPr lang="fr-FR" sz="1600" dirty="0" smtClean="0"/>
          </a:p>
          <a:p>
            <a:pPr marL="342900" indent="-342900">
              <a:buFont typeface="Arial" panose="020B0604020202020204" pitchFamily="34" charset="0"/>
              <a:buChar char="•"/>
            </a:pPr>
            <a:r>
              <a:rPr lang="fr-FR" sz="1600" dirty="0" smtClean="0"/>
              <a:t>Items </a:t>
            </a:r>
            <a:r>
              <a:rPr lang="fr-FR" sz="1600" dirty="0"/>
              <a:t>de fluence : l’enseignant pourra sélectionner toutes les cases à cocher en un seul clic pour fluidifier la </a:t>
            </a:r>
            <a:r>
              <a:rPr lang="fr-FR" sz="1600" dirty="0" smtClean="0"/>
              <a:t>saisie,</a:t>
            </a:r>
            <a:endParaRPr lang="fr-FR" sz="1600" dirty="0"/>
          </a:p>
          <a:p>
            <a:pPr marL="342900" indent="-342900">
              <a:buFont typeface="Arial" panose="020B0604020202020204" pitchFamily="34" charset="0"/>
              <a:buChar char="•"/>
            </a:pPr>
            <a:r>
              <a:rPr lang="fr-FR" sz="1600" dirty="0" smtClean="0"/>
              <a:t>Items </a:t>
            </a:r>
            <a:r>
              <a:rPr lang="fr-FR" sz="1600" dirty="0"/>
              <a:t>de fluence : valeur temps par défaut définie à 60 secondes ; en cas d’absence de saisie, cela n’empêchera pas la génération des documents de </a:t>
            </a:r>
            <a:r>
              <a:rPr lang="fr-FR" sz="1600" dirty="0" smtClean="0"/>
              <a:t>restitution,</a:t>
            </a:r>
            <a:endParaRPr lang="fr-FR" sz="1600" dirty="0"/>
          </a:p>
          <a:p>
            <a:pPr marL="342900" indent="-342900">
              <a:buFont typeface="Arial" panose="020B0604020202020204" pitchFamily="34" charset="0"/>
              <a:buChar char="•"/>
            </a:pPr>
            <a:r>
              <a:rPr lang="fr-FR" sz="1600" dirty="0" smtClean="0"/>
              <a:t>Éléments </a:t>
            </a:r>
            <a:r>
              <a:rPr lang="fr-FR" sz="1600" dirty="0"/>
              <a:t>de dictée : saisie prédictive pour diminuer les temps de </a:t>
            </a:r>
            <a:r>
              <a:rPr lang="fr-FR" sz="1600" dirty="0" smtClean="0"/>
              <a:t>saisie.</a:t>
            </a:r>
            <a:endParaRPr lang="fr-FR" sz="1600" dirty="0"/>
          </a:p>
        </p:txBody>
      </p:sp>
      <p:sp>
        <p:nvSpPr>
          <p:cNvPr id="4" name="Rectangle 2"/>
          <p:cNvSpPr txBox="1">
            <a:spLocks noChangeArrowheads="1"/>
          </p:cNvSpPr>
          <p:nvPr/>
        </p:nvSpPr>
        <p:spPr>
          <a:xfrm>
            <a:off x="544143" y="85890"/>
            <a:ext cx="7881400" cy="810753"/>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altLang="fr-FR" sz="2800" b="1" dirty="0">
                <a:solidFill>
                  <a:schemeClr val="tx1"/>
                </a:solidFill>
              </a:rPr>
              <a:t/>
            </a:r>
            <a:br>
              <a:rPr lang="fr-FR" altLang="fr-FR" sz="2800" b="1" dirty="0">
                <a:solidFill>
                  <a:schemeClr val="tx1"/>
                </a:solidFill>
              </a:rPr>
            </a:br>
            <a:r>
              <a:rPr lang="fr-FR" altLang="fr-FR" sz="2500" b="1" cap="none" dirty="0" smtClean="0">
                <a:solidFill>
                  <a:sysClr val="windowText" lastClr="000000">
                    <a:lumMod val="75000"/>
                    <a:lumOff val="25000"/>
                  </a:sysClr>
                </a:solidFill>
                <a:latin typeface="Arial Black" charset="0"/>
                <a:ea typeface="Arial Black" charset="0"/>
                <a:cs typeface="Arial Black" charset="0"/>
              </a:rPr>
              <a:t>PORTAIL DE SAISIE ET DE RESTITUTION</a:t>
            </a:r>
            <a:endParaRPr lang="fr-FR" sz="2500" b="1" cap="none" dirty="0">
              <a:solidFill>
                <a:sysClr val="windowText" lastClr="000000">
                  <a:lumMod val="75000"/>
                  <a:lumOff val="25000"/>
                </a:sysClr>
              </a:solidFill>
              <a:latin typeface="Arial Black" charset="0"/>
              <a:ea typeface="Arial Black" charset="0"/>
              <a:cs typeface="Arial Black" charset="0"/>
            </a:endParaRPr>
          </a:p>
        </p:txBody>
      </p:sp>
    </p:spTree>
    <p:extLst>
      <p:ext uri="{BB962C8B-B14F-4D97-AF65-F5344CB8AC3E}">
        <p14:creationId xmlns:p14="http://schemas.microsoft.com/office/powerpoint/2010/main" val="2969122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A786685B-2977-D546-9E3D-3CA676A47F0C}" type="slidenum">
              <a:rPr lang="fr-FR" smtClean="0"/>
              <a:pPr/>
              <a:t>16</a:t>
            </a:fld>
            <a:endParaRPr lang="fr-FR" dirty="0"/>
          </a:p>
        </p:txBody>
      </p:sp>
      <p:sp>
        <p:nvSpPr>
          <p:cNvPr id="4" name="Espace réservé du texte 3"/>
          <p:cNvSpPr>
            <a:spLocks noGrp="1"/>
          </p:cNvSpPr>
          <p:nvPr>
            <p:ph type="body" sz="quarter" idx="13"/>
          </p:nvPr>
        </p:nvSpPr>
        <p:spPr/>
        <p:txBody>
          <a:bodyPr>
            <a:normAutofit/>
          </a:bodyPr>
          <a:lstStyle/>
          <a:p>
            <a:pPr>
              <a:buClr>
                <a:schemeClr val="accent2"/>
              </a:buClr>
            </a:pPr>
            <a:r>
              <a:rPr lang="fr-FR" sz="1600" dirty="0" smtClean="0"/>
              <a:t> Des </a:t>
            </a:r>
            <a:r>
              <a:rPr lang="fr-FR" sz="1600" b="1" dirty="0" smtClean="0"/>
              <a:t>fiches</a:t>
            </a:r>
            <a:r>
              <a:rPr lang="fr-FR" sz="1600" dirty="0" smtClean="0"/>
              <a:t> </a:t>
            </a:r>
            <a:r>
              <a:rPr lang="fr-FR" sz="1600" b="1" dirty="0" smtClean="0"/>
              <a:t>individuelles pour les parents</a:t>
            </a:r>
            <a:r>
              <a:rPr lang="fr-FR" sz="1600" dirty="0" smtClean="0"/>
              <a:t>.</a:t>
            </a:r>
          </a:p>
          <a:p>
            <a:pPr marL="0" indent="0">
              <a:buClr>
                <a:schemeClr val="accent2"/>
              </a:buClr>
              <a:buNone/>
            </a:pPr>
            <a:endParaRPr lang="fr-FR" sz="1600" dirty="0" smtClean="0"/>
          </a:p>
          <a:p>
            <a:pPr lvl="0">
              <a:buClr>
                <a:schemeClr val="accent2"/>
              </a:buClr>
            </a:pPr>
            <a:r>
              <a:rPr lang="fr-FR" sz="1600" dirty="0" smtClean="0"/>
              <a:t>Une </a:t>
            </a:r>
            <a:r>
              <a:rPr lang="fr-FR" sz="1600" b="1" dirty="0"/>
              <a:t>présentation en arborescence</a:t>
            </a:r>
            <a:r>
              <a:rPr lang="fr-FR" sz="1600" dirty="0"/>
              <a:t> des différents domaines testés avec la liste nominative des élèves dont les résultats se situent en deçà du premier ou du deuxième seuil. Ce document est destiné aux seuls enseignants de la classe</a:t>
            </a:r>
            <a:r>
              <a:rPr lang="fr-FR" sz="1600" dirty="0" smtClean="0"/>
              <a:t>.</a:t>
            </a:r>
          </a:p>
          <a:p>
            <a:pPr marL="0" lvl="0" indent="0">
              <a:buClr>
                <a:schemeClr val="accent2"/>
              </a:buClr>
              <a:buNone/>
            </a:pPr>
            <a:endParaRPr lang="fr-FR" sz="1600" dirty="0"/>
          </a:p>
          <a:p>
            <a:pPr lvl="0">
              <a:buClr>
                <a:schemeClr val="accent2"/>
              </a:buClr>
            </a:pPr>
            <a:r>
              <a:rPr lang="fr-FR" sz="1600" dirty="0" smtClean="0"/>
              <a:t>Un </a:t>
            </a:r>
            <a:r>
              <a:rPr lang="fr-FR" sz="1600" b="1" dirty="0"/>
              <a:t>tableau téléchargeable</a:t>
            </a:r>
            <a:r>
              <a:rPr lang="fr-FR" sz="1600" dirty="0"/>
              <a:t> qui regroupe l’ensemble détaillé des résultats saisis pour permettre d’affiner l’analyse des résultats individuels ou de la classe. Ceci permet également de se référer aux cahiers de passation qui restent à la disposition des enseignants</a:t>
            </a:r>
            <a:r>
              <a:rPr lang="fr-FR" sz="1600" dirty="0" smtClean="0"/>
              <a:t>.</a:t>
            </a:r>
          </a:p>
          <a:p>
            <a:pPr marL="0" lvl="0" indent="0">
              <a:buClr>
                <a:schemeClr val="accent2"/>
              </a:buClr>
              <a:buNone/>
            </a:pPr>
            <a:endParaRPr lang="fr-FR" sz="1600" dirty="0"/>
          </a:p>
          <a:p>
            <a:pPr lvl="0">
              <a:buClr>
                <a:schemeClr val="accent2"/>
              </a:buClr>
            </a:pPr>
            <a:r>
              <a:rPr lang="fr-FR" sz="1600" dirty="0" smtClean="0"/>
              <a:t>Un </a:t>
            </a:r>
            <a:r>
              <a:rPr lang="fr-FR" sz="1600" b="1" dirty="0" smtClean="0"/>
              <a:t>guide des scores</a:t>
            </a:r>
            <a:r>
              <a:rPr lang="fr-FR" sz="1600" dirty="0" smtClean="0"/>
              <a:t>, </a:t>
            </a:r>
            <a:r>
              <a:rPr lang="fr-FR" sz="1600" dirty="0"/>
              <a:t>qui rappelle pour chaque type d’exercice, le nombre d’items passés et indique à quel niveau ont été fixés les deux seuils.</a:t>
            </a:r>
          </a:p>
          <a:p>
            <a:endParaRPr lang="fr-FR" sz="1600" dirty="0"/>
          </a:p>
        </p:txBody>
      </p:sp>
      <p:sp>
        <p:nvSpPr>
          <p:cNvPr id="5" name="Rectangle 2"/>
          <p:cNvSpPr txBox="1">
            <a:spLocks noChangeArrowheads="1"/>
          </p:cNvSpPr>
          <p:nvPr/>
        </p:nvSpPr>
        <p:spPr>
          <a:xfrm>
            <a:off x="517102" y="253248"/>
            <a:ext cx="7881400" cy="810753"/>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altLang="fr-FR" sz="2800" b="1" dirty="0">
                <a:solidFill>
                  <a:schemeClr val="tx1"/>
                </a:solidFill>
              </a:rPr>
              <a:t/>
            </a:r>
            <a:br>
              <a:rPr lang="fr-FR" altLang="fr-FR" sz="2800" b="1" dirty="0">
                <a:solidFill>
                  <a:schemeClr val="tx1"/>
                </a:solidFill>
              </a:rPr>
            </a:br>
            <a:r>
              <a:rPr lang="fr-FR" altLang="fr-FR" sz="2500" b="1" cap="none" dirty="0" smtClean="0">
                <a:solidFill>
                  <a:sysClr val="windowText" lastClr="000000">
                    <a:lumMod val="75000"/>
                    <a:lumOff val="25000"/>
                  </a:sysClr>
                </a:solidFill>
                <a:latin typeface="Arial Black" charset="0"/>
                <a:ea typeface="Arial Black" charset="0"/>
                <a:cs typeface="Arial Black" charset="0"/>
              </a:rPr>
              <a:t>RESTITUTIONS AUX ÉCOLES</a:t>
            </a:r>
            <a:endParaRPr lang="fr-FR" sz="2500" b="1" cap="none" dirty="0">
              <a:solidFill>
                <a:sysClr val="windowText" lastClr="000000">
                  <a:lumMod val="75000"/>
                  <a:lumOff val="25000"/>
                </a:sysClr>
              </a:solidFill>
              <a:latin typeface="Arial Black" charset="0"/>
              <a:ea typeface="Arial Black" charset="0"/>
              <a:cs typeface="Arial Black" charset="0"/>
            </a:endParaRPr>
          </a:p>
        </p:txBody>
      </p:sp>
    </p:spTree>
    <p:extLst>
      <p:ext uri="{BB962C8B-B14F-4D97-AF65-F5344CB8AC3E}">
        <p14:creationId xmlns:p14="http://schemas.microsoft.com/office/powerpoint/2010/main" val="1018014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58652" y="2370617"/>
            <a:ext cx="4332166" cy="507831"/>
          </a:xfrm>
          <a:prstGeom prst="rect">
            <a:avLst/>
          </a:prstGeom>
          <a:noFill/>
        </p:spPr>
        <p:txBody>
          <a:bodyPr wrap="square" rtlCol="0">
            <a:spAutoFit/>
          </a:bodyPr>
          <a:lstStyle/>
          <a:p>
            <a:pPr marL="742950" lvl="1" indent="-285750">
              <a:buFont typeface="Arial" panose="020B0604020202020204" pitchFamily="34" charset="0"/>
              <a:buChar char="•"/>
            </a:pPr>
            <a:r>
              <a:rPr lang="fr-FR" dirty="0" smtClean="0"/>
              <a:t>Une information sur le cadre du dispositif d’évaluations Repères</a:t>
            </a:r>
          </a:p>
        </p:txBody>
      </p:sp>
      <p:sp>
        <p:nvSpPr>
          <p:cNvPr id="7" name="Rectangle 2"/>
          <p:cNvSpPr txBox="1">
            <a:spLocks noChangeArrowheads="1"/>
          </p:cNvSpPr>
          <p:nvPr/>
        </p:nvSpPr>
        <p:spPr>
          <a:xfrm>
            <a:off x="469668" y="255790"/>
            <a:ext cx="7881400" cy="810753"/>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altLang="fr-FR" sz="2800" b="1" dirty="0">
                <a:solidFill>
                  <a:schemeClr val="tx1"/>
                </a:solidFill>
              </a:rPr>
              <a:t/>
            </a:r>
            <a:br>
              <a:rPr lang="fr-FR" altLang="fr-FR" sz="2800" b="1" dirty="0">
                <a:solidFill>
                  <a:schemeClr val="tx1"/>
                </a:solidFill>
              </a:rPr>
            </a:br>
            <a:r>
              <a:rPr lang="fr-FR" altLang="fr-FR" sz="2500" b="1" cap="none" dirty="0" smtClean="0">
                <a:solidFill>
                  <a:sysClr val="windowText" lastClr="000000">
                    <a:lumMod val="75000"/>
                    <a:lumOff val="25000"/>
                  </a:sysClr>
                </a:solidFill>
                <a:latin typeface="Arial Black" charset="0"/>
                <a:ea typeface="Arial Black" charset="0"/>
                <a:cs typeface="Arial Black" charset="0"/>
              </a:rPr>
              <a:t>INFORMATION </a:t>
            </a:r>
            <a:r>
              <a:rPr lang="fr-FR" altLang="fr-FR" sz="2500" b="1" cap="none" dirty="0" smtClean="0">
                <a:solidFill>
                  <a:sysClr val="windowText" lastClr="000000">
                    <a:lumMod val="75000"/>
                    <a:lumOff val="25000"/>
                  </a:sysClr>
                </a:solidFill>
                <a:latin typeface="Arial Black" charset="0"/>
                <a:ea typeface="Arial Black" charset="0"/>
                <a:cs typeface="Arial Black" charset="0"/>
              </a:rPr>
              <a:t>À DESTINATION DES PARENTS</a:t>
            </a:r>
            <a:endParaRPr lang="fr-FR" sz="2500" b="1" cap="none" dirty="0">
              <a:solidFill>
                <a:sysClr val="windowText" lastClr="000000">
                  <a:lumMod val="75000"/>
                  <a:lumOff val="25000"/>
                </a:sysClr>
              </a:solidFill>
              <a:latin typeface="Arial Black" charset="0"/>
              <a:ea typeface="Arial Black" charset="0"/>
              <a:cs typeface="Arial Black"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5853" y="1066543"/>
            <a:ext cx="3673464" cy="5138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093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53902" y="1427642"/>
            <a:ext cx="4332166" cy="507831"/>
          </a:xfrm>
          <a:prstGeom prst="rect">
            <a:avLst/>
          </a:prstGeom>
          <a:noFill/>
        </p:spPr>
        <p:txBody>
          <a:bodyPr wrap="square" rtlCol="0">
            <a:spAutoFit/>
          </a:bodyPr>
          <a:lstStyle/>
          <a:p>
            <a:pPr marL="742950" lvl="1" indent="-285750">
              <a:buFont typeface="Arial" panose="020B0604020202020204" pitchFamily="34" charset="0"/>
              <a:buChar char="•"/>
            </a:pPr>
            <a:r>
              <a:rPr lang="fr-FR" dirty="0" smtClean="0"/>
              <a:t>Une </a:t>
            </a:r>
            <a:r>
              <a:rPr lang="fr-FR" dirty="0" smtClean="0"/>
              <a:t>fiche de présentation sur le dispositif </a:t>
            </a:r>
            <a:r>
              <a:rPr lang="fr-FR" dirty="0" smtClean="0"/>
              <a:t>d’évaluations Repères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675" y="2264969"/>
            <a:ext cx="2333397" cy="37640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3651" y="2371216"/>
            <a:ext cx="2334008" cy="35515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ZoneTexte 5"/>
          <p:cNvSpPr txBox="1"/>
          <p:nvPr/>
        </p:nvSpPr>
        <p:spPr>
          <a:xfrm>
            <a:off x="4813787" y="1451733"/>
            <a:ext cx="4332166" cy="715581"/>
          </a:xfrm>
          <a:prstGeom prst="rect">
            <a:avLst/>
          </a:prstGeom>
          <a:noFill/>
        </p:spPr>
        <p:txBody>
          <a:bodyPr wrap="square" rtlCol="0">
            <a:spAutoFit/>
          </a:bodyPr>
          <a:lstStyle/>
          <a:p>
            <a:pPr marL="742950" lvl="1" indent="-285750">
              <a:buFont typeface="Arial" panose="020B0604020202020204" pitchFamily="34" charset="0"/>
              <a:buChar char="•"/>
            </a:pPr>
            <a:r>
              <a:rPr lang="fr-FR" dirty="0" smtClean="0"/>
              <a:t>Une fiche de positionnement de l’élève par discipline (français / mathématiques) en fonction des seuils</a:t>
            </a:r>
          </a:p>
        </p:txBody>
      </p:sp>
      <p:sp>
        <p:nvSpPr>
          <p:cNvPr id="7" name="Rectangle 2"/>
          <p:cNvSpPr txBox="1">
            <a:spLocks noChangeArrowheads="1"/>
          </p:cNvSpPr>
          <p:nvPr/>
        </p:nvSpPr>
        <p:spPr>
          <a:xfrm>
            <a:off x="469668" y="255790"/>
            <a:ext cx="7881400" cy="810753"/>
          </a:xfrm>
          <a:prstGeom prst="rect">
            <a:avLst/>
          </a:prstGeom>
        </p:spPr>
        <p:txBody>
          <a:bodyPr vert="horz" lIns="91440" tIns="45720" rIns="91440" bIns="45720" rtlCol="0" anchor="ctr">
            <a:normAutofit fontScale="70000" lnSpcReduction="200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altLang="fr-FR" sz="2800" b="1" dirty="0">
                <a:solidFill>
                  <a:schemeClr val="tx1"/>
                </a:solidFill>
              </a:rPr>
              <a:t/>
            </a:r>
            <a:br>
              <a:rPr lang="fr-FR" altLang="fr-FR" sz="2800" b="1" dirty="0">
                <a:solidFill>
                  <a:schemeClr val="tx1"/>
                </a:solidFill>
              </a:rPr>
            </a:br>
            <a:r>
              <a:rPr lang="fr-FR" altLang="fr-FR" sz="2500" b="1" cap="none" dirty="0" smtClean="0">
                <a:solidFill>
                  <a:sysClr val="windowText" lastClr="000000">
                    <a:lumMod val="75000"/>
                    <a:lumOff val="25000"/>
                  </a:sysClr>
                </a:solidFill>
                <a:latin typeface="Arial Black" charset="0"/>
                <a:ea typeface="Arial Black" charset="0"/>
                <a:cs typeface="Arial Black" charset="0"/>
              </a:rPr>
              <a:t>DOCUMENTS DE RESTITUTION À DESTINATION DES PARENTS</a:t>
            </a:r>
            <a:endParaRPr lang="fr-FR" sz="2500" b="1" cap="none" dirty="0">
              <a:solidFill>
                <a:sysClr val="windowText" lastClr="000000">
                  <a:lumMod val="75000"/>
                  <a:lumOff val="25000"/>
                </a:sysClr>
              </a:solidFill>
              <a:latin typeface="Arial Black" charset="0"/>
              <a:ea typeface="Arial Black" charset="0"/>
              <a:cs typeface="Arial Black" charset="0"/>
            </a:endParaRPr>
          </a:p>
        </p:txBody>
      </p:sp>
    </p:spTree>
    <p:extLst>
      <p:ext uri="{BB962C8B-B14F-4D97-AF65-F5344CB8AC3E}">
        <p14:creationId xmlns:p14="http://schemas.microsoft.com/office/powerpoint/2010/main" val="3582282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676" y="1064001"/>
            <a:ext cx="5327745" cy="50172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2"/>
          <p:cNvSpPr txBox="1">
            <a:spLocks noChangeArrowheads="1"/>
          </p:cNvSpPr>
          <p:nvPr/>
        </p:nvSpPr>
        <p:spPr>
          <a:xfrm>
            <a:off x="511690" y="84572"/>
            <a:ext cx="7881400" cy="810753"/>
          </a:xfrm>
          <a:prstGeom prst="rect">
            <a:avLst/>
          </a:prstGeom>
        </p:spPr>
        <p:txBody>
          <a:bodyPr vert="horz" lIns="91440" tIns="45720" rIns="91440" bIns="45720" rtlCol="0" anchor="ctr">
            <a:normAutofit fontScale="85000" lnSpcReduction="100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altLang="fr-FR" sz="2800" b="1" dirty="0">
                <a:solidFill>
                  <a:schemeClr val="tx1"/>
                </a:solidFill>
              </a:rPr>
              <a:t/>
            </a:r>
            <a:br>
              <a:rPr lang="fr-FR" altLang="fr-FR" sz="2800" b="1" dirty="0">
                <a:solidFill>
                  <a:schemeClr val="tx1"/>
                </a:solidFill>
              </a:rPr>
            </a:br>
            <a:r>
              <a:rPr lang="fr-FR" altLang="fr-FR" sz="2500" b="1" cap="none" dirty="0" smtClean="0">
                <a:solidFill>
                  <a:sysClr val="windowText" lastClr="000000">
                    <a:lumMod val="75000"/>
                    <a:lumOff val="25000"/>
                  </a:sysClr>
                </a:solidFill>
                <a:latin typeface="Arial Black" charset="0"/>
                <a:ea typeface="Arial Black" charset="0"/>
                <a:cs typeface="Arial Black" charset="0"/>
              </a:rPr>
              <a:t>RESTITUTIONS AUX ÉCOLES : L’ARBORESCENCE</a:t>
            </a:r>
            <a:endParaRPr lang="fr-FR" sz="2500" b="1" cap="none" dirty="0">
              <a:solidFill>
                <a:sysClr val="windowText" lastClr="000000">
                  <a:lumMod val="75000"/>
                  <a:lumOff val="25000"/>
                </a:sysClr>
              </a:solidFill>
              <a:latin typeface="Arial Black" charset="0"/>
              <a:ea typeface="Arial Black" charset="0"/>
              <a:cs typeface="Arial Black" charset="0"/>
            </a:endParaRPr>
          </a:p>
        </p:txBody>
      </p:sp>
    </p:spTree>
    <p:extLst>
      <p:ext uri="{BB962C8B-B14F-4D97-AF65-F5344CB8AC3E}">
        <p14:creationId xmlns:p14="http://schemas.microsoft.com/office/powerpoint/2010/main" val="1877801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106" y="2620890"/>
            <a:ext cx="8406721" cy="2261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484" y="2013535"/>
            <a:ext cx="6315075" cy="16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txBox="1">
            <a:spLocks noChangeArrowheads="1"/>
          </p:cNvSpPr>
          <p:nvPr/>
        </p:nvSpPr>
        <p:spPr>
          <a:xfrm>
            <a:off x="517101" y="187191"/>
            <a:ext cx="8244725" cy="810753"/>
          </a:xfrm>
          <a:prstGeom prst="rect">
            <a:avLst/>
          </a:prstGeom>
        </p:spPr>
        <p:txBody>
          <a:bodyPr vert="horz" lIns="91440" tIns="45720" rIns="91440" bIns="45720" rtlCol="0" anchor="ctr">
            <a:normAutofit fontScale="62500" lnSpcReduction="200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altLang="fr-FR" sz="2800" b="1" dirty="0">
                <a:solidFill>
                  <a:schemeClr val="tx1"/>
                </a:solidFill>
              </a:rPr>
              <a:t/>
            </a:r>
            <a:br>
              <a:rPr lang="fr-FR" altLang="fr-FR" sz="2800" b="1" dirty="0">
                <a:solidFill>
                  <a:schemeClr val="tx1"/>
                </a:solidFill>
              </a:rPr>
            </a:br>
            <a:r>
              <a:rPr lang="fr-FR" altLang="fr-FR" sz="2800" b="1" cap="none" dirty="0">
                <a:solidFill>
                  <a:sysClr val="windowText" lastClr="000000">
                    <a:lumMod val="75000"/>
                    <a:lumOff val="25000"/>
                  </a:sysClr>
                </a:solidFill>
                <a:latin typeface="Arial Black" charset="0"/>
                <a:ea typeface="Arial Black" charset="0"/>
                <a:cs typeface="Arial Black" charset="0"/>
              </a:rPr>
              <a:t>RESTITUTIONS AUX ÉCOLES : LE TABLEAU TÉLÉCHARGEABLE</a:t>
            </a:r>
            <a:endParaRPr lang="fr-FR" sz="2800" b="1" cap="none" dirty="0">
              <a:solidFill>
                <a:sysClr val="windowText" lastClr="000000">
                  <a:lumMod val="75000"/>
                  <a:lumOff val="25000"/>
                </a:sysClr>
              </a:solidFill>
              <a:latin typeface="Arial Black" charset="0"/>
              <a:ea typeface="Arial Black" charset="0"/>
              <a:cs typeface="Arial Black" charset="0"/>
            </a:endParaRPr>
          </a:p>
          <a:p>
            <a:endParaRPr lang="fr-FR" sz="2500" b="1" cap="none" dirty="0">
              <a:solidFill>
                <a:sysClr val="windowText" lastClr="000000">
                  <a:lumMod val="75000"/>
                  <a:lumOff val="25000"/>
                </a:sysClr>
              </a:solidFill>
              <a:latin typeface="Arial Black" charset="0"/>
              <a:ea typeface="Arial Black" charset="0"/>
              <a:cs typeface="Arial Black" charset="0"/>
            </a:endParaRPr>
          </a:p>
        </p:txBody>
      </p:sp>
    </p:spTree>
    <p:extLst>
      <p:ext uri="{BB962C8B-B14F-4D97-AF65-F5344CB8AC3E}">
        <p14:creationId xmlns:p14="http://schemas.microsoft.com/office/powerpoint/2010/main" val="1277539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Espace réservé du contenu 2"/>
          <p:cNvSpPr>
            <a:spLocks noGrp="1"/>
          </p:cNvSpPr>
          <p:nvPr>
            <p:ph sz="half" idx="1"/>
          </p:nvPr>
        </p:nvSpPr>
        <p:spPr>
          <a:xfrm>
            <a:off x="1237379" y="990388"/>
            <a:ext cx="7120890" cy="2387501"/>
          </a:xfrm>
        </p:spPr>
        <p:txBody>
          <a:bodyPr>
            <a:noAutofit/>
          </a:bodyPr>
          <a:lstStyle/>
          <a:p>
            <a:r>
              <a:rPr lang="fr-FR" sz="1800" dirty="0"/>
              <a:t> Les objectifs des différentes opérations d’évaluation des élèves</a:t>
            </a:r>
          </a:p>
          <a:p>
            <a:r>
              <a:rPr lang="fr-FR" sz="1800" dirty="0"/>
              <a:t> Le calendrier</a:t>
            </a:r>
          </a:p>
          <a:p>
            <a:r>
              <a:rPr lang="fr-FR" sz="1800" dirty="0"/>
              <a:t> L’organisation des passations</a:t>
            </a:r>
          </a:p>
          <a:p>
            <a:r>
              <a:rPr lang="fr-FR" sz="1800" dirty="0"/>
              <a:t> La préparation des passations</a:t>
            </a:r>
          </a:p>
          <a:p>
            <a:r>
              <a:rPr lang="fr-FR" sz="1800" dirty="0"/>
              <a:t> La conception des évaluations </a:t>
            </a:r>
          </a:p>
          <a:p>
            <a:r>
              <a:rPr lang="fr-FR" sz="1800" dirty="0"/>
              <a:t> Le contenu des évaluations CP et CE1</a:t>
            </a:r>
          </a:p>
          <a:p>
            <a:r>
              <a:rPr lang="fr-FR" sz="1800" dirty="0"/>
              <a:t> Les adaptations</a:t>
            </a:r>
          </a:p>
          <a:p>
            <a:r>
              <a:rPr lang="fr-FR" sz="1800" dirty="0"/>
              <a:t> Les restitutions</a:t>
            </a:r>
          </a:p>
          <a:p>
            <a:r>
              <a:rPr lang="fr-FR" sz="1800" dirty="0"/>
              <a:t> L’accompagnement des enseignants pour l’action pédagogique</a:t>
            </a:r>
          </a:p>
          <a:p>
            <a:pPr marL="0" lvl="1" indent="0">
              <a:lnSpc>
                <a:spcPct val="120000"/>
              </a:lnSpc>
              <a:buClrTx/>
              <a:buSzPct val="100000"/>
              <a:buNone/>
            </a:pPr>
            <a:r>
              <a:rPr lang="fr-FR" altLang="en-US" sz="1800" dirty="0" smtClean="0"/>
              <a:t> </a:t>
            </a:r>
            <a:endParaRPr lang="fr-FR" altLang="en-US" sz="1800" dirty="0"/>
          </a:p>
          <a:p>
            <a:pPr marL="522287" lvl="4" indent="-342900">
              <a:lnSpc>
                <a:spcPct val="120000"/>
              </a:lnSpc>
              <a:buSzPct val="100000"/>
              <a:buFont typeface="Wingdings" panose="05000000000000000000" pitchFamily="2" charset="2"/>
              <a:buChar char="Ø"/>
              <a:tabLst>
                <a:tab pos="216000" algn="l"/>
              </a:tabLst>
            </a:pPr>
            <a:endParaRPr lang="fr-FR" altLang="en-US" dirty="0">
              <a:solidFill>
                <a:srgbClr val="9B008A"/>
              </a:solidFill>
              <a:cs typeface="Arial" pitchFamily="34" charset="0"/>
            </a:endParaRPr>
          </a:p>
          <a:p>
            <a:pPr marL="0" lvl="3" indent="0">
              <a:lnSpc>
                <a:spcPct val="120000"/>
              </a:lnSpc>
              <a:buSzPct val="100000"/>
              <a:buNone/>
              <a:tabLst>
                <a:tab pos="216000" algn="l"/>
              </a:tabLst>
            </a:pPr>
            <a:endParaRPr lang="fr-FR" altLang="en-US" dirty="0">
              <a:solidFill>
                <a:srgbClr val="9B008A"/>
              </a:solidFill>
              <a:cs typeface="Arial" pitchFamily="34" charset="0"/>
            </a:endParaRPr>
          </a:p>
        </p:txBody>
      </p:sp>
    </p:spTree>
    <p:extLst>
      <p:ext uri="{BB962C8B-B14F-4D97-AF65-F5344CB8AC3E}">
        <p14:creationId xmlns:p14="http://schemas.microsoft.com/office/powerpoint/2010/main" val="327298759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517102" y="187191"/>
            <a:ext cx="7881400" cy="810753"/>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altLang="fr-FR" sz="2800" b="1" dirty="0">
                <a:solidFill>
                  <a:schemeClr val="tx1"/>
                </a:solidFill>
              </a:rPr>
              <a:t/>
            </a:r>
            <a:br>
              <a:rPr lang="fr-FR" altLang="fr-FR" sz="2800" b="1" dirty="0">
                <a:solidFill>
                  <a:schemeClr val="tx1"/>
                </a:solidFill>
              </a:rPr>
            </a:br>
            <a:r>
              <a:rPr lang="fr-FR" altLang="fr-FR" sz="2100" b="1" cap="none" dirty="0">
                <a:solidFill>
                  <a:sysClr val="windowText" lastClr="000000">
                    <a:lumMod val="75000"/>
                    <a:lumOff val="25000"/>
                  </a:sysClr>
                </a:solidFill>
                <a:latin typeface="Arial Black" charset="0"/>
                <a:ea typeface="Arial Black" charset="0"/>
                <a:cs typeface="Arial Black" charset="0"/>
              </a:rPr>
              <a:t>RESTITUTIONS AUX ÉCOLES : LE TABLEAU TÉLÉCHARGEABLE</a:t>
            </a:r>
            <a:endParaRPr lang="fr-FR" sz="2100" b="1" cap="none" dirty="0">
              <a:solidFill>
                <a:sysClr val="windowText" lastClr="000000">
                  <a:lumMod val="75000"/>
                  <a:lumOff val="25000"/>
                </a:sysClr>
              </a:solidFill>
              <a:latin typeface="Arial Black" charset="0"/>
              <a:ea typeface="Arial Black" charset="0"/>
              <a:cs typeface="Arial Black"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822" y="2580833"/>
            <a:ext cx="8264978" cy="306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2991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517102" y="187191"/>
            <a:ext cx="7881400" cy="810753"/>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altLang="fr-FR" sz="2800" b="1" dirty="0">
                <a:solidFill>
                  <a:schemeClr val="tx1"/>
                </a:solidFill>
              </a:rPr>
              <a:t/>
            </a:r>
            <a:br>
              <a:rPr lang="fr-FR" altLang="fr-FR" sz="2800" b="1" dirty="0">
                <a:solidFill>
                  <a:schemeClr val="tx1"/>
                </a:solidFill>
              </a:rPr>
            </a:br>
            <a:r>
              <a:rPr lang="fr-FR" altLang="fr-FR" sz="2100" b="1" cap="none" dirty="0" smtClean="0">
                <a:solidFill>
                  <a:sysClr val="windowText" lastClr="000000">
                    <a:lumMod val="75000"/>
                    <a:lumOff val="25000"/>
                  </a:sysClr>
                </a:solidFill>
                <a:latin typeface="Arial Black" charset="0"/>
                <a:ea typeface="Arial Black" charset="0"/>
                <a:cs typeface="Arial Black" charset="0"/>
              </a:rPr>
              <a:t>RESTITUTIONS AUX ÉCOLES : LE TABLEAU TÉLÉCHARGEABLE</a:t>
            </a:r>
            <a:endParaRPr lang="fr-FR" sz="2100" b="1" cap="none" dirty="0">
              <a:solidFill>
                <a:sysClr val="windowText" lastClr="000000">
                  <a:lumMod val="75000"/>
                  <a:lumOff val="25000"/>
                </a:sysClr>
              </a:solidFill>
              <a:latin typeface="Arial Black" charset="0"/>
              <a:ea typeface="Arial Black" charset="0"/>
              <a:cs typeface="Arial Black"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799" y="1868799"/>
            <a:ext cx="6324600"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40" y="2293136"/>
            <a:ext cx="8724900" cy="2765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5148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53902" y="1427642"/>
            <a:ext cx="6804838" cy="507831"/>
          </a:xfrm>
          <a:prstGeom prst="rect">
            <a:avLst/>
          </a:prstGeom>
          <a:noFill/>
        </p:spPr>
        <p:txBody>
          <a:bodyPr wrap="square" rtlCol="0">
            <a:spAutoFit/>
          </a:bodyPr>
          <a:lstStyle/>
          <a:p>
            <a:r>
              <a:rPr lang="fr-FR" dirty="0" smtClean="0"/>
              <a:t>Un guide des scores par niveau (CP / CE1)</a:t>
            </a:r>
          </a:p>
          <a:p>
            <a:endParaRPr lang="fr-FR" dirty="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542" y="2278159"/>
            <a:ext cx="2394729" cy="15025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3544" y="1843154"/>
            <a:ext cx="4540353" cy="30326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3543" y="5106608"/>
            <a:ext cx="4540353" cy="9264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2"/>
          <p:cNvSpPr txBox="1">
            <a:spLocks noChangeArrowheads="1"/>
          </p:cNvSpPr>
          <p:nvPr/>
        </p:nvSpPr>
        <p:spPr>
          <a:xfrm>
            <a:off x="517102" y="187191"/>
            <a:ext cx="7881400" cy="810753"/>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altLang="fr-FR" sz="2800" b="1" dirty="0">
                <a:solidFill>
                  <a:schemeClr val="tx1"/>
                </a:solidFill>
              </a:rPr>
              <a:t/>
            </a:r>
            <a:br>
              <a:rPr lang="fr-FR" altLang="fr-FR" sz="2800" b="1" dirty="0">
                <a:solidFill>
                  <a:schemeClr val="tx1"/>
                </a:solidFill>
              </a:rPr>
            </a:br>
            <a:r>
              <a:rPr lang="fr-FR" altLang="fr-FR" sz="2100" b="1" cap="none" dirty="0" smtClean="0">
                <a:solidFill>
                  <a:sysClr val="windowText" lastClr="000000">
                    <a:lumMod val="75000"/>
                    <a:lumOff val="25000"/>
                  </a:sysClr>
                </a:solidFill>
                <a:latin typeface="Arial Black" charset="0"/>
                <a:ea typeface="Arial Black" charset="0"/>
                <a:cs typeface="Arial Black" charset="0"/>
              </a:rPr>
              <a:t>RESTITUTIONS AUX ÉCOLES : LE GUIDE DES SCORES</a:t>
            </a:r>
            <a:endParaRPr lang="fr-FR" sz="2100" b="1" cap="none" dirty="0">
              <a:solidFill>
                <a:sysClr val="windowText" lastClr="000000">
                  <a:lumMod val="75000"/>
                  <a:lumOff val="25000"/>
                </a:sysClr>
              </a:solidFill>
              <a:latin typeface="Arial Black" charset="0"/>
              <a:ea typeface="Arial Black" charset="0"/>
              <a:cs typeface="Arial Black" charset="0"/>
            </a:endParaRPr>
          </a:p>
        </p:txBody>
      </p:sp>
    </p:spTree>
    <p:extLst>
      <p:ext uri="{BB962C8B-B14F-4D97-AF65-F5344CB8AC3E}">
        <p14:creationId xmlns:p14="http://schemas.microsoft.com/office/powerpoint/2010/main" val="2675301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517102" y="187191"/>
            <a:ext cx="7881400" cy="810753"/>
          </a:xfrm>
          <a:prstGeom prst="rect">
            <a:avLst/>
          </a:prstGeom>
        </p:spPr>
        <p:txBody>
          <a:bodyPr vert="horz" lIns="91440" tIns="45720" rIns="91440" bIns="45720" rtlCol="0" anchor="ctr">
            <a:normAutofit fontScale="62500" lnSpcReduction="200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altLang="fr-FR" sz="2800" b="1" dirty="0">
                <a:solidFill>
                  <a:schemeClr val="tx1"/>
                </a:solidFill>
              </a:rPr>
              <a:t/>
            </a:r>
            <a:br>
              <a:rPr lang="fr-FR" altLang="fr-FR" sz="2800" b="1" dirty="0">
                <a:solidFill>
                  <a:schemeClr val="tx1"/>
                </a:solidFill>
              </a:rPr>
            </a:br>
            <a:r>
              <a:rPr lang="fr-FR" sz="2800" b="1" cap="none" dirty="0" smtClean="0">
                <a:solidFill>
                  <a:sysClr val="windowText" lastClr="000000">
                    <a:lumMod val="75000"/>
                    <a:lumOff val="25000"/>
                  </a:sysClr>
                </a:solidFill>
                <a:latin typeface="Arial Black" charset="0"/>
                <a:ea typeface="Arial Black" charset="0"/>
                <a:cs typeface="Arial Black" charset="0"/>
              </a:rPr>
              <a:t>ACCOMPAGNEMENT </a:t>
            </a:r>
            <a:r>
              <a:rPr lang="fr-FR" sz="2800" b="1" cap="none" dirty="0">
                <a:solidFill>
                  <a:sysClr val="windowText" lastClr="000000">
                    <a:lumMod val="75000"/>
                    <a:lumOff val="25000"/>
                  </a:sysClr>
                </a:solidFill>
                <a:latin typeface="Arial Black" charset="0"/>
                <a:ea typeface="Arial Black" charset="0"/>
                <a:cs typeface="Arial Black" charset="0"/>
              </a:rPr>
              <a:t>DES ENSEIGNANTS POUR L’ACTION PÉDAGOGIQUE</a:t>
            </a:r>
          </a:p>
        </p:txBody>
      </p:sp>
      <p:sp>
        <p:nvSpPr>
          <p:cNvPr id="2" name="Rectangle 1"/>
          <p:cNvSpPr/>
          <p:nvPr/>
        </p:nvSpPr>
        <p:spPr>
          <a:xfrm>
            <a:off x="517101" y="1334860"/>
            <a:ext cx="7614527" cy="3354765"/>
          </a:xfrm>
          <a:prstGeom prst="rect">
            <a:avLst/>
          </a:prstGeom>
        </p:spPr>
        <p:txBody>
          <a:bodyPr wrap="square">
            <a:spAutoFit/>
          </a:bodyPr>
          <a:lstStyle/>
          <a:p>
            <a:r>
              <a:rPr lang="fr-FR" sz="1500" dirty="0"/>
              <a:t> </a:t>
            </a:r>
            <a:r>
              <a:rPr lang="fr-FR" sz="1600" dirty="0"/>
              <a:t>A partir de l’outil de restitution, un lien hypertexte renvoie vers les documents d’accompagnement construits par la DGESCO, avec la contribution du Conseil Scientifique et de la DEPP.	</a:t>
            </a:r>
          </a:p>
          <a:p>
            <a:r>
              <a:rPr lang="fr-FR" sz="1600" dirty="0"/>
              <a:t> Ces documents listent les types de difficultés rencontrées généralement par les élèves ainsi que des suggestions d’activités et de calendrier.</a:t>
            </a:r>
          </a:p>
          <a:p>
            <a:endParaRPr lang="fr-FR" sz="1600" dirty="0" smtClean="0"/>
          </a:p>
          <a:p>
            <a:endParaRPr lang="fr-FR" sz="1600" dirty="0"/>
          </a:p>
          <a:p>
            <a:pPr lvl="0"/>
            <a:r>
              <a:rPr lang="fr-FR" sz="1600" dirty="0"/>
              <a:t> Ces pistes d’action sont élaborées en référence aux ressources déjà disponibles : </a:t>
            </a:r>
          </a:p>
          <a:p>
            <a:pPr marL="628650" lvl="1" indent="-285750">
              <a:buFont typeface="Arial" panose="020B0604020202020204" pitchFamily="34" charset="0"/>
              <a:buChar char="•"/>
            </a:pPr>
            <a:r>
              <a:rPr lang="fr-FR" sz="1400" dirty="0"/>
              <a:t>Mise en œuvre de l’objectif CP 100% réussite ;</a:t>
            </a:r>
          </a:p>
          <a:p>
            <a:pPr marL="628650" lvl="1" indent="-285750">
              <a:buFont typeface="Arial" panose="020B0604020202020204" pitchFamily="34" charset="0"/>
              <a:buChar char="•"/>
            </a:pPr>
            <a:r>
              <a:rPr lang="fr-FR" sz="1400" dirty="0"/>
              <a:t>Guide de références pour l’enseignement de l’écriture et de la lecture au CP ;</a:t>
            </a:r>
          </a:p>
          <a:p>
            <a:pPr marL="628650" lvl="1" indent="-285750">
              <a:buFont typeface="Arial" panose="020B0604020202020204" pitchFamily="34" charset="0"/>
              <a:buChar char="•"/>
            </a:pPr>
            <a:r>
              <a:rPr lang="fr-FR" sz="1400" dirty="0"/>
              <a:t>Recommandations du ministre concernant la lecture, la grammaire, le calcul et la résolution de problèmes (Bulletin officiel du 26/04/2018) ;</a:t>
            </a:r>
          </a:p>
          <a:p>
            <a:pPr marL="628650" lvl="1" indent="-285750">
              <a:buFont typeface="Arial" panose="020B0604020202020204" pitchFamily="34" charset="0"/>
              <a:buChar char="•"/>
            </a:pPr>
            <a:r>
              <a:rPr lang="fr-FR" sz="1400" dirty="0"/>
              <a:t>Programmes pour les cycles 2 et 3 parus au Bulletin officiel du 26 juillet 2018 ;</a:t>
            </a:r>
          </a:p>
          <a:p>
            <a:pPr marL="628650" lvl="1" indent="-285750">
              <a:buFont typeface="Arial" panose="020B0604020202020204" pitchFamily="34" charset="0"/>
              <a:buChar char="•"/>
            </a:pPr>
            <a:r>
              <a:rPr lang="fr-FR" sz="1400" dirty="0"/>
              <a:t>Les repères annuels publiés fin août 2018.</a:t>
            </a:r>
          </a:p>
        </p:txBody>
      </p:sp>
    </p:spTree>
    <p:extLst>
      <p:ext uri="{BB962C8B-B14F-4D97-AF65-F5344CB8AC3E}">
        <p14:creationId xmlns:p14="http://schemas.microsoft.com/office/powerpoint/2010/main" val="620456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517102" y="187190"/>
            <a:ext cx="7881400" cy="810753"/>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altLang="fr-FR" sz="2800" b="1" dirty="0">
                <a:solidFill>
                  <a:schemeClr val="tx1"/>
                </a:solidFill>
              </a:rPr>
              <a:t/>
            </a:r>
            <a:br>
              <a:rPr lang="fr-FR" altLang="fr-FR" sz="2800" b="1" dirty="0">
                <a:solidFill>
                  <a:schemeClr val="tx1"/>
                </a:solidFill>
              </a:rPr>
            </a:br>
            <a:r>
              <a:rPr lang="fr-FR" sz="2100" b="1" cap="none" dirty="0" smtClean="0">
                <a:solidFill>
                  <a:sysClr val="windowText" lastClr="000000">
                    <a:lumMod val="75000"/>
                    <a:lumOff val="25000"/>
                  </a:sysClr>
                </a:solidFill>
                <a:latin typeface="Arial Black" charset="0"/>
                <a:ea typeface="Arial Black" charset="0"/>
                <a:cs typeface="Arial Black" charset="0"/>
              </a:rPr>
              <a:t>ACCOMPAGNEMENT </a:t>
            </a:r>
            <a:r>
              <a:rPr lang="fr-FR" sz="2100" b="1" cap="none" dirty="0" smtClean="0">
                <a:solidFill>
                  <a:sysClr val="windowText" lastClr="000000">
                    <a:lumMod val="75000"/>
                    <a:lumOff val="25000"/>
                  </a:sysClr>
                </a:solidFill>
                <a:latin typeface="Arial Black" charset="0"/>
                <a:ea typeface="Arial Black" charset="0"/>
                <a:cs typeface="Arial Black" charset="0"/>
              </a:rPr>
              <a:t>DES ENSEIGNANTS POUR L’ACTION PÉDAGOGIQUE</a:t>
            </a:r>
            <a:endParaRPr lang="fr-FR" sz="2100" b="1" cap="none" dirty="0">
              <a:solidFill>
                <a:sysClr val="windowText" lastClr="000000">
                  <a:lumMod val="75000"/>
                  <a:lumOff val="25000"/>
                </a:sysClr>
              </a:solidFill>
              <a:latin typeface="Arial Black" charset="0"/>
              <a:ea typeface="Arial Black" charset="0"/>
              <a:cs typeface="Arial Black" charset="0"/>
            </a:endParaRPr>
          </a:p>
        </p:txBody>
      </p:sp>
      <p:sp>
        <p:nvSpPr>
          <p:cNvPr id="2" name="Rectangle 1"/>
          <p:cNvSpPr/>
          <p:nvPr/>
        </p:nvSpPr>
        <p:spPr>
          <a:xfrm>
            <a:off x="517101" y="1153885"/>
            <a:ext cx="7614527" cy="307777"/>
          </a:xfrm>
          <a:prstGeom prst="rect">
            <a:avLst/>
          </a:prstGeom>
        </p:spPr>
        <p:txBody>
          <a:bodyPr wrap="square">
            <a:spAutoFit/>
          </a:bodyPr>
          <a:lstStyle/>
          <a:p>
            <a:endParaRPr lang="fr-FR" sz="1400" dirty="0"/>
          </a:p>
        </p:txBody>
      </p:sp>
      <p:sp>
        <p:nvSpPr>
          <p:cNvPr id="4" name="Espace réservé du texte 3"/>
          <p:cNvSpPr txBox="1">
            <a:spLocks/>
          </p:cNvSpPr>
          <p:nvPr/>
        </p:nvSpPr>
        <p:spPr>
          <a:xfrm>
            <a:off x="804863" y="1469378"/>
            <a:ext cx="7881937" cy="43973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smtClean="0"/>
              <a:t>Les résultats des évaluations sont un point d’appui pour mener, au niveau des équipes d’école, une réflexion sur leur action pédagogique et les modalités d’enseignement qui  favorisent les apprentissages fondamentaux des élèves.</a:t>
            </a:r>
          </a:p>
          <a:p>
            <a:endParaRPr lang="fr-FR" sz="1600" dirty="0" smtClean="0"/>
          </a:p>
          <a:p>
            <a:r>
              <a:rPr lang="fr-FR" sz="1600" dirty="0" smtClean="0"/>
              <a:t>C’est aussi un moyen de pilotage pour les Inspecteurs de l’éducation nationale et les formateurs qui s’inscrira pleinement dans le cadre des </a:t>
            </a:r>
            <a:r>
              <a:rPr lang="fr-FR" sz="1600" dirty="0" smtClean="0"/>
              <a:t>formations </a:t>
            </a:r>
            <a:r>
              <a:rPr lang="fr-FR" sz="1600" dirty="0" smtClean="0"/>
              <a:t>afin d’accompagner les équipes dans leurs pratiques de classe, en fonction des besoins repérés chez leurs élèves.</a:t>
            </a:r>
          </a:p>
          <a:p>
            <a:pPr marL="0" indent="0">
              <a:buFont typeface="Arial" panose="020B0604020202020204" pitchFamily="34" charset="0"/>
              <a:buNone/>
            </a:pPr>
            <a:endParaRPr lang="fr-FR" sz="1600" dirty="0" smtClean="0"/>
          </a:p>
          <a:p>
            <a:endParaRPr lang="fr-FR" sz="1600" dirty="0" smtClean="0"/>
          </a:p>
          <a:p>
            <a:pPr marL="0" indent="0">
              <a:buFont typeface="Arial" panose="020B0604020202020204" pitchFamily="34" charset="0"/>
              <a:buNone/>
            </a:pPr>
            <a:endParaRPr lang="fr-FR" sz="1600" dirty="0" smtClean="0"/>
          </a:p>
          <a:p>
            <a:pPr lvl="1"/>
            <a:endParaRPr lang="fr-FR" sz="1600" dirty="0"/>
          </a:p>
        </p:txBody>
      </p:sp>
    </p:spTree>
    <p:extLst>
      <p:ext uri="{BB962C8B-B14F-4D97-AF65-F5344CB8AC3E}">
        <p14:creationId xmlns:p14="http://schemas.microsoft.com/office/powerpoint/2010/main" val="352907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8197502" y="6390910"/>
            <a:ext cx="403878" cy="365125"/>
          </a:xfrm>
          <a:prstGeom prst="rect">
            <a:avLst/>
          </a:prstGeom>
        </p:spPr>
        <p:txBody>
          <a:bodyPr/>
          <a:lstStyle/>
          <a:p>
            <a:fld id="{1FC8907D-B208-DC44-82F5-2940ECA1C9FA}" type="slidenum">
              <a:rPr lang="fr-FR" smtClean="0"/>
              <a:t>4</a:t>
            </a:fld>
            <a:endParaRPr lang="fr-FR"/>
          </a:p>
        </p:txBody>
      </p:sp>
      <p:sp>
        <p:nvSpPr>
          <p:cNvPr id="5" name="Rectangle 4"/>
          <p:cNvSpPr/>
          <p:nvPr/>
        </p:nvSpPr>
        <p:spPr>
          <a:xfrm>
            <a:off x="771525" y="1833391"/>
            <a:ext cx="7029450" cy="3293209"/>
          </a:xfrm>
          <a:prstGeom prst="rect">
            <a:avLst/>
          </a:prstGeom>
        </p:spPr>
        <p:txBody>
          <a:bodyPr wrap="square">
            <a:spAutoFit/>
          </a:bodyPr>
          <a:lstStyle/>
          <a:p>
            <a:r>
              <a:rPr lang="fr-FR" sz="1600" b="1" dirty="0"/>
              <a:t>« début de CP » :</a:t>
            </a:r>
            <a:r>
              <a:rPr lang="fr-FR" sz="1600" dirty="0"/>
              <a:t> des repères permettant aux enseignants de disposer d’un panorama à l’entrée en CP. Il s’agit de bien apprécier, d’un point de vue individuel et collectif, les acquis qui permettront d’ancrer les apprentissages de CP en début d’année.</a:t>
            </a:r>
          </a:p>
          <a:p>
            <a:endParaRPr lang="fr-FR" sz="1600" dirty="0" smtClean="0"/>
          </a:p>
          <a:p>
            <a:endParaRPr lang="fr-FR" sz="1600" dirty="0"/>
          </a:p>
          <a:p>
            <a:r>
              <a:rPr lang="fr-FR" sz="1600" b="1" dirty="0"/>
              <a:t>« début de CE1 » :</a:t>
            </a:r>
            <a:r>
              <a:rPr lang="fr-FR" sz="1600" dirty="0"/>
              <a:t> des repères permettant aux enseignants de disposer d’un bilan à l’entrée en CE1 sur les compétences liées à la lecture, l’écriture et la numération. Il s’agit d’une aide à l’organisation des apprentissages de l’année de CE1.</a:t>
            </a:r>
          </a:p>
          <a:p>
            <a:endParaRPr lang="fr-FR" sz="1600" dirty="0" smtClean="0"/>
          </a:p>
          <a:p>
            <a:endParaRPr lang="fr-FR" sz="1600" dirty="0"/>
          </a:p>
          <a:p>
            <a:r>
              <a:rPr lang="fr-FR" sz="1600" b="1" dirty="0"/>
              <a:t>« Point d’étape CP » :</a:t>
            </a:r>
            <a:r>
              <a:rPr lang="fr-FR" sz="1600" dirty="0"/>
              <a:t> un bilan à mi- année scolaire pour apprécier la progression des élèves, dans les domaines de la lecture, de l’écriture et de la numération. </a:t>
            </a:r>
          </a:p>
        </p:txBody>
      </p:sp>
      <p:sp>
        <p:nvSpPr>
          <p:cNvPr id="7" name="Titre 1"/>
          <p:cNvSpPr txBox="1">
            <a:spLocks/>
          </p:cNvSpPr>
          <p:nvPr/>
        </p:nvSpPr>
        <p:spPr>
          <a:xfrm>
            <a:off x="642799" y="176340"/>
            <a:ext cx="7881400" cy="12869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a:lstStyle>
          <a:p>
            <a:pPr lvl="0"/>
            <a:r>
              <a:rPr lang="fr-FR" dirty="0" smtClean="0">
                <a:solidFill>
                  <a:sysClr val="windowText" lastClr="000000">
                    <a:lumMod val="75000"/>
                    <a:lumOff val="25000"/>
                  </a:sysClr>
                </a:solidFill>
              </a:rPr>
              <a:t>OBJECTIFS </a:t>
            </a:r>
            <a:r>
              <a:rPr lang="fr-FR" dirty="0" smtClean="0">
                <a:solidFill>
                  <a:sysClr val="windowText" lastClr="000000">
                    <a:lumMod val="75000"/>
                    <a:lumOff val="25000"/>
                  </a:sysClr>
                </a:solidFill>
              </a:rPr>
              <a:t>DES DIFFÉRENTES OPÉRATIONS D’ÉVALUATION DES ÉLÈVES</a:t>
            </a:r>
            <a:endParaRPr kumimoji="0" lang="fr-FR" sz="2500" b="1" i="0" u="none" strike="noStrike" kern="1200" cap="none" spc="0" normalizeH="0" baseline="0" noProof="0" dirty="0">
              <a:ln>
                <a:noFill/>
              </a:ln>
              <a:solidFill>
                <a:sysClr val="windowText" lastClr="000000">
                  <a:lumMod val="75000"/>
                  <a:lumOff val="25000"/>
                </a:sysClr>
              </a:solidFill>
              <a:effectLst/>
              <a:uLnTx/>
              <a:uFillTx/>
              <a:latin typeface="Arial Black" charset="0"/>
            </a:endParaRPr>
          </a:p>
        </p:txBody>
      </p:sp>
    </p:spTree>
    <p:extLst>
      <p:ext uri="{BB962C8B-B14F-4D97-AF65-F5344CB8AC3E}">
        <p14:creationId xmlns:p14="http://schemas.microsoft.com/office/powerpoint/2010/main" val="3747675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3"/>
          <p:cNvSpPr txBox="1">
            <a:spLocks/>
          </p:cNvSpPr>
          <p:nvPr/>
        </p:nvSpPr>
        <p:spPr>
          <a:xfrm>
            <a:off x="179632" y="1355237"/>
            <a:ext cx="8711150" cy="51448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b="1" dirty="0" smtClean="0">
                <a:latin typeface="Calibri" panose="020F0502020204030204" pitchFamily="34" charset="0"/>
              </a:rPr>
              <a:t>Passation </a:t>
            </a:r>
            <a:r>
              <a:rPr lang="fr-FR" sz="1600" b="1" dirty="0">
                <a:latin typeface="Calibri" panose="020F0502020204030204" pitchFamily="34" charset="0"/>
              </a:rPr>
              <a:t>des épreuves du 16 au 27 Septembre 2019  </a:t>
            </a:r>
          </a:p>
          <a:p>
            <a:r>
              <a:rPr lang="fr-FR" sz="1600" dirty="0" smtClean="0"/>
              <a:t>Saisie </a:t>
            </a:r>
            <a:r>
              <a:rPr lang="fr-FR" sz="1600" dirty="0"/>
              <a:t>(via le portail) possible du 16 septembre au 11 octobre 2019</a:t>
            </a:r>
          </a:p>
          <a:p>
            <a:r>
              <a:rPr lang="fr-FR" sz="1600" dirty="0" smtClean="0">
                <a:latin typeface="Calibri" panose="020F0502020204030204" pitchFamily="34" charset="0"/>
              </a:rPr>
              <a:t>Correction </a:t>
            </a:r>
            <a:r>
              <a:rPr lang="fr-FR" sz="1600" dirty="0">
                <a:latin typeface="Calibri" panose="020F0502020204030204" pitchFamily="34" charset="0"/>
              </a:rPr>
              <a:t>automatisée, stockage et traitement </a:t>
            </a:r>
            <a:r>
              <a:rPr lang="fr-FR" sz="1600" dirty="0" err="1">
                <a:latin typeface="Calibri" panose="020F0502020204030204" pitchFamily="34" charset="0"/>
              </a:rPr>
              <a:t>anonymisé</a:t>
            </a:r>
            <a:endParaRPr lang="fr-FR" sz="1600" dirty="0">
              <a:latin typeface="Calibri" panose="020F0502020204030204" pitchFamily="34" charset="0"/>
            </a:endParaRPr>
          </a:p>
          <a:p>
            <a:r>
              <a:rPr lang="fr-FR" sz="1600" dirty="0" smtClean="0">
                <a:latin typeface="Calibri" panose="020F0502020204030204" pitchFamily="34" charset="0"/>
              </a:rPr>
              <a:t>Traitement </a:t>
            </a:r>
            <a:r>
              <a:rPr lang="fr-FR" sz="1600" dirty="0">
                <a:latin typeface="Calibri" panose="020F0502020204030204" pitchFamily="34" charset="0"/>
              </a:rPr>
              <a:t>des données par la DEPP</a:t>
            </a:r>
          </a:p>
          <a:p>
            <a:r>
              <a:rPr lang="fr-FR" sz="1600" dirty="0" smtClean="0">
                <a:latin typeface="Calibri" panose="020F0502020204030204" pitchFamily="34" charset="0"/>
              </a:rPr>
              <a:t>Mise </a:t>
            </a:r>
            <a:r>
              <a:rPr lang="fr-FR" sz="1600" dirty="0">
                <a:latin typeface="Calibri" panose="020F0502020204030204" pitchFamily="34" charset="0"/>
              </a:rPr>
              <a:t>à disposition des résultats via le portail à partir du 7 octobre </a:t>
            </a:r>
            <a:r>
              <a:rPr lang="fr-FR" sz="1600" dirty="0">
                <a:latin typeface="Calibri" panose="020F0502020204030204" pitchFamily="34" charset="0"/>
              </a:rPr>
              <a:t>2019 </a:t>
            </a:r>
            <a:endParaRPr lang="fr-FR" sz="1600" dirty="0" smtClean="0">
              <a:latin typeface="Calibri" panose="020F0502020204030204" pitchFamily="34" charset="0"/>
            </a:endParaRPr>
          </a:p>
          <a:p>
            <a:r>
              <a:rPr lang="fr-FR" sz="1600" dirty="0" smtClean="0">
                <a:latin typeface="Calibri" panose="020F0502020204030204" pitchFamily="34" charset="0"/>
              </a:rPr>
              <a:t>Retour </a:t>
            </a:r>
            <a:r>
              <a:rPr lang="fr-FR" sz="1600" dirty="0">
                <a:latin typeface="Calibri" panose="020F0502020204030204" pitchFamily="34" charset="0"/>
              </a:rPr>
              <a:t>aux écoles sous 48h maximum à l’issue </a:t>
            </a:r>
            <a:r>
              <a:rPr lang="fr-FR" sz="1600" dirty="0" smtClean="0">
                <a:latin typeface="Calibri" panose="020F0502020204030204" pitchFamily="34" charset="0"/>
              </a:rPr>
              <a:t>de la demande de calculs de scores, </a:t>
            </a:r>
            <a:r>
              <a:rPr lang="fr-FR" sz="1600" dirty="0">
                <a:latin typeface="Calibri" panose="020F0502020204030204" pitchFamily="34" charset="0"/>
              </a:rPr>
              <a:t>à compter de la deuxième semaine de passation</a:t>
            </a:r>
          </a:p>
          <a:p>
            <a:r>
              <a:rPr lang="fr-FR" sz="1600" b="1" dirty="0" smtClean="0">
                <a:latin typeface="Calibri" panose="020F0502020204030204" pitchFamily="34" charset="0"/>
              </a:rPr>
              <a:t>Fermeture </a:t>
            </a:r>
            <a:r>
              <a:rPr lang="fr-FR" sz="1600" b="1" dirty="0">
                <a:latin typeface="Calibri" panose="020F0502020204030204" pitchFamily="34" charset="0"/>
              </a:rPr>
              <a:t>du portail : le 15 novembre </a:t>
            </a:r>
            <a:r>
              <a:rPr lang="fr-FR" sz="1600" dirty="0">
                <a:latin typeface="Calibri" panose="020F0502020204030204" pitchFamily="34" charset="0"/>
              </a:rPr>
              <a:t>(les résultats des élèves devront être téléchargés avant cette date)</a:t>
            </a:r>
            <a:endParaRPr lang="fr-FR" sz="1600" dirty="0"/>
          </a:p>
          <a:p>
            <a:pPr lvl="1"/>
            <a:endParaRPr lang="fr-FR" sz="1600" dirty="0"/>
          </a:p>
        </p:txBody>
      </p:sp>
      <p:sp>
        <p:nvSpPr>
          <p:cNvPr id="4" name="Titre 1"/>
          <p:cNvSpPr txBox="1">
            <a:spLocks/>
          </p:cNvSpPr>
          <p:nvPr/>
        </p:nvSpPr>
        <p:spPr>
          <a:xfrm>
            <a:off x="642799" y="34826"/>
            <a:ext cx="7881400" cy="12869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a:lstStyle>
          <a:p>
            <a:pPr lvl="0"/>
            <a:r>
              <a:rPr lang="fr-FR" dirty="0" smtClean="0">
                <a:solidFill>
                  <a:sysClr val="windowText" lastClr="000000">
                    <a:lumMod val="75000"/>
                    <a:lumOff val="25000"/>
                  </a:sysClr>
                </a:solidFill>
              </a:rPr>
              <a:t>CALENDRIER GENERAL</a:t>
            </a:r>
            <a:endParaRPr kumimoji="0" lang="fr-FR" sz="2500" b="1" i="0" u="none" strike="noStrike" kern="1200" cap="none" spc="0" normalizeH="0" baseline="0" noProof="0" dirty="0">
              <a:ln>
                <a:noFill/>
              </a:ln>
              <a:solidFill>
                <a:sysClr val="windowText" lastClr="000000">
                  <a:lumMod val="75000"/>
                  <a:lumOff val="25000"/>
                </a:sysClr>
              </a:solidFill>
              <a:effectLst/>
              <a:uLnTx/>
              <a:uFillTx/>
              <a:latin typeface="Arial Black" charset="0"/>
            </a:endParaRPr>
          </a:p>
        </p:txBody>
      </p:sp>
    </p:spTree>
    <p:extLst>
      <p:ext uri="{BB962C8B-B14F-4D97-AF65-F5344CB8AC3E}">
        <p14:creationId xmlns:p14="http://schemas.microsoft.com/office/powerpoint/2010/main" val="331174875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3"/>
          <p:cNvSpPr txBox="1">
            <a:spLocks/>
          </p:cNvSpPr>
          <p:nvPr/>
        </p:nvSpPr>
        <p:spPr>
          <a:xfrm>
            <a:off x="179632" y="1394188"/>
            <a:ext cx="8711150" cy="51448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t> En CP, les élèves passent 3 séquences de 10 minutes en français et 2 séquences de 10 à 12 minutes en mathématiques.</a:t>
            </a:r>
          </a:p>
          <a:p>
            <a:endParaRPr lang="fr-FR" sz="1600" dirty="0"/>
          </a:p>
          <a:p>
            <a:r>
              <a:rPr lang="fr-FR" sz="1600" dirty="0"/>
              <a:t> En CE1, les élèves passent 2 séquences d’une douzaine de minutes et 2 exercices individuels en français, et 2 séquences de 15 minutes en mathématiques.</a:t>
            </a:r>
          </a:p>
          <a:p>
            <a:pPr marL="0" indent="0">
              <a:buNone/>
            </a:pPr>
            <a:endParaRPr lang="fr-FR" sz="1600" dirty="0"/>
          </a:p>
          <a:p>
            <a:r>
              <a:rPr lang="fr-FR" sz="1600" dirty="0"/>
              <a:t> Passation sur un seul cahier papier à chaque niveau, en autant de temps distincts que de séquences</a:t>
            </a:r>
          </a:p>
          <a:p>
            <a:endParaRPr lang="fr-FR" sz="1600" dirty="0"/>
          </a:p>
          <a:p>
            <a:r>
              <a:rPr lang="fr-FR" sz="1600" dirty="0"/>
              <a:t> Temps de passation global stabilisé ou diminué</a:t>
            </a:r>
          </a:p>
          <a:p>
            <a:endParaRPr lang="fr-FR" sz="1600" dirty="0"/>
          </a:p>
          <a:p>
            <a:r>
              <a:rPr lang="fr-FR" sz="1600" dirty="0"/>
              <a:t> Séquences plus courtes</a:t>
            </a:r>
          </a:p>
          <a:p>
            <a:pPr marL="457200" lvl="1" indent="0">
              <a:buNone/>
            </a:pPr>
            <a:endParaRPr lang="fr-FR" sz="1600" dirty="0" smtClean="0"/>
          </a:p>
          <a:p>
            <a:pPr lvl="1"/>
            <a:endParaRPr lang="fr-FR" sz="1600" dirty="0"/>
          </a:p>
        </p:txBody>
      </p:sp>
      <p:sp>
        <p:nvSpPr>
          <p:cNvPr id="4" name="Titre 1"/>
          <p:cNvSpPr txBox="1">
            <a:spLocks/>
          </p:cNvSpPr>
          <p:nvPr/>
        </p:nvSpPr>
        <p:spPr>
          <a:xfrm>
            <a:off x="642799" y="34826"/>
            <a:ext cx="7881400" cy="12869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a:lstStyle>
          <a:p>
            <a:pPr lvl="0"/>
            <a:r>
              <a:rPr lang="fr-FR" dirty="0" smtClean="0">
                <a:solidFill>
                  <a:sysClr val="windowText" lastClr="000000">
                    <a:lumMod val="75000"/>
                    <a:lumOff val="25000"/>
                  </a:sysClr>
                </a:solidFill>
              </a:rPr>
              <a:t>L’ORGANISATION DES PASSATIONS</a:t>
            </a:r>
            <a:endParaRPr kumimoji="0" lang="fr-FR" sz="2500" b="1" i="0" u="none" strike="noStrike" kern="1200" cap="none" spc="0" normalizeH="0" baseline="0" noProof="0" dirty="0">
              <a:ln>
                <a:noFill/>
              </a:ln>
              <a:solidFill>
                <a:sysClr val="windowText" lastClr="000000">
                  <a:lumMod val="75000"/>
                  <a:lumOff val="25000"/>
                </a:sysClr>
              </a:solidFill>
              <a:effectLst/>
              <a:uLnTx/>
              <a:uFillTx/>
              <a:latin typeface="Arial Black" charset="0"/>
            </a:endParaRPr>
          </a:p>
        </p:txBody>
      </p:sp>
    </p:spTree>
    <p:extLst>
      <p:ext uri="{BB962C8B-B14F-4D97-AF65-F5344CB8AC3E}">
        <p14:creationId xmlns:p14="http://schemas.microsoft.com/office/powerpoint/2010/main" val="342571940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3"/>
          <p:cNvSpPr txBox="1">
            <a:spLocks/>
          </p:cNvSpPr>
          <p:nvPr/>
        </p:nvSpPr>
        <p:spPr>
          <a:xfrm>
            <a:off x="179632" y="1111160"/>
            <a:ext cx="8711150" cy="51448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latin typeface="Calibri" panose="020F0502020204030204" pitchFamily="34" charset="0"/>
              </a:rPr>
              <a:t>Depuis juin 2019 : mise en ligne, sur Eduscol, de quelques exemples de modalités de passation sous forme de vidéos.</a:t>
            </a:r>
          </a:p>
          <a:p>
            <a:pPr marL="0" indent="0">
              <a:buNone/>
            </a:pPr>
            <a:endParaRPr lang="fr-FR" sz="1600" dirty="0">
              <a:latin typeface="Calibri" panose="020F0502020204030204" pitchFamily="34" charset="0"/>
            </a:endParaRPr>
          </a:p>
          <a:p>
            <a:r>
              <a:rPr lang="fr-FR" sz="1600" dirty="0" smtClean="0">
                <a:latin typeface="Calibri" panose="020F0502020204030204" pitchFamily="34" charset="0"/>
              </a:rPr>
              <a:t>Acheminement </a:t>
            </a:r>
            <a:r>
              <a:rPr lang="fr-FR" sz="1600" dirty="0">
                <a:latin typeface="Calibri" panose="020F0502020204030204" pitchFamily="34" charset="0"/>
              </a:rPr>
              <a:t>des cahiers d’évaluation dans les écoles entre le 2 et 6 septembre 2019.</a:t>
            </a:r>
          </a:p>
          <a:p>
            <a:pPr marL="0" indent="0">
              <a:buNone/>
            </a:pPr>
            <a:r>
              <a:rPr lang="fr-FR" sz="1600" dirty="0">
                <a:latin typeface="Calibri" panose="020F0502020204030204" pitchFamily="34" charset="0"/>
              </a:rPr>
              <a:t>		</a:t>
            </a:r>
          </a:p>
          <a:p>
            <a:r>
              <a:rPr lang="fr-FR" sz="1600" dirty="0">
                <a:latin typeface="Calibri" panose="020F0502020204030204" pitchFamily="34" charset="0"/>
              </a:rPr>
              <a:t>Semaine du 16 septembre 2019 : </a:t>
            </a:r>
            <a:r>
              <a:rPr lang="fr-FR" sz="1600" dirty="0" smtClean="0">
                <a:latin typeface="Calibri" panose="020F0502020204030204" pitchFamily="34" charset="0"/>
              </a:rPr>
              <a:t>lise à disposition de fiches </a:t>
            </a:r>
            <a:r>
              <a:rPr lang="fr-FR" sz="1600" dirty="0">
                <a:latin typeface="Calibri" panose="020F0502020204030204" pitchFamily="34" charset="0"/>
              </a:rPr>
              <a:t>ressources pour l’accompagnement des élèves disponibles sur Eduscol</a:t>
            </a:r>
          </a:p>
          <a:p>
            <a:pPr marL="0" indent="0">
              <a:buNone/>
            </a:pPr>
            <a:endParaRPr lang="fr-FR" sz="1600" dirty="0">
              <a:latin typeface="Calibri" panose="020F0502020204030204" pitchFamily="34" charset="0"/>
            </a:endParaRPr>
          </a:p>
          <a:p>
            <a:r>
              <a:rPr lang="fr-FR" sz="1600" dirty="0">
                <a:latin typeface="Calibri" panose="020F0502020204030204" pitchFamily="34" charset="0"/>
              </a:rPr>
              <a:t> </a:t>
            </a:r>
            <a:r>
              <a:rPr lang="fr-FR" sz="1600" dirty="0" smtClean="0">
                <a:latin typeface="Calibri" panose="020F0502020204030204" pitchFamily="34" charset="0"/>
              </a:rPr>
              <a:t>En septembre </a:t>
            </a:r>
            <a:r>
              <a:rPr lang="fr-FR" sz="1600" dirty="0">
                <a:latin typeface="Calibri" panose="020F0502020204030204" pitchFamily="34" charset="0"/>
              </a:rPr>
              <a:t>2019, téléchargeables sur Eduscol : </a:t>
            </a:r>
          </a:p>
          <a:p>
            <a:pPr lvl="1"/>
            <a:r>
              <a:rPr lang="fr-FR" sz="1600" dirty="0">
                <a:latin typeface="Calibri" panose="020F0502020204030204" pitchFamily="34" charset="0"/>
              </a:rPr>
              <a:t>Cahiers de l’élève et guides du professeur </a:t>
            </a:r>
          </a:p>
          <a:p>
            <a:pPr lvl="1"/>
            <a:r>
              <a:rPr lang="fr-FR" sz="1600" dirty="0">
                <a:latin typeface="Calibri" panose="020F0502020204030204" pitchFamily="34" charset="0"/>
              </a:rPr>
              <a:t>Versions adaptées des cahiers et des guides </a:t>
            </a:r>
          </a:p>
          <a:p>
            <a:pPr lvl="1"/>
            <a:r>
              <a:rPr lang="fr-FR" sz="1600" dirty="0">
                <a:latin typeface="Calibri" panose="020F0502020204030204" pitchFamily="34" charset="0"/>
              </a:rPr>
              <a:t>Guide pour l’accès directeur au portail de saisie et de  restitution </a:t>
            </a:r>
          </a:p>
          <a:p>
            <a:pPr lvl="1"/>
            <a:r>
              <a:rPr lang="fr-FR" sz="1600" dirty="0">
                <a:latin typeface="Calibri" panose="020F0502020204030204" pitchFamily="34" charset="0"/>
              </a:rPr>
              <a:t>Guide pour l’accès enseignant au portail de saisie et de  restitution </a:t>
            </a:r>
          </a:p>
          <a:p>
            <a:pPr lvl="1"/>
            <a:r>
              <a:rPr lang="fr-FR" sz="1600" dirty="0">
                <a:latin typeface="Calibri" panose="020F0502020204030204" pitchFamily="34" charset="0"/>
              </a:rPr>
              <a:t>Information à destination des parents d’élèves sur le traitement des données personnelles</a:t>
            </a:r>
          </a:p>
        </p:txBody>
      </p:sp>
      <p:sp>
        <p:nvSpPr>
          <p:cNvPr id="4" name="Titre 1"/>
          <p:cNvSpPr txBox="1">
            <a:spLocks/>
          </p:cNvSpPr>
          <p:nvPr/>
        </p:nvSpPr>
        <p:spPr>
          <a:xfrm>
            <a:off x="642799" y="34826"/>
            <a:ext cx="7881400" cy="12869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a:lstStyle>
          <a:p>
            <a:pPr lvl="0"/>
            <a:r>
              <a:rPr lang="fr-FR" dirty="0" smtClean="0">
                <a:solidFill>
                  <a:sysClr val="windowText" lastClr="000000">
                    <a:lumMod val="75000"/>
                    <a:lumOff val="25000"/>
                  </a:sysClr>
                </a:solidFill>
              </a:rPr>
              <a:t>PRÉPARATION </a:t>
            </a:r>
            <a:r>
              <a:rPr lang="fr-FR" dirty="0" smtClean="0">
                <a:solidFill>
                  <a:sysClr val="windowText" lastClr="000000">
                    <a:lumMod val="75000"/>
                    <a:lumOff val="25000"/>
                  </a:sysClr>
                </a:solidFill>
              </a:rPr>
              <a:t>DES PASSATIONS</a:t>
            </a:r>
            <a:endParaRPr kumimoji="0" lang="fr-FR" sz="2500" b="1" i="0" u="none" strike="noStrike" kern="1200" cap="none" spc="0" normalizeH="0" baseline="0" noProof="0" dirty="0">
              <a:ln>
                <a:noFill/>
              </a:ln>
              <a:solidFill>
                <a:sysClr val="windowText" lastClr="000000">
                  <a:lumMod val="75000"/>
                  <a:lumOff val="25000"/>
                </a:sysClr>
              </a:solidFill>
              <a:effectLst/>
              <a:uLnTx/>
              <a:uFillTx/>
              <a:latin typeface="Arial Black" charset="0"/>
            </a:endParaRPr>
          </a:p>
        </p:txBody>
      </p:sp>
    </p:spTree>
    <p:extLst>
      <p:ext uri="{BB962C8B-B14F-4D97-AF65-F5344CB8AC3E}">
        <p14:creationId xmlns:p14="http://schemas.microsoft.com/office/powerpoint/2010/main" val="365993477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3"/>
          <p:cNvSpPr txBox="1">
            <a:spLocks/>
          </p:cNvSpPr>
          <p:nvPr/>
        </p:nvSpPr>
        <p:spPr>
          <a:xfrm>
            <a:off x="179632" y="1111160"/>
            <a:ext cx="8711150" cy="51448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endParaRPr lang="fr-FR" dirty="0"/>
          </a:p>
        </p:txBody>
      </p:sp>
      <p:sp>
        <p:nvSpPr>
          <p:cNvPr id="7" name="Titre 1"/>
          <p:cNvSpPr txBox="1">
            <a:spLocks/>
          </p:cNvSpPr>
          <p:nvPr/>
        </p:nvSpPr>
        <p:spPr>
          <a:xfrm>
            <a:off x="642799" y="34826"/>
            <a:ext cx="7881400" cy="12869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a:lstStyle>
          <a:p>
            <a:pPr lvl="0"/>
            <a:r>
              <a:rPr lang="fr-FR" dirty="0" smtClean="0">
                <a:solidFill>
                  <a:sysClr val="windowText" lastClr="000000">
                    <a:lumMod val="75000"/>
                    <a:lumOff val="25000"/>
                  </a:sysClr>
                </a:solidFill>
              </a:rPr>
              <a:t>CONCEPTION </a:t>
            </a:r>
            <a:r>
              <a:rPr lang="fr-FR" dirty="0" smtClean="0">
                <a:solidFill>
                  <a:sysClr val="windowText" lastClr="000000">
                    <a:lumMod val="75000"/>
                    <a:lumOff val="25000"/>
                  </a:sysClr>
                </a:solidFill>
              </a:rPr>
              <a:t>DES ÉVALUATIONS STANDARDISÉES</a:t>
            </a:r>
            <a:endParaRPr kumimoji="0" lang="fr-FR" sz="2500" b="1" i="0" u="none" strike="noStrike" kern="1200" cap="none" spc="0" normalizeH="0" baseline="0" noProof="0" dirty="0">
              <a:ln>
                <a:noFill/>
              </a:ln>
              <a:solidFill>
                <a:sysClr val="windowText" lastClr="000000">
                  <a:lumMod val="75000"/>
                  <a:lumOff val="25000"/>
                </a:sysClr>
              </a:solidFill>
              <a:effectLst/>
              <a:uLnTx/>
              <a:uFillTx/>
              <a:latin typeface="Arial Black" charset="0"/>
            </a:endParaRPr>
          </a:p>
        </p:txBody>
      </p:sp>
      <p:sp>
        <p:nvSpPr>
          <p:cNvPr id="4" name="Rectangle 3"/>
          <p:cNvSpPr/>
          <p:nvPr/>
        </p:nvSpPr>
        <p:spPr>
          <a:xfrm>
            <a:off x="179632" y="1869167"/>
            <a:ext cx="8202368" cy="2308324"/>
          </a:xfrm>
          <a:prstGeom prst="rect">
            <a:avLst/>
          </a:prstGeom>
        </p:spPr>
        <p:txBody>
          <a:bodyPr wrap="square">
            <a:spAutoFit/>
          </a:bodyPr>
          <a:lstStyle/>
          <a:p>
            <a:pPr marL="628650" lvl="1" indent="-285750">
              <a:buFont typeface="Arial" panose="020B0604020202020204" pitchFamily="34" charset="0"/>
              <a:buChar char="•"/>
            </a:pPr>
            <a:r>
              <a:rPr lang="fr-FR" sz="1600" dirty="0">
                <a:latin typeface="Calibri" panose="020F0502020204030204" pitchFamily="34" charset="0"/>
              </a:rPr>
              <a:t>Travail entre le conseil scientifique de l’éducation </a:t>
            </a:r>
            <a:r>
              <a:rPr lang="fr-FR" sz="1600" dirty="0" smtClean="0">
                <a:latin typeface="Calibri" panose="020F0502020204030204" pitchFamily="34" charset="0"/>
              </a:rPr>
              <a:t>nationale (CSEN), </a:t>
            </a:r>
            <a:r>
              <a:rPr lang="fr-FR" sz="1600" dirty="0">
                <a:latin typeface="Calibri" panose="020F0502020204030204" pitchFamily="34" charset="0"/>
              </a:rPr>
              <a:t>la Depp, des équipes de </a:t>
            </a:r>
            <a:r>
              <a:rPr lang="fr-FR" sz="1600" dirty="0" smtClean="0">
                <a:latin typeface="Calibri" panose="020F0502020204030204" pitchFamily="34" charset="0"/>
              </a:rPr>
              <a:t>chercheurs, </a:t>
            </a:r>
            <a:r>
              <a:rPr lang="fr-FR" sz="1600" dirty="0">
                <a:latin typeface="Calibri" panose="020F0502020204030204" pitchFamily="34" charset="0"/>
              </a:rPr>
              <a:t>la </a:t>
            </a:r>
            <a:r>
              <a:rPr lang="fr-FR" sz="1600" dirty="0" err="1">
                <a:latin typeface="Calibri" panose="020F0502020204030204" pitchFamily="34" charset="0"/>
              </a:rPr>
              <a:t>Dgesco</a:t>
            </a:r>
            <a:r>
              <a:rPr lang="fr-FR" sz="1600" dirty="0">
                <a:latin typeface="Calibri" panose="020F0502020204030204" pitchFamily="34" charset="0"/>
              </a:rPr>
              <a:t>, et l’IGEN</a:t>
            </a:r>
          </a:p>
          <a:p>
            <a:pPr marL="457200" lvl="1" indent="0">
              <a:buNone/>
            </a:pPr>
            <a:endParaRPr lang="fr-FR" sz="1600" dirty="0">
              <a:latin typeface="Calibri" panose="020F0502020204030204" pitchFamily="34" charset="0"/>
            </a:endParaRPr>
          </a:p>
          <a:p>
            <a:pPr marL="628650" lvl="1" indent="-285750">
              <a:buFont typeface="Arial" panose="020B0604020202020204" pitchFamily="34" charset="0"/>
              <a:buChar char="•"/>
            </a:pPr>
            <a:r>
              <a:rPr lang="fr-FR" sz="1600" dirty="0">
                <a:latin typeface="Calibri" panose="020F0502020204030204" pitchFamily="34" charset="0"/>
              </a:rPr>
              <a:t> Conception </a:t>
            </a:r>
            <a:r>
              <a:rPr lang="fr-FR" sz="1600" dirty="0" smtClean="0">
                <a:latin typeface="Calibri" panose="020F0502020204030204" pitchFamily="34" charset="0"/>
              </a:rPr>
              <a:t>des exercices par </a:t>
            </a:r>
            <a:r>
              <a:rPr lang="fr-FR" sz="1600" dirty="0">
                <a:latin typeface="Calibri" panose="020F0502020204030204" pitchFamily="34" charset="0"/>
              </a:rPr>
              <a:t>des groupes experts (enseignants, maîtres formateurs, CPC, IEN) selon les processus DEPP en collaboration avec le </a:t>
            </a:r>
            <a:r>
              <a:rPr lang="fr-FR" sz="1600" dirty="0" smtClean="0">
                <a:latin typeface="Calibri" panose="020F0502020204030204" pitchFamily="34" charset="0"/>
              </a:rPr>
              <a:t>CSEN</a:t>
            </a:r>
            <a:endParaRPr lang="fr-FR" sz="1600" dirty="0">
              <a:latin typeface="Calibri" panose="020F0502020204030204" pitchFamily="34" charset="0"/>
            </a:endParaRPr>
          </a:p>
          <a:p>
            <a:pPr marL="457200" lvl="1" indent="0">
              <a:buNone/>
            </a:pPr>
            <a:endParaRPr lang="fr-FR" sz="1600" dirty="0">
              <a:latin typeface="Calibri" panose="020F0502020204030204" pitchFamily="34" charset="0"/>
            </a:endParaRPr>
          </a:p>
          <a:p>
            <a:pPr marL="628650" lvl="1" indent="-285750">
              <a:buFont typeface="Arial" panose="020B0604020202020204" pitchFamily="34" charset="0"/>
              <a:buChar char="•"/>
            </a:pPr>
            <a:r>
              <a:rPr lang="fr-FR" sz="1600" dirty="0">
                <a:latin typeface="Calibri" panose="020F0502020204030204" pitchFamily="34" charset="0"/>
              </a:rPr>
              <a:t> Expérimentation et standardisation </a:t>
            </a:r>
          </a:p>
          <a:p>
            <a:pPr marL="457200" lvl="1" indent="0">
              <a:buNone/>
            </a:pPr>
            <a:r>
              <a:rPr lang="fr-FR" sz="1600" dirty="0">
                <a:latin typeface="Calibri" panose="020F0502020204030204" pitchFamily="34" charset="0"/>
              </a:rPr>
              <a:t> </a:t>
            </a:r>
          </a:p>
          <a:p>
            <a:pPr marL="628650" lvl="1" indent="-285750">
              <a:buFont typeface="Arial" panose="020B0604020202020204" pitchFamily="34" charset="0"/>
              <a:buChar char="•"/>
            </a:pPr>
            <a:r>
              <a:rPr lang="fr-FR" sz="1600" dirty="0">
                <a:latin typeface="Calibri" panose="020F0502020204030204" pitchFamily="34" charset="0"/>
              </a:rPr>
              <a:t> Retour des enseignants expérimentateurs </a:t>
            </a:r>
          </a:p>
        </p:txBody>
      </p:sp>
    </p:spTree>
    <p:extLst>
      <p:ext uri="{BB962C8B-B14F-4D97-AF65-F5344CB8AC3E}">
        <p14:creationId xmlns:p14="http://schemas.microsoft.com/office/powerpoint/2010/main" val="334503145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8197502" y="6390910"/>
            <a:ext cx="403878" cy="365125"/>
          </a:xfrm>
          <a:prstGeom prst="rect">
            <a:avLst/>
          </a:prstGeom>
        </p:spPr>
        <p:txBody>
          <a:bodyPr/>
          <a:lstStyle/>
          <a:p>
            <a:fld id="{1FC8907D-B208-DC44-82F5-2940ECA1C9FA}" type="slidenum">
              <a:rPr lang="fr-FR" smtClean="0"/>
              <a:t>9</a:t>
            </a:fld>
            <a:endParaRPr lang="fr-FR"/>
          </a:p>
        </p:txBody>
      </p:sp>
      <p:sp>
        <p:nvSpPr>
          <p:cNvPr id="5" name="Titre 1"/>
          <p:cNvSpPr txBox="1">
            <a:spLocks/>
          </p:cNvSpPr>
          <p:nvPr/>
        </p:nvSpPr>
        <p:spPr>
          <a:xfrm>
            <a:off x="642799" y="34826"/>
            <a:ext cx="7881400" cy="12869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a:lstStyle>
          <a:p>
            <a:pPr lvl="0"/>
            <a:r>
              <a:rPr lang="fr-FR" dirty="0" smtClean="0">
                <a:solidFill>
                  <a:sysClr val="windowText" lastClr="000000">
                    <a:lumMod val="75000"/>
                    <a:lumOff val="25000"/>
                  </a:sysClr>
                </a:solidFill>
              </a:rPr>
              <a:t>REPÈRES CP – CONTENUS EN FRANÇAIS</a:t>
            </a:r>
            <a:endParaRPr kumimoji="0" lang="fr-FR" sz="2500" b="1" i="0" u="none" strike="noStrike" kern="1200" cap="none" spc="0" normalizeH="0" baseline="0" noProof="0" dirty="0">
              <a:ln>
                <a:noFill/>
              </a:ln>
              <a:solidFill>
                <a:sysClr val="windowText" lastClr="000000">
                  <a:lumMod val="75000"/>
                  <a:lumOff val="25000"/>
                </a:sysClr>
              </a:solidFill>
              <a:effectLst/>
              <a:uLnTx/>
              <a:uFillTx/>
              <a:latin typeface="Arial Black" charset="0"/>
            </a:endParaRPr>
          </a:p>
        </p:txBody>
      </p:sp>
      <p:sp>
        <p:nvSpPr>
          <p:cNvPr id="7" name="Rectangle 6"/>
          <p:cNvSpPr/>
          <p:nvPr/>
        </p:nvSpPr>
        <p:spPr>
          <a:xfrm>
            <a:off x="642799" y="1321763"/>
            <a:ext cx="7216687" cy="4278094"/>
          </a:xfrm>
          <a:prstGeom prst="rect">
            <a:avLst/>
          </a:prstGeom>
        </p:spPr>
        <p:txBody>
          <a:bodyPr wrap="square">
            <a:spAutoFit/>
          </a:bodyPr>
          <a:lstStyle/>
          <a:p>
            <a:pPr marL="342900" indent="-342900">
              <a:buFont typeface="Wingdings" panose="05000000000000000000" pitchFamily="2" charset="2"/>
              <a:buChar char="§"/>
            </a:pPr>
            <a:r>
              <a:rPr lang="fr-FR" sz="1600" dirty="0">
                <a:solidFill>
                  <a:prstClr val="black"/>
                </a:solidFill>
              </a:rPr>
              <a:t>10 types d’exercices en passation collective</a:t>
            </a:r>
          </a:p>
          <a:p>
            <a:pPr marL="342900" indent="-342900">
              <a:buFont typeface="Wingdings" panose="05000000000000000000" pitchFamily="2" charset="2"/>
              <a:buChar char="§"/>
            </a:pPr>
            <a:r>
              <a:rPr lang="fr-FR" sz="1600" dirty="0">
                <a:solidFill>
                  <a:prstClr val="black"/>
                </a:solidFill>
              </a:rPr>
              <a:t>3 séquences</a:t>
            </a:r>
          </a:p>
          <a:p>
            <a:pPr marL="342900" indent="-342900">
              <a:buFont typeface="Wingdings" panose="05000000000000000000" pitchFamily="2" charset="2"/>
              <a:buChar char="§"/>
            </a:pPr>
            <a:r>
              <a:rPr lang="fr-FR" sz="1600" dirty="0">
                <a:solidFill>
                  <a:prstClr val="black"/>
                </a:solidFill>
              </a:rPr>
              <a:t>2 domaines</a:t>
            </a:r>
          </a:p>
          <a:p>
            <a:pPr marL="800100" lvl="1" indent="-342900">
              <a:buFont typeface="Wingdings" panose="05000000000000000000" pitchFamily="2" charset="2"/>
              <a:buChar char="§"/>
            </a:pPr>
            <a:r>
              <a:rPr lang="fr-FR" sz="1600" dirty="0">
                <a:solidFill>
                  <a:prstClr val="black"/>
                </a:solidFill>
              </a:rPr>
              <a:t>Langage oral</a:t>
            </a:r>
          </a:p>
          <a:p>
            <a:pPr marL="800100" lvl="1" indent="-342900">
              <a:buFont typeface="Wingdings" panose="05000000000000000000" pitchFamily="2" charset="2"/>
              <a:buChar char="§"/>
            </a:pPr>
            <a:r>
              <a:rPr lang="fr-FR" sz="1600" dirty="0">
                <a:solidFill>
                  <a:prstClr val="black"/>
                </a:solidFill>
              </a:rPr>
              <a:t>Lecture et compréhension de l’écrit</a:t>
            </a:r>
          </a:p>
          <a:p>
            <a:pPr marL="342900" indent="-342900">
              <a:buFont typeface="Wingdings" panose="05000000000000000000" pitchFamily="2" charset="2"/>
              <a:buChar char="§"/>
            </a:pPr>
            <a:r>
              <a:rPr lang="fr-FR" sz="1600" dirty="0">
                <a:solidFill>
                  <a:prstClr val="black"/>
                </a:solidFill>
              </a:rPr>
              <a:t>2 champs : </a:t>
            </a:r>
          </a:p>
          <a:p>
            <a:pPr marL="800100" lvl="1" indent="-342900">
              <a:buFont typeface="Wingdings" panose="05000000000000000000" pitchFamily="2" charset="2"/>
              <a:buChar char="§"/>
            </a:pPr>
            <a:r>
              <a:rPr lang="fr-FR" sz="1600" dirty="0">
                <a:solidFill>
                  <a:prstClr val="black"/>
                </a:solidFill>
              </a:rPr>
              <a:t>Ecouter pour comprendre des messages oraux ou des textes lus par un adulte</a:t>
            </a:r>
          </a:p>
          <a:p>
            <a:pPr marL="800100" lvl="1" indent="-342900">
              <a:buFont typeface="Wingdings" panose="05000000000000000000" pitchFamily="2" charset="2"/>
              <a:buChar char="§"/>
            </a:pPr>
            <a:r>
              <a:rPr lang="fr-FR" sz="1600" dirty="0">
                <a:solidFill>
                  <a:prstClr val="black"/>
                </a:solidFill>
              </a:rPr>
              <a:t>Identifier des mots de manière de plus en plus aisée</a:t>
            </a:r>
          </a:p>
          <a:p>
            <a:pPr marL="800100" lvl="1" indent="-342900">
              <a:buFont typeface="Wingdings" panose="05000000000000000000" pitchFamily="2" charset="2"/>
              <a:buChar char="§"/>
            </a:pPr>
            <a:endParaRPr lang="fr-FR" sz="1600" dirty="0">
              <a:solidFill>
                <a:prstClr val="black"/>
              </a:solidFill>
            </a:endParaRPr>
          </a:p>
          <a:p>
            <a:pPr marL="342900" indent="-342900">
              <a:buFont typeface="Wingdings" panose="05000000000000000000" pitchFamily="2" charset="2"/>
              <a:buChar char="§"/>
            </a:pPr>
            <a:r>
              <a:rPr lang="fr-FR" sz="1600" dirty="0">
                <a:solidFill>
                  <a:prstClr val="black"/>
                </a:solidFill>
              </a:rPr>
              <a:t> 4 compétences :</a:t>
            </a:r>
          </a:p>
          <a:p>
            <a:pPr marL="800100" lvl="1" indent="-342900">
              <a:buFont typeface="Wingdings" panose="05000000000000000000" pitchFamily="2" charset="2"/>
              <a:buChar char="§"/>
            </a:pPr>
            <a:r>
              <a:rPr lang="fr-FR" sz="1600" dirty="0">
                <a:solidFill>
                  <a:prstClr val="black"/>
                </a:solidFill>
              </a:rPr>
              <a:t>Repérer et mémoriser des informations importantes. Les relier entre elles pour leur donner du sens</a:t>
            </a:r>
          </a:p>
          <a:p>
            <a:pPr marL="800100" lvl="1" indent="-342900">
              <a:buFont typeface="Wingdings" panose="05000000000000000000" pitchFamily="2" charset="2"/>
              <a:buChar char="§"/>
            </a:pPr>
            <a:r>
              <a:rPr lang="fr-FR" sz="1600" dirty="0">
                <a:solidFill>
                  <a:prstClr val="black"/>
                </a:solidFill>
              </a:rPr>
              <a:t>Mémoriser le vocabulaire entendu dans les textes</a:t>
            </a:r>
          </a:p>
          <a:p>
            <a:pPr marL="800100" lvl="1" indent="-342900">
              <a:buFont typeface="Wingdings" panose="05000000000000000000" pitchFamily="2" charset="2"/>
              <a:buChar char="§"/>
            </a:pPr>
            <a:r>
              <a:rPr lang="fr-FR" sz="1600" dirty="0">
                <a:solidFill>
                  <a:prstClr val="black"/>
                </a:solidFill>
              </a:rPr>
              <a:t>Savoir discriminer de manière visuelle et connaitre le nom des lettres</a:t>
            </a:r>
          </a:p>
          <a:p>
            <a:pPr marL="800100" lvl="1" indent="-342900">
              <a:buFont typeface="Wingdings" panose="05000000000000000000" pitchFamily="2" charset="2"/>
              <a:buChar char="§"/>
            </a:pPr>
            <a:r>
              <a:rPr lang="fr-FR" sz="1600" dirty="0">
                <a:solidFill>
                  <a:prstClr val="black"/>
                </a:solidFill>
              </a:rPr>
              <a:t>Savoir discriminer de manière auditive et savoir analyser les constituants des mots - conscience phonologique</a:t>
            </a:r>
          </a:p>
        </p:txBody>
      </p:sp>
    </p:spTree>
    <p:extLst>
      <p:ext uri="{BB962C8B-B14F-4D97-AF65-F5344CB8AC3E}">
        <p14:creationId xmlns:p14="http://schemas.microsoft.com/office/powerpoint/2010/main" val="3098229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8197502" y="6390910"/>
            <a:ext cx="403878" cy="365125"/>
          </a:xfrm>
          <a:prstGeom prst="rect">
            <a:avLst/>
          </a:prstGeom>
        </p:spPr>
        <p:txBody>
          <a:bodyPr/>
          <a:lstStyle/>
          <a:p>
            <a:fld id="{1FC8907D-B208-DC44-82F5-2940ECA1C9FA}" type="slidenum">
              <a:rPr lang="fr-FR" smtClean="0"/>
              <a:t>10</a:t>
            </a:fld>
            <a:endParaRPr lang="fr-FR"/>
          </a:p>
        </p:txBody>
      </p:sp>
      <p:sp>
        <p:nvSpPr>
          <p:cNvPr id="5" name="Titre 1"/>
          <p:cNvSpPr txBox="1">
            <a:spLocks/>
          </p:cNvSpPr>
          <p:nvPr/>
        </p:nvSpPr>
        <p:spPr>
          <a:xfrm>
            <a:off x="410308" y="34826"/>
            <a:ext cx="8624835" cy="12869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a:lstStyle>
          <a:p>
            <a:pPr lvl="0"/>
            <a:r>
              <a:rPr lang="fr-FR" dirty="0" smtClean="0">
                <a:solidFill>
                  <a:sysClr val="windowText" lastClr="000000">
                    <a:lumMod val="75000"/>
                    <a:lumOff val="25000"/>
                  </a:sysClr>
                </a:solidFill>
              </a:rPr>
              <a:t>REPÈRES CP – CONTENUS EN MATHÉMATIQUES</a:t>
            </a:r>
            <a:endParaRPr kumimoji="0" lang="fr-FR" sz="2500" b="1" i="0" u="none" strike="noStrike" kern="1200" cap="none" spc="0" normalizeH="0" baseline="0" noProof="0" dirty="0">
              <a:ln>
                <a:noFill/>
              </a:ln>
              <a:solidFill>
                <a:sysClr val="windowText" lastClr="000000">
                  <a:lumMod val="75000"/>
                  <a:lumOff val="25000"/>
                </a:sysClr>
              </a:solidFill>
              <a:effectLst/>
              <a:uLnTx/>
              <a:uFillTx/>
              <a:latin typeface="Arial Black" charset="0"/>
            </a:endParaRPr>
          </a:p>
        </p:txBody>
      </p:sp>
      <p:sp>
        <p:nvSpPr>
          <p:cNvPr id="6" name="ZoneTexte 5"/>
          <p:cNvSpPr txBox="1"/>
          <p:nvPr/>
        </p:nvSpPr>
        <p:spPr>
          <a:xfrm>
            <a:off x="410308" y="1436848"/>
            <a:ext cx="8510954" cy="4493538"/>
          </a:xfrm>
          <a:prstGeom prst="rect">
            <a:avLst/>
          </a:prstGeom>
          <a:noFill/>
        </p:spPr>
        <p:txBody>
          <a:bodyPr wrap="square" rtlCol="0">
            <a:spAutoFit/>
          </a:bodyPr>
          <a:lstStyle/>
          <a:p>
            <a:pPr marL="342900" indent="-342900">
              <a:buFont typeface="Wingdings" panose="05000000000000000000" pitchFamily="2" charset="2"/>
              <a:buChar char="§"/>
            </a:pPr>
            <a:r>
              <a:rPr lang="fr-FR" sz="1600" dirty="0" smtClean="0">
                <a:solidFill>
                  <a:prstClr val="black"/>
                </a:solidFill>
              </a:rPr>
              <a:t>8 </a:t>
            </a:r>
            <a:r>
              <a:rPr lang="fr-FR" sz="1600" dirty="0">
                <a:solidFill>
                  <a:prstClr val="black"/>
                </a:solidFill>
              </a:rPr>
              <a:t>types d’exercices en passation collective</a:t>
            </a:r>
          </a:p>
          <a:p>
            <a:pPr marL="342900" indent="-342900">
              <a:buFont typeface="Wingdings" panose="05000000000000000000" pitchFamily="2" charset="2"/>
              <a:buChar char="§"/>
            </a:pPr>
            <a:r>
              <a:rPr lang="fr-FR" sz="1600" dirty="0" smtClean="0">
                <a:solidFill>
                  <a:prstClr val="black"/>
                </a:solidFill>
              </a:rPr>
              <a:t>2 </a:t>
            </a:r>
            <a:r>
              <a:rPr lang="fr-FR" sz="1600" dirty="0">
                <a:solidFill>
                  <a:prstClr val="black"/>
                </a:solidFill>
              </a:rPr>
              <a:t>séquences</a:t>
            </a:r>
          </a:p>
          <a:p>
            <a:pPr marL="342900" indent="-342900">
              <a:buFont typeface="Wingdings" panose="05000000000000000000" pitchFamily="2" charset="2"/>
              <a:buChar char="§"/>
            </a:pPr>
            <a:r>
              <a:rPr lang="fr-FR" sz="1600" dirty="0">
                <a:solidFill>
                  <a:prstClr val="black"/>
                </a:solidFill>
              </a:rPr>
              <a:t>2 domaines</a:t>
            </a:r>
          </a:p>
          <a:p>
            <a:pPr marL="800100" lvl="1" indent="-342900">
              <a:buFont typeface="Wingdings" panose="05000000000000000000" pitchFamily="2" charset="2"/>
              <a:buChar char="§"/>
            </a:pPr>
            <a:r>
              <a:rPr lang="fr-FR" sz="1600" dirty="0" smtClean="0">
                <a:solidFill>
                  <a:prstClr val="black"/>
                </a:solidFill>
              </a:rPr>
              <a:t>Nombres et calculs</a:t>
            </a:r>
            <a:endParaRPr lang="fr-FR" sz="1600" dirty="0">
              <a:solidFill>
                <a:prstClr val="black"/>
              </a:solidFill>
            </a:endParaRPr>
          </a:p>
          <a:p>
            <a:pPr marL="800100" lvl="1" indent="-342900">
              <a:buFont typeface="Wingdings" panose="05000000000000000000" pitchFamily="2" charset="2"/>
              <a:buChar char="§"/>
            </a:pPr>
            <a:r>
              <a:rPr lang="fr-FR" sz="1600" dirty="0" smtClean="0">
                <a:solidFill>
                  <a:prstClr val="black"/>
                </a:solidFill>
              </a:rPr>
              <a:t>Espace et géométrie</a:t>
            </a:r>
            <a:endParaRPr lang="fr-FR" sz="1600" dirty="0">
              <a:solidFill>
                <a:prstClr val="black"/>
              </a:solidFill>
            </a:endParaRPr>
          </a:p>
          <a:p>
            <a:pPr marL="342900" indent="-342900">
              <a:buFont typeface="Wingdings" panose="05000000000000000000" pitchFamily="2" charset="2"/>
              <a:buChar char="§"/>
            </a:pPr>
            <a:r>
              <a:rPr lang="fr-FR" sz="1600" dirty="0" smtClean="0">
                <a:solidFill>
                  <a:prstClr val="black"/>
                </a:solidFill>
              </a:rPr>
              <a:t>4 </a:t>
            </a:r>
            <a:r>
              <a:rPr lang="fr-FR" sz="1600" dirty="0">
                <a:solidFill>
                  <a:prstClr val="black"/>
                </a:solidFill>
              </a:rPr>
              <a:t>champs : </a:t>
            </a:r>
          </a:p>
          <a:p>
            <a:pPr marL="800100" lvl="1" indent="-342900">
              <a:buFont typeface="Wingdings" panose="05000000000000000000" pitchFamily="2" charset="2"/>
              <a:buChar char="§"/>
            </a:pPr>
            <a:r>
              <a:rPr lang="fr-FR" sz="1600" dirty="0" smtClean="0">
                <a:solidFill>
                  <a:prstClr val="black"/>
                </a:solidFill>
              </a:rPr>
              <a:t>Nommer, lire, écrire et représenter des nombres entiers</a:t>
            </a:r>
          </a:p>
          <a:p>
            <a:pPr marL="800100" lvl="1" indent="-342900">
              <a:buFont typeface="Wingdings" panose="05000000000000000000" pitchFamily="2" charset="2"/>
              <a:buChar char="§"/>
            </a:pPr>
            <a:r>
              <a:rPr lang="fr-FR" sz="1600" dirty="0" smtClean="0">
                <a:solidFill>
                  <a:prstClr val="black"/>
                </a:solidFill>
              </a:rPr>
              <a:t>Résoudre des problèmes en utilisant des nombres entiers et le calcul</a:t>
            </a:r>
          </a:p>
          <a:p>
            <a:pPr marL="800100" lvl="1" indent="-342900">
              <a:buFont typeface="Wingdings" panose="05000000000000000000" pitchFamily="2" charset="2"/>
              <a:buChar char="§"/>
            </a:pPr>
            <a:r>
              <a:rPr lang="fr-FR" sz="1600" dirty="0" smtClean="0">
                <a:solidFill>
                  <a:prstClr val="black"/>
                </a:solidFill>
              </a:rPr>
              <a:t>Comprendre et utiliser des nombres entiers pour dénombrer, ordonner, repérer, comparer</a:t>
            </a:r>
          </a:p>
          <a:p>
            <a:pPr marL="800100" lvl="1" indent="-342900">
              <a:buFont typeface="Wingdings" panose="05000000000000000000" pitchFamily="2" charset="2"/>
              <a:buChar char="§"/>
            </a:pPr>
            <a:r>
              <a:rPr lang="fr-FR" sz="1600" dirty="0" smtClean="0">
                <a:solidFill>
                  <a:prstClr val="black"/>
                </a:solidFill>
              </a:rPr>
              <a:t>Reconnaitre, nommer, décrire, reproduire, construire quelques figures géométriques</a:t>
            </a:r>
            <a:endParaRPr lang="fr-FR" sz="1600" dirty="0">
              <a:solidFill>
                <a:prstClr val="black"/>
              </a:solidFill>
            </a:endParaRPr>
          </a:p>
          <a:p>
            <a:pPr marL="800100" lvl="1" indent="-342900">
              <a:buFont typeface="Wingdings" panose="05000000000000000000" pitchFamily="2" charset="2"/>
              <a:buChar char="§"/>
            </a:pPr>
            <a:endParaRPr lang="fr-FR" sz="1600" dirty="0">
              <a:solidFill>
                <a:prstClr val="black"/>
              </a:solidFill>
            </a:endParaRPr>
          </a:p>
          <a:p>
            <a:pPr marL="342900" indent="-342900">
              <a:buFont typeface="Wingdings" panose="05000000000000000000" pitchFamily="2" charset="2"/>
              <a:buChar char="§"/>
            </a:pPr>
            <a:r>
              <a:rPr lang="fr-FR" sz="1600" dirty="0">
                <a:solidFill>
                  <a:prstClr val="black"/>
                </a:solidFill>
              </a:rPr>
              <a:t> </a:t>
            </a:r>
            <a:r>
              <a:rPr lang="fr-FR" sz="1600" dirty="0" smtClean="0">
                <a:solidFill>
                  <a:prstClr val="black"/>
                </a:solidFill>
              </a:rPr>
              <a:t>5 </a:t>
            </a:r>
            <a:r>
              <a:rPr lang="fr-FR" sz="1600" dirty="0">
                <a:solidFill>
                  <a:prstClr val="black"/>
                </a:solidFill>
              </a:rPr>
              <a:t>compétences :</a:t>
            </a:r>
          </a:p>
          <a:p>
            <a:pPr marL="800100" lvl="1" indent="-342900">
              <a:buFont typeface="Wingdings" panose="05000000000000000000" pitchFamily="2" charset="2"/>
              <a:buChar char="§"/>
            </a:pPr>
            <a:r>
              <a:rPr lang="fr-FR" sz="1600" dirty="0" smtClean="0">
                <a:solidFill>
                  <a:prstClr val="black"/>
                </a:solidFill>
              </a:rPr>
              <a:t>Utiliser diverses représentations des nombres</a:t>
            </a:r>
            <a:endParaRPr lang="fr-FR" sz="1600" dirty="0">
              <a:solidFill>
                <a:prstClr val="black"/>
              </a:solidFill>
            </a:endParaRPr>
          </a:p>
          <a:p>
            <a:pPr marL="800100" lvl="1" indent="-342900">
              <a:buFont typeface="Wingdings" panose="05000000000000000000" pitchFamily="2" charset="2"/>
              <a:buChar char="§"/>
            </a:pPr>
            <a:r>
              <a:rPr lang="fr-FR" sz="1600" dirty="0" smtClean="0">
                <a:solidFill>
                  <a:prstClr val="black"/>
                </a:solidFill>
              </a:rPr>
              <a:t>Résoudre des problèmes […] conduisant à utiliser les quatre opérations</a:t>
            </a:r>
            <a:endParaRPr lang="fr-FR" sz="1600" dirty="0">
              <a:solidFill>
                <a:prstClr val="black"/>
              </a:solidFill>
            </a:endParaRPr>
          </a:p>
          <a:p>
            <a:pPr marL="800100" lvl="1" indent="-342900">
              <a:buFont typeface="Wingdings" panose="05000000000000000000" pitchFamily="2" charset="2"/>
              <a:buChar char="§"/>
            </a:pPr>
            <a:r>
              <a:rPr lang="fr-FR" sz="1600" dirty="0" smtClean="0">
                <a:solidFill>
                  <a:prstClr val="black"/>
                </a:solidFill>
              </a:rPr>
              <a:t>Dénombrer, constituer et comparer des collections en les organisant</a:t>
            </a:r>
            <a:endParaRPr lang="fr-FR" sz="1600" dirty="0">
              <a:solidFill>
                <a:prstClr val="black"/>
              </a:solidFill>
            </a:endParaRPr>
          </a:p>
          <a:p>
            <a:pPr marL="800100" lvl="1" indent="-342900">
              <a:buFont typeface="Wingdings" panose="05000000000000000000" pitchFamily="2" charset="2"/>
              <a:buChar char="§"/>
            </a:pPr>
            <a:r>
              <a:rPr lang="fr-FR" sz="1600" dirty="0" smtClean="0">
                <a:solidFill>
                  <a:prstClr val="black"/>
                </a:solidFill>
              </a:rPr>
              <a:t>Reproduire […] des assemblages de figures planes</a:t>
            </a:r>
          </a:p>
          <a:p>
            <a:pPr marL="800100" lvl="1" indent="-342900">
              <a:buFont typeface="Wingdings" panose="05000000000000000000" pitchFamily="2" charset="2"/>
              <a:buChar char="§"/>
            </a:pPr>
            <a:r>
              <a:rPr lang="fr-FR" sz="1600" dirty="0" smtClean="0">
                <a:solidFill>
                  <a:prstClr val="black"/>
                </a:solidFill>
              </a:rPr>
              <a:t>Associer un nombre entier à une position […] ainsi qu’à la distance de ce point à l’origine</a:t>
            </a:r>
            <a:endParaRPr lang="fr-FR" sz="1600" dirty="0">
              <a:solidFill>
                <a:prstClr val="black"/>
              </a:solidFill>
            </a:endParaRPr>
          </a:p>
          <a:p>
            <a:pPr lvl="1"/>
            <a:endParaRPr lang="fr-FR" sz="1600" dirty="0">
              <a:solidFill>
                <a:prstClr val="black"/>
              </a:solidFill>
            </a:endParaRPr>
          </a:p>
        </p:txBody>
      </p:sp>
    </p:spTree>
    <p:extLst>
      <p:ext uri="{BB962C8B-B14F-4D97-AF65-F5344CB8AC3E}">
        <p14:creationId xmlns:p14="http://schemas.microsoft.com/office/powerpoint/2010/main" val="333233727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901</TotalTime>
  <Words>1286</Words>
  <Application>Microsoft Office PowerPoint</Application>
  <PresentationFormat>Affichage à l'écran (4:3)</PresentationFormat>
  <Paragraphs>217</Paragraphs>
  <Slides>24</Slides>
  <Notes>24</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L’éducation, le changement climatique, la biodiversité et le développement durable : quels enjeux, quelles actions ?</dc:title>
  <dc:creator>Microsoft Office User</dc:creator>
  <cp:lastModifiedBy>Sandra Andreu</cp:lastModifiedBy>
  <cp:revision>68</cp:revision>
  <cp:lastPrinted>2019-06-18T09:20:22Z</cp:lastPrinted>
  <dcterms:created xsi:type="dcterms:W3CDTF">2019-05-31T14:15:16Z</dcterms:created>
  <dcterms:modified xsi:type="dcterms:W3CDTF">2019-08-23T10:59:14Z</dcterms:modified>
</cp:coreProperties>
</file>