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59" r:id="rId5"/>
    <p:sldId id="258" r:id="rId6"/>
    <p:sldId id="261" r:id="rId7"/>
    <p:sldId id="263" r:id="rId8"/>
    <p:sldId id="265"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380"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C9F8DF1-9308-4D28-98ED-08C5C60CDE81}" type="datetimeFigureOut">
              <a:rPr lang="fr-FR"/>
              <a:pPr>
                <a:defRPr/>
              </a:pPr>
              <a:t>30/03/2011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A34B602-CBC9-4AAA-B165-D6CF8B6B6536}"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B7A78A-B69C-4690-83A8-9BB446FAF000}" type="slidenum">
              <a:rPr lang="fr-FR">
                <a:cs typeface="Arial" charset="0"/>
              </a:rPr>
              <a:pPr fontAlgn="base">
                <a:spcBef>
                  <a:spcPct val="0"/>
                </a:spcBef>
                <a:spcAft>
                  <a:spcPct val="0"/>
                </a:spcAft>
              </a:pPr>
              <a:t>4</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29E3082-D45C-4375-8BC3-8C41958C8602}" type="datetimeFigureOut">
              <a:rPr lang="fr-FR"/>
              <a:pPr>
                <a:defRPr/>
              </a:pPr>
              <a:t>30/03/2011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A911D2E-28B5-4CF2-A662-94F8EFC5471B}"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342C46C-AAD6-4730-813C-BB6F8F04956A}" type="datetimeFigureOut">
              <a:rPr lang="fr-FR"/>
              <a:pPr>
                <a:defRPr/>
              </a:pPr>
              <a:t>30/03/2011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B1AF578-E99D-4996-A238-22C0279EF582}"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460C31F-D8F1-4146-81A6-F15FC7152D55}" type="datetimeFigureOut">
              <a:rPr lang="fr-FR"/>
              <a:pPr>
                <a:defRPr/>
              </a:pPr>
              <a:t>30/03/2011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2CDE1A2-F20E-4798-8966-62B40C10B600}"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9EBACB4-A66C-4DBA-AA7F-911AD1CF2D08}" type="datetimeFigureOut">
              <a:rPr lang="fr-FR"/>
              <a:pPr>
                <a:defRPr/>
              </a:pPr>
              <a:t>30/03/2011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9F4FB2-D28E-4B8F-8EF1-CE9ED758644B}"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49FA7CE5-3A57-42BF-AEFB-06C4443307C9}" type="datetimeFigureOut">
              <a:rPr lang="fr-FR"/>
              <a:pPr>
                <a:defRPr/>
              </a:pPr>
              <a:t>30/03/2011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FA102F9-F34C-4E21-B008-F2FFC158EB69}"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E10E97A3-C685-43A5-B0AA-6908F6254D8E}" type="datetimeFigureOut">
              <a:rPr lang="fr-FR"/>
              <a:pPr>
                <a:defRPr/>
              </a:pPr>
              <a:t>30/03/2011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FB78922-1B30-40F8-8A80-958FC9E748E2}"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8ACFD306-4511-4924-AFCA-F3B358E478DE}" type="datetimeFigureOut">
              <a:rPr lang="fr-FR"/>
              <a:pPr>
                <a:defRPr/>
              </a:pPr>
              <a:t>30/03/2011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78413B2A-2EEF-4B5F-AC81-DECABEA0D08B}"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BA778CFC-74DC-4593-B95E-70621DBCFCFB}" type="datetimeFigureOut">
              <a:rPr lang="fr-FR"/>
              <a:pPr>
                <a:defRPr/>
              </a:pPr>
              <a:t>30/03/2011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B85516A4-2325-4BAC-A46A-6B73B3D4040B}"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EAF6875-825C-40E9-B004-429A382B58D3}" type="datetimeFigureOut">
              <a:rPr lang="fr-FR"/>
              <a:pPr>
                <a:defRPr/>
              </a:pPr>
              <a:t>30/03/2011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F3B294C-270B-4559-96A0-AF0D9AD26E6B}"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D32130E-F90B-4C75-B26A-19A307570C98}" type="datetimeFigureOut">
              <a:rPr lang="fr-FR"/>
              <a:pPr>
                <a:defRPr/>
              </a:pPr>
              <a:t>30/03/2011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F85741E-B547-4AFD-87DE-03D01C8CA94C}"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3BB6DA1-57E5-4857-B11F-51D8AF36DE88}" type="datetimeFigureOut">
              <a:rPr lang="fr-FR"/>
              <a:pPr>
                <a:defRPr/>
              </a:pPr>
              <a:t>30/03/2011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FC7A92B-3D83-458A-990D-B5CBE2434EA6}"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26E838C-5340-4817-8042-36BB8B95CF98}" type="datetimeFigureOut">
              <a:rPr lang="fr-FR"/>
              <a:pPr>
                <a:defRPr/>
              </a:pPr>
              <a:t>30/03/2011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967D974-B8B4-4D12-863A-71FAC2C274AD}"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79388" y="188913"/>
            <a:ext cx="8713787" cy="1152525"/>
          </a:xfrm>
        </p:spPr>
        <p:txBody>
          <a:bodyPr rtlCol="0">
            <a:normAutofit/>
          </a:bodyPr>
          <a:lstStyle/>
          <a:p>
            <a:pPr fontAlgn="auto">
              <a:spcAft>
                <a:spcPts val="0"/>
              </a:spcAft>
              <a:defRPr/>
            </a:pPr>
            <a:r>
              <a:rPr lang="fr-FR" sz="3600" b="1" dirty="0" smtClean="0">
                <a:solidFill>
                  <a:schemeClr val="accent3">
                    <a:lumMod val="60000"/>
                    <a:lumOff val="40000"/>
                  </a:schemeClr>
                </a:solidFill>
              </a:rPr>
              <a:t>INTERLIGNES, à la rencontre des écrivains</a:t>
            </a:r>
            <a:endParaRPr lang="fr-FR" sz="3600" b="1" dirty="0">
              <a:solidFill>
                <a:schemeClr val="accent3">
                  <a:lumMod val="60000"/>
                  <a:lumOff val="40000"/>
                </a:schemeClr>
              </a:solidFill>
            </a:endParaRPr>
          </a:p>
        </p:txBody>
      </p:sp>
      <p:sp>
        <p:nvSpPr>
          <p:cNvPr id="3" name="Sous-titre 2"/>
          <p:cNvSpPr>
            <a:spLocks noGrp="1"/>
          </p:cNvSpPr>
          <p:nvPr>
            <p:ph type="subTitle" idx="1"/>
          </p:nvPr>
        </p:nvSpPr>
        <p:spPr>
          <a:xfrm>
            <a:off x="1371600" y="4724400"/>
            <a:ext cx="6400800" cy="1657350"/>
          </a:xfrm>
        </p:spPr>
        <p:txBody>
          <a:bodyPr rtlCol="0">
            <a:normAutofit/>
          </a:bodyPr>
          <a:lstStyle/>
          <a:p>
            <a:pPr fontAlgn="auto">
              <a:spcAft>
                <a:spcPts val="0"/>
              </a:spcAft>
              <a:buFont typeface="Arial" pitchFamily="34" charset="0"/>
              <a:buNone/>
              <a:defRPr/>
            </a:pPr>
            <a:r>
              <a:rPr lang="fr-FR" sz="3600" dirty="0" smtClean="0"/>
              <a:t>Marie </a:t>
            </a:r>
            <a:r>
              <a:rPr lang="fr-FR" sz="3600" dirty="0" err="1" smtClean="0"/>
              <a:t>NDiaye</a:t>
            </a:r>
            <a:endParaRPr lang="fr-FR" sz="3600" dirty="0"/>
          </a:p>
          <a:p>
            <a:pPr fontAlgn="auto">
              <a:spcAft>
                <a:spcPts val="0"/>
              </a:spcAft>
              <a:buFont typeface="Arial" pitchFamily="34" charset="0"/>
              <a:buNone/>
              <a:defRPr/>
            </a:pPr>
            <a:r>
              <a:rPr lang="fr-FR" sz="3600" i="1" dirty="0" smtClean="0"/>
              <a:t>Trois Femmes puissantes</a:t>
            </a:r>
            <a:endParaRPr lang="fr-FR" sz="3600" i="1" dirty="0"/>
          </a:p>
        </p:txBody>
      </p:sp>
      <p:sp>
        <p:nvSpPr>
          <p:cNvPr id="14340" name="ZoneTexte 4"/>
          <p:cNvSpPr txBox="1">
            <a:spLocks noChangeArrowheads="1"/>
          </p:cNvSpPr>
          <p:nvPr/>
        </p:nvSpPr>
        <p:spPr bwMode="auto">
          <a:xfrm>
            <a:off x="971550" y="2205038"/>
            <a:ext cx="7561263" cy="954087"/>
          </a:xfrm>
          <a:prstGeom prst="rect">
            <a:avLst/>
          </a:prstGeom>
          <a:noFill/>
          <a:ln w="9525">
            <a:noFill/>
            <a:miter lim="800000"/>
            <a:headEnd/>
            <a:tailEnd/>
          </a:ln>
        </p:spPr>
        <p:txBody>
          <a:bodyPr>
            <a:spAutoFit/>
          </a:bodyPr>
          <a:lstStyle/>
          <a:p>
            <a:pPr algn="ctr"/>
            <a:r>
              <a:rPr lang="fr-FR" sz="2800" b="1">
                <a:latin typeface="Comic Sans MS" pitchFamily="66" charset="0"/>
              </a:rPr>
              <a:t>UNE  SÉQUENCE EN CLASSE DE 2</a:t>
            </a:r>
            <a:r>
              <a:rPr lang="fr-FR" sz="2800" b="1" baseline="30000">
                <a:latin typeface="Comic Sans MS" pitchFamily="66" charset="0"/>
              </a:rPr>
              <a:t>NDE</a:t>
            </a:r>
            <a:r>
              <a:rPr lang="fr-FR" sz="2800" b="1">
                <a:latin typeface="Comic Sans MS" pitchFamily="66" charset="0"/>
              </a:rPr>
              <a:t> :  Lire une œuvre intégrale  </a:t>
            </a:r>
          </a:p>
        </p:txBody>
      </p:sp>
      <p:pic>
        <p:nvPicPr>
          <p:cNvPr id="7" name="Image 6" descr="NDIAYE_Marie.jpg"/>
          <p:cNvPicPr>
            <a:picLocks noChangeAspect="1"/>
          </p:cNvPicPr>
          <p:nvPr/>
        </p:nvPicPr>
        <p:blipFill>
          <a:blip r:embed="rId2" cstate="print"/>
          <a:stretch>
            <a:fillRect/>
          </a:stretch>
        </p:blipFill>
        <p:spPr>
          <a:xfrm>
            <a:off x="251520" y="3212976"/>
            <a:ext cx="1809750" cy="2714625"/>
          </a:xfrm>
          <a:prstGeom prst="roundRect">
            <a:avLst>
              <a:gd name="adj" fmla="val 8594"/>
            </a:avLst>
          </a:prstGeom>
          <a:solidFill>
            <a:srgbClr val="FFFFFF">
              <a:shade val="85000"/>
            </a:srgbClr>
          </a:solidFill>
          <a:ln>
            <a:solidFill>
              <a:schemeClr val="accent6">
                <a:lumMod val="75000"/>
              </a:schemeClr>
            </a:solidFill>
          </a:ln>
          <a:effectLst>
            <a:outerShdw blurRad="50800" dist="38100" dir="2700000" algn="tl" rotWithShape="0">
              <a:prstClr val="black">
                <a:alpha val="40000"/>
              </a:prstClr>
            </a:outerShdw>
            <a:reflection blurRad="12700" stA="38000" endPos="28000" dist="5000" dir="5400000" sy="-100000" algn="bl" rotWithShape="0"/>
          </a:effectLst>
        </p:spPr>
      </p:pic>
      <p:pic>
        <p:nvPicPr>
          <p:cNvPr id="8" name="Image 7" descr="trois_femmes_puissantes_ndiaye.jpg"/>
          <p:cNvPicPr>
            <a:picLocks noChangeAspect="1"/>
          </p:cNvPicPr>
          <p:nvPr/>
        </p:nvPicPr>
        <p:blipFill>
          <a:blip r:embed="rId3" cstate="print"/>
          <a:stretch>
            <a:fillRect/>
          </a:stretch>
        </p:blipFill>
        <p:spPr>
          <a:xfrm>
            <a:off x="7092280" y="3284984"/>
            <a:ext cx="1857820" cy="2669282"/>
          </a:xfrm>
          <a:prstGeom prst="roundRect">
            <a:avLst>
              <a:gd name="adj" fmla="val 8594"/>
            </a:avLst>
          </a:prstGeom>
          <a:solidFill>
            <a:srgbClr val="FFFFFF">
              <a:shade val="85000"/>
            </a:srgbClr>
          </a:solidFill>
          <a:ln>
            <a:solidFill>
              <a:schemeClr val="accent6">
                <a:lumMod val="75000"/>
              </a:schemeClr>
            </a:solid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ZoneTexte 1"/>
          <p:cNvSpPr txBox="1"/>
          <p:nvPr/>
        </p:nvSpPr>
        <p:spPr>
          <a:xfrm>
            <a:off x="250825" y="188913"/>
            <a:ext cx="8642350" cy="738187"/>
          </a:xfrm>
          <a:prstGeom prst="rect">
            <a:avLst/>
          </a:prstGeom>
          <a:noFill/>
        </p:spPr>
        <p:txBody>
          <a:bodyPr>
            <a:spAutoFit/>
          </a:bodyPr>
          <a:lstStyle/>
          <a:p>
            <a:pPr fontAlgn="auto">
              <a:spcBef>
                <a:spcPts val="0"/>
              </a:spcBef>
              <a:spcAft>
                <a:spcPts val="0"/>
              </a:spcAft>
              <a:defRPr/>
            </a:pPr>
            <a:r>
              <a:rPr lang="fr-FR" sz="2400" b="1" dirty="0">
                <a:solidFill>
                  <a:schemeClr val="accent3">
                    <a:lumMod val="60000"/>
                    <a:lumOff val="40000"/>
                  </a:schemeClr>
                </a:solidFill>
                <a:latin typeface="Arial" pitchFamily="34" charset="0"/>
                <a:cs typeface="Arial" pitchFamily="34" charset="0"/>
              </a:rPr>
              <a:t>COMMENT  INSÉRER LES TICE DANS LA SÉQUENCE ?</a:t>
            </a:r>
          </a:p>
          <a:p>
            <a:pPr fontAlgn="auto">
              <a:spcBef>
                <a:spcPts val="0"/>
              </a:spcBef>
              <a:spcAft>
                <a:spcPts val="0"/>
              </a:spcAft>
              <a:defRPr/>
            </a:pPr>
            <a:endParaRPr lang="fr-FR" dirty="0">
              <a:latin typeface="+mn-lt"/>
              <a:cs typeface="+mn-cs"/>
            </a:endParaRPr>
          </a:p>
        </p:txBody>
      </p:sp>
      <p:graphicFrame>
        <p:nvGraphicFramePr>
          <p:cNvPr id="3" name="Tableau 2"/>
          <p:cNvGraphicFramePr>
            <a:graphicFrameLocks noGrp="1"/>
          </p:cNvGraphicFramePr>
          <p:nvPr/>
        </p:nvGraphicFramePr>
        <p:xfrm>
          <a:off x="250825" y="836613"/>
          <a:ext cx="8642350" cy="6557962"/>
        </p:xfrm>
        <a:graphic>
          <a:graphicData uri="http://schemas.openxmlformats.org/drawingml/2006/table">
            <a:tbl>
              <a:tblPr firstRow="1" bandRow="1">
                <a:tableStyleId>{5C22544A-7EE6-4342-B048-85BDC9FD1C3A}</a:tableStyleId>
              </a:tblPr>
              <a:tblGrid>
                <a:gridCol w="2954174"/>
                <a:gridCol w="3101883"/>
                <a:gridCol w="2584903"/>
              </a:tblGrid>
              <a:tr h="370840">
                <a:tc>
                  <a:txBody>
                    <a:bodyPr/>
                    <a:lstStyle/>
                    <a:p>
                      <a:pPr algn="ctr"/>
                      <a:r>
                        <a:rPr lang="fr-FR" dirty="0" smtClean="0">
                          <a:solidFill>
                            <a:schemeClr val="tx1"/>
                          </a:solidFill>
                        </a:rPr>
                        <a:t>EN</a:t>
                      </a:r>
                      <a:r>
                        <a:rPr lang="fr-FR" baseline="0" dirty="0" smtClean="0">
                          <a:solidFill>
                            <a:schemeClr val="tx1"/>
                          </a:solidFill>
                        </a:rPr>
                        <a:t> AMONT DE L’ÉTUDE</a:t>
                      </a:r>
                      <a:endParaRPr lang="fr-FR" dirty="0">
                        <a:solidFill>
                          <a:schemeClr val="tx1"/>
                        </a:solidFill>
                      </a:endParaRPr>
                    </a:p>
                  </a:txBody>
                  <a:tcPr>
                    <a:solidFill>
                      <a:schemeClr val="accent6">
                        <a:lumMod val="75000"/>
                      </a:schemeClr>
                    </a:solidFill>
                  </a:tcPr>
                </a:tc>
                <a:tc>
                  <a:txBody>
                    <a:bodyPr/>
                    <a:lstStyle/>
                    <a:p>
                      <a:pPr algn="ctr"/>
                      <a:r>
                        <a:rPr lang="fr-FR" dirty="0" smtClean="0">
                          <a:solidFill>
                            <a:schemeClr val="tx1"/>
                          </a:solidFill>
                        </a:rPr>
                        <a:t>PENDANT</a:t>
                      </a:r>
                      <a:r>
                        <a:rPr lang="fr-FR" baseline="0" dirty="0" smtClean="0">
                          <a:solidFill>
                            <a:schemeClr val="tx1"/>
                          </a:solidFill>
                        </a:rPr>
                        <a:t> L’ÉTUDE </a:t>
                      </a:r>
                      <a:endParaRPr lang="fr-FR" dirty="0">
                        <a:solidFill>
                          <a:schemeClr val="tx1"/>
                        </a:solidFill>
                      </a:endParaRPr>
                    </a:p>
                  </a:txBody>
                  <a:tcPr>
                    <a:solidFill>
                      <a:schemeClr val="accent6">
                        <a:lumMod val="75000"/>
                      </a:schemeClr>
                    </a:solidFill>
                  </a:tcPr>
                </a:tc>
                <a:tc>
                  <a:txBody>
                    <a:bodyPr/>
                    <a:lstStyle/>
                    <a:p>
                      <a:pPr algn="ctr"/>
                      <a:r>
                        <a:rPr lang="fr-FR" dirty="0" smtClean="0">
                          <a:solidFill>
                            <a:schemeClr val="tx1"/>
                          </a:solidFill>
                        </a:rPr>
                        <a:t>EN AVAL DE L’ÉTUDE</a:t>
                      </a:r>
                      <a:endParaRPr lang="fr-FR" dirty="0">
                        <a:solidFill>
                          <a:schemeClr val="tx1"/>
                        </a:solidFill>
                      </a:endParaRPr>
                    </a:p>
                  </a:txBody>
                  <a:tcPr>
                    <a:solidFill>
                      <a:schemeClr val="accent6">
                        <a:lumMod val="75000"/>
                      </a:schemeClr>
                    </a:solidFill>
                  </a:tcPr>
                </a:tc>
              </a:tr>
              <a:tr h="370840">
                <a:tc>
                  <a:txBody>
                    <a:bodyPr/>
                    <a:lstStyle/>
                    <a:p>
                      <a:r>
                        <a:rPr lang="fr-FR" sz="2400" dirty="0" smtClean="0">
                          <a:latin typeface="Arial" pitchFamily="34" charset="0"/>
                          <a:cs typeface="Arial" pitchFamily="34" charset="0"/>
                        </a:rPr>
                        <a:t>Il s’agit d’une </a:t>
                      </a:r>
                      <a:r>
                        <a:rPr lang="fr-FR" sz="2400" b="1" dirty="0" smtClean="0">
                          <a:solidFill>
                            <a:schemeClr val="accent3">
                              <a:lumMod val="50000"/>
                            </a:schemeClr>
                          </a:solidFill>
                          <a:latin typeface="Arial" pitchFamily="34" charset="0"/>
                          <a:cs typeface="Arial" pitchFamily="34" charset="0"/>
                        </a:rPr>
                        <a:t>« </a:t>
                      </a:r>
                      <a:r>
                        <a:rPr lang="fr-FR" sz="2400" b="1" u="sng" dirty="0" smtClean="0">
                          <a:solidFill>
                            <a:schemeClr val="accent3">
                              <a:lumMod val="50000"/>
                            </a:schemeClr>
                          </a:solidFill>
                          <a:latin typeface="Arial" pitchFamily="34" charset="0"/>
                          <a:cs typeface="Arial" pitchFamily="34" charset="0"/>
                        </a:rPr>
                        <a:t>mise</a:t>
                      </a:r>
                      <a:r>
                        <a:rPr lang="fr-FR" sz="2400" b="1" u="sng" baseline="0" dirty="0" smtClean="0">
                          <a:solidFill>
                            <a:schemeClr val="accent3">
                              <a:lumMod val="50000"/>
                            </a:schemeClr>
                          </a:solidFill>
                          <a:latin typeface="Arial" pitchFamily="34" charset="0"/>
                          <a:cs typeface="Arial" pitchFamily="34" charset="0"/>
                        </a:rPr>
                        <a:t> e</a:t>
                      </a:r>
                      <a:r>
                        <a:rPr lang="fr-FR" sz="2400" b="1" u="sng" dirty="0" smtClean="0">
                          <a:solidFill>
                            <a:schemeClr val="accent3">
                              <a:lumMod val="50000"/>
                            </a:schemeClr>
                          </a:solidFill>
                          <a:latin typeface="Arial" pitchFamily="34" charset="0"/>
                          <a:cs typeface="Arial" pitchFamily="34" charset="0"/>
                        </a:rPr>
                        <a:t>n appétit</a:t>
                      </a:r>
                      <a:r>
                        <a:rPr lang="fr-FR" sz="2400" b="1" dirty="0" smtClean="0">
                          <a:solidFill>
                            <a:schemeClr val="accent3">
                              <a:lumMod val="50000"/>
                            </a:schemeClr>
                          </a:solidFill>
                          <a:latin typeface="Arial" pitchFamily="34" charset="0"/>
                          <a:cs typeface="Arial" pitchFamily="34" charset="0"/>
                        </a:rPr>
                        <a:t> »</a:t>
                      </a:r>
                      <a:r>
                        <a:rPr lang="fr-FR" sz="2400" dirty="0" smtClean="0">
                          <a:solidFill>
                            <a:schemeClr val="accent3">
                              <a:lumMod val="50000"/>
                            </a:schemeClr>
                          </a:solidFill>
                          <a:latin typeface="Arial" pitchFamily="34" charset="0"/>
                          <a:cs typeface="Arial" pitchFamily="34" charset="0"/>
                        </a:rPr>
                        <a:t> </a:t>
                      </a:r>
                    </a:p>
                    <a:p>
                      <a:pPr>
                        <a:buFontTx/>
                        <a:buChar char="-"/>
                      </a:pPr>
                      <a:r>
                        <a:rPr lang="fr-FR" sz="2000" baseline="0" dirty="0" smtClean="0">
                          <a:latin typeface="Arial" pitchFamily="34" charset="0"/>
                          <a:cs typeface="Arial" pitchFamily="34" charset="0"/>
                        </a:rPr>
                        <a:t>à</a:t>
                      </a:r>
                      <a:r>
                        <a:rPr lang="fr-FR" sz="2000" dirty="0" smtClean="0">
                          <a:latin typeface="Arial" pitchFamily="34" charset="0"/>
                          <a:cs typeface="Arial" pitchFamily="34" charset="0"/>
                        </a:rPr>
                        <a:t> partir du titre du roman,</a:t>
                      </a:r>
                    </a:p>
                    <a:p>
                      <a:pPr>
                        <a:buFontTx/>
                        <a:buChar char="-"/>
                      </a:pPr>
                      <a:r>
                        <a:rPr lang="fr-FR" sz="2000" baseline="0" dirty="0" smtClean="0">
                          <a:latin typeface="Arial" pitchFamily="34" charset="0"/>
                          <a:cs typeface="Arial" pitchFamily="34" charset="0"/>
                        </a:rPr>
                        <a:t> à partir d’une première approche de l’auteur.</a:t>
                      </a:r>
                    </a:p>
                    <a:p>
                      <a:pPr>
                        <a:buFontTx/>
                        <a:buNone/>
                      </a:pPr>
                      <a:endParaRPr lang="fr-FR" sz="2800" b="1" baseline="0" dirty="0" smtClean="0">
                        <a:solidFill>
                          <a:schemeClr val="accent6">
                            <a:lumMod val="75000"/>
                          </a:schemeClr>
                        </a:solidFill>
                        <a:latin typeface="Arial" pitchFamily="34" charset="0"/>
                        <a:cs typeface="Arial" pitchFamily="34" charset="0"/>
                      </a:endParaRPr>
                    </a:p>
                    <a:p>
                      <a:pPr>
                        <a:buFontTx/>
                        <a:buNone/>
                      </a:pPr>
                      <a:endParaRPr lang="fr-FR" sz="2800" b="1" baseline="0" dirty="0" smtClean="0">
                        <a:solidFill>
                          <a:schemeClr val="accent6">
                            <a:lumMod val="75000"/>
                          </a:schemeClr>
                        </a:solidFill>
                        <a:latin typeface="Arial" pitchFamily="34" charset="0"/>
                        <a:cs typeface="Arial" pitchFamily="34" charset="0"/>
                      </a:endParaRPr>
                    </a:p>
                    <a:p>
                      <a:pPr>
                        <a:buFontTx/>
                        <a:buNone/>
                      </a:pPr>
                      <a:endParaRPr lang="fr-FR" sz="2800" b="1" baseline="0" dirty="0" smtClean="0">
                        <a:solidFill>
                          <a:schemeClr val="accent6">
                            <a:lumMod val="75000"/>
                          </a:schemeClr>
                        </a:solidFill>
                        <a:latin typeface="Arial" pitchFamily="34" charset="0"/>
                        <a:cs typeface="Arial" pitchFamily="34" charset="0"/>
                      </a:endParaRPr>
                    </a:p>
                    <a:p>
                      <a:pPr>
                        <a:buFontTx/>
                        <a:buNone/>
                      </a:pPr>
                      <a:r>
                        <a:rPr lang="fr-FR" sz="2400" b="1" baseline="0" dirty="0" smtClean="0">
                          <a:solidFill>
                            <a:schemeClr val="accent6">
                              <a:lumMod val="75000"/>
                            </a:schemeClr>
                          </a:solidFill>
                          <a:latin typeface="Arial" pitchFamily="34" charset="0"/>
                          <a:cs typeface="Arial" pitchFamily="34" charset="0"/>
                        </a:rPr>
                        <a:t>Le site « Interlignes » </a:t>
                      </a:r>
                    </a:p>
                    <a:p>
                      <a:pPr>
                        <a:buFontTx/>
                        <a:buNone/>
                      </a:pPr>
                      <a:r>
                        <a:rPr lang="fr-FR" sz="2000" b="0" baseline="0" dirty="0" smtClean="0">
                          <a:solidFill>
                            <a:schemeClr val="tx1"/>
                          </a:solidFill>
                          <a:latin typeface="Arial" pitchFamily="34" charset="0"/>
                          <a:cs typeface="Arial" pitchFamily="34" charset="0"/>
                        </a:rPr>
                        <a:t>     - </a:t>
                      </a:r>
                      <a:r>
                        <a:rPr lang="fr-FR" sz="2000" baseline="0" dirty="0" smtClean="0">
                          <a:latin typeface="Arial" pitchFamily="34" charset="0"/>
                          <a:cs typeface="Arial" pitchFamily="34" charset="0"/>
                        </a:rPr>
                        <a:t>soutiendra des </a:t>
                      </a:r>
                      <a:r>
                        <a:rPr lang="fr-FR" sz="2000" b="1" u="sng" baseline="0" dirty="0" smtClean="0">
                          <a:latin typeface="Arial" pitchFamily="34" charset="0"/>
                          <a:cs typeface="Arial" pitchFamily="34" charset="0"/>
                        </a:rPr>
                        <a:t>hypothèses de lecture</a:t>
                      </a:r>
                      <a:r>
                        <a:rPr lang="fr-FR" sz="2000" baseline="0" dirty="0" smtClean="0">
                          <a:latin typeface="Arial" pitchFamily="34" charset="0"/>
                          <a:cs typeface="Arial" pitchFamily="34" charset="0"/>
                        </a:rPr>
                        <a:t>,     </a:t>
                      </a:r>
                    </a:p>
                    <a:p>
                      <a:pPr>
                        <a:buFontTx/>
                        <a:buNone/>
                      </a:pPr>
                      <a:r>
                        <a:rPr lang="fr-FR" sz="2000" baseline="0" dirty="0" smtClean="0">
                          <a:latin typeface="Arial" pitchFamily="34" charset="0"/>
                          <a:cs typeface="Arial" pitchFamily="34" charset="0"/>
                        </a:rPr>
                        <a:t>     - suscitera le </a:t>
                      </a:r>
                      <a:r>
                        <a:rPr lang="fr-FR" sz="2000" b="1" u="sng" baseline="0" dirty="0" smtClean="0">
                          <a:latin typeface="Arial" pitchFamily="34" charset="0"/>
                          <a:cs typeface="Arial" pitchFamily="34" charset="0"/>
                        </a:rPr>
                        <a:t>désir de découvrir</a:t>
                      </a:r>
                      <a:r>
                        <a:rPr lang="fr-FR" sz="2000" b="0" u="none" baseline="0" dirty="0" smtClean="0">
                          <a:latin typeface="Arial" pitchFamily="34" charset="0"/>
                          <a:cs typeface="Arial" pitchFamily="34" charset="0"/>
                        </a:rPr>
                        <a:t> l’œuvre et l’auteur.</a:t>
                      </a:r>
                      <a:endParaRPr lang="fr-FR" sz="2000" b="0" u="none" dirty="0" smtClean="0">
                        <a:latin typeface="Arial" pitchFamily="34" charset="0"/>
                        <a:cs typeface="Arial" pitchFamily="34" charset="0"/>
                      </a:endParaRPr>
                    </a:p>
                    <a:p>
                      <a:pPr>
                        <a:buFontTx/>
                        <a:buNone/>
                      </a:pPr>
                      <a:endParaRPr lang="fr-FR" dirty="0"/>
                    </a:p>
                  </a:txBody>
                  <a:tcPr>
                    <a:solidFill>
                      <a:schemeClr val="accent3">
                        <a:lumMod val="20000"/>
                        <a:lumOff val="80000"/>
                      </a:schemeClr>
                    </a:solidFill>
                  </a:tcPr>
                </a:tc>
                <a:tc>
                  <a:txBody>
                    <a:bodyPr/>
                    <a:lstStyle/>
                    <a:p>
                      <a:r>
                        <a:rPr lang="fr-FR" sz="2400" dirty="0" smtClean="0">
                          <a:latin typeface="Arial" pitchFamily="34" charset="0"/>
                          <a:cs typeface="Arial" pitchFamily="34" charset="0"/>
                        </a:rPr>
                        <a:t>Autour d’une problématique</a:t>
                      </a:r>
                      <a:r>
                        <a:rPr lang="fr-FR" sz="2400" baseline="0" dirty="0" smtClean="0">
                          <a:latin typeface="Arial" pitchFamily="34" charset="0"/>
                          <a:cs typeface="Arial" pitchFamily="34" charset="0"/>
                        </a:rPr>
                        <a:t>, o</a:t>
                      </a:r>
                      <a:r>
                        <a:rPr lang="fr-FR" sz="2400" dirty="0" smtClean="0">
                          <a:latin typeface="Arial" pitchFamily="34" charset="0"/>
                          <a:cs typeface="Arial" pitchFamily="34" charset="0"/>
                        </a:rPr>
                        <a:t>n croisera </a:t>
                      </a:r>
                      <a:r>
                        <a:rPr lang="fr-FR" sz="2400" b="1" u="sng" dirty="0" smtClean="0">
                          <a:solidFill>
                            <a:schemeClr val="accent3">
                              <a:lumMod val="50000"/>
                            </a:schemeClr>
                          </a:solidFill>
                          <a:latin typeface="Arial" pitchFamily="34" charset="0"/>
                          <a:cs typeface="Arial" pitchFamily="34" charset="0"/>
                        </a:rPr>
                        <a:t>différentes</a:t>
                      </a:r>
                      <a:r>
                        <a:rPr lang="fr-FR" sz="2400" b="1" u="sng" baseline="0" dirty="0" smtClean="0">
                          <a:solidFill>
                            <a:schemeClr val="accent3">
                              <a:lumMod val="50000"/>
                            </a:schemeClr>
                          </a:solidFill>
                          <a:latin typeface="Arial" pitchFamily="34" charset="0"/>
                          <a:cs typeface="Arial" pitchFamily="34" charset="0"/>
                        </a:rPr>
                        <a:t> lectures</a:t>
                      </a:r>
                      <a:r>
                        <a:rPr lang="fr-FR" sz="2400" b="1" u="none" baseline="0" dirty="0" smtClean="0">
                          <a:solidFill>
                            <a:schemeClr val="accent3">
                              <a:lumMod val="50000"/>
                            </a:schemeClr>
                          </a:solidFill>
                          <a:latin typeface="Arial" pitchFamily="34" charset="0"/>
                          <a:cs typeface="Arial" pitchFamily="34" charset="0"/>
                        </a:rPr>
                        <a:t> </a:t>
                      </a:r>
                      <a:r>
                        <a:rPr lang="fr-FR" sz="2400" baseline="0" dirty="0" smtClean="0">
                          <a:latin typeface="Arial" pitchFamily="34" charset="0"/>
                          <a:cs typeface="Arial" pitchFamily="34" charset="0"/>
                        </a:rPr>
                        <a:t>:</a:t>
                      </a:r>
                    </a:p>
                    <a:p>
                      <a:pPr>
                        <a:buFontTx/>
                        <a:buChar char="-"/>
                      </a:pPr>
                      <a:r>
                        <a:rPr lang="fr-FR" sz="2000" baseline="0" dirty="0" smtClean="0">
                          <a:latin typeface="Arial" pitchFamily="34" charset="0"/>
                          <a:cs typeface="Arial" pitchFamily="34" charset="0"/>
                        </a:rPr>
                        <a:t> </a:t>
                      </a:r>
                      <a:r>
                        <a:rPr lang="fr-FR" sz="2000" u="sng" baseline="0" dirty="0" smtClean="0">
                          <a:latin typeface="Arial" pitchFamily="34" charset="0"/>
                          <a:cs typeface="Arial" pitchFamily="34" charset="0"/>
                        </a:rPr>
                        <a:t>des textes </a:t>
                      </a:r>
                      <a:r>
                        <a:rPr lang="fr-FR" sz="2000" baseline="0" dirty="0" smtClean="0">
                          <a:latin typeface="Arial" pitchFamily="34" charset="0"/>
                          <a:cs typeface="Arial" pitchFamily="34" charset="0"/>
                        </a:rPr>
                        <a:t>: cursive et dirigée, thématique, ou  analytique sur des extraits courts ;</a:t>
                      </a:r>
                    </a:p>
                    <a:p>
                      <a:pPr>
                        <a:buFontTx/>
                        <a:buChar char="-"/>
                      </a:pPr>
                      <a:r>
                        <a:rPr lang="fr-FR" sz="2000" baseline="0" dirty="0" smtClean="0">
                          <a:latin typeface="Arial" pitchFamily="34" charset="0"/>
                          <a:cs typeface="Arial" pitchFamily="34" charset="0"/>
                        </a:rPr>
                        <a:t> </a:t>
                      </a:r>
                      <a:r>
                        <a:rPr lang="fr-FR" sz="2000" u="sng" baseline="0" dirty="0" smtClean="0">
                          <a:latin typeface="Arial" pitchFamily="34" charset="0"/>
                          <a:cs typeface="Arial" pitchFamily="34" charset="0"/>
                        </a:rPr>
                        <a:t>de l’image</a:t>
                      </a:r>
                      <a:r>
                        <a:rPr lang="fr-FR" sz="2000" baseline="0" dirty="0" smtClean="0">
                          <a:latin typeface="Arial" pitchFamily="34" charset="0"/>
                          <a:cs typeface="Arial" pitchFamily="34" charset="0"/>
                        </a:rPr>
                        <a:t> : écran fixe, </a:t>
                      </a:r>
                      <a:r>
                        <a:rPr lang="fr-FR" sz="2400" b="1" baseline="0" dirty="0" smtClean="0">
                          <a:solidFill>
                            <a:schemeClr val="accent6">
                              <a:lumMod val="75000"/>
                            </a:schemeClr>
                          </a:solidFill>
                          <a:latin typeface="Arial" pitchFamily="34" charset="0"/>
                          <a:cs typeface="Arial" pitchFamily="34" charset="0"/>
                        </a:rPr>
                        <a:t>site « Interlignes »</a:t>
                      </a:r>
                    </a:p>
                    <a:p>
                      <a:pPr>
                        <a:buFontTx/>
                        <a:buNone/>
                      </a:pPr>
                      <a:endParaRPr lang="fr-FR" sz="2400" baseline="0" dirty="0" smtClean="0">
                        <a:latin typeface="Arial" pitchFamily="34" charset="0"/>
                        <a:cs typeface="Arial" pitchFamily="34" charset="0"/>
                      </a:endParaRPr>
                    </a:p>
                    <a:p>
                      <a:pPr>
                        <a:buFontTx/>
                        <a:buNone/>
                      </a:pPr>
                      <a:r>
                        <a:rPr lang="fr-FR" sz="2400" b="1" u="sng" baseline="0" dirty="0" smtClean="0">
                          <a:latin typeface="Arial" pitchFamily="34" charset="0"/>
                          <a:cs typeface="Arial" pitchFamily="34" charset="0"/>
                        </a:rPr>
                        <a:t>Objectif</a:t>
                      </a:r>
                      <a:r>
                        <a:rPr lang="fr-FR" sz="2400" baseline="0" dirty="0" smtClean="0">
                          <a:latin typeface="Arial" pitchFamily="34" charset="0"/>
                          <a:cs typeface="Arial" pitchFamily="34" charset="0"/>
                        </a:rPr>
                        <a:t> : arriver à une lecture plus approfondie du roman, sans détruire le plaisir de lire.</a:t>
                      </a:r>
                    </a:p>
                    <a:p>
                      <a:pPr>
                        <a:buFontTx/>
                        <a:buNone/>
                      </a:pPr>
                      <a:endParaRPr lang="fr-FR" dirty="0"/>
                    </a:p>
                  </a:txBody>
                  <a:tcPr>
                    <a:solidFill>
                      <a:schemeClr val="accent6">
                        <a:lumMod val="20000"/>
                        <a:lumOff val="80000"/>
                      </a:schemeClr>
                    </a:solidFill>
                  </a:tcPr>
                </a:tc>
                <a:tc>
                  <a:txBody>
                    <a:bodyPr/>
                    <a:lstStyle/>
                    <a:p>
                      <a:r>
                        <a:rPr lang="fr-FR" sz="2400" dirty="0" smtClean="0">
                          <a:latin typeface="Arial" pitchFamily="34" charset="0"/>
                          <a:cs typeface="Arial" pitchFamily="34" charset="0"/>
                        </a:rPr>
                        <a:t>On proposera </a:t>
                      </a:r>
                      <a:r>
                        <a:rPr lang="fr-FR" sz="2400" b="1" u="sng" dirty="0" smtClean="0">
                          <a:solidFill>
                            <a:schemeClr val="accent3">
                              <a:lumMod val="50000"/>
                            </a:schemeClr>
                          </a:solidFill>
                          <a:latin typeface="Arial" pitchFamily="34" charset="0"/>
                          <a:cs typeface="Arial" pitchFamily="34" charset="0"/>
                        </a:rPr>
                        <a:t>un prolongement</a:t>
                      </a:r>
                      <a:r>
                        <a:rPr lang="fr-FR" sz="2400" b="1" dirty="0" smtClean="0">
                          <a:solidFill>
                            <a:schemeClr val="accent3">
                              <a:lumMod val="50000"/>
                            </a:schemeClr>
                          </a:solidFill>
                          <a:latin typeface="Arial" pitchFamily="34" charset="0"/>
                          <a:cs typeface="Arial" pitchFamily="34" charset="0"/>
                        </a:rPr>
                        <a:t> </a:t>
                      </a:r>
                      <a:r>
                        <a:rPr lang="fr-FR" sz="2400" dirty="0" smtClean="0">
                          <a:latin typeface="Arial" pitchFamily="34" charset="0"/>
                          <a:cs typeface="Arial" pitchFamily="34" charset="0"/>
                        </a:rPr>
                        <a:t>pour enrichir les compétences  </a:t>
                      </a:r>
                      <a:r>
                        <a:rPr lang="fr-FR" sz="2000" dirty="0" smtClean="0">
                          <a:latin typeface="Arial" pitchFamily="34" charset="0"/>
                          <a:cs typeface="Arial" pitchFamily="34" charset="0"/>
                        </a:rPr>
                        <a:t>    </a:t>
                      </a:r>
                    </a:p>
                    <a:p>
                      <a:r>
                        <a:rPr lang="fr-FR" sz="2000" dirty="0" smtClean="0">
                          <a:latin typeface="Arial" pitchFamily="34" charset="0"/>
                          <a:cs typeface="Arial" pitchFamily="34" charset="0"/>
                        </a:rPr>
                        <a:t>     - </a:t>
                      </a:r>
                      <a:r>
                        <a:rPr lang="fr-FR" sz="2000" u="sng" dirty="0" smtClean="0">
                          <a:latin typeface="Arial" pitchFamily="34" charset="0"/>
                          <a:cs typeface="Arial" pitchFamily="34" charset="0"/>
                        </a:rPr>
                        <a:t>orales</a:t>
                      </a:r>
                      <a:r>
                        <a:rPr lang="fr-FR" sz="2000" dirty="0" smtClean="0">
                          <a:latin typeface="Arial" pitchFamily="34" charset="0"/>
                          <a:cs typeface="Arial" pitchFamily="34" charset="0"/>
                        </a:rPr>
                        <a:t> : compréhension et expression,</a:t>
                      </a:r>
                    </a:p>
                    <a:p>
                      <a:pPr>
                        <a:buFontTx/>
                        <a:buNone/>
                      </a:pPr>
                      <a:r>
                        <a:rPr lang="fr-FR" sz="2000" dirty="0" smtClean="0">
                          <a:latin typeface="Arial" pitchFamily="34" charset="0"/>
                          <a:cs typeface="Arial" pitchFamily="34" charset="0"/>
                        </a:rPr>
                        <a:t>     - </a:t>
                      </a:r>
                      <a:r>
                        <a:rPr lang="fr-FR" sz="2000" u="sng" dirty="0" smtClean="0">
                          <a:latin typeface="Arial" pitchFamily="34" charset="0"/>
                          <a:cs typeface="Arial" pitchFamily="34" charset="0"/>
                        </a:rPr>
                        <a:t>écrites</a:t>
                      </a:r>
                      <a:r>
                        <a:rPr lang="fr-FR" sz="2000" dirty="0" smtClean="0">
                          <a:latin typeface="Arial" pitchFamily="34" charset="0"/>
                          <a:cs typeface="Arial" pitchFamily="34" charset="0"/>
                        </a:rPr>
                        <a:t> : compréhension et expression.</a:t>
                      </a:r>
                    </a:p>
                    <a:p>
                      <a:pPr>
                        <a:buFontTx/>
                        <a:buNone/>
                      </a:pPr>
                      <a:endParaRPr lang="fr-FR" sz="800" dirty="0" smtClean="0">
                        <a:latin typeface="Arial" pitchFamily="34" charset="0"/>
                        <a:cs typeface="Arial" pitchFamily="34" charset="0"/>
                      </a:endParaRPr>
                    </a:p>
                    <a:p>
                      <a:pPr>
                        <a:buFontTx/>
                        <a:buNone/>
                      </a:pPr>
                      <a:endParaRPr lang="fr-FR" sz="8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400" b="1" baseline="0" dirty="0" smtClean="0">
                          <a:solidFill>
                            <a:schemeClr val="accent6">
                              <a:lumMod val="75000"/>
                            </a:schemeClr>
                          </a:solidFill>
                          <a:latin typeface="Arial" pitchFamily="34" charset="0"/>
                          <a:cs typeface="Arial" pitchFamily="34" charset="0"/>
                        </a:rPr>
                        <a:t>Le site « Interlignes » </a:t>
                      </a:r>
                      <a:r>
                        <a:rPr lang="fr-FR" sz="2000" b="0" baseline="0" dirty="0" smtClean="0">
                          <a:solidFill>
                            <a:schemeClr val="tx1"/>
                          </a:solidFill>
                          <a:latin typeface="Arial" pitchFamily="34" charset="0"/>
                          <a:cs typeface="Arial" pitchFamily="34" charset="0"/>
                        </a:rPr>
                        <a:t>servira </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b="0" baseline="0" dirty="0" smtClean="0">
                          <a:solidFill>
                            <a:schemeClr val="tx1"/>
                          </a:solidFill>
                          <a:latin typeface="Arial" pitchFamily="34" charset="0"/>
                          <a:cs typeface="Arial" pitchFamily="34" charset="0"/>
                        </a:rPr>
                        <a:t>     - de </a:t>
                      </a:r>
                      <a:r>
                        <a:rPr lang="fr-FR" sz="2000" b="1" u="sng" baseline="0" dirty="0" smtClean="0">
                          <a:solidFill>
                            <a:schemeClr val="tx1"/>
                          </a:solidFill>
                          <a:latin typeface="Arial" pitchFamily="34" charset="0"/>
                          <a:cs typeface="Arial" pitchFamily="34" charset="0"/>
                        </a:rPr>
                        <a:t>support</a:t>
                      </a:r>
                      <a:r>
                        <a:rPr lang="fr-FR" sz="2000" b="1" baseline="0" dirty="0" smtClean="0">
                          <a:solidFill>
                            <a:schemeClr val="tx1"/>
                          </a:solidFill>
                          <a:latin typeface="Arial" pitchFamily="34" charset="0"/>
                          <a:cs typeface="Arial" pitchFamily="34" charset="0"/>
                        </a:rPr>
                        <a:t> </a:t>
                      </a:r>
                      <a:r>
                        <a:rPr lang="fr-FR" sz="2000" b="0" baseline="0" dirty="0" smtClean="0">
                          <a:solidFill>
                            <a:schemeClr val="tx1"/>
                          </a:solidFill>
                          <a:latin typeface="Arial" pitchFamily="34" charset="0"/>
                          <a:cs typeface="Arial" pitchFamily="34" charset="0"/>
                        </a:rPr>
                        <a:t>à la recherche,</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b="0" baseline="0" dirty="0" smtClean="0">
                          <a:solidFill>
                            <a:schemeClr val="tx1"/>
                          </a:solidFill>
                          <a:latin typeface="Arial" pitchFamily="34" charset="0"/>
                          <a:cs typeface="Arial" pitchFamily="34" charset="0"/>
                        </a:rPr>
                        <a:t>     - de </a:t>
                      </a:r>
                      <a:r>
                        <a:rPr lang="fr-FR" sz="2000" b="1" u="sng" baseline="0" dirty="0" smtClean="0">
                          <a:solidFill>
                            <a:schemeClr val="tx1"/>
                          </a:solidFill>
                          <a:latin typeface="Arial" pitchFamily="34" charset="0"/>
                          <a:cs typeface="Arial" pitchFamily="34" charset="0"/>
                        </a:rPr>
                        <a:t>modèle</a:t>
                      </a:r>
                      <a:r>
                        <a:rPr lang="fr-FR" sz="2000" b="0" baseline="0" dirty="0" smtClean="0">
                          <a:solidFill>
                            <a:schemeClr val="tx1"/>
                          </a:solidFill>
                          <a:latin typeface="Arial" pitchFamily="34" charset="0"/>
                          <a:cs typeface="Arial" pitchFamily="34" charset="0"/>
                        </a:rPr>
                        <a:t>.</a:t>
                      </a:r>
                      <a:endParaRPr lang="fr-FR" sz="2000" b="1" baseline="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000" b="1" baseline="0" dirty="0" smtClean="0">
                          <a:solidFill>
                            <a:schemeClr val="accent6">
                              <a:lumMod val="75000"/>
                            </a:schemeClr>
                          </a:solidFill>
                          <a:latin typeface="Arial" pitchFamily="34" charset="0"/>
                          <a:cs typeface="Arial" pitchFamily="34" charset="0"/>
                        </a:rPr>
                        <a:t> </a:t>
                      </a:r>
                    </a:p>
                    <a:p>
                      <a:pPr>
                        <a:buFontTx/>
                        <a:buNone/>
                      </a:pPr>
                      <a:endParaRPr lang="fr-FR" sz="2000" dirty="0">
                        <a:latin typeface="Arial" pitchFamily="34" charset="0"/>
                        <a:cs typeface="Arial" pitchFamily="34" charset="0"/>
                      </a:endParaRPr>
                    </a:p>
                  </a:txBody>
                  <a:tcPr>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0" y="455613"/>
          <a:ext cx="9144000" cy="6789737"/>
        </p:xfrm>
        <a:graphic>
          <a:graphicData uri="http://schemas.openxmlformats.org/drawingml/2006/table">
            <a:tbl>
              <a:tblPr/>
              <a:tblGrid>
                <a:gridCol w="2915816"/>
                <a:gridCol w="3179853"/>
                <a:gridCol w="3048331"/>
              </a:tblGrid>
              <a:tr h="434759">
                <a:tc>
                  <a:txBody>
                    <a:bodyPr/>
                    <a:lstStyle/>
                    <a:p>
                      <a:pPr algn="ctr">
                        <a:spcAft>
                          <a:spcPts val="0"/>
                        </a:spcAft>
                      </a:pPr>
                      <a:r>
                        <a:rPr lang="fr-FR" sz="2000" b="1" dirty="0">
                          <a:solidFill>
                            <a:schemeClr val="accent6">
                              <a:lumMod val="75000"/>
                            </a:schemeClr>
                          </a:solidFill>
                          <a:latin typeface="Arial" pitchFamily="34" charset="0"/>
                          <a:ea typeface="Calibri"/>
                          <a:cs typeface="Arial" pitchFamily="34" charset="0"/>
                        </a:rPr>
                        <a:t>   </a:t>
                      </a:r>
                      <a:r>
                        <a:rPr lang="fr-FR" sz="2000" b="1" dirty="0" smtClean="0">
                          <a:solidFill>
                            <a:schemeClr val="accent6">
                              <a:lumMod val="75000"/>
                            </a:schemeClr>
                          </a:solidFill>
                          <a:latin typeface="Arial" pitchFamily="34" charset="0"/>
                          <a:ea typeface="Calibri"/>
                          <a:cs typeface="Arial" pitchFamily="34" charset="0"/>
                        </a:rPr>
                        <a:t>Problématique</a:t>
                      </a:r>
                      <a:endParaRPr lang="fr-FR" sz="2000" b="1" dirty="0">
                        <a:solidFill>
                          <a:schemeClr val="accent6">
                            <a:lumMod val="75000"/>
                          </a:schemeClr>
                        </a:solidFill>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2000" b="1" dirty="0">
                          <a:solidFill>
                            <a:schemeClr val="accent6">
                              <a:lumMod val="75000"/>
                            </a:schemeClr>
                          </a:solidFill>
                          <a:latin typeface="Arial" pitchFamily="34" charset="0"/>
                          <a:ea typeface="Calibri"/>
                          <a:cs typeface="Arial" pitchFamily="34" charset="0"/>
                        </a:rPr>
                        <a:t>  </a:t>
                      </a:r>
                      <a:r>
                        <a:rPr lang="fr-FR" sz="2000" b="1" dirty="0" smtClean="0">
                          <a:solidFill>
                            <a:schemeClr val="accent6">
                              <a:lumMod val="75000"/>
                            </a:schemeClr>
                          </a:solidFill>
                          <a:latin typeface="Arial" pitchFamily="34" charset="0"/>
                          <a:ea typeface="Calibri"/>
                          <a:cs typeface="Arial" pitchFamily="34" charset="0"/>
                        </a:rPr>
                        <a:t>Textes</a:t>
                      </a:r>
                      <a:endParaRPr lang="fr-FR" sz="2000" b="1" dirty="0">
                        <a:solidFill>
                          <a:schemeClr val="accent6">
                            <a:lumMod val="75000"/>
                          </a:schemeClr>
                        </a:solidFill>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2000" b="1" dirty="0">
                          <a:solidFill>
                            <a:schemeClr val="accent6">
                              <a:lumMod val="75000"/>
                            </a:schemeClr>
                          </a:solidFill>
                          <a:latin typeface="Arial" pitchFamily="34" charset="0"/>
                          <a:ea typeface="Calibri"/>
                          <a:cs typeface="Arial" pitchFamily="34" charset="0"/>
                        </a:rPr>
                        <a:t>   </a:t>
                      </a:r>
                      <a:r>
                        <a:rPr lang="fr-FR" sz="2000" b="1" dirty="0" smtClean="0">
                          <a:solidFill>
                            <a:schemeClr val="accent6">
                              <a:lumMod val="75000"/>
                            </a:schemeClr>
                          </a:solidFill>
                          <a:latin typeface="Arial" pitchFamily="34" charset="0"/>
                          <a:ea typeface="Calibri"/>
                          <a:cs typeface="Arial" pitchFamily="34" charset="0"/>
                        </a:rPr>
                        <a:t>Autres activités </a:t>
                      </a:r>
                      <a:endParaRPr lang="fr-FR" sz="2000" b="1" dirty="0">
                        <a:solidFill>
                          <a:schemeClr val="accent6">
                            <a:lumMod val="75000"/>
                          </a:schemeClr>
                        </a:solidFill>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8420">
                <a:tc>
                  <a:txBody>
                    <a:bodyPr/>
                    <a:lstStyle/>
                    <a:p>
                      <a:pPr>
                        <a:spcAft>
                          <a:spcPts val="0"/>
                        </a:spcAft>
                      </a:pPr>
                      <a:r>
                        <a:rPr lang="fr-FR" sz="1800" b="1" u="sng" dirty="0">
                          <a:solidFill>
                            <a:schemeClr val="accent3">
                              <a:lumMod val="40000"/>
                              <a:lumOff val="60000"/>
                            </a:schemeClr>
                          </a:solidFill>
                          <a:latin typeface="Arial" pitchFamily="34" charset="0"/>
                          <a:ea typeface="Calibri"/>
                          <a:cs typeface="Arial" pitchFamily="34" charset="0"/>
                        </a:rPr>
                        <a:t>Pour introduire</a:t>
                      </a:r>
                      <a:r>
                        <a:rPr lang="fr-FR" sz="1400" dirty="0">
                          <a:solidFill>
                            <a:schemeClr val="accent3">
                              <a:lumMod val="40000"/>
                              <a:lumOff val="60000"/>
                            </a:schemeClr>
                          </a:solidFill>
                          <a:latin typeface="Arial" pitchFamily="34" charset="0"/>
                          <a:ea typeface="Calibri"/>
                          <a:cs typeface="Arial" pitchFamily="34" charset="0"/>
                        </a:rPr>
                        <a:t> :</a:t>
                      </a:r>
                    </a:p>
                    <a:p>
                      <a:pPr>
                        <a:spcAft>
                          <a:spcPts val="0"/>
                        </a:spcAft>
                      </a:pPr>
                      <a:r>
                        <a:rPr lang="fr-FR" sz="1400" dirty="0">
                          <a:solidFill>
                            <a:schemeClr val="accent3">
                              <a:lumMod val="40000"/>
                              <a:lumOff val="60000"/>
                            </a:schemeClr>
                          </a:solidFill>
                          <a:latin typeface="Arial" pitchFamily="34" charset="0"/>
                          <a:ea typeface="Calibri"/>
                          <a:cs typeface="Arial" pitchFamily="34" charset="0"/>
                        </a:rPr>
                        <a:t>- </a:t>
                      </a:r>
                      <a:r>
                        <a:rPr lang="fr-FR" sz="1600" dirty="0">
                          <a:solidFill>
                            <a:schemeClr val="accent3">
                              <a:lumMod val="40000"/>
                              <a:lumOff val="60000"/>
                            </a:schemeClr>
                          </a:solidFill>
                          <a:latin typeface="Arial" pitchFamily="34" charset="0"/>
                          <a:ea typeface="Calibri"/>
                          <a:cs typeface="Arial" pitchFamily="34" charset="0"/>
                        </a:rPr>
                        <a:t>hypothèses de lecture</a:t>
                      </a:r>
                    </a:p>
                    <a:p>
                      <a:pPr>
                        <a:spcAft>
                          <a:spcPts val="0"/>
                        </a:spcAft>
                      </a:pPr>
                      <a:r>
                        <a:rPr lang="fr-FR" sz="1600" dirty="0">
                          <a:solidFill>
                            <a:schemeClr val="accent3">
                              <a:lumMod val="40000"/>
                              <a:lumOff val="60000"/>
                            </a:schemeClr>
                          </a:solidFill>
                          <a:latin typeface="Arial" pitchFamily="34" charset="0"/>
                          <a:ea typeface="Calibri"/>
                          <a:cs typeface="Arial" pitchFamily="34" charset="0"/>
                        </a:rPr>
                        <a:t>- approche de l’auteur</a:t>
                      </a:r>
                    </a:p>
                    <a:p>
                      <a:pPr>
                        <a:spcAft>
                          <a:spcPts val="0"/>
                        </a:spcAft>
                      </a:pPr>
                      <a:r>
                        <a:rPr lang="fr-FR" sz="1600" dirty="0">
                          <a:solidFill>
                            <a:schemeClr val="accent3">
                              <a:lumMod val="40000"/>
                              <a:lumOff val="60000"/>
                            </a:schemeClr>
                          </a:solidFill>
                          <a:latin typeface="Arial" pitchFamily="34" charset="0"/>
                          <a:ea typeface="Calibri"/>
                          <a:cs typeface="Arial" pitchFamily="34" charset="0"/>
                        </a:rPr>
                        <a:t>- mise en place de la problématique</a:t>
                      </a:r>
                    </a:p>
                    <a:p>
                      <a:pPr>
                        <a:spcAft>
                          <a:spcPts val="0"/>
                        </a:spcAft>
                      </a:pPr>
                      <a:endParaRPr lang="fr-FR" sz="1400"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1400"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1400"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1800" b="1" u="sng"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1800" b="1" u="sng"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u="sng" dirty="0" smtClean="0">
                          <a:solidFill>
                            <a:schemeClr val="accent3">
                              <a:lumMod val="40000"/>
                              <a:lumOff val="60000"/>
                            </a:schemeClr>
                          </a:solidFill>
                          <a:latin typeface="Arial" pitchFamily="34" charset="0"/>
                          <a:ea typeface="Calibri"/>
                          <a:cs typeface="Arial" pitchFamily="34" charset="0"/>
                        </a:rPr>
                        <a:t>Étude </a:t>
                      </a:r>
                      <a:r>
                        <a:rPr lang="fr-FR" sz="1800" b="1" u="sng" dirty="0">
                          <a:solidFill>
                            <a:schemeClr val="accent3">
                              <a:lumMod val="40000"/>
                              <a:lumOff val="60000"/>
                            </a:schemeClr>
                          </a:solidFill>
                          <a:latin typeface="Arial" pitchFamily="34" charset="0"/>
                          <a:ea typeface="Calibri"/>
                          <a:cs typeface="Arial" pitchFamily="34" charset="0"/>
                        </a:rPr>
                        <a:t>globale</a:t>
                      </a:r>
                      <a:r>
                        <a:rPr lang="fr-FR" sz="1400" dirty="0">
                          <a:solidFill>
                            <a:schemeClr val="accent3">
                              <a:lumMod val="40000"/>
                              <a:lumOff val="60000"/>
                            </a:schemeClr>
                          </a:solidFill>
                          <a:latin typeface="Arial" pitchFamily="34" charset="0"/>
                          <a:ea typeface="Calibri"/>
                          <a:cs typeface="Arial" pitchFamily="34" charset="0"/>
                        </a:rPr>
                        <a:t> : </a:t>
                      </a:r>
                      <a:r>
                        <a:rPr lang="fr-FR" sz="1600" dirty="0">
                          <a:solidFill>
                            <a:schemeClr val="accent3">
                              <a:lumMod val="40000"/>
                              <a:lumOff val="60000"/>
                            </a:schemeClr>
                          </a:solidFill>
                          <a:latin typeface="Arial" pitchFamily="34" charset="0"/>
                          <a:ea typeface="Calibri"/>
                          <a:cs typeface="Arial" pitchFamily="34" charset="0"/>
                        </a:rPr>
                        <a:t>L’image des femmes dans les 1</a:t>
                      </a:r>
                      <a:r>
                        <a:rPr lang="fr-FR" sz="1600" baseline="30000" dirty="0">
                          <a:solidFill>
                            <a:schemeClr val="accent3">
                              <a:lumMod val="40000"/>
                              <a:lumOff val="60000"/>
                            </a:schemeClr>
                          </a:solidFill>
                          <a:latin typeface="Arial" pitchFamily="34" charset="0"/>
                          <a:ea typeface="Calibri"/>
                          <a:cs typeface="Arial" pitchFamily="34" charset="0"/>
                        </a:rPr>
                        <a:t>er</a:t>
                      </a:r>
                      <a:r>
                        <a:rPr lang="fr-FR" sz="1600" dirty="0">
                          <a:solidFill>
                            <a:schemeClr val="accent3">
                              <a:lumMod val="40000"/>
                              <a:lumOff val="60000"/>
                            </a:schemeClr>
                          </a:solidFill>
                          <a:latin typeface="Arial" pitchFamily="34" charset="0"/>
                          <a:ea typeface="Calibri"/>
                          <a:cs typeface="Arial" pitchFamily="34" charset="0"/>
                        </a:rPr>
                        <a:t> et 3</a:t>
                      </a:r>
                      <a:r>
                        <a:rPr lang="fr-FR" sz="1600" baseline="30000" dirty="0">
                          <a:solidFill>
                            <a:schemeClr val="accent3">
                              <a:lumMod val="40000"/>
                              <a:lumOff val="60000"/>
                            </a:schemeClr>
                          </a:solidFill>
                          <a:latin typeface="Arial" pitchFamily="34" charset="0"/>
                          <a:ea typeface="Calibri"/>
                          <a:cs typeface="Arial" pitchFamily="34" charset="0"/>
                        </a:rPr>
                        <a:t>ème</a:t>
                      </a:r>
                      <a:r>
                        <a:rPr lang="fr-FR" sz="1600" dirty="0">
                          <a:solidFill>
                            <a:schemeClr val="accent3">
                              <a:lumMod val="40000"/>
                              <a:lumOff val="60000"/>
                            </a:schemeClr>
                          </a:solidFill>
                          <a:latin typeface="Arial" pitchFamily="34" charset="0"/>
                          <a:ea typeface="Calibri"/>
                          <a:cs typeface="Arial" pitchFamily="34" charset="0"/>
                        </a:rPr>
                        <a:t> récits</a:t>
                      </a:r>
                    </a:p>
                    <a:p>
                      <a:pPr>
                        <a:spcAft>
                          <a:spcPts val="0"/>
                        </a:spcAft>
                      </a:pPr>
                      <a:endParaRPr lang="fr-FR" sz="1400"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1400"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1400"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u="sng" dirty="0" smtClean="0">
                          <a:solidFill>
                            <a:schemeClr val="accent3">
                              <a:lumMod val="40000"/>
                              <a:lumOff val="60000"/>
                            </a:schemeClr>
                          </a:solidFill>
                          <a:latin typeface="Arial" pitchFamily="34" charset="0"/>
                          <a:ea typeface="Calibri"/>
                          <a:cs typeface="Arial" pitchFamily="34" charset="0"/>
                        </a:rPr>
                        <a:t>Étude </a:t>
                      </a:r>
                      <a:r>
                        <a:rPr lang="fr-FR" sz="1800" b="1" u="sng" dirty="0">
                          <a:solidFill>
                            <a:schemeClr val="accent3">
                              <a:lumMod val="40000"/>
                              <a:lumOff val="60000"/>
                            </a:schemeClr>
                          </a:solidFill>
                          <a:latin typeface="Arial" pitchFamily="34" charset="0"/>
                          <a:ea typeface="Calibri"/>
                          <a:cs typeface="Arial" pitchFamily="34" charset="0"/>
                        </a:rPr>
                        <a:t>globale</a:t>
                      </a:r>
                      <a:r>
                        <a:rPr lang="fr-FR" sz="1400" dirty="0">
                          <a:solidFill>
                            <a:schemeClr val="accent3">
                              <a:lumMod val="40000"/>
                              <a:lumOff val="60000"/>
                            </a:schemeClr>
                          </a:solidFill>
                          <a:latin typeface="Arial" pitchFamily="34" charset="0"/>
                          <a:ea typeface="Calibri"/>
                          <a:cs typeface="Arial" pitchFamily="34" charset="0"/>
                        </a:rPr>
                        <a:t> : </a:t>
                      </a:r>
                      <a:r>
                        <a:rPr lang="fr-FR" sz="1600" dirty="0">
                          <a:solidFill>
                            <a:schemeClr val="accent3">
                              <a:lumMod val="40000"/>
                              <a:lumOff val="60000"/>
                            </a:schemeClr>
                          </a:solidFill>
                          <a:latin typeface="Arial" pitchFamily="34" charset="0"/>
                          <a:ea typeface="Calibri"/>
                          <a:cs typeface="Arial" pitchFamily="34" charset="0"/>
                        </a:rPr>
                        <a:t>L’image des hommes dans les 1</a:t>
                      </a:r>
                      <a:r>
                        <a:rPr lang="fr-FR" sz="1600" baseline="30000" dirty="0">
                          <a:solidFill>
                            <a:schemeClr val="accent3">
                              <a:lumMod val="40000"/>
                              <a:lumOff val="60000"/>
                            </a:schemeClr>
                          </a:solidFill>
                          <a:latin typeface="Arial" pitchFamily="34" charset="0"/>
                          <a:ea typeface="Calibri"/>
                          <a:cs typeface="Arial" pitchFamily="34" charset="0"/>
                        </a:rPr>
                        <a:t>er</a:t>
                      </a:r>
                      <a:r>
                        <a:rPr lang="fr-FR" sz="1600" dirty="0">
                          <a:solidFill>
                            <a:schemeClr val="accent3">
                              <a:lumMod val="40000"/>
                              <a:lumOff val="60000"/>
                            </a:schemeClr>
                          </a:solidFill>
                          <a:latin typeface="Arial" pitchFamily="34" charset="0"/>
                          <a:ea typeface="Calibri"/>
                          <a:cs typeface="Arial" pitchFamily="34" charset="0"/>
                        </a:rPr>
                        <a:t> et 3</a:t>
                      </a:r>
                      <a:r>
                        <a:rPr lang="fr-FR" sz="1600" baseline="30000" dirty="0">
                          <a:solidFill>
                            <a:schemeClr val="accent3">
                              <a:lumMod val="40000"/>
                              <a:lumOff val="60000"/>
                            </a:schemeClr>
                          </a:solidFill>
                          <a:latin typeface="Arial" pitchFamily="34" charset="0"/>
                          <a:ea typeface="Calibri"/>
                          <a:cs typeface="Arial" pitchFamily="34" charset="0"/>
                        </a:rPr>
                        <a:t>ème</a:t>
                      </a:r>
                      <a:r>
                        <a:rPr lang="fr-FR" sz="1600" dirty="0">
                          <a:solidFill>
                            <a:schemeClr val="accent3">
                              <a:lumMod val="40000"/>
                              <a:lumOff val="60000"/>
                            </a:schemeClr>
                          </a:solidFill>
                          <a:latin typeface="Arial" pitchFamily="34" charset="0"/>
                          <a:ea typeface="Calibri"/>
                          <a:cs typeface="Arial" pitchFamily="34" charset="0"/>
                        </a:rPr>
                        <a:t> récits</a:t>
                      </a:r>
                    </a:p>
                    <a:p>
                      <a:pPr>
                        <a:spcAft>
                          <a:spcPts val="0"/>
                        </a:spcAft>
                      </a:pPr>
                      <a:endParaRPr lang="fr-FR" sz="800"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u="sng" dirty="0" smtClean="0">
                          <a:solidFill>
                            <a:schemeClr val="accent3">
                              <a:lumMod val="40000"/>
                              <a:lumOff val="60000"/>
                            </a:schemeClr>
                          </a:solidFill>
                          <a:latin typeface="Arial" pitchFamily="34" charset="0"/>
                          <a:ea typeface="Calibri"/>
                          <a:cs typeface="Arial" pitchFamily="34" charset="0"/>
                        </a:rPr>
                        <a:t>Pour </a:t>
                      </a:r>
                      <a:r>
                        <a:rPr lang="fr-FR" sz="1800" b="1" u="sng" dirty="0">
                          <a:solidFill>
                            <a:schemeClr val="accent3">
                              <a:lumMod val="40000"/>
                              <a:lumOff val="60000"/>
                            </a:schemeClr>
                          </a:solidFill>
                          <a:latin typeface="Arial" pitchFamily="34" charset="0"/>
                          <a:ea typeface="Calibri"/>
                          <a:cs typeface="Arial" pitchFamily="34" charset="0"/>
                        </a:rPr>
                        <a:t>conclure</a:t>
                      </a:r>
                      <a:r>
                        <a:rPr lang="fr-FR" sz="1400" dirty="0">
                          <a:solidFill>
                            <a:schemeClr val="accent3">
                              <a:lumMod val="40000"/>
                              <a:lumOff val="60000"/>
                            </a:schemeClr>
                          </a:solidFill>
                          <a:latin typeface="Arial" pitchFamily="34" charset="0"/>
                          <a:ea typeface="Calibri"/>
                          <a:cs typeface="Arial" pitchFamily="34" charset="0"/>
                        </a:rPr>
                        <a:t> : </a:t>
                      </a:r>
                      <a:r>
                        <a:rPr lang="fr-FR" sz="1600" dirty="0">
                          <a:solidFill>
                            <a:schemeClr val="accent3">
                              <a:lumMod val="40000"/>
                              <a:lumOff val="60000"/>
                            </a:schemeClr>
                          </a:solidFill>
                          <a:latin typeface="Arial" pitchFamily="34" charset="0"/>
                          <a:ea typeface="Calibri"/>
                          <a:cs typeface="Arial" pitchFamily="34" charset="0"/>
                        </a:rPr>
                        <a:t>Le style de </a:t>
                      </a:r>
                      <a:r>
                        <a:rPr lang="fr-FR" sz="1600" dirty="0" smtClean="0">
                          <a:solidFill>
                            <a:schemeClr val="accent3">
                              <a:lumMod val="40000"/>
                              <a:lumOff val="60000"/>
                            </a:schemeClr>
                          </a:solidFill>
                          <a:latin typeface="Arial" pitchFamily="34" charset="0"/>
                          <a:ea typeface="Calibri"/>
                          <a:cs typeface="Arial" pitchFamily="34" charset="0"/>
                        </a:rPr>
                        <a:t>Marie </a:t>
                      </a:r>
                      <a:r>
                        <a:rPr lang="fr-FR" sz="1600" dirty="0" err="1" smtClean="0">
                          <a:solidFill>
                            <a:schemeClr val="accent3">
                              <a:lumMod val="40000"/>
                              <a:lumOff val="60000"/>
                            </a:schemeClr>
                          </a:solidFill>
                          <a:latin typeface="Arial" pitchFamily="34" charset="0"/>
                          <a:ea typeface="Calibri"/>
                          <a:cs typeface="Arial" pitchFamily="34" charset="0"/>
                        </a:rPr>
                        <a:t>NDiaye</a:t>
                      </a:r>
                      <a:r>
                        <a:rPr lang="fr-FR" sz="1600" dirty="0" smtClean="0">
                          <a:solidFill>
                            <a:schemeClr val="accent3">
                              <a:lumMod val="40000"/>
                              <a:lumOff val="60000"/>
                            </a:schemeClr>
                          </a:solidFill>
                          <a:latin typeface="Arial" pitchFamily="34" charset="0"/>
                          <a:ea typeface="Calibri"/>
                          <a:cs typeface="Arial" pitchFamily="34" charset="0"/>
                        </a:rPr>
                        <a:t> </a:t>
                      </a:r>
                    </a:p>
                    <a:p>
                      <a:pPr>
                        <a:spcAft>
                          <a:spcPts val="0"/>
                        </a:spcAft>
                      </a:pPr>
                      <a:r>
                        <a:rPr lang="fr-FR" sz="1600" b="1" dirty="0" smtClean="0">
                          <a:solidFill>
                            <a:schemeClr val="accent3">
                              <a:lumMod val="40000"/>
                              <a:lumOff val="60000"/>
                            </a:schemeClr>
                          </a:solidFill>
                          <a:latin typeface="Arial" pitchFamily="34" charset="0"/>
                          <a:ea typeface="Calibri"/>
                          <a:cs typeface="Arial" pitchFamily="34" charset="0"/>
                        </a:rPr>
                        <a:t>Doc.</a:t>
                      </a:r>
                      <a:r>
                        <a:rPr lang="fr-FR" sz="1600" b="1" baseline="0" dirty="0" smtClean="0">
                          <a:solidFill>
                            <a:schemeClr val="accent3">
                              <a:lumMod val="40000"/>
                              <a:lumOff val="60000"/>
                            </a:schemeClr>
                          </a:solidFill>
                          <a:latin typeface="Arial" pitchFamily="34" charset="0"/>
                          <a:ea typeface="Calibri"/>
                          <a:cs typeface="Arial" pitchFamily="34" charset="0"/>
                        </a:rPr>
                        <a:t> complémentaire </a:t>
                      </a:r>
                      <a:r>
                        <a:rPr lang="fr-FR" sz="1600" baseline="0" dirty="0" smtClean="0">
                          <a:solidFill>
                            <a:schemeClr val="accent3">
                              <a:lumMod val="40000"/>
                              <a:lumOff val="60000"/>
                            </a:schemeClr>
                          </a:solidFill>
                          <a:latin typeface="Arial" pitchFamily="34" charset="0"/>
                          <a:ea typeface="Calibri"/>
                          <a:cs typeface="Arial" pitchFamily="34" charset="0"/>
                        </a:rPr>
                        <a:t>: une critique littéraire (</a:t>
                      </a:r>
                      <a:r>
                        <a:rPr lang="fr-FR" sz="1600" i="1" baseline="0" dirty="0" smtClean="0">
                          <a:solidFill>
                            <a:schemeClr val="accent3">
                              <a:lumMod val="40000"/>
                              <a:lumOff val="60000"/>
                            </a:schemeClr>
                          </a:solidFill>
                          <a:latin typeface="Arial" pitchFamily="34" charset="0"/>
                          <a:ea typeface="Calibri"/>
                          <a:cs typeface="Arial" pitchFamily="34" charset="0"/>
                        </a:rPr>
                        <a:t>Télérama</a:t>
                      </a:r>
                      <a:r>
                        <a:rPr lang="fr-FR" sz="1600" baseline="0" dirty="0" smtClean="0">
                          <a:solidFill>
                            <a:schemeClr val="accent3">
                              <a:lumMod val="40000"/>
                              <a:lumOff val="60000"/>
                            </a:schemeClr>
                          </a:solidFill>
                          <a:latin typeface="Arial" pitchFamily="34" charset="0"/>
                          <a:ea typeface="Calibri"/>
                          <a:cs typeface="Arial" pitchFamily="34" charset="0"/>
                        </a:rPr>
                        <a:t>)</a:t>
                      </a:r>
                      <a:endParaRPr lang="fr-FR" sz="1600" dirty="0">
                        <a:solidFill>
                          <a:schemeClr val="accent3">
                            <a:lumMod val="40000"/>
                            <a:lumOff val="60000"/>
                          </a:schemeClr>
                        </a:solidFill>
                        <a:latin typeface="Arial" pitchFamily="34" charset="0"/>
                        <a:ea typeface="Calibri"/>
                        <a:cs typeface="Arial"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800" kern="1200" dirty="0" smtClean="0">
                          <a:solidFill>
                            <a:schemeClr val="accent3">
                              <a:lumMod val="40000"/>
                              <a:lumOff val="60000"/>
                            </a:schemeClr>
                          </a:solidFill>
                          <a:latin typeface="+mn-lt"/>
                          <a:ea typeface="+mn-ea"/>
                          <a:cs typeface="+mn-cs"/>
                        </a:rPr>
                        <a:t> </a:t>
                      </a:r>
                      <a:r>
                        <a:rPr lang="fr-FR" sz="1800" b="1" u="sng" kern="1200" dirty="0" smtClean="0">
                          <a:solidFill>
                            <a:schemeClr val="accent3">
                              <a:lumMod val="40000"/>
                              <a:lumOff val="60000"/>
                            </a:schemeClr>
                          </a:solidFill>
                          <a:latin typeface="Arial" pitchFamily="34" charset="0"/>
                          <a:ea typeface="+mn-ea"/>
                          <a:cs typeface="Arial" pitchFamily="34" charset="0"/>
                        </a:rPr>
                        <a:t>Lecture cursive </a:t>
                      </a:r>
                      <a:r>
                        <a:rPr lang="fr-FR" sz="1800" b="0" u="none" kern="1200" dirty="0" smtClean="0">
                          <a:solidFill>
                            <a:schemeClr val="accent3">
                              <a:lumMod val="40000"/>
                              <a:lumOff val="60000"/>
                            </a:schemeClr>
                          </a:solidFill>
                          <a:latin typeface="Arial" pitchFamily="34" charset="0"/>
                          <a:ea typeface="+mn-ea"/>
                          <a:cs typeface="Arial" pitchFamily="34" charset="0"/>
                        </a:rPr>
                        <a:t>:</a:t>
                      </a:r>
                    </a:p>
                    <a:p>
                      <a:r>
                        <a:rPr lang="fr-FR" sz="1800" b="0" u="none" kern="1200" dirty="0" smtClean="0">
                          <a:solidFill>
                            <a:schemeClr val="accent3">
                              <a:lumMod val="40000"/>
                              <a:lumOff val="60000"/>
                            </a:schemeClr>
                          </a:solidFill>
                          <a:latin typeface="Arial" pitchFamily="34" charset="0"/>
                          <a:ea typeface="+mn-ea"/>
                          <a:cs typeface="Arial" pitchFamily="34" charset="0"/>
                        </a:rPr>
                        <a:t>- </a:t>
                      </a:r>
                      <a:r>
                        <a:rPr lang="fr-FR" sz="1800" b="0" u="none" kern="1200" dirty="0" smtClean="0">
                          <a:solidFill>
                            <a:schemeClr val="accent3">
                              <a:lumMod val="40000"/>
                              <a:lumOff val="60000"/>
                            </a:schemeClr>
                          </a:solidFill>
                          <a:latin typeface="+mn-lt"/>
                          <a:ea typeface="+mn-ea"/>
                          <a:cs typeface="+mn-cs"/>
                        </a:rPr>
                        <a:t>1</a:t>
                      </a:r>
                      <a:r>
                        <a:rPr lang="fr-FR" sz="1800" b="0" u="none" kern="1200" baseline="30000" dirty="0" smtClean="0">
                          <a:solidFill>
                            <a:schemeClr val="accent3">
                              <a:lumMod val="40000"/>
                              <a:lumOff val="60000"/>
                            </a:schemeClr>
                          </a:solidFill>
                          <a:latin typeface="+mn-lt"/>
                          <a:ea typeface="+mn-ea"/>
                          <a:cs typeface="+mn-cs"/>
                        </a:rPr>
                        <a:t>ère</a:t>
                      </a:r>
                      <a:r>
                        <a:rPr lang="fr-FR" sz="1800" kern="1200" dirty="0" smtClean="0">
                          <a:solidFill>
                            <a:schemeClr val="accent3">
                              <a:lumMod val="40000"/>
                              <a:lumOff val="60000"/>
                            </a:schemeClr>
                          </a:solidFill>
                          <a:latin typeface="+mn-lt"/>
                          <a:ea typeface="+mn-ea"/>
                          <a:cs typeface="+mn-cs"/>
                        </a:rPr>
                        <a:t> page de chaque récit</a:t>
                      </a:r>
                    </a:p>
                    <a:p>
                      <a:r>
                        <a:rPr lang="fr-FR" sz="1800" kern="1200" dirty="0" smtClean="0">
                          <a:solidFill>
                            <a:schemeClr val="accent3">
                              <a:lumMod val="40000"/>
                              <a:lumOff val="60000"/>
                            </a:schemeClr>
                          </a:solidFill>
                          <a:latin typeface="+mn-lt"/>
                          <a:ea typeface="+mn-ea"/>
                          <a:cs typeface="+mn-cs"/>
                        </a:rPr>
                        <a:t>- 4</a:t>
                      </a:r>
                      <a:r>
                        <a:rPr lang="fr-FR" sz="1800" kern="1200" baseline="30000" dirty="0" smtClean="0">
                          <a:solidFill>
                            <a:schemeClr val="accent3">
                              <a:lumMod val="40000"/>
                              <a:lumOff val="60000"/>
                            </a:schemeClr>
                          </a:solidFill>
                          <a:latin typeface="+mn-lt"/>
                          <a:ea typeface="+mn-ea"/>
                          <a:cs typeface="+mn-cs"/>
                        </a:rPr>
                        <a:t>ème</a:t>
                      </a:r>
                      <a:r>
                        <a:rPr lang="fr-FR" sz="1800" kern="1200" dirty="0" smtClean="0">
                          <a:solidFill>
                            <a:schemeClr val="accent3">
                              <a:lumMod val="40000"/>
                              <a:lumOff val="60000"/>
                            </a:schemeClr>
                          </a:solidFill>
                          <a:latin typeface="+mn-lt"/>
                          <a:ea typeface="+mn-ea"/>
                          <a:cs typeface="+mn-cs"/>
                        </a:rPr>
                        <a:t> de couverture</a:t>
                      </a:r>
                    </a:p>
                    <a:p>
                      <a:r>
                        <a:rPr lang="fr-FR" sz="1800" kern="1200" dirty="0" smtClean="0">
                          <a:solidFill>
                            <a:schemeClr val="accent3">
                              <a:lumMod val="40000"/>
                              <a:lumOff val="60000"/>
                            </a:schemeClr>
                          </a:solidFill>
                          <a:latin typeface="+mn-lt"/>
                          <a:ea typeface="+mn-ea"/>
                          <a:cs typeface="+mn-cs"/>
                        </a:rPr>
                        <a:t> </a:t>
                      </a:r>
                      <a:r>
                        <a:rPr lang="fr-FR" sz="1800" b="1" u="sng" kern="1200" dirty="0" smtClean="0">
                          <a:solidFill>
                            <a:schemeClr val="accent3">
                              <a:lumMod val="40000"/>
                              <a:lumOff val="60000"/>
                            </a:schemeClr>
                          </a:solidFill>
                          <a:latin typeface="Arial" pitchFamily="34" charset="0"/>
                          <a:ea typeface="+mn-ea"/>
                          <a:cs typeface="Arial" pitchFamily="34" charset="0"/>
                        </a:rPr>
                        <a:t>Lecture dirigée</a:t>
                      </a:r>
                      <a:r>
                        <a:rPr lang="fr-FR" sz="1800" kern="1200" dirty="0" smtClean="0">
                          <a:solidFill>
                            <a:schemeClr val="accent3">
                              <a:lumMod val="40000"/>
                              <a:lumOff val="60000"/>
                            </a:schemeClr>
                          </a:solidFill>
                          <a:latin typeface="+mn-lt"/>
                          <a:ea typeface="+mn-ea"/>
                          <a:cs typeface="+mn-cs"/>
                        </a:rPr>
                        <a:t> : </a:t>
                      </a:r>
                    </a:p>
                    <a:p>
                      <a:r>
                        <a:rPr lang="fr-FR" sz="1800" kern="1200" dirty="0" smtClean="0">
                          <a:solidFill>
                            <a:schemeClr val="accent3">
                              <a:lumMod val="40000"/>
                              <a:lumOff val="60000"/>
                            </a:schemeClr>
                          </a:solidFill>
                          <a:latin typeface="+mn-lt"/>
                          <a:ea typeface="+mn-ea"/>
                          <a:cs typeface="+mn-cs"/>
                        </a:rPr>
                        <a:t>1</a:t>
                      </a:r>
                      <a:r>
                        <a:rPr lang="fr-FR" sz="1800" kern="1200" baseline="30000" dirty="0" smtClean="0">
                          <a:solidFill>
                            <a:schemeClr val="accent3">
                              <a:lumMod val="40000"/>
                              <a:lumOff val="60000"/>
                            </a:schemeClr>
                          </a:solidFill>
                          <a:latin typeface="+mn-lt"/>
                          <a:ea typeface="+mn-ea"/>
                          <a:cs typeface="+mn-cs"/>
                        </a:rPr>
                        <a:t>er</a:t>
                      </a:r>
                      <a:r>
                        <a:rPr lang="fr-FR" sz="1800" kern="1200" dirty="0" smtClean="0">
                          <a:solidFill>
                            <a:schemeClr val="accent3">
                              <a:lumMod val="40000"/>
                              <a:lumOff val="60000"/>
                            </a:schemeClr>
                          </a:solidFill>
                          <a:latin typeface="+mn-lt"/>
                          <a:ea typeface="+mn-ea"/>
                          <a:cs typeface="+mn-cs"/>
                        </a:rPr>
                        <a:t> récit, pp. 11-16</a:t>
                      </a:r>
                      <a:br>
                        <a:rPr lang="fr-FR" sz="1800" kern="1200" dirty="0" smtClean="0">
                          <a:solidFill>
                            <a:schemeClr val="accent3">
                              <a:lumMod val="40000"/>
                              <a:lumOff val="60000"/>
                            </a:schemeClr>
                          </a:solidFill>
                          <a:latin typeface="+mn-lt"/>
                          <a:ea typeface="+mn-ea"/>
                          <a:cs typeface="+mn-cs"/>
                        </a:rPr>
                      </a:br>
                      <a:endParaRPr lang="fr-FR" sz="800" kern="1200" dirty="0" smtClean="0">
                        <a:solidFill>
                          <a:schemeClr val="accent3">
                            <a:lumMod val="40000"/>
                            <a:lumOff val="60000"/>
                          </a:schemeClr>
                        </a:solidFill>
                        <a:latin typeface="+mn-lt"/>
                        <a:ea typeface="+mn-ea"/>
                        <a:cs typeface="+mn-cs"/>
                      </a:endParaRPr>
                    </a:p>
                    <a:p>
                      <a:r>
                        <a:rPr lang="fr-FR" sz="1800" b="1" u="sng" kern="1200" dirty="0" smtClean="0">
                          <a:solidFill>
                            <a:schemeClr val="accent3">
                              <a:lumMod val="40000"/>
                              <a:lumOff val="60000"/>
                            </a:schemeClr>
                          </a:solidFill>
                          <a:latin typeface="Arial" pitchFamily="34" charset="0"/>
                          <a:ea typeface="+mn-ea"/>
                          <a:cs typeface="Arial" pitchFamily="34" charset="0"/>
                        </a:rPr>
                        <a:t>Lecture analytique</a:t>
                      </a:r>
                      <a:r>
                        <a:rPr lang="fr-FR" sz="1400" kern="1200" dirty="0" smtClean="0">
                          <a:solidFill>
                            <a:schemeClr val="accent3">
                              <a:lumMod val="40000"/>
                              <a:lumOff val="60000"/>
                            </a:schemeClr>
                          </a:solidFill>
                          <a:latin typeface="Arial" pitchFamily="34" charset="0"/>
                          <a:ea typeface="+mn-ea"/>
                          <a:cs typeface="Arial" pitchFamily="34" charset="0"/>
                        </a:rPr>
                        <a:t> : incipit</a:t>
                      </a:r>
                    </a:p>
                    <a:p>
                      <a:r>
                        <a:rPr lang="fr-FR" sz="1800" kern="1200" dirty="0" smtClean="0">
                          <a:solidFill>
                            <a:schemeClr val="accent3">
                              <a:lumMod val="40000"/>
                              <a:lumOff val="60000"/>
                            </a:schemeClr>
                          </a:solidFill>
                          <a:latin typeface="+mn-lt"/>
                          <a:ea typeface="+mn-ea"/>
                          <a:cs typeface="+mn-cs"/>
                        </a:rPr>
                        <a:t>3</a:t>
                      </a:r>
                      <a:r>
                        <a:rPr lang="fr-FR" sz="1800" kern="1200" baseline="30000" dirty="0" smtClean="0">
                          <a:solidFill>
                            <a:schemeClr val="accent3">
                              <a:lumMod val="40000"/>
                              <a:lumOff val="60000"/>
                            </a:schemeClr>
                          </a:solidFill>
                          <a:latin typeface="+mn-lt"/>
                          <a:ea typeface="+mn-ea"/>
                          <a:cs typeface="+mn-cs"/>
                        </a:rPr>
                        <a:t>ème</a:t>
                      </a:r>
                      <a:r>
                        <a:rPr lang="fr-FR" sz="1800" kern="1200" dirty="0" smtClean="0">
                          <a:solidFill>
                            <a:schemeClr val="accent3">
                              <a:lumMod val="40000"/>
                              <a:lumOff val="60000"/>
                            </a:schemeClr>
                          </a:solidFill>
                          <a:latin typeface="+mn-lt"/>
                          <a:ea typeface="+mn-ea"/>
                          <a:cs typeface="+mn-cs"/>
                        </a:rPr>
                        <a:t> récit, pp. 247-248, § 1-4</a:t>
                      </a:r>
                      <a:br>
                        <a:rPr lang="fr-FR" sz="1800" kern="1200" dirty="0" smtClean="0">
                          <a:solidFill>
                            <a:schemeClr val="accent3">
                              <a:lumMod val="40000"/>
                              <a:lumOff val="60000"/>
                            </a:schemeClr>
                          </a:solidFill>
                          <a:latin typeface="+mn-lt"/>
                          <a:ea typeface="+mn-ea"/>
                          <a:cs typeface="+mn-cs"/>
                        </a:rPr>
                      </a:br>
                      <a:endParaRPr lang="fr-FR" sz="800" kern="1200" dirty="0" smtClean="0">
                        <a:solidFill>
                          <a:schemeClr val="accent3">
                            <a:lumMod val="40000"/>
                            <a:lumOff val="60000"/>
                          </a:schemeClr>
                        </a:solidFill>
                        <a:latin typeface="+mn-lt"/>
                        <a:ea typeface="+mn-ea"/>
                        <a:cs typeface="+mn-cs"/>
                      </a:endParaRPr>
                    </a:p>
                    <a:p>
                      <a:r>
                        <a:rPr lang="fr-FR" sz="1800" b="1" u="sng" kern="1200" dirty="0" smtClean="0">
                          <a:solidFill>
                            <a:schemeClr val="accent3">
                              <a:lumMod val="40000"/>
                              <a:lumOff val="60000"/>
                            </a:schemeClr>
                          </a:solidFill>
                          <a:latin typeface="Arial" pitchFamily="34" charset="0"/>
                          <a:ea typeface="+mn-ea"/>
                          <a:cs typeface="Arial" pitchFamily="34" charset="0"/>
                        </a:rPr>
                        <a:t>Lecture analytique</a:t>
                      </a:r>
                      <a:r>
                        <a:rPr lang="fr-FR" sz="1800" kern="1200" dirty="0" smtClean="0">
                          <a:solidFill>
                            <a:schemeClr val="accent3">
                              <a:lumMod val="40000"/>
                              <a:lumOff val="60000"/>
                            </a:schemeClr>
                          </a:solidFill>
                          <a:latin typeface="+mn-lt"/>
                          <a:ea typeface="+mn-ea"/>
                          <a:cs typeface="+mn-cs"/>
                        </a:rPr>
                        <a:t> </a:t>
                      </a:r>
                      <a:r>
                        <a:rPr lang="fr-FR" sz="1800" kern="1200" dirty="0" smtClean="0">
                          <a:solidFill>
                            <a:schemeClr val="accent3">
                              <a:lumMod val="40000"/>
                              <a:lumOff val="60000"/>
                            </a:schemeClr>
                          </a:solidFill>
                          <a:latin typeface="Arial" pitchFamily="34" charset="0"/>
                          <a:ea typeface="+mn-ea"/>
                          <a:cs typeface="Arial" pitchFamily="34" charset="0"/>
                        </a:rPr>
                        <a:t>: portrait de </a:t>
                      </a:r>
                      <a:r>
                        <a:rPr lang="fr-FR" sz="1800" kern="1200" dirty="0" err="1" smtClean="0">
                          <a:solidFill>
                            <a:schemeClr val="accent3">
                              <a:lumMod val="40000"/>
                              <a:lumOff val="60000"/>
                            </a:schemeClr>
                          </a:solidFill>
                          <a:latin typeface="Arial" pitchFamily="34" charset="0"/>
                          <a:ea typeface="+mn-ea"/>
                          <a:cs typeface="Arial" pitchFamily="34" charset="0"/>
                        </a:rPr>
                        <a:t>Khadi</a:t>
                      </a:r>
                      <a:r>
                        <a:rPr lang="fr-FR" sz="1800" kern="1200" dirty="0" smtClean="0">
                          <a:solidFill>
                            <a:schemeClr val="accent3">
                              <a:lumMod val="40000"/>
                              <a:lumOff val="60000"/>
                            </a:schemeClr>
                          </a:solidFill>
                          <a:latin typeface="Arial" pitchFamily="34" charset="0"/>
                          <a:ea typeface="+mn-ea"/>
                          <a:cs typeface="Arial" pitchFamily="34" charset="0"/>
                        </a:rPr>
                        <a:t> - </a:t>
                      </a:r>
                      <a:r>
                        <a:rPr lang="fr-FR" sz="1800" kern="1200" dirty="0" smtClean="0">
                          <a:solidFill>
                            <a:schemeClr val="accent3">
                              <a:lumMod val="40000"/>
                              <a:lumOff val="60000"/>
                            </a:schemeClr>
                          </a:solidFill>
                          <a:latin typeface="+mn-lt"/>
                          <a:ea typeface="+mn-ea"/>
                          <a:cs typeface="+mn-cs"/>
                        </a:rPr>
                        <a:t>3</a:t>
                      </a:r>
                      <a:r>
                        <a:rPr lang="fr-FR" sz="1800" kern="1200" baseline="30000" dirty="0" smtClean="0">
                          <a:solidFill>
                            <a:schemeClr val="accent3">
                              <a:lumMod val="40000"/>
                              <a:lumOff val="60000"/>
                            </a:schemeClr>
                          </a:solidFill>
                          <a:latin typeface="+mn-lt"/>
                          <a:ea typeface="+mn-ea"/>
                          <a:cs typeface="+mn-cs"/>
                        </a:rPr>
                        <a:t>ème</a:t>
                      </a:r>
                      <a:r>
                        <a:rPr lang="fr-FR" sz="1800" kern="1200" dirty="0" smtClean="0">
                          <a:solidFill>
                            <a:schemeClr val="accent3">
                              <a:lumMod val="40000"/>
                              <a:lumOff val="60000"/>
                            </a:schemeClr>
                          </a:solidFill>
                          <a:latin typeface="+mn-lt"/>
                          <a:ea typeface="+mn-ea"/>
                          <a:cs typeface="+mn-cs"/>
                        </a:rPr>
                        <a:t> récit, pp. 267-268, de « Peu lui importait… » à « … c’était elle. »</a:t>
                      </a:r>
                      <a:br>
                        <a:rPr lang="fr-FR" sz="1800" kern="1200" dirty="0" smtClean="0">
                          <a:solidFill>
                            <a:schemeClr val="accent3">
                              <a:lumMod val="40000"/>
                              <a:lumOff val="60000"/>
                            </a:schemeClr>
                          </a:solidFill>
                          <a:latin typeface="+mn-lt"/>
                          <a:ea typeface="+mn-ea"/>
                          <a:cs typeface="+mn-cs"/>
                        </a:rPr>
                      </a:br>
                      <a:endParaRPr lang="fr-FR" sz="800" kern="1200" dirty="0" smtClean="0">
                        <a:solidFill>
                          <a:schemeClr val="accent3">
                            <a:lumMod val="40000"/>
                            <a:lumOff val="60000"/>
                          </a:schemeClr>
                        </a:solidFill>
                        <a:latin typeface="+mn-lt"/>
                        <a:ea typeface="+mn-ea"/>
                        <a:cs typeface="+mn-cs"/>
                      </a:endParaRPr>
                    </a:p>
                    <a:p>
                      <a:r>
                        <a:rPr lang="fr-FR" sz="1800" b="1" u="sng" kern="1200" dirty="0" smtClean="0">
                          <a:solidFill>
                            <a:schemeClr val="accent3">
                              <a:lumMod val="40000"/>
                              <a:lumOff val="60000"/>
                            </a:schemeClr>
                          </a:solidFill>
                          <a:latin typeface="Arial" pitchFamily="34" charset="0"/>
                          <a:ea typeface="+mn-ea"/>
                          <a:cs typeface="Arial" pitchFamily="34" charset="0"/>
                        </a:rPr>
                        <a:t>Lecture cursive</a:t>
                      </a:r>
                      <a:r>
                        <a:rPr lang="fr-FR" sz="1800" kern="1200" dirty="0" smtClean="0">
                          <a:solidFill>
                            <a:schemeClr val="accent3">
                              <a:lumMod val="40000"/>
                              <a:lumOff val="60000"/>
                            </a:schemeClr>
                          </a:solidFill>
                          <a:latin typeface="+mn-lt"/>
                          <a:ea typeface="+mn-ea"/>
                          <a:cs typeface="+mn-cs"/>
                        </a:rPr>
                        <a:t> :</a:t>
                      </a:r>
                    </a:p>
                    <a:p>
                      <a:r>
                        <a:rPr lang="fr-FR" sz="1800" kern="1200" dirty="0" smtClean="0">
                          <a:solidFill>
                            <a:schemeClr val="accent3">
                              <a:lumMod val="40000"/>
                              <a:lumOff val="60000"/>
                            </a:schemeClr>
                          </a:solidFill>
                          <a:latin typeface="+mn-lt"/>
                          <a:ea typeface="+mn-ea"/>
                          <a:cs typeface="+mn-cs"/>
                        </a:rPr>
                        <a:t>-  2</a:t>
                      </a:r>
                      <a:r>
                        <a:rPr lang="fr-FR" sz="1800" kern="1200" baseline="30000" dirty="0" smtClean="0">
                          <a:solidFill>
                            <a:schemeClr val="accent3">
                              <a:lumMod val="40000"/>
                              <a:lumOff val="60000"/>
                            </a:schemeClr>
                          </a:solidFill>
                          <a:latin typeface="+mn-lt"/>
                          <a:ea typeface="+mn-ea"/>
                          <a:cs typeface="+mn-cs"/>
                        </a:rPr>
                        <a:t>ème</a:t>
                      </a:r>
                      <a:r>
                        <a:rPr lang="fr-FR" sz="1800" kern="1200" dirty="0" smtClean="0">
                          <a:solidFill>
                            <a:schemeClr val="accent3">
                              <a:lumMod val="40000"/>
                              <a:lumOff val="60000"/>
                            </a:schemeClr>
                          </a:solidFill>
                          <a:latin typeface="+mn-lt"/>
                          <a:ea typeface="+mn-ea"/>
                          <a:cs typeface="+mn-cs"/>
                        </a:rPr>
                        <a:t> récit, pp. 96-99 [prof.]</a:t>
                      </a:r>
                    </a:p>
                    <a:p>
                      <a:pPr>
                        <a:buFontTx/>
                        <a:buChar char="-"/>
                      </a:pPr>
                      <a:r>
                        <a:rPr lang="fr-FR" sz="1800" kern="1200" dirty="0" smtClean="0">
                          <a:solidFill>
                            <a:schemeClr val="accent3">
                              <a:lumMod val="40000"/>
                              <a:lumOff val="60000"/>
                            </a:schemeClr>
                          </a:solidFill>
                          <a:latin typeface="+mn-lt"/>
                          <a:ea typeface="+mn-ea"/>
                          <a:cs typeface="+mn-cs"/>
                        </a:rPr>
                        <a:t>passage(10-15 l.) au choix : un personnage masculin [élèves]</a:t>
                      </a:r>
                      <a:br>
                        <a:rPr lang="fr-FR" sz="1800" kern="1200" dirty="0" smtClean="0">
                          <a:solidFill>
                            <a:schemeClr val="accent3">
                              <a:lumMod val="40000"/>
                              <a:lumOff val="60000"/>
                            </a:schemeClr>
                          </a:solidFill>
                          <a:latin typeface="+mn-lt"/>
                          <a:ea typeface="+mn-ea"/>
                          <a:cs typeface="+mn-cs"/>
                        </a:rPr>
                      </a:br>
                      <a:endParaRPr lang="fr-FR" sz="800" kern="1200" dirty="0" smtClean="0">
                        <a:solidFill>
                          <a:schemeClr val="accent3">
                            <a:lumMod val="40000"/>
                            <a:lumOff val="60000"/>
                          </a:schemeClr>
                        </a:solidFill>
                        <a:latin typeface="+mn-lt"/>
                        <a:ea typeface="+mn-ea"/>
                        <a:cs typeface="+mn-cs"/>
                      </a:endParaRPr>
                    </a:p>
                    <a:p>
                      <a:pPr>
                        <a:buFontTx/>
                        <a:buChar char="-"/>
                      </a:pPr>
                      <a:r>
                        <a:rPr lang="fr-FR" sz="1800" b="1" u="sng" kern="1200" dirty="0" smtClean="0">
                          <a:solidFill>
                            <a:schemeClr val="accent3">
                              <a:lumMod val="40000"/>
                              <a:lumOff val="60000"/>
                            </a:schemeClr>
                          </a:solidFill>
                          <a:latin typeface="Arial" pitchFamily="34" charset="0"/>
                          <a:ea typeface="+mn-ea"/>
                          <a:cs typeface="Arial" pitchFamily="34" charset="0"/>
                        </a:rPr>
                        <a:t>Lecture analytique</a:t>
                      </a:r>
                      <a:r>
                        <a:rPr lang="fr-FR" sz="1800" kern="1200" dirty="0" smtClean="0">
                          <a:solidFill>
                            <a:schemeClr val="accent3">
                              <a:lumMod val="40000"/>
                              <a:lumOff val="60000"/>
                            </a:schemeClr>
                          </a:solidFill>
                          <a:latin typeface="+mn-lt"/>
                          <a:ea typeface="+mn-ea"/>
                          <a:cs typeface="+mn-cs"/>
                        </a:rPr>
                        <a:t> : </a:t>
                      </a:r>
                      <a:r>
                        <a:rPr lang="fr-FR" sz="1600" kern="1200" dirty="0" smtClean="0">
                          <a:solidFill>
                            <a:schemeClr val="accent3">
                              <a:lumMod val="40000"/>
                              <a:lumOff val="60000"/>
                            </a:schemeClr>
                          </a:solidFill>
                          <a:latin typeface="Arial" pitchFamily="34" charset="0"/>
                          <a:ea typeface="+mn-ea"/>
                          <a:cs typeface="Arial" pitchFamily="34" charset="0"/>
                        </a:rPr>
                        <a:t>épilogue</a:t>
                      </a:r>
                    </a:p>
                    <a:p>
                      <a:r>
                        <a:rPr lang="fr-FR" sz="1800" kern="1200" dirty="0" smtClean="0">
                          <a:solidFill>
                            <a:schemeClr val="accent3">
                              <a:lumMod val="40000"/>
                              <a:lumOff val="60000"/>
                            </a:schemeClr>
                          </a:solidFill>
                          <a:latin typeface="+mn-lt"/>
                          <a:ea typeface="+mn-ea"/>
                          <a:cs typeface="+mn-cs"/>
                        </a:rPr>
                        <a:t>3</a:t>
                      </a:r>
                      <a:r>
                        <a:rPr lang="fr-FR" sz="1800" kern="1200" baseline="30000" dirty="0" smtClean="0">
                          <a:solidFill>
                            <a:schemeClr val="accent3">
                              <a:lumMod val="40000"/>
                              <a:lumOff val="60000"/>
                            </a:schemeClr>
                          </a:solidFill>
                          <a:latin typeface="+mn-lt"/>
                          <a:ea typeface="+mn-ea"/>
                          <a:cs typeface="+mn-cs"/>
                        </a:rPr>
                        <a:t>ème</a:t>
                      </a:r>
                      <a:r>
                        <a:rPr lang="fr-FR" sz="1800" kern="1200" dirty="0" smtClean="0">
                          <a:solidFill>
                            <a:schemeClr val="accent3">
                              <a:lumMod val="40000"/>
                              <a:lumOff val="60000"/>
                            </a:schemeClr>
                          </a:solidFill>
                          <a:latin typeface="+mn-lt"/>
                          <a:ea typeface="+mn-ea"/>
                          <a:cs typeface="+mn-cs"/>
                        </a:rPr>
                        <a:t> récit, pp. 315-316, de « Elle courait… » à « … savait. »</a:t>
                      </a:r>
                    </a:p>
                    <a:p>
                      <a:pPr>
                        <a:spcAft>
                          <a:spcPts val="0"/>
                        </a:spcAft>
                      </a:pPr>
                      <a:endParaRPr lang="fr-FR" sz="1400" dirty="0">
                        <a:solidFill>
                          <a:schemeClr val="accent3">
                            <a:lumMod val="40000"/>
                            <a:lumOff val="60000"/>
                          </a:schemeClr>
                        </a:solidFill>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fr-FR" sz="1800" b="1" i="0" u="sng" dirty="0" smtClean="0">
                          <a:solidFill>
                            <a:schemeClr val="accent3">
                              <a:lumMod val="40000"/>
                              <a:lumOff val="60000"/>
                            </a:schemeClr>
                          </a:solidFill>
                          <a:latin typeface="Arial" pitchFamily="34" charset="0"/>
                          <a:ea typeface="Calibri"/>
                          <a:cs typeface="Arial" pitchFamily="34" charset="0"/>
                        </a:rPr>
                        <a:t>Module</a:t>
                      </a:r>
                      <a:r>
                        <a:rPr lang="fr-FR" sz="1800" i="0" dirty="0" smtClean="0">
                          <a:solidFill>
                            <a:schemeClr val="accent3">
                              <a:lumMod val="40000"/>
                              <a:lumOff val="60000"/>
                            </a:schemeClr>
                          </a:solidFill>
                          <a:latin typeface="Arial" pitchFamily="34" charset="0"/>
                          <a:ea typeface="Calibri"/>
                          <a:cs typeface="Arial" pitchFamily="34" charset="0"/>
                        </a:rPr>
                        <a:t> : </a:t>
                      </a:r>
                      <a:r>
                        <a:rPr lang="fr-FR" sz="1400" i="0" dirty="0" smtClean="0">
                          <a:solidFill>
                            <a:schemeClr val="accent3">
                              <a:lumMod val="40000"/>
                              <a:lumOff val="60000"/>
                            </a:schemeClr>
                          </a:solidFill>
                          <a:latin typeface="Arial" pitchFamily="34" charset="0"/>
                          <a:ea typeface="Calibri"/>
                          <a:cs typeface="Arial" pitchFamily="34" charset="0"/>
                        </a:rPr>
                        <a:t>le portrait (exercices)</a:t>
                      </a:r>
                    </a:p>
                    <a:p>
                      <a:pPr>
                        <a:spcAft>
                          <a:spcPts val="0"/>
                        </a:spcAft>
                      </a:pPr>
                      <a:r>
                        <a:rPr lang="fr-FR" sz="1800" b="1" i="0" u="sng" dirty="0" smtClean="0">
                          <a:solidFill>
                            <a:schemeClr val="accent3">
                              <a:lumMod val="40000"/>
                              <a:lumOff val="60000"/>
                            </a:schemeClr>
                          </a:solidFill>
                          <a:latin typeface="Arial" pitchFamily="34" charset="0"/>
                          <a:ea typeface="Calibri"/>
                          <a:cs typeface="Arial" pitchFamily="34" charset="0"/>
                        </a:rPr>
                        <a:t>Visionnage</a:t>
                      </a:r>
                      <a:r>
                        <a:rPr lang="fr-FR" sz="1800" i="0" dirty="0" smtClean="0">
                          <a:solidFill>
                            <a:schemeClr val="accent3">
                              <a:lumMod val="40000"/>
                              <a:lumOff val="60000"/>
                            </a:schemeClr>
                          </a:solidFill>
                          <a:latin typeface="Arial" pitchFamily="34" charset="0"/>
                          <a:ea typeface="Calibri"/>
                          <a:cs typeface="Arial" pitchFamily="34" charset="0"/>
                        </a:rPr>
                        <a:t> :</a:t>
                      </a:r>
                    </a:p>
                    <a:p>
                      <a:pPr>
                        <a:spcAft>
                          <a:spcPts val="0"/>
                        </a:spcAft>
                      </a:pPr>
                      <a:r>
                        <a:rPr lang="fr-FR" sz="1400" b="1" i="0" dirty="0" smtClean="0">
                          <a:solidFill>
                            <a:schemeClr val="accent6">
                              <a:lumMod val="60000"/>
                              <a:lumOff val="40000"/>
                            </a:schemeClr>
                          </a:solidFill>
                          <a:latin typeface="Arial" pitchFamily="34" charset="0"/>
                          <a:ea typeface="Calibri"/>
                          <a:cs typeface="Arial" pitchFamily="34" charset="0"/>
                        </a:rPr>
                        <a:t>- « Interlignes » - épisodes 1 et 4 (extraits)</a:t>
                      </a:r>
                    </a:p>
                    <a:p>
                      <a:pPr>
                        <a:spcAft>
                          <a:spcPts val="0"/>
                        </a:spcAft>
                      </a:pPr>
                      <a:r>
                        <a:rPr lang="fr-FR" sz="1400" i="0" dirty="0" smtClean="0">
                          <a:solidFill>
                            <a:schemeClr val="accent3">
                              <a:lumMod val="40000"/>
                              <a:lumOff val="60000"/>
                            </a:schemeClr>
                          </a:solidFill>
                          <a:latin typeface="Arial" pitchFamily="34" charset="0"/>
                          <a:ea typeface="Calibri"/>
                          <a:cs typeface="Arial" pitchFamily="34" charset="0"/>
                        </a:rPr>
                        <a:t>- doc. iconographiques</a:t>
                      </a:r>
                    </a:p>
                    <a:p>
                      <a:pPr>
                        <a:spcAft>
                          <a:spcPts val="0"/>
                        </a:spcAft>
                      </a:pPr>
                      <a:endParaRPr lang="fr-FR" sz="2000" i="0"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i="0" u="sng" dirty="0" smtClean="0">
                          <a:solidFill>
                            <a:schemeClr val="accent3">
                              <a:lumMod val="40000"/>
                              <a:lumOff val="60000"/>
                            </a:schemeClr>
                          </a:solidFill>
                          <a:latin typeface="Arial" pitchFamily="34" charset="0"/>
                          <a:ea typeface="Calibri"/>
                          <a:cs typeface="Arial" pitchFamily="34" charset="0"/>
                        </a:rPr>
                        <a:t>Production</a:t>
                      </a:r>
                      <a:r>
                        <a:rPr lang="fr-FR" sz="1800" i="0" dirty="0" smtClean="0">
                          <a:solidFill>
                            <a:schemeClr val="accent3">
                              <a:lumMod val="40000"/>
                              <a:lumOff val="60000"/>
                            </a:schemeClr>
                          </a:solidFill>
                          <a:latin typeface="Arial" pitchFamily="34" charset="0"/>
                          <a:ea typeface="Calibri"/>
                          <a:cs typeface="Arial" pitchFamily="34" charset="0"/>
                        </a:rPr>
                        <a:t> </a:t>
                      </a:r>
                      <a:r>
                        <a:rPr lang="fr-FR" sz="1400" i="0" dirty="0" smtClean="0">
                          <a:solidFill>
                            <a:schemeClr val="accent3">
                              <a:lumMod val="40000"/>
                              <a:lumOff val="60000"/>
                            </a:schemeClr>
                          </a:solidFill>
                          <a:latin typeface="Arial" pitchFamily="34" charset="0"/>
                          <a:ea typeface="Calibri"/>
                          <a:cs typeface="Arial" pitchFamily="34" charset="0"/>
                        </a:rPr>
                        <a:t>[groupes] :</a:t>
                      </a:r>
                    </a:p>
                    <a:p>
                      <a:pPr>
                        <a:spcAft>
                          <a:spcPts val="0"/>
                        </a:spcAft>
                      </a:pPr>
                      <a:r>
                        <a:rPr lang="fr-FR" sz="1400" i="0" dirty="0" smtClean="0">
                          <a:solidFill>
                            <a:schemeClr val="accent3">
                              <a:lumMod val="40000"/>
                              <a:lumOff val="60000"/>
                            </a:schemeClr>
                          </a:solidFill>
                          <a:latin typeface="Arial" pitchFamily="34" charset="0"/>
                          <a:ea typeface="Calibri"/>
                          <a:cs typeface="Arial" pitchFamily="34" charset="0"/>
                        </a:rPr>
                        <a:t>Choisir un passage du récit  lu, et réaliser un écran de présentation</a:t>
                      </a:r>
                    </a:p>
                    <a:p>
                      <a:pPr>
                        <a:spcAft>
                          <a:spcPts val="0"/>
                        </a:spcAft>
                      </a:pPr>
                      <a:endParaRPr lang="fr-FR" sz="1800" i="0"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i="0" u="sng" dirty="0" smtClean="0">
                          <a:solidFill>
                            <a:schemeClr val="accent3">
                              <a:lumMod val="40000"/>
                              <a:lumOff val="60000"/>
                            </a:schemeClr>
                          </a:solidFill>
                          <a:latin typeface="Arial" pitchFamily="34" charset="0"/>
                          <a:ea typeface="Calibri"/>
                          <a:cs typeface="Arial" pitchFamily="34" charset="0"/>
                        </a:rPr>
                        <a:t>Visionnage</a:t>
                      </a:r>
                      <a:r>
                        <a:rPr lang="fr-FR" sz="1800" i="0" dirty="0" smtClean="0">
                          <a:solidFill>
                            <a:schemeClr val="accent3">
                              <a:lumMod val="40000"/>
                              <a:lumOff val="60000"/>
                            </a:schemeClr>
                          </a:solidFill>
                          <a:latin typeface="Arial" pitchFamily="34" charset="0"/>
                          <a:ea typeface="Calibri"/>
                          <a:cs typeface="Arial" pitchFamily="34" charset="0"/>
                        </a:rPr>
                        <a:t> : </a:t>
                      </a:r>
                    </a:p>
                    <a:p>
                      <a:pPr>
                        <a:spcAft>
                          <a:spcPts val="0"/>
                        </a:spcAft>
                      </a:pPr>
                      <a:r>
                        <a:rPr lang="fr-FR" sz="1400" b="1" i="0" dirty="0" smtClean="0">
                          <a:solidFill>
                            <a:schemeClr val="accent6">
                              <a:lumMod val="60000"/>
                              <a:lumOff val="40000"/>
                            </a:schemeClr>
                          </a:solidFill>
                          <a:latin typeface="Arial" pitchFamily="34" charset="0"/>
                          <a:ea typeface="Calibri"/>
                          <a:cs typeface="Arial" pitchFamily="34" charset="0"/>
                        </a:rPr>
                        <a:t>« Interlignes » - épisode 1 (extraits)</a:t>
                      </a:r>
                    </a:p>
                    <a:p>
                      <a:pPr>
                        <a:spcAft>
                          <a:spcPts val="0"/>
                        </a:spcAft>
                      </a:pPr>
                      <a:endParaRPr lang="fr-FR" sz="1600" i="0"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i="0" u="sng" dirty="0" smtClean="0">
                          <a:solidFill>
                            <a:schemeClr val="accent3">
                              <a:lumMod val="40000"/>
                              <a:lumOff val="60000"/>
                            </a:schemeClr>
                          </a:solidFill>
                          <a:latin typeface="Arial" pitchFamily="34" charset="0"/>
                          <a:ea typeface="Calibri"/>
                          <a:cs typeface="Arial" pitchFamily="34" charset="0"/>
                        </a:rPr>
                        <a:t>Visionnage</a:t>
                      </a:r>
                      <a:r>
                        <a:rPr lang="fr-FR" sz="1800" i="0" dirty="0" smtClean="0">
                          <a:solidFill>
                            <a:schemeClr val="accent3">
                              <a:lumMod val="40000"/>
                              <a:lumOff val="60000"/>
                            </a:schemeClr>
                          </a:solidFill>
                          <a:latin typeface="Arial" pitchFamily="34" charset="0"/>
                          <a:ea typeface="Calibri"/>
                          <a:cs typeface="Arial" pitchFamily="34" charset="0"/>
                        </a:rPr>
                        <a:t> : </a:t>
                      </a:r>
                      <a:r>
                        <a:rPr lang="fr-FR" sz="1400" b="1" i="0" dirty="0" smtClean="0">
                          <a:solidFill>
                            <a:schemeClr val="accent6">
                              <a:lumMod val="60000"/>
                              <a:lumOff val="40000"/>
                            </a:schemeClr>
                          </a:solidFill>
                          <a:latin typeface="Arial" pitchFamily="34" charset="0"/>
                          <a:ea typeface="Calibri"/>
                          <a:cs typeface="Arial" pitchFamily="34" charset="0"/>
                        </a:rPr>
                        <a:t>« Interlignes » - épisode  2 (extraits)</a:t>
                      </a:r>
                    </a:p>
                    <a:p>
                      <a:pPr>
                        <a:spcAft>
                          <a:spcPts val="0"/>
                        </a:spcAft>
                      </a:pPr>
                      <a:endParaRPr lang="fr-FR" sz="1400" i="0" dirty="0" smtClean="0">
                        <a:solidFill>
                          <a:schemeClr val="accent3">
                            <a:lumMod val="40000"/>
                            <a:lumOff val="60000"/>
                          </a:schemeClr>
                        </a:solidFill>
                        <a:latin typeface="Arial" pitchFamily="34" charset="0"/>
                        <a:ea typeface="Calibri"/>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i="0" u="sng" dirty="0" smtClean="0">
                          <a:solidFill>
                            <a:schemeClr val="accent3">
                              <a:lumMod val="40000"/>
                              <a:lumOff val="60000"/>
                            </a:schemeClr>
                          </a:solidFill>
                          <a:latin typeface="Arial" pitchFamily="34" charset="0"/>
                          <a:ea typeface="Calibri"/>
                          <a:cs typeface="Arial" pitchFamily="34" charset="0"/>
                        </a:rPr>
                        <a:t>Devoir</a:t>
                      </a:r>
                      <a:r>
                        <a:rPr lang="fr-FR" sz="1800" i="0" dirty="0" smtClean="0">
                          <a:solidFill>
                            <a:schemeClr val="accent3">
                              <a:lumMod val="40000"/>
                              <a:lumOff val="60000"/>
                            </a:schemeClr>
                          </a:solidFill>
                          <a:latin typeface="Arial" pitchFamily="34" charset="0"/>
                          <a:ea typeface="Calibri"/>
                          <a:cs typeface="Arial" pitchFamily="34" charset="0"/>
                        </a:rPr>
                        <a:t> : Écriture d’invention</a:t>
                      </a:r>
                      <a:br>
                        <a:rPr lang="fr-FR" sz="1800" i="0" dirty="0" smtClean="0">
                          <a:solidFill>
                            <a:schemeClr val="accent3">
                              <a:lumMod val="40000"/>
                              <a:lumOff val="60000"/>
                            </a:schemeClr>
                          </a:solidFill>
                          <a:latin typeface="Arial" pitchFamily="34" charset="0"/>
                          <a:ea typeface="Calibri"/>
                          <a:cs typeface="Arial" pitchFamily="34" charset="0"/>
                        </a:rPr>
                      </a:br>
                      <a:r>
                        <a:rPr lang="fr-FR" sz="1400" i="0" dirty="0" smtClean="0">
                          <a:solidFill>
                            <a:schemeClr val="accent3">
                              <a:lumMod val="40000"/>
                              <a:lumOff val="60000"/>
                            </a:schemeClr>
                          </a:solidFill>
                          <a:latin typeface="Arial" pitchFamily="34" charset="0"/>
                          <a:ea typeface="Calibri"/>
                          <a:cs typeface="Arial" pitchFamily="34" charset="0"/>
                        </a:rPr>
                        <a:t>interview</a:t>
                      </a:r>
                      <a:r>
                        <a:rPr lang="fr-FR" sz="1400" i="0" baseline="0" dirty="0" smtClean="0">
                          <a:solidFill>
                            <a:schemeClr val="accent3">
                              <a:lumMod val="40000"/>
                              <a:lumOff val="60000"/>
                            </a:schemeClr>
                          </a:solidFill>
                          <a:latin typeface="Arial" pitchFamily="34" charset="0"/>
                          <a:ea typeface="Calibri"/>
                          <a:cs typeface="Arial" pitchFamily="34" charset="0"/>
                        </a:rPr>
                        <a:t> de Marie </a:t>
                      </a:r>
                      <a:r>
                        <a:rPr lang="fr-FR" sz="1400" i="0" baseline="0" dirty="0" err="1" smtClean="0">
                          <a:solidFill>
                            <a:schemeClr val="accent3">
                              <a:lumMod val="40000"/>
                              <a:lumOff val="60000"/>
                            </a:schemeClr>
                          </a:solidFill>
                          <a:latin typeface="Arial" pitchFamily="34" charset="0"/>
                          <a:ea typeface="Calibri"/>
                          <a:cs typeface="Arial" pitchFamily="34" charset="0"/>
                        </a:rPr>
                        <a:t>NDiaye</a:t>
                      </a:r>
                      <a:endParaRPr lang="fr-FR" sz="1400" i="0" dirty="0" smtClean="0">
                        <a:solidFill>
                          <a:schemeClr val="accent3">
                            <a:lumMod val="40000"/>
                            <a:lumOff val="60000"/>
                          </a:schemeClr>
                        </a:solidFill>
                        <a:latin typeface="Arial" pitchFamily="34" charset="0"/>
                        <a:ea typeface="Calibri"/>
                        <a:cs typeface="Arial" pitchFamily="34" charset="0"/>
                      </a:endParaRPr>
                    </a:p>
                    <a:p>
                      <a:pPr>
                        <a:spcAft>
                          <a:spcPts val="0"/>
                        </a:spcAft>
                      </a:pPr>
                      <a:endParaRPr lang="fr-FR" sz="900" b="1" i="0" u="sng" dirty="0" smtClean="0">
                        <a:solidFill>
                          <a:schemeClr val="accent3">
                            <a:lumMod val="40000"/>
                            <a:lumOff val="60000"/>
                          </a:schemeClr>
                        </a:solidFill>
                        <a:latin typeface="Arial" pitchFamily="34" charset="0"/>
                        <a:ea typeface="Calibri"/>
                        <a:cs typeface="Arial" pitchFamily="34" charset="0"/>
                      </a:endParaRPr>
                    </a:p>
                    <a:p>
                      <a:pPr>
                        <a:spcAft>
                          <a:spcPts val="0"/>
                        </a:spcAft>
                      </a:pPr>
                      <a:r>
                        <a:rPr lang="fr-FR" sz="1800" b="1" i="0" u="sng" dirty="0" smtClean="0">
                          <a:solidFill>
                            <a:schemeClr val="accent3">
                              <a:lumMod val="40000"/>
                              <a:lumOff val="60000"/>
                            </a:schemeClr>
                          </a:solidFill>
                          <a:latin typeface="Arial" pitchFamily="34" charset="0"/>
                          <a:ea typeface="Calibri"/>
                          <a:cs typeface="Arial" pitchFamily="34" charset="0"/>
                        </a:rPr>
                        <a:t>Visionnage</a:t>
                      </a:r>
                      <a:r>
                        <a:rPr lang="fr-FR" sz="1400" i="0" dirty="0" smtClean="0">
                          <a:solidFill>
                            <a:schemeClr val="accent3">
                              <a:lumMod val="40000"/>
                              <a:lumOff val="60000"/>
                            </a:schemeClr>
                          </a:solidFill>
                          <a:latin typeface="Arial" pitchFamily="34" charset="0"/>
                          <a:ea typeface="Calibri"/>
                          <a:cs typeface="Arial" pitchFamily="34" charset="0"/>
                        </a:rPr>
                        <a:t> : </a:t>
                      </a:r>
                    </a:p>
                    <a:p>
                      <a:pPr>
                        <a:spcAft>
                          <a:spcPts val="0"/>
                        </a:spcAft>
                      </a:pPr>
                      <a:r>
                        <a:rPr lang="fr-FR" sz="1400" b="1" i="0" dirty="0" smtClean="0">
                          <a:solidFill>
                            <a:schemeClr val="accent6">
                              <a:lumMod val="60000"/>
                              <a:lumOff val="40000"/>
                            </a:schemeClr>
                          </a:solidFill>
                          <a:latin typeface="Arial" pitchFamily="34" charset="0"/>
                          <a:ea typeface="Calibri"/>
                          <a:cs typeface="Arial" pitchFamily="34" charset="0"/>
                        </a:rPr>
                        <a:t>- « Interlignes » - épisode  3</a:t>
                      </a:r>
                      <a:r>
                        <a:rPr lang="fr-FR" sz="1400" b="1" i="0" baseline="0" dirty="0" smtClean="0">
                          <a:solidFill>
                            <a:schemeClr val="accent6">
                              <a:lumMod val="60000"/>
                              <a:lumOff val="40000"/>
                            </a:schemeClr>
                          </a:solidFill>
                          <a:latin typeface="Arial" pitchFamily="34" charset="0"/>
                          <a:ea typeface="Calibri"/>
                          <a:cs typeface="Arial" pitchFamily="34" charset="0"/>
                        </a:rPr>
                        <a:t> (extraits)</a:t>
                      </a:r>
                    </a:p>
                    <a:p>
                      <a:pPr>
                        <a:spcAft>
                          <a:spcPts val="0"/>
                        </a:spcAft>
                        <a:buFontTx/>
                        <a:buChar char="-"/>
                      </a:pPr>
                      <a:r>
                        <a:rPr lang="fr-FR" sz="1400" b="0" i="0" baseline="0" dirty="0" smtClean="0">
                          <a:solidFill>
                            <a:schemeClr val="accent3">
                              <a:lumMod val="40000"/>
                              <a:lumOff val="60000"/>
                            </a:schemeClr>
                          </a:solidFill>
                          <a:latin typeface="Arial" pitchFamily="34" charset="0"/>
                          <a:ea typeface="Calibri"/>
                          <a:cs typeface="Arial" pitchFamily="34" charset="0"/>
                        </a:rPr>
                        <a:t>Lecture par Marie </a:t>
                      </a:r>
                      <a:r>
                        <a:rPr lang="fr-FR" sz="1400" b="0" i="0" baseline="0" dirty="0" err="1" smtClean="0">
                          <a:solidFill>
                            <a:schemeClr val="accent3">
                              <a:lumMod val="40000"/>
                              <a:lumOff val="60000"/>
                            </a:schemeClr>
                          </a:solidFill>
                          <a:latin typeface="Arial" pitchFamily="34" charset="0"/>
                          <a:ea typeface="Calibri"/>
                          <a:cs typeface="Arial" pitchFamily="34" charset="0"/>
                        </a:rPr>
                        <a:t>NDiaye</a:t>
                      </a:r>
                      <a:r>
                        <a:rPr lang="fr-FR" sz="1400" b="0" i="0" baseline="0" dirty="0" smtClean="0">
                          <a:solidFill>
                            <a:schemeClr val="accent3">
                              <a:lumMod val="40000"/>
                              <a:lumOff val="60000"/>
                            </a:schemeClr>
                          </a:solidFill>
                          <a:latin typeface="Arial" pitchFamily="34" charset="0"/>
                          <a:ea typeface="Calibri"/>
                          <a:cs typeface="Arial" pitchFamily="34" charset="0"/>
                        </a:rPr>
                        <a:t> (You Tube) : un extrait  du1er  récit</a:t>
                      </a:r>
                    </a:p>
                    <a:p>
                      <a:pPr>
                        <a:spcAft>
                          <a:spcPts val="0"/>
                        </a:spcAft>
                      </a:pPr>
                      <a:endParaRPr lang="fr-FR" sz="1400" i="0" dirty="0" smtClean="0">
                        <a:solidFill>
                          <a:schemeClr val="accent3">
                            <a:lumMod val="40000"/>
                            <a:lumOff val="60000"/>
                          </a:schemeClr>
                        </a:solidFill>
                        <a:latin typeface="Arial" pitchFamily="34" charset="0"/>
                        <a:ea typeface="Calibri"/>
                        <a:cs typeface="Arial" pitchFamily="34" charset="0"/>
                      </a:endParaRPr>
                    </a:p>
                    <a:p>
                      <a:endParaRPr lang="fr-FR" i="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1908175" y="0"/>
            <a:ext cx="5184775" cy="523875"/>
          </a:xfrm>
          <a:prstGeom prst="rect">
            <a:avLst/>
          </a:prstGeom>
          <a:noFill/>
        </p:spPr>
        <p:txBody>
          <a:bodyPr>
            <a:spAutoFit/>
          </a:bodyPr>
          <a:lstStyle/>
          <a:p>
            <a:pPr algn="ctr" fontAlgn="auto">
              <a:spcBef>
                <a:spcPts val="0"/>
              </a:spcBef>
              <a:spcAft>
                <a:spcPts val="0"/>
              </a:spcAft>
              <a:defRPr/>
            </a:pPr>
            <a:r>
              <a:rPr lang="fr-FR" sz="2800" b="1" dirty="0">
                <a:solidFill>
                  <a:schemeClr val="bg2">
                    <a:lumMod val="90000"/>
                  </a:schemeClr>
                </a:solidFill>
                <a:latin typeface="Comic Sans MS" pitchFamily="66" charset="0"/>
                <a:cs typeface="+mn-cs"/>
              </a:rPr>
              <a:t>PLAN DE LA SÉQUENCE</a:t>
            </a:r>
            <a:endParaRPr lang="fr-FR" sz="2800" b="1" dirty="0">
              <a:solidFill>
                <a:schemeClr val="bg2">
                  <a:lumMod val="90000"/>
                </a:schemeClr>
              </a:solidFill>
              <a:latin typeface="Comic Sans MS" pitchFamily="66" charset="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Rectangle 2"/>
          <p:cNvSpPr/>
          <p:nvPr/>
        </p:nvSpPr>
        <p:spPr>
          <a:xfrm>
            <a:off x="251520" y="188640"/>
            <a:ext cx="8712968" cy="648072"/>
          </a:xfrm>
          <a:prstGeom prst="rect">
            <a:avLst/>
          </a:prstGeom>
          <a:solidFill>
            <a:schemeClr val="accent6">
              <a:lumMod val="75000"/>
            </a:schemeClr>
          </a:solidFill>
          <a:effectLst>
            <a:glow rad="101600">
              <a:schemeClr val="accent6">
                <a:lumMod val="40000"/>
                <a:lumOff val="6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7413" name="ZoneTexte 3"/>
          <p:cNvSpPr txBox="1">
            <a:spLocks noChangeArrowheads="1"/>
          </p:cNvSpPr>
          <p:nvPr/>
        </p:nvSpPr>
        <p:spPr bwMode="auto">
          <a:xfrm>
            <a:off x="900113" y="188913"/>
            <a:ext cx="6911975" cy="708025"/>
          </a:xfrm>
          <a:prstGeom prst="rect">
            <a:avLst/>
          </a:prstGeom>
          <a:noFill/>
          <a:ln w="9525">
            <a:noFill/>
            <a:miter lim="800000"/>
            <a:headEnd/>
            <a:tailEnd/>
          </a:ln>
        </p:spPr>
        <p:txBody>
          <a:bodyPr>
            <a:spAutoFit/>
          </a:bodyPr>
          <a:lstStyle/>
          <a:p>
            <a:pPr algn="ctr"/>
            <a:r>
              <a:rPr lang="fr-FR" sz="4000" b="1"/>
              <a:t>EN AMONT</a:t>
            </a:r>
          </a:p>
        </p:txBody>
      </p:sp>
      <p:sp>
        <p:nvSpPr>
          <p:cNvPr id="1025" name="Rectangle 1"/>
          <p:cNvSpPr>
            <a:spLocks noChangeArrowheads="1"/>
          </p:cNvSpPr>
          <p:nvPr/>
        </p:nvSpPr>
        <p:spPr bwMode="auto">
          <a:xfrm>
            <a:off x="179388" y="1052513"/>
            <a:ext cx="8605837" cy="3140075"/>
          </a:xfrm>
          <a:prstGeom prst="rect">
            <a:avLst/>
          </a:prstGeom>
          <a:noFill/>
          <a:ln w="9525">
            <a:noFill/>
            <a:miter lim="800000"/>
            <a:headEnd/>
            <a:tailEnd/>
          </a:ln>
          <a:effectLst/>
        </p:spPr>
        <p:txBody>
          <a:bodyPr anchor="ctr">
            <a:spAutoFit/>
          </a:bodyPr>
          <a:lstStyle/>
          <a:p>
            <a:pPr>
              <a:defRPr/>
            </a:pPr>
            <a:r>
              <a:rPr lang="fr-FR" sz="2800" b="1" u="sng" dirty="0">
                <a:solidFill>
                  <a:schemeClr val="accent3">
                    <a:lumMod val="40000"/>
                    <a:lumOff val="60000"/>
                  </a:schemeClr>
                </a:solidFill>
                <a:latin typeface="Arial" pitchFamily="34" charset="0"/>
                <a:ea typeface="Calibri" pitchFamily="34" charset="0"/>
                <a:cs typeface="Arial" pitchFamily="34" charset="0"/>
              </a:rPr>
              <a:t>Le titre</a:t>
            </a:r>
            <a:r>
              <a:rPr lang="fr-FR" sz="2800" b="1" dirty="0">
                <a:solidFill>
                  <a:schemeClr val="accent3">
                    <a:lumMod val="40000"/>
                    <a:lumOff val="60000"/>
                  </a:schemeClr>
                </a:solidFill>
                <a:latin typeface="Arial" pitchFamily="34" charset="0"/>
                <a:ea typeface="Calibri" pitchFamily="34" charset="0"/>
                <a:cs typeface="Arial" pitchFamily="34" charset="0"/>
              </a:rPr>
              <a:t> : recherche collective</a:t>
            </a:r>
          </a:p>
          <a:p>
            <a:pPr>
              <a:buFontTx/>
              <a:buChar char="•"/>
              <a:defRPr/>
            </a:pPr>
            <a:endParaRPr lang="fr-FR" sz="800" dirty="0">
              <a:solidFill>
                <a:schemeClr val="accent3">
                  <a:lumMod val="40000"/>
                  <a:lumOff val="60000"/>
                </a:schemeClr>
              </a:solidFill>
              <a:latin typeface="Arial" pitchFamily="34" charset="0"/>
              <a:cs typeface="Arial" pitchFamily="34" charset="0"/>
            </a:endParaRPr>
          </a:p>
          <a:p>
            <a:pPr eaLnBrk="0" hangingPunct="0">
              <a:buFontTx/>
              <a:buChar char="•"/>
              <a:defRPr/>
            </a:pPr>
            <a:r>
              <a:rPr lang="fr-FR" sz="2200" dirty="0">
                <a:solidFill>
                  <a:schemeClr val="accent3">
                    <a:lumMod val="40000"/>
                    <a:lumOff val="60000"/>
                  </a:schemeClr>
                </a:solidFill>
                <a:latin typeface="Arial" pitchFamily="34" charset="0"/>
                <a:ea typeface="Calibri" pitchFamily="34" charset="0"/>
                <a:cs typeface="Arial" pitchFamily="34" charset="0"/>
              </a:rPr>
              <a:t>Qui sont ces « trois femmes » ?  === La structure du roman</a:t>
            </a:r>
            <a:endParaRPr lang="fr-FR" sz="2200" dirty="0">
              <a:solidFill>
                <a:schemeClr val="accent3">
                  <a:lumMod val="40000"/>
                  <a:lumOff val="60000"/>
                </a:schemeClr>
              </a:solidFill>
              <a:latin typeface="Arial" pitchFamily="34" charset="0"/>
              <a:cs typeface="Arial" pitchFamily="34" charset="0"/>
            </a:endParaRPr>
          </a:p>
          <a:p>
            <a:pPr eaLnBrk="0" hangingPunct="0">
              <a:buFontTx/>
              <a:buChar char="•"/>
              <a:defRPr/>
            </a:pPr>
            <a:r>
              <a:rPr lang="fr-FR" sz="2200" dirty="0">
                <a:solidFill>
                  <a:schemeClr val="accent3">
                    <a:lumMod val="40000"/>
                    <a:lumOff val="60000"/>
                  </a:schemeClr>
                </a:solidFill>
                <a:latin typeface="Arial" pitchFamily="34" charset="0"/>
                <a:ea typeface="Calibri" pitchFamily="34" charset="0"/>
                <a:cs typeface="Arial" pitchFamily="34" charset="0"/>
              </a:rPr>
              <a:t>Lire la première page de chaque « récit » : qui est narrateur ? quel est son lien avec le second personnage évoqué ?</a:t>
            </a:r>
            <a:endParaRPr lang="fr-FR" sz="2200" dirty="0">
              <a:solidFill>
                <a:schemeClr val="accent3">
                  <a:lumMod val="40000"/>
                  <a:lumOff val="60000"/>
                </a:schemeClr>
              </a:solidFill>
              <a:latin typeface="Arial" pitchFamily="34" charset="0"/>
              <a:cs typeface="Arial" pitchFamily="34" charset="0"/>
            </a:endParaRPr>
          </a:p>
          <a:p>
            <a:pPr eaLnBrk="0" hangingPunct="0">
              <a:buFontTx/>
              <a:buChar char="•"/>
              <a:defRPr/>
            </a:pPr>
            <a:r>
              <a:rPr lang="fr-FR" sz="2200" dirty="0">
                <a:solidFill>
                  <a:schemeClr val="accent3">
                    <a:lumMod val="40000"/>
                    <a:lumOff val="60000"/>
                  </a:schemeClr>
                </a:solidFill>
                <a:latin typeface="Arial" pitchFamily="34" charset="0"/>
                <a:ea typeface="Calibri" pitchFamily="34" charset="0"/>
                <a:cs typeface="Arial" pitchFamily="34" charset="0"/>
              </a:rPr>
              <a:t>Souligner l’originalité : 2</a:t>
            </a:r>
            <a:r>
              <a:rPr lang="fr-FR" sz="2200" baseline="30000" dirty="0">
                <a:solidFill>
                  <a:schemeClr val="accent3">
                    <a:lumMod val="40000"/>
                    <a:lumOff val="60000"/>
                  </a:schemeClr>
                </a:solidFill>
                <a:latin typeface="Arial" pitchFamily="34" charset="0"/>
                <a:ea typeface="Calibri" pitchFamily="34" charset="0"/>
                <a:cs typeface="Arial" pitchFamily="34" charset="0"/>
              </a:rPr>
              <a:t>ème</a:t>
            </a:r>
            <a:r>
              <a:rPr lang="fr-FR" sz="2200" dirty="0">
                <a:solidFill>
                  <a:schemeClr val="accent3">
                    <a:lumMod val="40000"/>
                    <a:lumOff val="60000"/>
                  </a:schemeClr>
                </a:solidFill>
                <a:latin typeface="Arial" pitchFamily="34" charset="0"/>
                <a:ea typeface="Calibri" pitchFamily="34" charset="0"/>
                <a:cs typeface="Arial" pitchFamily="34" charset="0"/>
              </a:rPr>
              <a:t> « récit » fait par un homme, Rudi.</a:t>
            </a:r>
            <a:endParaRPr lang="fr-FR" sz="2200" dirty="0">
              <a:solidFill>
                <a:schemeClr val="accent3">
                  <a:lumMod val="40000"/>
                  <a:lumOff val="60000"/>
                </a:schemeClr>
              </a:solidFill>
              <a:latin typeface="Arial" pitchFamily="34" charset="0"/>
              <a:cs typeface="Arial" pitchFamily="34" charset="0"/>
            </a:endParaRPr>
          </a:p>
          <a:p>
            <a:pPr eaLnBrk="0" hangingPunct="0">
              <a:buFontTx/>
              <a:buChar char="•"/>
              <a:defRPr/>
            </a:pPr>
            <a:r>
              <a:rPr lang="fr-FR" sz="2200" dirty="0">
                <a:solidFill>
                  <a:schemeClr val="accent3">
                    <a:lumMod val="40000"/>
                    <a:lumOff val="60000"/>
                  </a:schemeClr>
                </a:solidFill>
                <a:latin typeface="Arial" pitchFamily="34" charset="0"/>
                <a:ea typeface="Calibri" pitchFamily="34" charset="0"/>
                <a:cs typeface="Arial" pitchFamily="34" charset="0"/>
              </a:rPr>
              <a:t>Hypothèses autour du </a:t>
            </a:r>
            <a:r>
              <a:rPr lang="fr-FR" sz="2200" b="1" dirty="0">
                <a:solidFill>
                  <a:schemeClr val="accent6">
                    <a:lumMod val="60000"/>
                    <a:lumOff val="40000"/>
                  </a:schemeClr>
                </a:solidFill>
                <a:latin typeface="Arial" pitchFamily="34" charset="0"/>
                <a:ea typeface="Calibri" pitchFamily="34" charset="0"/>
                <a:cs typeface="Arial" pitchFamily="34" charset="0"/>
              </a:rPr>
              <a:t>sens de l’adjectif « puissantes »</a:t>
            </a:r>
            <a:r>
              <a:rPr lang="fr-FR" sz="2200" dirty="0">
                <a:solidFill>
                  <a:schemeClr val="accent3">
                    <a:lumMod val="40000"/>
                    <a:lumOff val="60000"/>
                  </a:schemeClr>
                </a:solidFill>
                <a:latin typeface="Arial" pitchFamily="34" charset="0"/>
                <a:ea typeface="Calibri" pitchFamily="34" charset="0"/>
                <a:cs typeface="Arial" pitchFamily="34" charset="0"/>
              </a:rPr>
              <a:t> // </a:t>
            </a:r>
            <a:r>
              <a:rPr lang="fr-FR" sz="2200" b="1" dirty="0">
                <a:solidFill>
                  <a:schemeClr val="accent6">
                    <a:lumMod val="60000"/>
                    <a:lumOff val="40000"/>
                  </a:schemeClr>
                </a:solidFill>
                <a:latin typeface="Arial" pitchFamily="34" charset="0"/>
                <a:ea typeface="Calibri" pitchFamily="34" charset="0"/>
                <a:cs typeface="Arial" pitchFamily="34" charset="0"/>
              </a:rPr>
              <a:t>visionnage « Interlignes » - Épisode 1</a:t>
            </a:r>
            <a:r>
              <a:rPr lang="fr-FR" sz="2200" dirty="0">
                <a:solidFill>
                  <a:schemeClr val="accent3">
                    <a:lumMod val="40000"/>
                    <a:lumOff val="60000"/>
                  </a:schemeClr>
                </a:solidFill>
                <a:latin typeface="Arial" pitchFamily="34" charset="0"/>
                <a:ea typeface="Calibri" pitchFamily="34" charset="0"/>
                <a:cs typeface="Arial" pitchFamily="34" charset="0"/>
              </a:rPr>
              <a:t> (à partir de 5’40) : ce qu’en dit Marie </a:t>
            </a:r>
            <a:r>
              <a:rPr lang="fr-FR" sz="2200" dirty="0" err="1">
                <a:solidFill>
                  <a:schemeClr val="accent3">
                    <a:lumMod val="40000"/>
                    <a:lumOff val="60000"/>
                  </a:schemeClr>
                </a:solidFill>
                <a:latin typeface="Arial" pitchFamily="34" charset="0"/>
                <a:ea typeface="Calibri" pitchFamily="34" charset="0"/>
                <a:cs typeface="Arial" pitchFamily="34" charset="0"/>
              </a:rPr>
              <a:t>NDiaye</a:t>
            </a:r>
            <a:r>
              <a:rPr lang="fr-FR" sz="2200" dirty="0">
                <a:solidFill>
                  <a:schemeClr val="accent3">
                    <a:lumMod val="40000"/>
                    <a:lumOff val="60000"/>
                  </a:schemeClr>
                </a:solidFill>
                <a:latin typeface="Arial" pitchFamily="34" charset="0"/>
                <a:ea typeface="Calibri" pitchFamily="34" charset="0"/>
                <a:cs typeface="Arial" pitchFamily="34" charset="0"/>
              </a:rPr>
              <a:t>.</a:t>
            </a:r>
          </a:p>
          <a:p>
            <a:pPr eaLnBrk="0" hangingPunct="0">
              <a:defRPr/>
            </a:pPr>
            <a:endParaRPr lang="fr-FR" sz="800" dirty="0">
              <a:solidFill>
                <a:schemeClr val="accent3">
                  <a:lumMod val="40000"/>
                  <a:lumOff val="60000"/>
                </a:schemeClr>
              </a:solidFill>
              <a:latin typeface="Arial" pitchFamily="34" charset="0"/>
              <a:cs typeface="Arial" pitchFamily="34" charset="0"/>
            </a:endParaRPr>
          </a:p>
        </p:txBody>
      </p:sp>
      <p:sp>
        <p:nvSpPr>
          <p:cNvPr id="5" name="ZoneTexte 4"/>
          <p:cNvSpPr txBox="1"/>
          <p:nvPr/>
        </p:nvSpPr>
        <p:spPr>
          <a:xfrm>
            <a:off x="179388" y="4149725"/>
            <a:ext cx="8964612" cy="3030538"/>
          </a:xfrm>
          <a:prstGeom prst="rect">
            <a:avLst/>
          </a:prstGeom>
          <a:noFill/>
        </p:spPr>
        <p:txBody>
          <a:bodyPr>
            <a:spAutoFit/>
          </a:bodyPr>
          <a:lstStyle/>
          <a:p>
            <a:pPr eaLnBrk="0" hangingPunct="0"/>
            <a:r>
              <a:rPr lang="fr-FR" sz="2400" b="1" u="sng">
                <a:solidFill>
                  <a:srgbClr val="D7E4BD"/>
                </a:solidFill>
              </a:rPr>
              <a:t>Mise en place de la problématique</a:t>
            </a:r>
            <a:r>
              <a:rPr lang="fr-FR">
                <a:solidFill>
                  <a:srgbClr val="D7E4BD"/>
                </a:solidFill>
              </a:rPr>
              <a:t> : </a:t>
            </a:r>
            <a:r>
              <a:rPr lang="fr-FR" sz="2400">
                <a:solidFill>
                  <a:srgbClr val="D7E4BD"/>
                </a:solidFill>
              </a:rPr>
              <a:t>Comment la romancière, à travers les portraits, développe-t-elle une réflexion sur la place de la femme ?  </a:t>
            </a:r>
          </a:p>
          <a:p>
            <a:pPr eaLnBrk="0" hangingPunct="0"/>
            <a:endParaRPr lang="fr-FR" sz="700">
              <a:solidFill>
                <a:srgbClr val="D7E4BD"/>
              </a:solidFill>
            </a:endParaRPr>
          </a:p>
          <a:p>
            <a:r>
              <a:rPr lang="fr-FR" b="1">
                <a:solidFill>
                  <a:srgbClr val="D7E4BD"/>
                </a:solidFill>
              </a:rPr>
              <a:t>       * </a:t>
            </a:r>
            <a:r>
              <a:rPr lang="fr-FR" sz="2000" b="1" u="sng">
                <a:solidFill>
                  <a:srgbClr val="D7E4BD"/>
                </a:solidFill>
              </a:rPr>
              <a:t>Observation d’un écran</a:t>
            </a:r>
            <a:r>
              <a:rPr lang="fr-FR" b="1">
                <a:solidFill>
                  <a:srgbClr val="D7E4BD"/>
                </a:solidFill>
              </a:rPr>
              <a:t> : </a:t>
            </a:r>
            <a:r>
              <a:rPr lang="fr-FR">
                <a:solidFill>
                  <a:srgbClr val="D7E4BD"/>
                </a:solidFill>
              </a:rPr>
              <a:t>croisement de documents iconographiques pour dégager l’actualisation spatiale des récits 1 et 2 (Sénégal / France)</a:t>
            </a:r>
          </a:p>
          <a:p>
            <a:r>
              <a:rPr lang="fr-FR" b="1">
                <a:solidFill>
                  <a:srgbClr val="D7E4BD"/>
                </a:solidFill>
              </a:rPr>
              <a:t>       * </a:t>
            </a:r>
            <a:r>
              <a:rPr lang="fr-FR" sz="2000" b="1" u="sng">
                <a:solidFill>
                  <a:srgbClr val="D7E4BD"/>
                </a:solidFill>
              </a:rPr>
              <a:t>Découverte de l’auteur</a:t>
            </a:r>
            <a:r>
              <a:rPr lang="fr-FR" b="1">
                <a:solidFill>
                  <a:srgbClr val="D7E4BD"/>
                </a:solidFill>
              </a:rPr>
              <a:t> </a:t>
            </a:r>
            <a:r>
              <a:rPr lang="fr-FR" b="1">
                <a:solidFill>
                  <a:srgbClr val="FAC090"/>
                </a:solidFill>
              </a:rPr>
              <a:t>: visionnage « Interlignes » - Épisode 4 </a:t>
            </a:r>
            <a:r>
              <a:rPr lang="fr-FR">
                <a:solidFill>
                  <a:srgbClr val="D7E4BD"/>
                </a:solidFill>
              </a:rPr>
              <a:t>(jusqu’à 4’50) : ce que Marie NDiaye dit des </a:t>
            </a:r>
            <a:r>
              <a:rPr lang="fr-FR" b="1">
                <a:solidFill>
                  <a:srgbClr val="FAC090"/>
                </a:solidFill>
              </a:rPr>
              <a:t>conditions de sa création littéraire</a:t>
            </a:r>
            <a:r>
              <a:rPr lang="fr-FR">
                <a:solidFill>
                  <a:srgbClr val="D7E4BD"/>
                </a:solidFill>
              </a:rPr>
              <a:t>. Compléments biographiques.</a:t>
            </a:r>
          </a:p>
          <a:p>
            <a:endParaRPr lang="fr-FR">
              <a:latin typeface="Calibri" pitchFamily="34" charset="0"/>
            </a:endParaRPr>
          </a:p>
        </p:txBody>
      </p:sp>
      <p:sp>
        <p:nvSpPr>
          <p:cNvPr id="6" name="Rectangle 5"/>
          <p:cNvSpPr/>
          <p:nvPr/>
        </p:nvSpPr>
        <p:spPr>
          <a:xfrm>
            <a:off x="251520" y="4365104"/>
            <a:ext cx="3024336"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scene3d>
            <a:camera prst="perspectiveContrastingRightFacing"/>
            <a:lightRig rig="threePt" dir="t"/>
          </a:scene3d>
        </p:spPr>
        <p:txBody>
          <a:bodyPr>
            <a:spAutoFit/>
          </a:bodyPr>
          <a:lstStyle/>
          <a:p>
            <a:pPr algn="ctr" fontAlgn="auto">
              <a:spcBef>
                <a:spcPts val="0"/>
              </a:spcBef>
              <a:spcAft>
                <a:spcPts val="0"/>
              </a:spcAft>
              <a:defRPr/>
            </a:pPr>
            <a:r>
              <a:rPr lang="fr-FR" sz="5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Norah</a:t>
            </a:r>
            <a:endParaRPr lang="fr-F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sp>
        <p:nvSpPr>
          <p:cNvPr id="8" name="Rectangle 7"/>
          <p:cNvSpPr/>
          <p:nvPr/>
        </p:nvSpPr>
        <p:spPr>
          <a:xfrm>
            <a:off x="3419872" y="4941168"/>
            <a:ext cx="2448272"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scene3d>
            <a:camera prst="perspectiveLeft"/>
            <a:lightRig rig="threePt" dir="t"/>
          </a:scene3d>
        </p:spPr>
        <p:txBody>
          <a:bodyPr>
            <a:spAutoFit/>
          </a:bodyPr>
          <a:lstStyle/>
          <a:p>
            <a:pPr algn="ctr" fontAlgn="auto">
              <a:spcBef>
                <a:spcPts val="0"/>
              </a:spcBef>
              <a:spcAft>
                <a:spcPts val="0"/>
              </a:spcAft>
              <a:defRPr/>
            </a:pPr>
            <a:r>
              <a:rPr lang="fr-F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Fanta</a:t>
            </a:r>
            <a:endParaRPr lang="fr-F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sp>
        <p:nvSpPr>
          <p:cNvPr id="9" name="Rectangle 8"/>
          <p:cNvSpPr/>
          <p:nvPr/>
        </p:nvSpPr>
        <p:spPr>
          <a:xfrm>
            <a:off x="6228184" y="4365104"/>
            <a:ext cx="2592288"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scene3d>
            <a:camera prst="isometricRightUp"/>
            <a:lightRig rig="threePt" dir="t"/>
          </a:scene3d>
        </p:spPr>
        <p:txBody>
          <a:bodyPr>
            <a:spAutoFit/>
          </a:bodyPr>
          <a:lstStyle/>
          <a:p>
            <a:pPr algn="ctr" fontAlgn="auto">
              <a:spcBef>
                <a:spcPts val="0"/>
              </a:spcBef>
              <a:spcAft>
                <a:spcPts val="0"/>
              </a:spcAft>
              <a:defRPr/>
            </a:pPr>
            <a:r>
              <a:rPr lang="fr-FR" sz="5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Khadi</a:t>
            </a:r>
            <a:endParaRPr lang="fr-F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pic>
        <p:nvPicPr>
          <p:cNvPr id="10" name="Image 9" descr="Marie-NDiaye_pics_390.jpg"/>
          <p:cNvPicPr>
            <a:picLocks noChangeAspect="1"/>
          </p:cNvPicPr>
          <p:nvPr/>
        </p:nvPicPr>
        <p:blipFill>
          <a:blip r:embed="rId3" cstate="print"/>
          <a:stretch>
            <a:fillRect/>
          </a:stretch>
        </p:blipFill>
        <p:spPr>
          <a:xfrm>
            <a:off x="2123728" y="1052736"/>
            <a:ext cx="4717964" cy="3024336"/>
          </a:xfrm>
          <a:prstGeom prst="roundRect">
            <a:avLst>
              <a:gd name="adj" fmla="val 8594"/>
            </a:avLst>
          </a:prstGeom>
          <a:solidFill>
            <a:srgbClr val="FFFFFF">
              <a:shade val="85000"/>
            </a:srgbClr>
          </a:solidFill>
          <a:ln>
            <a:solidFill>
              <a:schemeClr val="accent6">
                <a:lumMod val="75000"/>
              </a:schemeClr>
            </a:solidFill>
          </a:ln>
          <a:effectLst>
            <a:glow rad="63500">
              <a:schemeClr val="accent2">
                <a:satMod val="175000"/>
                <a:alpha val="40000"/>
              </a:schemeClr>
            </a:glow>
            <a:innerShdw blurRad="114300">
              <a:prstClr val="black"/>
            </a:innerShdw>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edge">
                                      <p:cBhvr>
                                        <p:cTn id="7" dur="2000"/>
                                        <p:tgtEl>
                                          <p:spTgt spid="5">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edge">
                                      <p:cBhvr>
                                        <p:cTn id="10" dur="2000"/>
                                        <p:tgtEl>
                                          <p:spTgt spid="5">
                                            <p:txEl>
                                              <p:pRg st="2" end="2"/>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wedge">
                                      <p:cBhvr>
                                        <p:cTn id="13" dur="2000"/>
                                        <p:tgtEl>
                                          <p:spTgt spid="5">
                                            <p:txEl>
                                              <p:pRg st="3" end="3"/>
                                            </p:txEl>
                                          </p:spTgt>
                                        </p:tgtEl>
                                      </p:cBhvr>
                                    </p:animEffect>
                                  </p:childTnLst>
                                </p:cTn>
                              </p:par>
                              <p:par>
                                <p:cTn id="14" presetID="4" presetClass="exit" presetSubtype="16" fill="hold" nodeType="withEffect">
                                  <p:stCondLst>
                                    <p:cond delay="0"/>
                                  </p:stCondLst>
                                  <p:childTnLst>
                                    <p:animEffect transition="out" filter="box(in)">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par>
                                <p:cTn id="17" presetID="4" presetClass="exit" presetSubtype="16" fill="hold" nodeType="withEffect">
                                  <p:stCondLst>
                                    <p:cond delay="0"/>
                                  </p:stCondLst>
                                  <p:childTnLst>
                                    <p:animEffect transition="out" filter="box(in)">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4" presetClass="exit" presetSubtype="16" fill="hold" nodeType="withEffect">
                                  <p:stCondLst>
                                    <p:cond delay="0"/>
                                  </p:stCondLst>
                                  <p:childTnLst>
                                    <p:animEffect transition="out" filter="box(in)">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1000"/>
                                        <p:tgtEl>
                                          <p:spTgt spid="1025"/>
                                        </p:tgtEl>
                                      </p:cBhvr>
                                    </p:animEffect>
                                    <p:set>
                                      <p:cBhvr>
                                        <p:cTn id="25" dur="1" fill="hold">
                                          <p:stCondLst>
                                            <p:cond delay="999"/>
                                          </p:stCondLst>
                                        </p:cTn>
                                        <p:tgtEl>
                                          <p:spTgt spid="1025"/>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ZoneTexte 1"/>
          <p:cNvSpPr txBox="1"/>
          <p:nvPr/>
        </p:nvSpPr>
        <p:spPr>
          <a:xfrm>
            <a:off x="395288" y="0"/>
            <a:ext cx="8208962" cy="584200"/>
          </a:xfrm>
          <a:prstGeom prst="rect">
            <a:avLst/>
          </a:prstGeom>
          <a:noFill/>
        </p:spPr>
        <p:txBody>
          <a:bodyPr>
            <a:spAutoFit/>
          </a:bodyPr>
          <a:lstStyle/>
          <a:p>
            <a:pPr algn="ctr" fontAlgn="auto">
              <a:spcBef>
                <a:spcPts val="0"/>
              </a:spcBef>
              <a:spcAft>
                <a:spcPts val="0"/>
              </a:spcAft>
              <a:defRPr/>
            </a:pPr>
            <a:r>
              <a:rPr lang="fr-FR" sz="3200" b="1" dirty="0">
                <a:solidFill>
                  <a:schemeClr val="accent3">
                    <a:lumMod val="40000"/>
                    <a:lumOff val="60000"/>
                  </a:schemeClr>
                </a:solidFill>
                <a:latin typeface="Comic Sans MS" pitchFamily="66" charset="0"/>
                <a:cs typeface="+mn-cs"/>
              </a:rPr>
              <a:t>L’ACTUALISATION SPATIALE</a:t>
            </a:r>
            <a:endParaRPr lang="fr-FR" sz="3200" b="1" dirty="0">
              <a:solidFill>
                <a:schemeClr val="accent3">
                  <a:lumMod val="40000"/>
                  <a:lumOff val="60000"/>
                </a:schemeClr>
              </a:solidFill>
              <a:latin typeface="Comic Sans MS" pitchFamily="66" charset="0"/>
              <a:cs typeface="+mn-cs"/>
            </a:endParaRPr>
          </a:p>
        </p:txBody>
      </p:sp>
      <p:pic>
        <p:nvPicPr>
          <p:cNvPr id="3" name="Image 2" descr="senegal-marche.jpg"/>
          <p:cNvPicPr>
            <a:picLocks noChangeAspect="1"/>
          </p:cNvPicPr>
          <p:nvPr/>
        </p:nvPicPr>
        <p:blipFill>
          <a:blip r:embed="rId2" cstate="print"/>
          <a:stretch>
            <a:fillRect/>
          </a:stretch>
        </p:blipFill>
        <p:spPr>
          <a:xfrm>
            <a:off x="251520" y="980728"/>
            <a:ext cx="3545552" cy="2348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Image 3" descr="flamboyant.jpg"/>
          <p:cNvPicPr>
            <a:picLocks noChangeAspect="1"/>
          </p:cNvPicPr>
          <p:nvPr/>
        </p:nvPicPr>
        <p:blipFill>
          <a:blip r:embed="rId3" cstate="print"/>
          <a:stretch>
            <a:fillRect/>
          </a:stretch>
        </p:blipFill>
        <p:spPr>
          <a:xfrm>
            <a:off x="4064000" y="980728"/>
            <a:ext cx="5080000" cy="381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ZoneTexte 6"/>
          <p:cNvSpPr txBox="1"/>
          <p:nvPr/>
        </p:nvSpPr>
        <p:spPr>
          <a:xfrm>
            <a:off x="250825" y="5373688"/>
            <a:ext cx="6265863" cy="954087"/>
          </a:xfrm>
          <a:prstGeom prst="rect">
            <a:avLst/>
          </a:prstGeom>
          <a:noFill/>
        </p:spPr>
        <p:txBody>
          <a:bodyPr>
            <a:spAutoFit/>
          </a:bodyPr>
          <a:lstStyle/>
          <a:p>
            <a:pPr fontAlgn="auto">
              <a:spcBef>
                <a:spcPts val="0"/>
              </a:spcBef>
              <a:spcAft>
                <a:spcPts val="0"/>
              </a:spcAft>
              <a:defRPr/>
            </a:pPr>
            <a:r>
              <a:rPr lang="fr-FR" sz="2800" b="1" dirty="0">
                <a:solidFill>
                  <a:schemeClr val="accent3">
                    <a:lumMod val="40000"/>
                    <a:lumOff val="60000"/>
                  </a:schemeClr>
                </a:solidFill>
                <a:latin typeface="Comic Sans MS" pitchFamily="66" charset="0"/>
                <a:cs typeface="+mn-cs"/>
              </a:rPr>
              <a:t>Où peuvent se trouver ces lieux ?</a:t>
            </a:r>
          </a:p>
          <a:p>
            <a:pPr fontAlgn="auto">
              <a:spcBef>
                <a:spcPts val="0"/>
              </a:spcBef>
              <a:spcAft>
                <a:spcPts val="0"/>
              </a:spcAft>
              <a:defRPr/>
            </a:pPr>
            <a:endParaRPr lang="fr-FR" sz="2800" b="1" dirty="0">
              <a:solidFill>
                <a:schemeClr val="accent3">
                  <a:lumMod val="40000"/>
                  <a:lumOff val="60000"/>
                </a:schemeClr>
              </a:solidFill>
              <a:latin typeface="Comic Sans MS" pitchFamily="66" charset="0"/>
              <a:cs typeface="+mn-cs"/>
            </a:endParaRPr>
          </a:p>
        </p:txBody>
      </p:sp>
      <p:pic>
        <p:nvPicPr>
          <p:cNvPr id="9" name="Image 8" descr="carte-migrants.jpg"/>
          <p:cNvPicPr>
            <a:picLocks noChangeAspect="1"/>
          </p:cNvPicPr>
          <p:nvPr/>
        </p:nvPicPr>
        <p:blipFill>
          <a:blip r:embed="rId4"/>
          <a:srcRect/>
          <a:stretch>
            <a:fillRect/>
          </a:stretch>
        </p:blipFill>
        <p:spPr bwMode="auto">
          <a:xfrm>
            <a:off x="0" y="0"/>
            <a:ext cx="9144000" cy="6713538"/>
          </a:xfrm>
          <a:prstGeom prst="rect">
            <a:avLst/>
          </a:prstGeom>
          <a:noFill/>
          <a:ln w="9525">
            <a:noFill/>
            <a:miter lim="800000"/>
            <a:headEnd/>
            <a:tailEnd/>
          </a:ln>
        </p:spPr>
      </p:pic>
      <p:pic>
        <p:nvPicPr>
          <p:cNvPr id="10" name="Image 9" descr="vague.jpg"/>
          <p:cNvPicPr>
            <a:picLocks noChangeAspect="1"/>
          </p:cNvPicPr>
          <p:nvPr/>
        </p:nvPicPr>
        <p:blipFill>
          <a:blip r:embed="rId5">
            <a:lum bright="40000"/>
          </a:blip>
          <a:srcRect/>
          <a:stretch>
            <a:fillRect/>
          </a:stretch>
        </p:blipFill>
        <p:spPr bwMode="auto">
          <a:xfrm>
            <a:off x="0" y="0"/>
            <a:ext cx="9144000" cy="6858000"/>
          </a:xfrm>
          <a:prstGeom prst="rect">
            <a:avLst/>
          </a:prstGeom>
          <a:noFill/>
          <a:ln w="9525">
            <a:solidFill>
              <a:srgbClr val="002060"/>
            </a:solidFill>
            <a:miter lim="800000"/>
            <a:headEnd/>
            <a:tailEnd/>
          </a:ln>
        </p:spPr>
      </p:pic>
      <p:pic>
        <p:nvPicPr>
          <p:cNvPr id="11" name="Image 10" descr="barque.jpg"/>
          <p:cNvPicPr>
            <a:picLocks noChangeAspect="1"/>
          </p:cNvPicPr>
          <p:nvPr/>
        </p:nvPicPr>
        <p:blipFill>
          <a:blip r:embed="rId6" cstate="print"/>
          <a:stretch>
            <a:fillRect/>
          </a:stretch>
        </p:blipFill>
        <p:spPr>
          <a:xfrm>
            <a:off x="0" y="2409291"/>
            <a:ext cx="4430985" cy="4448709"/>
          </a:xfrm>
          <a:prstGeom prst="rect">
            <a:avLst/>
          </a:prstGeom>
          <a:ln>
            <a:noFill/>
          </a:ln>
          <a:effectLst>
            <a:innerShdw blurRad="63500" dist="50800" dir="16200000">
              <a:prstClr val="black">
                <a:alpha val="50000"/>
              </a:prstClr>
            </a:innerShdw>
            <a:softEdge rad="112500"/>
          </a:effectLst>
        </p:spPr>
      </p:pic>
      <p:pic>
        <p:nvPicPr>
          <p:cNvPr id="12" name="Image 11" descr="frontera_melilla_indymedia.jpg"/>
          <p:cNvPicPr>
            <a:picLocks noChangeAspect="1"/>
          </p:cNvPicPr>
          <p:nvPr/>
        </p:nvPicPr>
        <p:blipFill>
          <a:blip r:embed="rId7" cstate="print"/>
          <a:stretch>
            <a:fillRect/>
          </a:stretch>
        </p:blipFill>
        <p:spPr>
          <a:xfrm>
            <a:off x="4495246" y="0"/>
            <a:ext cx="4648754" cy="3861048"/>
          </a:xfrm>
          <a:prstGeom prst="rect">
            <a:avLst/>
          </a:prstGeom>
          <a:effectLst>
            <a:innerShdw blurRad="63500" dist="50800" dir="5400000">
              <a:prstClr val="black">
                <a:alpha val="50000"/>
              </a:prstClr>
            </a:innerShdw>
          </a:effectLst>
        </p:spPr>
      </p:pic>
      <p:sp>
        <p:nvSpPr>
          <p:cNvPr id="14" name="ZoneTexte 13"/>
          <p:cNvSpPr txBox="1">
            <a:spLocks noChangeArrowheads="1"/>
          </p:cNvSpPr>
          <p:nvPr/>
        </p:nvSpPr>
        <p:spPr bwMode="auto">
          <a:xfrm>
            <a:off x="4643438" y="5949950"/>
            <a:ext cx="4249737" cy="584200"/>
          </a:xfrm>
          <a:prstGeom prst="rect">
            <a:avLst/>
          </a:prstGeom>
          <a:noFill/>
          <a:ln w="9525">
            <a:noFill/>
            <a:miter lim="800000"/>
            <a:headEnd/>
            <a:tailEnd/>
          </a:ln>
        </p:spPr>
        <p:txBody>
          <a:bodyPr>
            <a:spAutoFit/>
          </a:bodyPr>
          <a:lstStyle/>
          <a:p>
            <a:r>
              <a:rPr lang="fr-FR" sz="3200" b="1">
                <a:latin typeface="Comic Sans MS" pitchFamily="66" charset="0"/>
              </a:rPr>
              <a:t>Que se passe-t-il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2000" fill="hold"/>
                                        <p:tgtEl>
                                          <p:spTgt spid="14"/>
                                        </p:tgtEl>
                                        <p:attrNameLst>
                                          <p:attrName>ppt_w</p:attrName>
                                        </p:attrNameLst>
                                      </p:cBhvr>
                                      <p:tavLst>
                                        <p:tav tm="0">
                                          <p:val>
                                            <p:fltVal val="0"/>
                                          </p:val>
                                        </p:tav>
                                        <p:tav tm="100000">
                                          <p:val>
                                            <p:strVal val="#ppt_w"/>
                                          </p:val>
                                        </p:tav>
                                      </p:tavLst>
                                    </p:anim>
                                    <p:anim calcmode="lin" valueType="num">
                                      <p:cBhvr>
                                        <p:cTn id="15" dur="2000" fill="hold"/>
                                        <p:tgtEl>
                                          <p:spTgt spid="14"/>
                                        </p:tgtEl>
                                        <p:attrNameLst>
                                          <p:attrName>ppt_h</p:attrName>
                                        </p:attrNameLst>
                                      </p:cBhvr>
                                      <p:tavLst>
                                        <p:tav tm="0">
                                          <p:val>
                                            <p:fltVal val="0"/>
                                          </p:val>
                                        </p:tav>
                                        <p:tav tm="100000">
                                          <p:val>
                                            <p:strVal val="#ppt_h"/>
                                          </p:val>
                                        </p:tav>
                                      </p:tavLst>
                                    </p:anim>
                                    <p:animEffect transition="in" filter="fade">
                                      <p:cBhvr>
                                        <p:cTn id="16" dur="20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Rectangle 2"/>
          <p:cNvSpPr/>
          <p:nvPr/>
        </p:nvSpPr>
        <p:spPr>
          <a:xfrm>
            <a:off x="251520" y="188640"/>
            <a:ext cx="8712968" cy="648072"/>
          </a:xfrm>
          <a:prstGeom prst="rect">
            <a:avLst/>
          </a:prstGeom>
          <a:solidFill>
            <a:schemeClr val="accent6">
              <a:lumMod val="75000"/>
            </a:schemeClr>
          </a:solidFill>
          <a:effectLst>
            <a:glow rad="101600">
              <a:schemeClr val="accent6">
                <a:lumMod val="40000"/>
                <a:lumOff val="6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485" name="ZoneTexte 3"/>
          <p:cNvSpPr txBox="1">
            <a:spLocks noChangeArrowheads="1"/>
          </p:cNvSpPr>
          <p:nvPr/>
        </p:nvSpPr>
        <p:spPr bwMode="auto">
          <a:xfrm>
            <a:off x="900113" y="188913"/>
            <a:ext cx="6911975" cy="708025"/>
          </a:xfrm>
          <a:prstGeom prst="rect">
            <a:avLst/>
          </a:prstGeom>
          <a:noFill/>
          <a:ln w="9525">
            <a:noFill/>
            <a:miter lim="800000"/>
            <a:headEnd/>
            <a:tailEnd/>
          </a:ln>
        </p:spPr>
        <p:txBody>
          <a:bodyPr>
            <a:spAutoFit/>
          </a:bodyPr>
          <a:lstStyle/>
          <a:p>
            <a:pPr algn="ctr"/>
            <a:r>
              <a:rPr lang="fr-FR" sz="4000" b="1"/>
              <a:t>PENDANT L’ÉTUDE</a:t>
            </a:r>
          </a:p>
        </p:txBody>
      </p:sp>
      <p:sp>
        <p:nvSpPr>
          <p:cNvPr id="18433" name="Rectangle 1"/>
          <p:cNvSpPr>
            <a:spLocks noChangeArrowheads="1"/>
          </p:cNvSpPr>
          <p:nvPr/>
        </p:nvSpPr>
        <p:spPr bwMode="auto">
          <a:xfrm>
            <a:off x="250825" y="2544763"/>
            <a:ext cx="8642350" cy="4154487"/>
          </a:xfrm>
          <a:prstGeom prst="rect">
            <a:avLst/>
          </a:prstGeom>
          <a:noFill/>
          <a:ln w="9525">
            <a:noFill/>
            <a:miter lim="800000"/>
            <a:headEnd/>
            <a:tailEnd/>
          </a:ln>
          <a:effectLst/>
        </p:spPr>
        <p:txBody>
          <a:bodyPr anchor="ctr">
            <a:spAutoFit/>
          </a:bodyPr>
          <a:lstStyle/>
          <a:p>
            <a:pPr algn="just" eaLnBrk="0" hangingPunct="0">
              <a:defRPr/>
            </a:pPr>
            <a:r>
              <a:rPr lang="fr-FR" sz="2400" b="1" dirty="0">
                <a:solidFill>
                  <a:schemeClr val="accent3">
                    <a:lumMod val="40000"/>
                    <a:lumOff val="60000"/>
                  </a:schemeClr>
                </a:solidFill>
                <a:latin typeface="Arial" pitchFamily="34" charset="0"/>
                <a:ea typeface="Calibri" pitchFamily="34" charset="0"/>
                <a:cs typeface="Arial" pitchFamily="34" charset="0"/>
              </a:rPr>
              <a:t>Par exemple</a:t>
            </a:r>
            <a:r>
              <a:rPr lang="fr-FR" sz="2400" dirty="0">
                <a:solidFill>
                  <a:schemeClr val="accent3">
                    <a:lumMod val="40000"/>
                    <a:lumOff val="60000"/>
                  </a:schemeClr>
                </a:solidFill>
                <a:latin typeface="Arial" pitchFamily="34" charset="0"/>
                <a:ea typeface="Calibri" pitchFamily="34" charset="0"/>
                <a:cs typeface="Arial" pitchFamily="34" charset="0"/>
              </a:rPr>
              <a:t> :</a:t>
            </a:r>
            <a:endParaRPr lang="fr-FR" sz="2400" dirty="0">
              <a:solidFill>
                <a:schemeClr val="accent3">
                  <a:lumMod val="40000"/>
                  <a:lumOff val="60000"/>
                </a:schemeClr>
              </a:solidFill>
              <a:latin typeface="Arial" pitchFamily="34" charset="0"/>
              <a:cs typeface="Arial" pitchFamily="34" charset="0"/>
            </a:endParaRPr>
          </a:p>
          <a:p>
            <a:pPr algn="just" eaLnBrk="0" hangingPunct="0">
              <a:defRPr/>
            </a:pPr>
            <a:r>
              <a:rPr lang="fr-FR" sz="2400" b="1" dirty="0">
                <a:solidFill>
                  <a:schemeClr val="accent6">
                    <a:lumMod val="75000"/>
                  </a:schemeClr>
                </a:solidFill>
                <a:latin typeface="Arial" pitchFamily="34" charset="0"/>
                <a:ea typeface="Calibri" pitchFamily="34" charset="0"/>
                <a:cs typeface="Arial" pitchFamily="34" charset="0"/>
              </a:rPr>
              <a:t>1. Les </a:t>
            </a:r>
            <a:r>
              <a:rPr lang="fr-FR" sz="2400" b="1" u="sng" dirty="0">
                <a:solidFill>
                  <a:schemeClr val="accent6">
                    <a:lumMod val="75000"/>
                  </a:schemeClr>
                </a:solidFill>
                <a:latin typeface="Arial" pitchFamily="34" charset="0"/>
                <a:ea typeface="Calibri" pitchFamily="34" charset="0"/>
                <a:cs typeface="Arial" pitchFamily="34" charset="0"/>
              </a:rPr>
              <a:t>deux lectures analytiques</a:t>
            </a:r>
            <a:r>
              <a:rPr lang="fr-FR" sz="2400" b="1" dirty="0">
                <a:solidFill>
                  <a:schemeClr val="accent3">
                    <a:lumMod val="40000"/>
                    <a:lumOff val="60000"/>
                  </a:schemeClr>
                </a:solidFill>
                <a:latin typeface="Arial" pitchFamily="34" charset="0"/>
                <a:ea typeface="Calibri" pitchFamily="34" charset="0"/>
                <a:cs typeface="Arial" pitchFamily="34" charset="0"/>
              </a:rPr>
              <a:t> porteront sur les portraits</a:t>
            </a:r>
            <a:r>
              <a:rPr lang="fr-FR" sz="2400" dirty="0">
                <a:solidFill>
                  <a:schemeClr val="accent3">
                    <a:lumMod val="40000"/>
                    <a:lumOff val="60000"/>
                  </a:schemeClr>
                </a:solidFill>
                <a:latin typeface="Arial" pitchFamily="34" charset="0"/>
                <a:ea typeface="Calibri" pitchFamily="34" charset="0"/>
                <a:cs typeface="Arial" pitchFamily="34" charset="0"/>
              </a:rPr>
              <a:t> [ cf. pré-requis : le module ] :</a:t>
            </a:r>
            <a:endParaRPr lang="fr-FR" sz="2400" dirty="0">
              <a:solidFill>
                <a:schemeClr val="accent3">
                  <a:lumMod val="40000"/>
                  <a:lumOff val="60000"/>
                </a:schemeClr>
              </a:solidFill>
              <a:latin typeface="Arial" pitchFamily="34" charset="0"/>
              <a:cs typeface="Arial" pitchFamily="34" charset="0"/>
            </a:endParaRPr>
          </a:p>
          <a:p>
            <a:pPr algn="just" eaLnBrk="0" hangingPunct="0">
              <a:buFontTx/>
              <a:buChar char="•"/>
              <a:defRPr/>
            </a:pPr>
            <a:r>
              <a:rPr lang="fr-FR" sz="2400" dirty="0">
                <a:solidFill>
                  <a:schemeClr val="accent3">
                    <a:lumMod val="40000"/>
                    <a:lumOff val="60000"/>
                  </a:schemeClr>
                </a:solidFill>
                <a:latin typeface="Arial" pitchFamily="34" charset="0"/>
                <a:ea typeface="Calibri" pitchFamily="34" charset="0"/>
                <a:cs typeface="Arial" pitchFamily="34" charset="0"/>
              </a:rPr>
              <a:t> 	celui du </a:t>
            </a:r>
            <a:r>
              <a:rPr lang="fr-FR" sz="2400" u="sng" dirty="0">
                <a:solidFill>
                  <a:schemeClr val="accent3">
                    <a:lumMod val="40000"/>
                    <a:lumOff val="60000"/>
                  </a:schemeClr>
                </a:solidFill>
                <a:latin typeface="Arial" pitchFamily="34" charset="0"/>
                <a:ea typeface="Calibri" pitchFamily="34" charset="0"/>
                <a:cs typeface="Arial" pitchFamily="34" charset="0"/>
              </a:rPr>
              <a:t>père de </a:t>
            </a:r>
            <a:r>
              <a:rPr lang="fr-FR" sz="2400" u="sng" dirty="0" err="1">
                <a:solidFill>
                  <a:schemeClr val="accent3">
                    <a:lumMod val="40000"/>
                    <a:lumOff val="60000"/>
                  </a:schemeClr>
                </a:solidFill>
                <a:latin typeface="Arial" pitchFamily="34" charset="0"/>
                <a:ea typeface="Calibri" pitchFamily="34" charset="0"/>
                <a:cs typeface="Arial" pitchFamily="34" charset="0"/>
              </a:rPr>
              <a:t>Norah</a:t>
            </a:r>
            <a:r>
              <a:rPr lang="fr-FR" sz="2400" u="sng" dirty="0">
                <a:solidFill>
                  <a:schemeClr val="accent3">
                    <a:lumMod val="40000"/>
                    <a:lumOff val="60000"/>
                  </a:schemeClr>
                </a:solidFill>
                <a:latin typeface="Arial" pitchFamily="34" charset="0"/>
                <a:ea typeface="Calibri" pitchFamily="34" charset="0"/>
                <a:cs typeface="Arial" pitchFamily="34" charset="0"/>
              </a:rPr>
              <a:t>, vu par sa fille</a:t>
            </a:r>
            <a:r>
              <a:rPr lang="fr-FR" sz="2400" dirty="0">
                <a:solidFill>
                  <a:schemeClr val="accent3">
                    <a:lumMod val="40000"/>
                    <a:lumOff val="60000"/>
                  </a:schemeClr>
                </a:solidFill>
                <a:latin typeface="Arial" pitchFamily="34" charset="0"/>
                <a:ea typeface="Calibri" pitchFamily="34" charset="0"/>
                <a:cs typeface="Arial" pitchFamily="34" charset="0"/>
              </a:rPr>
              <a:t>, analysé à travers la double fonction d’un incipit : informer (les composantes du portrait à travers lequel se lit aussi l’image de l’héroïne) et séduire en créant un horizon d’attente : la relation père-fille suggérée par  l’écriture de Marie N’</a:t>
            </a:r>
            <a:r>
              <a:rPr lang="fr-FR" sz="2400" dirty="0" err="1">
                <a:solidFill>
                  <a:schemeClr val="accent3">
                    <a:lumMod val="40000"/>
                    <a:lumOff val="60000"/>
                  </a:schemeClr>
                </a:solidFill>
                <a:latin typeface="Arial" pitchFamily="34" charset="0"/>
                <a:ea typeface="Calibri" pitchFamily="34" charset="0"/>
                <a:cs typeface="Arial" pitchFamily="34" charset="0"/>
              </a:rPr>
              <a:t>Diaye</a:t>
            </a:r>
            <a:r>
              <a:rPr lang="fr-FR" sz="2400" dirty="0">
                <a:solidFill>
                  <a:schemeClr val="accent3">
                    <a:lumMod val="40000"/>
                    <a:lumOff val="60000"/>
                  </a:schemeClr>
                </a:solidFill>
                <a:latin typeface="Arial" pitchFamily="34" charset="0"/>
                <a:ea typeface="Calibri" pitchFamily="34" charset="0"/>
                <a:cs typeface="Arial" pitchFamily="34" charset="0"/>
              </a:rPr>
              <a:t>.</a:t>
            </a:r>
            <a:endParaRPr lang="fr-FR" sz="2400" dirty="0">
              <a:solidFill>
                <a:schemeClr val="accent3">
                  <a:lumMod val="40000"/>
                  <a:lumOff val="60000"/>
                </a:schemeClr>
              </a:solidFill>
              <a:latin typeface="Arial" pitchFamily="34" charset="0"/>
              <a:cs typeface="Arial" pitchFamily="34" charset="0"/>
            </a:endParaRPr>
          </a:p>
          <a:p>
            <a:pPr algn="just" eaLnBrk="0" hangingPunct="0">
              <a:buFontTx/>
              <a:buChar char="•"/>
              <a:defRPr/>
            </a:pPr>
            <a:r>
              <a:rPr lang="fr-FR" sz="2400" dirty="0">
                <a:solidFill>
                  <a:schemeClr val="accent3">
                    <a:lumMod val="40000"/>
                    <a:lumOff val="60000"/>
                  </a:schemeClr>
                </a:solidFill>
                <a:latin typeface="Arial" pitchFamily="34" charset="0"/>
                <a:ea typeface="Calibri" pitchFamily="34" charset="0"/>
                <a:cs typeface="Arial" pitchFamily="34" charset="0"/>
              </a:rPr>
              <a:t> 	</a:t>
            </a:r>
            <a:r>
              <a:rPr lang="fr-FR" sz="2400" u="sng" dirty="0">
                <a:solidFill>
                  <a:schemeClr val="accent3">
                    <a:lumMod val="40000"/>
                    <a:lumOff val="60000"/>
                  </a:schemeClr>
                </a:solidFill>
                <a:latin typeface="Arial" pitchFamily="34" charset="0"/>
                <a:ea typeface="Calibri" pitchFamily="34" charset="0"/>
                <a:cs typeface="Arial" pitchFamily="34" charset="0"/>
              </a:rPr>
              <a:t>celui de </a:t>
            </a:r>
            <a:r>
              <a:rPr lang="fr-FR" sz="2400" u="sng" dirty="0" err="1">
                <a:solidFill>
                  <a:schemeClr val="accent3">
                    <a:lumMod val="40000"/>
                    <a:lumOff val="60000"/>
                  </a:schemeClr>
                </a:solidFill>
                <a:latin typeface="Arial" pitchFamily="34" charset="0"/>
                <a:ea typeface="Calibri" pitchFamily="34" charset="0"/>
                <a:cs typeface="Arial" pitchFamily="34" charset="0"/>
              </a:rPr>
              <a:t>Khadi</a:t>
            </a:r>
            <a:r>
              <a:rPr lang="fr-FR" sz="2400" dirty="0">
                <a:solidFill>
                  <a:schemeClr val="accent3">
                    <a:lumMod val="40000"/>
                    <a:lumOff val="60000"/>
                  </a:schemeClr>
                </a:solidFill>
                <a:latin typeface="Arial" pitchFamily="34" charset="0"/>
                <a:ea typeface="Calibri" pitchFamily="34" charset="0"/>
                <a:cs typeface="Arial" pitchFamily="34" charset="0"/>
              </a:rPr>
              <a:t>, analysé à travers les stratégies narratives : les va-et-vient spatio-temporels et le mélange des registres.</a:t>
            </a:r>
            <a:endParaRPr lang="fr-FR" sz="2400" dirty="0">
              <a:solidFill>
                <a:schemeClr val="accent3">
                  <a:lumMod val="40000"/>
                  <a:lumOff val="60000"/>
                </a:schemeClr>
              </a:solidFill>
              <a:latin typeface="Arial" pitchFamily="34" charset="0"/>
              <a:cs typeface="Arial" pitchFamily="34" charset="0"/>
            </a:endParaRPr>
          </a:p>
        </p:txBody>
      </p:sp>
      <p:sp>
        <p:nvSpPr>
          <p:cNvPr id="7" name="ZoneTexte 6"/>
          <p:cNvSpPr txBox="1"/>
          <p:nvPr/>
        </p:nvSpPr>
        <p:spPr>
          <a:xfrm>
            <a:off x="179388" y="1052513"/>
            <a:ext cx="8785225" cy="1662112"/>
          </a:xfrm>
          <a:prstGeom prst="rect">
            <a:avLst/>
          </a:prstGeom>
          <a:noFill/>
        </p:spPr>
        <p:txBody>
          <a:bodyPr>
            <a:spAutoFit/>
          </a:bodyPr>
          <a:lstStyle/>
          <a:p>
            <a:pPr algn="just"/>
            <a:r>
              <a:rPr lang="fr-FR" sz="2800">
                <a:solidFill>
                  <a:srgbClr val="FCD5B5"/>
                </a:solidFill>
              </a:rPr>
              <a:t>Le travail à partir du site « Interlignes » s’associe à :</a:t>
            </a:r>
          </a:p>
          <a:p>
            <a:pPr algn="just" eaLnBrk="0" hangingPunct="0">
              <a:buFontTx/>
              <a:buChar char="•"/>
            </a:pPr>
            <a:r>
              <a:rPr lang="fr-FR" sz="2800">
                <a:solidFill>
                  <a:srgbClr val="FCD5B5"/>
                </a:solidFill>
              </a:rPr>
              <a:t> l’analyse des textes</a:t>
            </a:r>
          </a:p>
          <a:p>
            <a:pPr algn="just" eaLnBrk="0" hangingPunct="0">
              <a:buFontTx/>
              <a:buChar char="•"/>
            </a:pPr>
            <a:r>
              <a:rPr lang="fr-FR" sz="2800">
                <a:solidFill>
                  <a:srgbClr val="FCD5B5"/>
                </a:solidFill>
              </a:rPr>
              <a:t> l’étude globale d’un thème</a:t>
            </a:r>
          </a:p>
          <a:p>
            <a:endParaRPr lang="fr-FR">
              <a:latin typeface="Calibri" pitchFamily="34" charset="0"/>
            </a:endParaRPr>
          </a:p>
        </p:txBody>
      </p:sp>
      <p:sp>
        <p:nvSpPr>
          <p:cNvPr id="20488" name="Rectangle 8"/>
          <p:cNvSpPr>
            <a:spLocks noChangeArrowheads="1"/>
          </p:cNvSpPr>
          <p:nvPr/>
        </p:nvSpPr>
        <p:spPr bwMode="auto">
          <a:xfrm>
            <a:off x="179388" y="474663"/>
            <a:ext cx="8785225" cy="368300"/>
          </a:xfrm>
          <a:prstGeom prst="rect">
            <a:avLst/>
          </a:prstGeom>
          <a:noFill/>
          <a:ln w="9525">
            <a:noFill/>
            <a:miter lim="800000"/>
            <a:headEnd/>
            <a:tailEnd/>
          </a:ln>
        </p:spPr>
        <p:txBody>
          <a:bodyPr>
            <a:spAutoFit/>
          </a:bodyPr>
          <a:lstStyle/>
          <a:p>
            <a:endParaRPr lang="fr-FR">
              <a:latin typeface="Calibri" pitchFamily="34" charset="0"/>
            </a:endParaRPr>
          </a:p>
        </p:txBody>
      </p:sp>
      <p:sp>
        <p:nvSpPr>
          <p:cNvPr id="10" name="ZoneTexte 9"/>
          <p:cNvSpPr txBox="1"/>
          <p:nvPr/>
        </p:nvSpPr>
        <p:spPr>
          <a:xfrm>
            <a:off x="179388" y="1052513"/>
            <a:ext cx="6480175" cy="5602287"/>
          </a:xfrm>
          <a:prstGeom prst="rect">
            <a:avLst/>
          </a:prstGeom>
          <a:noFill/>
        </p:spPr>
        <p:txBody>
          <a:bodyPr>
            <a:spAutoFit/>
          </a:bodyPr>
          <a:lstStyle/>
          <a:p>
            <a:pPr fontAlgn="auto">
              <a:spcBef>
                <a:spcPts val="0"/>
              </a:spcBef>
              <a:spcAft>
                <a:spcPts val="0"/>
              </a:spcAft>
              <a:defRPr/>
            </a:pPr>
            <a:r>
              <a:rPr lang="fr-FR" sz="2000" b="1" dirty="0">
                <a:solidFill>
                  <a:schemeClr val="accent6">
                    <a:lumMod val="75000"/>
                  </a:schemeClr>
                </a:solidFill>
                <a:latin typeface="Arial" pitchFamily="34" charset="0"/>
                <a:cs typeface="Arial" pitchFamily="34" charset="0"/>
              </a:rPr>
              <a:t>2. Elles seront suivies de </a:t>
            </a:r>
            <a:r>
              <a:rPr lang="fr-FR" sz="2000" b="1" u="sng" dirty="0">
                <a:solidFill>
                  <a:schemeClr val="accent6">
                    <a:lumMod val="75000"/>
                  </a:schemeClr>
                </a:solidFill>
                <a:latin typeface="Arial" pitchFamily="34" charset="0"/>
                <a:cs typeface="Arial" pitchFamily="34" charset="0"/>
              </a:rPr>
              <a:t>l’étude globale</a:t>
            </a:r>
            <a:r>
              <a:rPr lang="fr-FR" sz="2000" b="1" dirty="0">
                <a:solidFill>
                  <a:schemeClr val="accent6">
                    <a:lumMod val="75000"/>
                  </a:schemeClr>
                </a:solidFill>
                <a:latin typeface="Arial" pitchFamily="34" charset="0"/>
                <a:cs typeface="Arial" pitchFamily="34" charset="0"/>
              </a:rPr>
              <a:t>, portant sur « l’image des femmes », </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000" b="1" u="sng" dirty="0">
                <a:solidFill>
                  <a:schemeClr val="accent3">
                    <a:lumMod val="40000"/>
                    <a:lumOff val="60000"/>
                  </a:schemeClr>
                </a:solidFill>
                <a:latin typeface="Arial" pitchFamily="34" charset="0"/>
                <a:cs typeface="Arial" pitchFamily="34" charset="0"/>
              </a:rPr>
              <a:t>préparée par un questionnaire</a:t>
            </a:r>
            <a:r>
              <a:rPr lang="fr-FR" sz="2000" dirty="0">
                <a:solidFill>
                  <a:schemeClr val="accent3">
                    <a:lumMod val="40000"/>
                    <a:lumOff val="60000"/>
                  </a:schemeClr>
                </a:solidFill>
                <a:latin typeface="Arial" pitchFamily="34" charset="0"/>
                <a:cs typeface="Arial" pitchFamily="34" charset="0"/>
              </a:rPr>
              <a:t> sur le récit lu, élaboré par le professeur à partir, notamment, des réponses de Marie </a:t>
            </a:r>
            <a:r>
              <a:rPr lang="fr-FR" sz="2000" dirty="0" err="1">
                <a:solidFill>
                  <a:schemeClr val="accent3">
                    <a:lumMod val="40000"/>
                    <a:lumOff val="60000"/>
                  </a:schemeClr>
                </a:solidFill>
                <a:latin typeface="Arial" pitchFamily="34" charset="0"/>
                <a:cs typeface="Arial" pitchFamily="34" charset="0"/>
              </a:rPr>
              <a:t>NDiaye</a:t>
            </a:r>
            <a:r>
              <a:rPr lang="fr-FR" sz="2000" dirty="0">
                <a:solidFill>
                  <a:schemeClr val="accent3">
                    <a:lumMod val="40000"/>
                    <a:lumOff val="60000"/>
                  </a:schemeClr>
                </a:solidFill>
                <a:latin typeface="Arial" pitchFamily="34" charset="0"/>
                <a:cs typeface="Arial" pitchFamily="34" charset="0"/>
              </a:rPr>
              <a:t> sur « Interlignes » ;</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000" b="1" u="sng" dirty="0">
                <a:solidFill>
                  <a:schemeClr val="accent3">
                    <a:lumMod val="40000"/>
                    <a:lumOff val="60000"/>
                  </a:schemeClr>
                </a:solidFill>
                <a:latin typeface="Arial" pitchFamily="34" charset="0"/>
                <a:cs typeface="Arial" pitchFamily="34" charset="0"/>
              </a:rPr>
              <a:t>présentée par un groupe </a:t>
            </a:r>
            <a:r>
              <a:rPr lang="fr-FR" sz="2000" dirty="0">
                <a:solidFill>
                  <a:schemeClr val="accent3">
                    <a:lumMod val="40000"/>
                    <a:lumOff val="60000"/>
                  </a:schemeClr>
                </a:solidFill>
                <a:latin typeface="Arial" pitchFamily="34" charset="0"/>
                <a:cs typeface="Arial" pitchFamily="34" charset="0"/>
              </a:rPr>
              <a:t>(3 élèves), sur chacun des 2 récits. 	Cette présentation (10 minutes) prend pour support un maximum de 3 écrans interactifs (Logiciel </a:t>
            </a:r>
            <a:r>
              <a:rPr lang="fr-FR" sz="2000" dirty="0" err="1">
                <a:solidFill>
                  <a:schemeClr val="accent3">
                    <a:lumMod val="40000"/>
                    <a:lumOff val="60000"/>
                  </a:schemeClr>
                </a:solidFill>
                <a:latin typeface="Arial" pitchFamily="34" charset="0"/>
                <a:cs typeface="Arial" pitchFamily="34" charset="0"/>
              </a:rPr>
              <a:t>Mediator</a:t>
            </a:r>
            <a:r>
              <a:rPr lang="fr-FR" sz="2000" dirty="0">
                <a:solidFill>
                  <a:schemeClr val="accent3">
                    <a:lumMod val="40000"/>
                    <a:lumOff val="60000"/>
                  </a:schemeClr>
                </a:solidFill>
                <a:latin typeface="Arial" pitchFamily="34" charset="0"/>
                <a:cs typeface="Arial" pitchFamily="34" charset="0"/>
              </a:rPr>
              <a:t>) et est accompagnée d’exemples enregistrés. Évaluation par les lycéens n’ayant pas lu le récit-support.</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000" b="1" u="sng" dirty="0">
                <a:solidFill>
                  <a:schemeClr val="accent6">
                    <a:lumMod val="40000"/>
                    <a:lumOff val="60000"/>
                  </a:schemeClr>
                </a:solidFill>
                <a:latin typeface="Arial" pitchFamily="34" charset="0"/>
                <a:cs typeface="Arial" pitchFamily="34" charset="0"/>
              </a:rPr>
              <a:t>suivie d’un visionnage du site : Épisode 1</a:t>
            </a:r>
            <a:r>
              <a:rPr lang="fr-FR" sz="2000" dirty="0">
                <a:solidFill>
                  <a:schemeClr val="accent3">
                    <a:lumMod val="40000"/>
                    <a:lumOff val="60000"/>
                  </a:schemeClr>
                </a:solidFill>
                <a:latin typeface="Arial" pitchFamily="34" charset="0"/>
                <a:cs typeface="Arial" pitchFamily="34" charset="0"/>
              </a:rPr>
              <a:t>. On s’arrêtera à 5’39 (suite vue lors de l’intro.), mais on gardera le passage sur Fanta, même si le 2</a:t>
            </a:r>
            <a:r>
              <a:rPr lang="fr-FR" sz="2000" baseline="30000" dirty="0">
                <a:solidFill>
                  <a:schemeClr val="accent3">
                    <a:lumMod val="40000"/>
                    <a:lumOff val="60000"/>
                  </a:schemeClr>
                </a:solidFill>
                <a:latin typeface="Arial" pitchFamily="34" charset="0"/>
                <a:cs typeface="Arial" pitchFamily="34" charset="0"/>
              </a:rPr>
              <a:t>ème</a:t>
            </a:r>
            <a:r>
              <a:rPr lang="fr-FR" sz="2000" dirty="0">
                <a:solidFill>
                  <a:schemeClr val="accent3">
                    <a:lumMod val="40000"/>
                    <a:lumOff val="60000"/>
                  </a:schemeClr>
                </a:solidFill>
                <a:latin typeface="Arial" pitchFamily="34" charset="0"/>
                <a:cs typeface="Arial" pitchFamily="34" charset="0"/>
              </a:rPr>
              <a:t> récit n’a pas été lu, pour conserver la vision globale du roman. À l’issue de ce visionnage, on corrigera collectivement le questionnaire initial.</a:t>
            </a:r>
          </a:p>
          <a:p>
            <a:pPr fontAlgn="auto">
              <a:spcBef>
                <a:spcPts val="0"/>
              </a:spcBef>
              <a:spcAft>
                <a:spcPts val="0"/>
              </a:spcAft>
              <a:defRPr/>
            </a:pPr>
            <a:endParaRPr lang="fr-FR" dirty="0">
              <a:latin typeface="+mn-lt"/>
              <a:cs typeface="+mn-cs"/>
            </a:endParaRPr>
          </a:p>
        </p:txBody>
      </p:sp>
      <p:pic>
        <p:nvPicPr>
          <p:cNvPr id="11" name="Image 10" descr="avocate.jpg"/>
          <p:cNvPicPr>
            <a:picLocks noChangeAspect="1"/>
          </p:cNvPicPr>
          <p:nvPr/>
        </p:nvPicPr>
        <p:blipFill>
          <a:blip r:embed="rId2"/>
          <a:srcRect/>
          <a:stretch>
            <a:fillRect/>
          </a:stretch>
        </p:blipFill>
        <p:spPr bwMode="auto">
          <a:xfrm>
            <a:off x="6804025" y="4724400"/>
            <a:ext cx="2178050" cy="1743075"/>
          </a:xfrm>
          <a:prstGeom prst="rect">
            <a:avLst/>
          </a:prstGeom>
          <a:noFill/>
          <a:ln w="9525">
            <a:noFill/>
            <a:miter lim="800000"/>
            <a:headEnd/>
            <a:tailEnd/>
          </a:ln>
        </p:spPr>
      </p:pic>
      <p:pic>
        <p:nvPicPr>
          <p:cNvPr id="14" name="Image 13" descr="femme_bassine.jpg"/>
          <p:cNvPicPr>
            <a:picLocks noChangeAspect="1"/>
          </p:cNvPicPr>
          <p:nvPr/>
        </p:nvPicPr>
        <p:blipFill>
          <a:blip r:embed="rId3"/>
          <a:srcRect/>
          <a:stretch>
            <a:fillRect/>
          </a:stretch>
        </p:blipFill>
        <p:spPr bwMode="auto">
          <a:xfrm>
            <a:off x="6804025" y="1052513"/>
            <a:ext cx="2168525" cy="3097212"/>
          </a:xfrm>
          <a:prstGeom prst="rect">
            <a:avLst/>
          </a:prstGeom>
          <a:noFill/>
          <a:ln w="9525">
            <a:noFill/>
            <a:miter lim="800000"/>
            <a:headEnd/>
            <a:tailEnd/>
          </a:ln>
        </p:spPr>
      </p:pic>
      <p:sp>
        <p:nvSpPr>
          <p:cNvPr id="12" name="ZoneTexte 11"/>
          <p:cNvSpPr txBox="1"/>
          <p:nvPr/>
        </p:nvSpPr>
        <p:spPr>
          <a:xfrm>
            <a:off x="6804025" y="6453188"/>
            <a:ext cx="2160588" cy="307975"/>
          </a:xfrm>
          <a:prstGeom prst="rect">
            <a:avLst/>
          </a:prstGeom>
          <a:noFill/>
        </p:spPr>
        <p:txBody>
          <a:bodyPr>
            <a:spAutoFit/>
          </a:bodyPr>
          <a:lstStyle/>
          <a:p>
            <a:pPr algn="ctr" fontAlgn="auto">
              <a:spcBef>
                <a:spcPts val="0"/>
              </a:spcBef>
              <a:spcAft>
                <a:spcPts val="0"/>
              </a:spcAft>
              <a:defRPr/>
            </a:pPr>
            <a:r>
              <a:rPr lang="fr-FR" sz="1400" i="1" dirty="0">
                <a:solidFill>
                  <a:schemeClr val="accent3">
                    <a:lumMod val="40000"/>
                    <a:lumOff val="60000"/>
                  </a:schemeClr>
                </a:solidFill>
                <a:latin typeface="Arial" pitchFamily="34" charset="0"/>
                <a:cs typeface="Arial" pitchFamily="34" charset="0"/>
              </a:rPr>
              <a:t>Hélène </a:t>
            </a:r>
            <a:r>
              <a:rPr lang="fr-FR" sz="1400" i="1" dirty="0" err="1">
                <a:solidFill>
                  <a:schemeClr val="accent3">
                    <a:lumMod val="40000"/>
                    <a:lumOff val="60000"/>
                  </a:schemeClr>
                </a:solidFill>
                <a:latin typeface="Arial" pitchFamily="34" charset="0"/>
                <a:cs typeface="Arial" pitchFamily="34" charset="0"/>
              </a:rPr>
              <a:t>Cissé</a:t>
            </a:r>
            <a:r>
              <a:rPr lang="fr-FR" sz="1400" i="1" dirty="0">
                <a:solidFill>
                  <a:schemeClr val="accent3">
                    <a:lumMod val="40000"/>
                    <a:lumOff val="60000"/>
                  </a:schemeClr>
                </a:solidFill>
                <a:latin typeface="Arial" pitchFamily="34" charset="0"/>
                <a:cs typeface="Arial" pitchFamily="34" charset="0"/>
              </a:rPr>
              <a:t>, avocate</a:t>
            </a:r>
            <a:endParaRPr lang="fr-FR" sz="1400" i="1" dirty="0">
              <a:solidFill>
                <a:schemeClr val="accent3">
                  <a:lumMod val="40000"/>
                  <a:lumOff val="60000"/>
                </a:schemeClr>
              </a:solidFill>
              <a:latin typeface="Arial" pitchFamily="34" charset="0"/>
              <a:cs typeface="Arial" pitchFamily="34" charset="0"/>
            </a:endParaRPr>
          </a:p>
        </p:txBody>
      </p:sp>
      <p:sp>
        <p:nvSpPr>
          <p:cNvPr id="15" name="ZoneTexte 14"/>
          <p:cNvSpPr txBox="1"/>
          <p:nvPr/>
        </p:nvSpPr>
        <p:spPr>
          <a:xfrm>
            <a:off x="6588125" y="4149725"/>
            <a:ext cx="2555875" cy="1384300"/>
          </a:xfrm>
          <a:prstGeom prst="rect">
            <a:avLst/>
          </a:prstGeom>
          <a:noFill/>
        </p:spPr>
        <p:txBody>
          <a:bodyPr>
            <a:spAutoFit/>
          </a:bodyPr>
          <a:lstStyle/>
          <a:p>
            <a:pPr algn="ctr" fontAlgn="auto">
              <a:spcBef>
                <a:spcPts val="0"/>
              </a:spcBef>
              <a:spcAft>
                <a:spcPts val="0"/>
              </a:spcAft>
              <a:defRPr/>
            </a:pPr>
            <a:r>
              <a:rPr lang="fr-FR" sz="1400" i="1" dirty="0">
                <a:solidFill>
                  <a:schemeClr val="accent3">
                    <a:lumMod val="40000"/>
                    <a:lumOff val="60000"/>
                  </a:schemeClr>
                </a:solidFill>
                <a:latin typeface="Arial" pitchFamily="34" charset="0"/>
                <a:cs typeface="Arial" pitchFamily="34" charset="0"/>
              </a:rPr>
              <a:t>Isabelle </a:t>
            </a:r>
            <a:r>
              <a:rPr lang="fr-FR" sz="1400" i="1" dirty="0" err="1">
                <a:solidFill>
                  <a:schemeClr val="accent3">
                    <a:lumMod val="40000"/>
                    <a:lumOff val="60000"/>
                  </a:schemeClr>
                </a:solidFill>
                <a:latin typeface="Arial" pitchFamily="34" charset="0"/>
                <a:cs typeface="Arial" pitchFamily="34" charset="0"/>
              </a:rPr>
              <a:t>Vittal</a:t>
            </a:r>
            <a:r>
              <a:rPr lang="fr-FR" sz="1400" i="1" dirty="0">
                <a:solidFill>
                  <a:schemeClr val="accent3">
                    <a:lumMod val="40000"/>
                    <a:lumOff val="60000"/>
                  </a:schemeClr>
                </a:solidFill>
                <a:latin typeface="Arial" pitchFamily="34" charset="0"/>
                <a:cs typeface="Arial" pitchFamily="34" charset="0"/>
              </a:rPr>
              <a:t>, aquarelle</a:t>
            </a:r>
          </a:p>
          <a:p>
            <a:pPr algn="ctr" fontAlgn="auto">
              <a:spcBef>
                <a:spcPts val="0"/>
              </a:spcBef>
              <a:spcAft>
                <a:spcPts val="0"/>
              </a:spcAft>
              <a:defRPr/>
            </a:pPr>
            <a:endParaRPr lang="fr-FR" sz="1400" i="1" dirty="0">
              <a:solidFill>
                <a:schemeClr val="accent3">
                  <a:lumMod val="40000"/>
                  <a:lumOff val="60000"/>
                </a:schemeClr>
              </a:solidFill>
              <a:latin typeface="Arial" pitchFamily="34" charset="0"/>
              <a:cs typeface="Arial" pitchFamily="34" charset="0"/>
            </a:endParaRPr>
          </a:p>
          <a:p>
            <a:pPr algn="ctr" fontAlgn="auto">
              <a:spcBef>
                <a:spcPts val="0"/>
              </a:spcBef>
              <a:spcAft>
                <a:spcPts val="0"/>
              </a:spcAft>
              <a:defRPr/>
            </a:pPr>
            <a:endParaRPr lang="fr-FR" sz="1400" i="1" dirty="0">
              <a:solidFill>
                <a:schemeClr val="accent3">
                  <a:lumMod val="40000"/>
                  <a:lumOff val="60000"/>
                </a:schemeClr>
              </a:solidFill>
              <a:latin typeface="Arial" pitchFamily="34" charset="0"/>
              <a:cs typeface="Arial" pitchFamily="34" charset="0"/>
            </a:endParaRPr>
          </a:p>
          <a:p>
            <a:pPr algn="ctr" fontAlgn="auto">
              <a:spcBef>
                <a:spcPts val="0"/>
              </a:spcBef>
              <a:spcAft>
                <a:spcPts val="0"/>
              </a:spcAft>
              <a:defRPr/>
            </a:pPr>
            <a:endParaRPr lang="fr-FR" sz="1400" i="1" dirty="0">
              <a:solidFill>
                <a:schemeClr val="accent3">
                  <a:lumMod val="40000"/>
                  <a:lumOff val="60000"/>
                </a:schemeClr>
              </a:solidFill>
              <a:latin typeface="Arial" pitchFamily="34" charset="0"/>
              <a:cs typeface="Arial" pitchFamily="34" charset="0"/>
            </a:endParaRPr>
          </a:p>
          <a:p>
            <a:pPr algn="ctr" fontAlgn="auto">
              <a:spcBef>
                <a:spcPts val="0"/>
              </a:spcBef>
              <a:spcAft>
                <a:spcPts val="0"/>
              </a:spcAft>
              <a:defRPr/>
            </a:pPr>
            <a:endParaRPr lang="fr-FR" sz="1400" i="1" dirty="0">
              <a:solidFill>
                <a:schemeClr val="accent3">
                  <a:lumMod val="40000"/>
                  <a:lumOff val="60000"/>
                </a:schemeClr>
              </a:solidFill>
              <a:latin typeface="Arial" pitchFamily="34" charset="0"/>
              <a:cs typeface="Arial" pitchFamily="34" charset="0"/>
            </a:endParaRPr>
          </a:p>
          <a:p>
            <a:pPr algn="ctr" fontAlgn="auto">
              <a:spcBef>
                <a:spcPts val="0"/>
              </a:spcBef>
              <a:spcAft>
                <a:spcPts val="0"/>
              </a:spcAft>
              <a:defRPr/>
            </a:pPr>
            <a:endParaRPr lang="fr-FR" sz="1400" i="1" dirty="0">
              <a:solidFill>
                <a:schemeClr val="accent3">
                  <a:lumMod val="40000"/>
                  <a:lumOff val="6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blinds(horizontal)">
                                      <p:cBhvr>
                                        <p:cTn id="7" dur="10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3" presetClass="exit" presetSubtype="10" fill="hold" grpId="1" nodeType="withEffect">
                                  <p:stCondLst>
                                    <p:cond delay="0"/>
                                  </p:stCondLst>
                                  <p:childTnLst>
                                    <p:animEffect transition="out" filter="blinds(horizontal)">
                                      <p:cBhvr>
                                        <p:cTn id="14" dur="500"/>
                                        <p:tgtEl>
                                          <p:spTgt spid="18433"/>
                                        </p:tgtEl>
                                      </p:cBhvr>
                                    </p:animEffect>
                                    <p:set>
                                      <p:cBhvr>
                                        <p:cTn id="15" dur="1" fill="hold">
                                          <p:stCondLst>
                                            <p:cond delay="499"/>
                                          </p:stCondLst>
                                        </p:cTn>
                                        <p:tgtEl>
                                          <p:spTgt spid="18433"/>
                                        </p:tgtEl>
                                        <p:attrNameLst>
                                          <p:attrName>style.visibility</p:attrName>
                                        </p:attrNameLst>
                                      </p:cBhvr>
                                      <p:to>
                                        <p:strVal val="hidden"/>
                                      </p:to>
                                    </p:set>
                                  </p:childTnLst>
                                </p:cTn>
                              </p:par>
                              <p:par>
                                <p:cTn id="16" presetID="6"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par>
                                <p:cTn id="19" presetID="6" presetClass="entr" presetSubtype="16"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ircle(in)">
                                      <p:cBhvr>
                                        <p:cTn id="21" dur="2000"/>
                                        <p:tgtEl>
                                          <p:spTgt spid="14"/>
                                        </p:tgtEl>
                                      </p:cBhvr>
                                    </p:animEffect>
                                  </p:childTnLst>
                                </p:cTn>
                              </p:par>
                              <p:par>
                                <p:cTn id="22" presetID="6" presetClass="entr" presetSubtype="16"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par>
                                <p:cTn id="25" presetID="53" presetClass="entr" presetSubtype="0" fill="hold"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 calcmode="lin" valueType="num">
                                      <p:cBhvr>
                                        <p:cTn id="2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29" dur="1000"/>
                                        <p:tgtEl>
                                          <p:spTgt spid="12">
                                            <p:txEl>
                                              <p:pRg st="0" end="0"/>
                                            </p:txEl>
                                          </p:spTgt>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18433" grpId="1"/>
      <p:bldP spid="7" grpId="1"/>
      <p:bldP spid="10"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51520" y="188640"/>
            <a:ext cx="8712968" cy="648072"/>
          </a:xfrm>
          <a:prstGeom prst="rect">
            <a:avLst/>
          </a:prstGeom>
          <a:solidFill>
            <a:schemeClr val="accent6">
              <a:lumMod val="75000"/>
            </a:schemeClr>
          </a:solidFill>
          <a:effectLst>
            <a:glow rad="101600">
              <a:schemeClr val="accent6">
                <a:lumMod val="40000"/>
                <a:lumOff val="6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1509" name="Rectangle 3"/>
          <p:cNvSpPr>
            <a:spLocks noChangeArrowheads="1"/>
          </p:cNvSpPr>
          <p:nvPr/>
        </p:nvSpPr>
        <p:spPr bwMode="auto">
          <a:xfrm>
            <a:off x="1763713" y="188913"/>
            <a:ext cx="5761037" cy="584200"/>
          </a:xfrm>
          <a:prstGeom prst="rect">
            <a:avLst/>
          </a:prstGeom>
          <a:noFill/>
          <a:ln w="9525">
            <a:noFill/>
            <a:miter lim="800000"/>
            <a:headEnd/>
            <a:tailEnd/>
          </a:ln>
        </p:spPr>
        <p:txBody>
          <a:bodyPr>
            <a:spAutoFit/>
          </a:bodyPr>
          <a:lstStyle/>
          <a:p>
            <a:pPr algn="ctr"/>
            <a:r>
              <a:rPr lang="fr-FR" sz="3200" b="1"/>
              <a:t>PENDANT L’ÉTUDE</a:t>
            </a:r>
          </a:p>
        </p:txBody>
      </p:sp>
      <p:sp>
        <p:nvSpPr>
          <p:cNvPr id="5" name="ZoneTexte 4"/>
          <p:cNvSpPr txBox="1"/>
          <p:nvPr/>
        </p:nvSpPr>
        <p:spPr>
          <a:xfrm>
            <a:off x="250825" y="981075"/>
            <a:ext cx="8642350" cy="5386388"/>
          </a:xfrm>
          <a:prstGeom prst="rect">
            <a:avLst/>
          </a:prstGeom>
          <a:noFill/>
        </p:spPr>
        <p:txBody>
          <a:bodyPr>
            <a:spAutoFit/>
          </a:bodyPr>
          <a:lstStyle/>
          <a:p>
            <a:pPr algn="ctr" fontAlgn="auto">
              <a:spcBef>
                <a:spcPts val="0"/>
              </a:spcBef>
              <a:spcAft>
                <a:spcPts val="0"/>
              </a:spcAft>
              <a:defRPr/>
            </a:pPr>
            <a:r>
              <a:rPr lang="fr-FR" sz="2800" b="1" u="sng" dirty="0">
                <a:solidFill>
                  <a:schemeClr val="accent6">
                    <a:lumMod val="40000"/>
                    <a:lumOff val="60000"/>
                  </a:schemeClr>
                </a:solidFill>
                <a:latin typeface="Comic Sans MS" pitchFamily="66" charset="0"/>
                <a:cs typeface="+mn-cs"/>
              </a:rPr>
              <a:t>Autre exemple : pour la conclusion</a:t>
            </a:r>
          </a:p>
          <a:p>
            <a:pPr fontAlgn="auto">
              <a:spcBef>
                <a:spcPts val="0"/>
              </a:spcBef>
              <a:spcAft>
                <a:spcPts val="0"/>
              </a:spcAft>
              <a:defRPr/>
            </a:pPr>
            <a:endParaRPr lang="fr-FR" dirty="0">
              <a:solidFill>
                <a:schemeClr val="accent3">
                  <a:lumMod val="40000"/>
                  <a:lumOff val="60000"/>
                </a:schemeClr>
              </a:solidFill>
              <a:latin typeface="+mn-lt"/>
              <a:cs typeface="+mn-cs"/>
            </a:endParaRPr>
          </a:p>
          <a:p>
            <a:pPr marL="457200" indent="-457200" fontAlgn="auto">
              <a:spcBef>
                <a:spcPts val="0"/>
              </a:spcBef>
              <a:spcAft>
                <a:spcPts val="0"/>
              </a:spcAft>
              <a:buFontTx/>
              <a:buAutoNum type="arabicPeriod"/>
              <a:defRPr/>
            </a:pPr>
            <a:r>
              <a:rPr lang="fr-FR" sz="2400" b="1" dirty="0">
                <a:solidFill>
                  <a:schemeClr val="accent6">
                    <a:lumMod val="40000"/>
                    <a:lumOff val="60000"/>
                  </a:schemeClr>
                </a:solidFill>
                <a:latin typeface="Arial" pitchFamily="34" charset="0"/>
                <a:cs typeface="Arial" pitchFamily="34" charset="0"/>
              </a:rPr>
              <a:t>Effectuer  la dernière lecture analytique </a:t>
            </a:r>
            <a:r>
              <a:rPr lang="fr-FR" dirty="0">
                <a:solidFill>
                  <a:schemeClr val="accent3">
                    <a:lumMod val="40000"/>
                    <a:lumOff val="60000"/>
                  </a:schemeClr>
                </a:solidFill>
                <a:latin typeface="+mn-lt"/>
                <a:cs typeface="+mn-cs"/>
              </a:rPr>
              <a:t>(épilogue du 3</a:t>
            </a:r>
            <a:r>
              <a:rPr lang="fr-FR" baseline="30000" dirty="0">
                <a:solidFill>
                  <a:schemeClr val="accent3">
                    <a:lumMod val="40000"/>
                    <a:lumOff val="60000"/>
                  </a:schemeClr>
                </a:solidFill>
                <a:latin typeface="+mn-lt"/>
                <a:cs typeface="+mn-cs"/>
              </a:rPr>
              <a:t>ème</a:t>
            </a:r>
            <a:r>
              <a:rPr lang="fr-FR" dirty="0">
                <a:solidFill>
                  <a:schemeClr val="accent3">
                    <a:lumMod val="40000"/>
                    <a:lumOff val="60000"/>
                  </a:schemeClr>
                </a:solidFill>
                <a:latin typeface="+mn-lt"/>
                <a:cs typeface="+mn-cs"/>
              </a:rPr>
              <a:t> récit) </a:t>
            </a:r>
          </a:p>
          <a:p>
            <a:pPr marL="457200" indent="-457200" fontAlgn="auto">
              <a:spcBef>
                <a:spcPts val="0"/>
              </a:spcBef>
              <a:spcAft>
                <a:spcPts val="0"/>
              </a:spcAft>
              <a:defRPr/>
            </a:pPr>
            <a:r>
              <a:rPr lang="fr-FR" dirty="0">
                <a:solidFill>
                  <a:schemeClr val="accent3">
                    <a:lumMod val="40000"/>
                    <a:lumOff val="60000"/>
                  </a:schemeClr>
                </a:solidFill>
                <a:latin typeface="+mn-lt"/>
                <a:cs typeface="+mn-cs"/>
              </a:rPr>
              <a:t/>
            </a:r>
            <a:br>
              <a:rPr lang="fr-FR" dirty="0">
                <a:solidFill>
                  <a:schemeClr val="accent3">
                    <a:lumMod val="40000"/>
                    <a:lumOff val="60000"/>
                  </a:schemeClr>
                </a:solidFill>
                <a:latin typeface="+mn-lt"/>
                <a:cs typeface="+mn-cs"/>
              </a:rPr>
            </a:br>
            <a:r>
              <a:rPr lang="fr-FR" dirty="0">
                <a:solidFill>
                  <a:schemeClr val="accent3">
                    <a:lumMod val="40000"/>
                    <a:lumOff val="60000"/>
                  </a:schemeClr>
                </a:solidFill>
                <a:latin typeface="+mn-lt"/>
                <a:cs typeface="+mn-cs"/>
              </a:rPr>
              <a:t>     - </a:t>
            </a:r>
            <a:r>
              <a:rPr lang="fr-FR" sz="2400" dirty="0">
                <a:solidFill>
                  <a:schemeClr val="accent3">
                    <a:lumMod val="40000"/>
                    <a:lumOff val="60000"/>
                  </a:schemeClr>
                </a:solidFill>
                <a:latin typeface="Arial" pitchFamily="34" charset="0"/>
                <a:cs typeface="Arial" pitchFamily="34" charset="0"/>
              </a:rPr>
              <a:t>pour compléter </a:t>
            </a:r>
            <a:r>
              <a:rPr lang="fr-FR" sz="2400" u="sng" dirty="0">
                <a:solidFill>
                  <a:schemeClr val="accent3">
                    <a:lumMod val="40000"/>
                    <a:lumOff val="60000"/>
                  </a:schemeClr>
                </a:solidFill>
                <a:latin typeface="Arial" pitchFamily="34" charset="0"/>
                <a:cs typeface="Arial" pitchFamily="34" charset="0"/>
              </a:rPr>
              <a:t>le sens du titre</a:t>
            </a:r>
            <a:r>
              <a:rPr lang="fr-FR" sz="2000" dirty="0">
                <a:solidFill>
                  <a:schemeClr val="accent3">
                    <a:lumMod val="40000"/>
                    <a:lumOff val="60000"/>
                  </a:schemeClr>
                </a:solidFill>
                <a:latin typeface="Arial" pitchFamily="34" charset="0"/>
                <a:cs typeface="Arial" pitchFamily="34" charset="0"/>
              </a:rPr>
              <a:t> : quelle « puissance » ici ? </a:t>
            </a:r>
          </a:p>
          <a:p>
            <a:pPr marL="457200" indent="-457200"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400" dirty="0">
                <a:solidFill>
                  <a:schemeClr val="accent3">
                    <a:lumMod val="40000"/>
                    <a:lumOff val="60000"/>
                  </a:schemeClr>
                </a:solidFill>
                <a:latin typeface="Arial" pitchFamily="34" charset="0"/>
                <a:cs typeface="Arial" pitchFamily="34" charset="0"/>
              </a:rPr>
              <a:t>pour compléter </a:t>
            </a:r>
            <a:r>
              <a:rPr lang="fr-FR" sz="2400" u="sng" dirty="0">
                <a:solidFill>
                  <a:schemeClr val="accent3">
                    <a:lumMod val="40000"/>
                    <a:lumOff val="60000"/>
                  </a:schemeClr>
                </a:solidFill>
                <a:latin typeface="Arial" pitchFamily="34" charset="0"/>
                <a:cs typeface="Arial" pitchFamily="34" charset="0"/>
              </a:rPr>
              <a:t>la réponse à la problématique</a:t>
            </a:r>
            <a:r>
              <a:rPr lang="fr-FR" sz="2400" dirty="0">
                <a:solidFill>
                  <a:schemeClr val="accent3">
                    <a:lumMod val="40000"/>
                    <a:lumOff val="60000"/>
                  </a:schemeClr>
                </a:solidFill>
                <a:latin typeface="Arial" pitchFamily="34" charset="0"/>
                <a:cs typeface="Arial" pitchFamily="34" charset="0"/>
              </a:rPr>
              <a:t> </a:t>
            </a:r>
            <a:r>
              <a:rPr lang="fr-FR" sz="2000" dirty="0">
                <a:solidFill>
                  <a:schemeClr val="accent3">
                    <a:lumMod val="40000"/>
                    <a:lumOff val="60000"/>
                  </a:schemeClr>
                </a:solidFill>
                <a:latin typeface="Arial" pitchFamily="34" charset="0"/>
                <a:cs typeface="Arial" pitchFamily="34" charset="0"/>
              </a:rPr>
              <a:t>: « à travers cet ultime portrait de l’héroïne, une réflexion sur la place de la femme »,</a:t>
            </a:r>
          </a:p>
          <a:p>
            <a:pPr marL="457200" indent="-457200"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400" dirty="0">
                <a:solidFill>
                  <a:schemeClr val="accent3">
                    <a:lumMod val="40000"/>
                    <a:lumOff val="60000"/>
                  </a:schemeClr>
                </a:solidFill>
                <a:latin typeface="Arial" pitchFamily="34" charset="0"/>
                <a:cs typeface="Arial" pitchFamily="34" charset="0"/>
              </a:rPr>
              <a:t>pour mettre en place</a:t>
            </a:r>
            <a:r>
              <a:rPr lang="fr-FR" sz="2000" dirty="0">
                <a:solidFill>
                  <a:schemeClr val="accent3">
                    <a:lumMod val="40000"/>
                    <a:lumOff val="60000"/>
                  </a:schemeClr>
                </a:solidFill>
                <a:latin typeface="Arial" pitchFamily="34" charset="0"/>
                <a:cs typeface="Arial" pitchFamily="34" charset="0"/>
              </a:rPr>
              <a:t>, avec de jeunes lycéens de 2</a:t>
            </a:r>
            <a:r>
              <a:rPr lang="fr-FR" sz="2000" baseline="30000" dirty="0">
                <a:solidFill>
                  <a:schemeClr val="accent3">
                    <a:lumMod val="40000"/>
                    <a:lumOff val="60000"/>
                  </a:schemeClr>
                </a:solidFill>
                <a:latin typeface="Arial" pitchFamily="34" charset="0"/>
                <a:cs typeface="Arial" pitchFamily="34" charset="0"/>
              </a:rPr>
              <a:t>nde</a:t>
            </a:r>
            <a:r>
              <a:rPr lang="fr-FR" sz="2000" dirty="0">
                <a:solidFill>
                  <a:schemeClr val="accent3">
                    <a:lumMod val="40000"/>
                    <a:lumOff val="60000"/>
                  </a:schemeClr>
                </a:solidFill>
                <a:latin typeface="Arial" pitchFamily="34" charset="0"/>
                <a:cs typeface="Arial" pitchFamily="34" charset="0"/>
              </a:rPr>
              <a:t>, qui lisent le plus souvent pour l’histoire,  </a:t>
            </a:r>
            <a:r>
              <a:rPr lang="fr-FR" sz="2400" dirty="0">
                <a:solidFill>
                  <a:schemeClr val="accent3">
                    <a:lumMod val="40000"/>
                    <a:lumOff val="60000"/>
                  </a:schemeClr>
                </a:solidFill>
                <a:latin typeface="Arial" pitchFamily="34" charset="0"/>
                <a:cs typeface="Arial" pitchFamily="34" charset="0"/>
              </a:rPr>
              <a:t>une réflexion autour du </a:t>
            </a:r>
            <a:r>
              <a:rPr lang="fr-FR" sz="2400" u="sng" dirty="0">
                <a:solidFill>
                  <a:schemeClr val="accent3">
                    <a:lumMod val="40000"/>
                    <a:lumOff val="60000"/>
                  </a:schemeClr>
                </a:solidFill>
                <a:latin typeface="Arial" pitchFamily="34" charset="0"/>
                <a:cs typeface="Arial" pitchFamily="34" charset="0"/>
              </a:rPr>
              <a:t>lien entre le style d’un écrivain et les réactions du lecteu</a:t>
            </a:r>
            <a:r>
              <a:rPr lang="fr-FR" sz="2400" dirty="0">
                <a:solidFill>
                  <a:schemeClr val="accent3">
                    <a:lumMod val="40000"/>
                    <a:lumOff val="60000"/>
                  </a:schemeClr>
                </a:solidFill>
                <a:latin typeface="Arial" pitchFamily="34" charset="0"/>
                <a:cs typeface="Arial" pitchFamily="34" charset="0"/>
              </a:rPr>
              <a:t>r</a:t>
            </a:r>
            <a:r>
              <a:rPr lang="fr-FR" sz="2000" dirty="0">
                <a:solidFill>
                  <a:schemeClr val="accent3">
                    <a:lumMod val="40000"/>
                    <a:lumOff val="60000"/>
                  </a:schemeClr>
                </a:solidFill>
                <a:latin typeface="Arial" pitchFamily="34" charset="0"/>
                <a:cs typeface="Arial" pitchFamily="34" charset="0"/>
              </a:rPr>
              <a:t> : focalisation, discours rapportés,  rythme de la phrase, choix lexicaux. On mesurera aussi le mélange des tons : du réalisme au merveilleux, du pathétique au tragique. </a:t>
            </a:r>
          </a:p>
          <a:p>
            <a:pPr marL="342900" indent="-342900" fontAlgn="auto">
              <a:spcBef>
                <a:spcPts val="0"/>
              </a:spcBef>
              <a:spcAft>
                <a:spcPts val="0"/>
              </a:spcAft>
              <a:defRPr/>
            </a:pPr>
            <a:endParaRPr lang="fr-FR" dirty="0">
              <a:solidFill>
                <a:schemeClr val="accent3">
                  <a:lumMod val="40000"/>
                  <a:lumOff val="60000"/>
                </a:schemeClr>
              </a:solidFill>
              <a:latin typeface="+mn-lt"/>
              <a:cs typeface="+mn-cs"/>
            </a:endParaRPr>
          </a:p>
          <a:p>
            <a:pPr fontAlgn="auto">
              <a:spcBef>
                <a:spcPts val="0"/>
              </a:spcBef>
              <a:spcAft>
                <a:spcPts val="0"/>
              </a:spcAft>
              <a:defRPr/>
            </a:pPr>
            <a:endParaRPr lang="fr-FR" dirty="0">
              <a:latin typeface="+mn-lt"/>
              <a:cs typeface="+mn-cs"/>
            </a:endParaRPr>
          </a:p>
        </p:txBody>
      </p:sp>
      <p:sp>
        <p:nvSpPr>
          <p:cNvPr id="6" name="ZoneTexte 5"/>
          <p:cNvSpPr txBox="1"/>
          <p:nvPr/>
        </p:nvSpPr>
        <p:spPr>
          <a:xfrm>
            <a:off x="250825" y="1268413"/>
            <a:ext cx="8642350" cy="5110162"/>
          </a:xfrm>
          <a:prstGeom prst="rect">
            <a:avLst/>
          </a:prstGeom>
          <a:noFill/>
        </p:spPr>
        <p:txBody>
          <a:bodyPr>
            <a:spAutoFit/>
          </a:bodyPr>
          <a:lstStyle/>
          <a:p>
            <a:pPr fontAlgn="auto">
              <a:spcBef>
                <a:spcPts val="0"/>
              </a:spcBef>
              <a:spcAft>
                <a:spcPts val="0"/>
              </a:spcAft>
              <a:defRPr/>
            </a:pPr>
            <a:r>
              <a:rPr lang="fr-FR" sz="2400" b="1" dirty="0">
                <a:solidFill>
                  <a:schemeClr val="accent6">
                    <a:lumMod val="40000"/>
                    <a:lumOff val="60000"/>
                  </a:schemeClr>
                </a:solidFill>
                <a:latin typeface="Arial" pitchFamily="34" charset="0"/>
                <a:cs typeface="Arial" pitchFamily="34" charset="0"/>
              </a:rPr>
              <a:t>2. Lire la critique du roman (</a:t>
            </a:r>
            <a:r>
              <a:rPr lang="fr-FR" sz="2400" b="1" i="1" dirty="0">
                <a:solidFill>
                  <a:schemeClr val="accent6">
                    <a:lumMod val="40000"/>
                    <a:lumOff val="60000"/>
                  </a:schemeClr>
                </a:solidFill>
                <a:latin typeface="Arial" pitchFamily="34" charset="0"/>
                <a:cs typeface="Arial" pitchFamily="34" charset="0"/>
              </a:rPr>
              <a:t>Télérama</a:t>
            </a:r>
            <a:r>
              <a:rPr lang="fr-FR" sz="2400" b="1" dirty="0">
                <a:solidFill>
                  <a:schemeClr val="accent6">
                    <a:lumMod val="40000"/>
                    <a:lumOff val="60000"/>
                  </a:schemeClr>
                </a:solidFill>
                <a:latin typeface="Arial" pitchFamily="34" charset="0"/>
                <a:cs typeface="Arial" pitchFamily="34" charset="0"/>
              </a:rPr>
              <a:t>)</a:t>
            </a:r>
            <a:r>
              <a:rPr lang="fr-FR" sz="2000" i="1" dirty="0">
                <a:solidFill>
                  <a:schemeClr val="accent3">
                    <a:lumMod val="40000"/>
                    <a:lumOff val="60000"/>
                  </a:schemeClr>
                </a:solidFill>
                <a:latin typeface="Arial" pitchFamily="34" charset="0"/>
                <a:cs typeface="Arial" pitchFamily="34" charset="0"/>
              </a:rPr>
              <a:t> </a:t>
            </a:r>
            <a:r>
              <a:rPr lang="fr-FR" sz="2000" dirty="0">
                <a:solidFill>
                  <a:schemeClr val="accent3">
                    <a:lumMod val="40000"/>
                    <a:lumOff val="60000"/>
                  </a:schemeClr>
                </a:solidFill>
                <a:latin typeface="Arial" pitchFamily="34" charset="0"/>
                <a:cs typeface="Arial" pitchFamily="34" charset="0"/>
              </a:rPr>
              <a:t>:</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000" b="1" u="sng" dirty="0">
                <a:solidFill>
                  <a:schemeClr val="accent3">
                    <a:lumMod val="40000"/>
                    <a:lumOff val="60000"/>
                  </a:schemeClr>
                </a:solidFill>
                <a:latin typeface="Arial" pitchFamily="34" charset="0"/>
                <a:cs typeface="Arial" pitchFamily="34" charset="0"/>
              </a:rPr>
              <a:t>Lecture silencieuse</a:t>
            </a:r>
            <a:r>
              <a:rPr lang="fr-FR" sz="2000" b="1" dirty="0">
                <a:solidFill>
                  <a:schemeClr val="accent3">
                    <a:lumMod val="40000"/>
                    <a:lumOff val="60000"/>
                  </a:schemeClr>
                </a:solidFill>
                <a:latin typeface="Arial" pitchFamily="34" charset="0"/>
                <a:cs typeface="Arial" pitchFamily="34" charset="0"/>
              </a:rPr>
              <a:t> </a:t>
            </a:r>
            <a:r>
              <a:rPr lang="fr-FR" sz="2000" dirty="0">
                <a:solidFill>
                  <a:schemeClr val="accent3">
                    <a:lumMod val="40000"/>
                    <a:lumOff val="60000"/>
                  </a:schemeClr>
                </a:solidFill>
                <a:latin typeface="Arial" pitchFamily="34" charset="0"/>
                <a:cs typeface="Arial" pitchFamily="34" charset="0"/>
              </a:rPr>
              <a:t>: repérage des points-clés du jugement ;</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a:t>
            </a:r>
            <a:r>
              <a:rPr lang="fr-FR" sz="2000" b="1" u="sng" dirty="0">
                <a:solidFill>
                  <a:schemeClr val="accent3">
                    <a:lumMod val="40000"/>
                    <a:lumOff val="60000"/>
                  </a:schemeClr>
                </a:solidFill>
                <a:latin typeface="Arial" pitchFamily="34" charset="0"/>
                <a:cs typeface="Arial" pitchFamily="34" charset="0"/>
              </a:rPr>
              <a:t>Reprise collective</a:t>
            </a:r>
            <a:r>
              <a:rPr lang="fr-FR" sz="2000" dirty="0">
                <a:solidFill>
                  <a:schemeClr val="accent3">
                    <a:lumMod val="40000"/>
                    <a:lumOff val="60000"/>
                  </a:schemeClr>
                </a:solidFill>
                <a:latin typeface="Arial" pitchFamily="34" charset="0"/>
                <a:cs typeface="Arial" pitchFamily="34" charset="0"/>
              </a:rPr>
              <a:t> : éléments de l’éloge, place occupée par le style.</a:t>
            </a:r>
          </a:p>
          <a:p>
            <a:pPr fontAlgn="auto">
              <a:spcBef>
                <a:spcPts val="0"/>
              </a:spcBef>
              <a:spcAft>
                <a:spcPts val="0"/>
              </a:spcAft>
              <a:defRPr/>
            </a:pPr>
            <a:endParaRPr lang="fr-FR" sz="800" dirty="0">
              <a:solidFill>
                <a:schemeClr val="accent3">
                  <a:lumMod val="40000"/>
                  <a:lumOff val="60000"/>
                </a:schemeClr>
              </a:solidFill>
              <a:latin typeface="Arial" pitchFamily="34" charset="0"/>
              <a:cs typeface="Arial" pitchFamily="34" charset="0"/>
            </a:endParaRPr>
          </a:p>
          <a:p>
            <a:pPr fontAlgn="auto">
              <a:spcBef>
                <a:spcPts val="0"/>
              </a:spcBef>
              <a:spcAft>
                <a:spcPts val="0"/>
              </a:spcAft>
              <a:defRPr/>
            </a:pPr>
            <a:endParaRPr lang="fr-FR" sz="2400" b="1" dirty="0">
              <a:solidFill>
                <a:schemeClr val="accent6">
                  <a:lumMod val="40000"/>
                  <a:lumOff val="60000"/>
                </a:schemeClr>
              </a:solidFill>
              <a:latin typeface="Arial" pitchFamily="34" charset="0"/>
              <a:cs typeface="Arial" pitchFamily="34" charset="0"/>
            </a:endParaRPr>
          </a:p>
          <a:p>
            <a:pPr fontAlgn="auto">
              <a:spcBef>
                <a:spcPts val="0"/>
              </a:spcBef>
              <a:spcAft>
                <a:spcPts val="0"/>
              </a:spcAft>
              <a:defRPr/>
            </a:pPr>
            <a:r>
              <a:rPr lang="fr-FR" sz="2400" b="1" dirty="0">
                <a:solidFill>
                  <a:schemeClr val="accent6">
                    <a:lumMod val="40000"/>
                    <a:lumOff val="60000"/>
                  </a:schemeClr>
                </a:solidFill>
                <a:latin typeface="Arial" pitchFamily="34" charset="0"/>
                <a:cs typeface="Arial" pitchFamily="34" charset="0"/>
              </a:rPr>
              <a:t>3. Visionner le site « Interlignes » - Épisode 3</a:t>
            </a:r>
            <a:r>
              <a:rPr lang="fr-FR" sz="2000" dirty="0">
                <a:solidFill>
                  <a:schemeClr val="accent3">
                    <a:lumMod val="40000"/>
                    <a:lumOff val="60000"/>
                  </a:schemeClr>
                </a:solidFill>
                <a:latin typeface="Arial" pitchFamily="34" charset="0"/>
                <a:cs typeface="Arial" pitchFamily="34" charset="0"/>
              </a:rPr>
              <a:t> </a:t>
            </a:r>
            <a:r>
              <a:rPr lang="fr-FR" sz="1400" dirty="0">
                <a:solidFill>
                  <a:schemeClr val="accent3">
                    <a:lumMod val="40000"/>
                    <a:lumOff val="60000"/>
                  </a:schemeClr>
                </a:solidFill>
                <a:latin typeface="Arial" pitchFamily="34" charset="0"/>
                <a:cs typeface="Arial" pitchFamily="34" charset="0"/>
              </a:rPr>
              <a:t>[ sauf  passage central : la lecture et les influences ]  </a:t>
            </a:r>
            <a:r>
              <a:rPr lang="fr-FR" sz="2000" dirty="0">
                <a:solidFill>
                  <a:schemeClr val="accent3">
                    <a:lumMod val="40000"/>
                    <a:lumOff val="60000"/>
                  </a:schemeClr>
                </a:solidFill>
                <a:latin typeface="Arial" pitchFamily="34" charset="0"/>
                <a:cs typeface="Arial" pitchFamily="34" charset="0"/>
              </a:rPr>
              <a:t>afin de comparer </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les réactions des lycéens : éloge / blâme</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     - les réactions du journaliste : sa neutralité ? </a:t>
            </a:r>
          </a:p>
          <a:p>
            <a:pPr fontAlgn="auto">
              <a:spcBef>
                <a:spcPts val="0"/>
              </a:spcBef>
              <a:spcAft>
                <a:spcPts val="0"/>
              </a:spcAft>
              <a:defRPr/>
            </a:pPr>
            <a:r>
              <a:rPr lang="fr-FR" sz="2000" dirty="0">
                <a:solidFill>
                  <a:schemeClr val="accent3">
                    <a:lumMod val="40000"/>
                    <a:lumOff val="60000"/>
                  </a:schemeClr>
                </a:solidFill>
                <a:latin typeface="Arial" pitchFamily="34" charset="0"/>
                <a:cs typeface="Arial" pitchFamily="34" charset="0"/>
              </a:rPr>
              <a:t>Analyse des réponses données par Marie </a:t>
            </a:r>
            <a:r>
              <a:rPr lang="fr-FR" sz="2000" dirty="0" err="1">
                <a:solidFill>
                  <a:schemeClr val="accent3">
                    <a:lumMod val="40000"/>
                    <a:lumOff val="60000"/>
                  </a:schemeClr>
                </a:solidFill>
                <a:latin typeface="Arial" pitchFamily="34" charset="0"/>
                <a:cs typeface="Arial" pitchFamily="34" charset="0"/>
              </a:rPr>
              <a:t>Ndiaye</a:t>
            </a:r>
            <a:r>
              <a:rPr lang="fr-FR" sz="2000" dirty="0">
                <a:solidFill>
                  <a:schemeClr val="accent3">
                    <a:lumMod val="40000"/>
                    <a:lumOff val="60000"/>
                  </a:schemeClr>
                </a:solidFill>
                <a:latin typeface="Arial" pitchFamily="34" charset="0"/>
                <a:cs typeface="Arial" pitchFamily="34" charset="0"/>
              </a:rPr>
              <a:t> </a:t>
            </a:r>
            <a:r>
              <a:rPr lang="fr-FR" sz="1400" dirty="0">
                <a:solidFill>
                  <a:schemeClr val="accent3">
                    <a:lumMod val="40000"/>
                    <a:lumOff val="60000"/>
                  </a:schemeClr>
                </a:solidFill>
                <a:latin typeface="Arial" pitchFamily="34" charset="0"/>
                <a:cs typeface="Arial" pitchFamily="34" charset="0"/>
              </a:rPr>
              <a:t>(Doc. </a:t>
            </a:r>
            <a:r>
              <a:rPr lang="fr-FR" sz="1400" dirty="0" err="1">
                <a:solidFill>
                  <a:schemeClr val="accent3">
                    <a:lumMod val="40000"/>
                    <a:lumOff val="60000"/>
                  </a:schemeClr>
                </a:solidFill>
                <a:latin typeface="Arial" pitchFamily="34" charset="0"/>
                <a:cs typeface="Arial" pitchFamily="34" charset="0"/>
              </a:rPr>
              <a:t>Pdf</a:t>
            </a:r>
            <a:r>
              <a:rPr lang="fr-FR" sz="1400" dirty="0">
                <a:solidFill>
                  <a:schemeClr val="accent3">
                    <a:lumMod val="40000"/>
                    <a:lumOff val="60000"/>
                  </a:schemeClr>
                </a:solidFill>
                <a:latin typeface="Arial" pitchFamily="34" charset="0"/>
                <a:cs typeface="Arial" pitchFamily="34" charset="0"/>
              </a:rPr>
              <a:t> sur écran)</a:t>
            </a:r>
          </a:p>
          <a:p>
            <a:pPr fontAlgn="auto">
              <a:spcBef>
                <a:spcPts val="0"/>
              </a:spcBef>
              <a:spcAft>
                <a:spcPts val="0"/>
              </a:spcAft>
              <a:defRPr/>
            </a:pPr>
            <a:endParaRPr lang="fr-FR" sz="2400" b="1" dirty="0">
              <a:solidFill>
                <a:schemeClr val="accent6">
                  <a:lumMod val="40000"/>
                  <a:lumOff val="60000"/>
                </a:schemeClr>
              </a:solidFill>
              <a:latin typeface="Arial" pitchFamily="34" charset="0"/>
              <a:cs typeface="Arial" pitchFamily="34" charset="0"/>
            </a:endParaRPr>
          </a:p>
          <a:p>
            <a:pPr fontAlgn="auto">
              <a:spcBef>
                <a:spcPts val="0"/>
              </a:spcBef>
              <a:spcAft>
                <a:spcPts val="0"/>
              </a:spcAft>
              <a:defRPr/>
            </a:pPr>
            <a:r>
              <a:rPr lang="fr-FR" sz="2400" b="1" dirty="0">
                <a:solidFill>
                  <a:schemeClr val="accent6">
                    <a:lumMod val="40000"/>
                    <a:lumOff val="60000"/>
                  </a:schemeClr>
                </a:solidFill>
                <a:latin typeface="Arial" pitchFamily="34" charset="0"/>
                <a:cs typeface="Arial" pitchFamily="34" charset="0"/>
              </a:rPr>
              <a:t>4. Écouter la lecture effectuée par Marie </a:t>
            </a:r>
            <a:r>
              <a:rPr lang="fr-FR" sz="2400" b="1" dirty="0" err="1">
                <a:solidFill>
                  <a:schemeClr val="accent6">
                    <a:lumMod val="40000"/>
                    <a:lumOff val="60000"/>
                  </a:schemeClr>
                </a:solidFill>
                <a:latin typeface="Arial" pitchFamily="34" charset="0"/>
                <a:cs typeface="Arial" pitchFamily="34" charset="0"/>
              </a:rPr>
              <a:t>NDiaye</a:t>
            </a:r>
            <a:r>
              <a:rPr lang="fr-FR" sz="2400" b="1" dirty="0">
                <a:solidFill>
                  <a:schemeClr val="accent6">
                    <a:lumMod val="40000"/>
                    <a:lumOff val="60000"/>
                  </a:schemeClr>
                </a:solidFill>
                <a:latin typeface="Arial" pitchFamily="34" charset="0"/>
                <a:cs typeface="Arial" pitchFamily="34" charset="0"/>
              </a:rPr>
              <a:t> </a:t>
            </a:r>
            <a:r>
              <a:rPr lang="fr-FR" sz="2000" dirty="0">
                <a:solidFill>
                  <a:schemeClr val="accent3">
                    <a:lumMod val="40000"/>
                    <a:lumOff val="60000"/>
                  </a:schemeClr>
                </a:solidFill>
                <a:latin typeface="Arial" pitchFamily="34" charset="0"/>
                <a:cs typeface="Arial" pitchFamily="34" charset="0"/>
              </a:rPr>
              <a:t>[ en ligne sur « You Tube » ] === discussion : la façon dont un écrivain perçoit son propre texte, à travers ses objectifs comparée aux réactions et aux « droits » du lecteur ? </a:t>
            </a:r>
          </a:p>
          <a:p>
            <a:pPr fontAlgn="auto">
              <a:spcBef>
                <a:spcPts val="0"/>
              </a:spcBef>
              <a:spcAft>
                <a:spcPts val="0"/>
              </a:spcAft>
              <a:defRPr/>
            </a:pPr>
            <a:r>
              <a:rPr lang="fr-FR" dirty="0">
                <a:solidFill>
                  <a:schemeClr val="accent3">
                    <a:lumMod val="40000"/>
                    <a:lumOff val="60000"/>
                  </a:schemeClr>
                </a:solidFill>
                <a:latin typeface="+mn-lt"/>
                <a:cs typeface="+mn-cs"/>
              </a:rPr>
              <a:t> </a:t>
            </a:r>
            <a:endParaRPr lang="fr-FR"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16" fill="hold" grpId="1" nodeType="clickEffect">
                                  <p:stCondLst>
                                    <p:cond delay="0"/>
                                  </p:stCondLst>
                                  <p:childTnLst>
                                    <p:animEffect transition="out" filter="circle(in)">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3000" b="-3000"/>
          </a:stretch>
        </a:blipFill>
        <a:effectLst/>
      </p:bgPr>
    </p:bg>
    <p:spTree>
      <p:nvGrpSpPr>
        <p:cNvPr id="1" name=""/>
        <p:cNvGrpSpPr/>
        <p:nvPr/>
      </p:nvGrpSpPr>
      <p:grpSpPr>
        <a:xfrm>
          <a:off x="0" y="0"/>
          <a:ext cx="0" cy="0"/>
          <a:chOff x="0" y="0"/>
          <a:chExt cx="0" cy="0"/>
        </a:xfrm>
      </p:grpSpPr>
      <p:sp>
        <p:nvSpPr>
          <p:cNvPr id="3" name="Rectangle 2"/>
          <p:cNvSpPr/>
          <p:nvPr/>
        </p:nvSpPr>
        <p:spPr>
          <a:xfrm>
            <a:off x="0" y="0"/>
            <a:ext cx="9144000" cy="6207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ZoneTexte 4"/>
          <p:cNvSpPr txBox="1"/>
          <p:nvPr/>
        </p:nvSpPr>
        <p:spPr>
          <a:xfrm>
            <a:off x="2124075" y="0"/>
            <a:ext cx="4895850" cy="584200"/>
          </a:xfrm>
          <a:prstGeom prst="rect">
            <a:avLst/>
          </a:prstGeom>
          <a:noFill/>
        </p:spPr>
        <p:txBody>
          <a:bodyPr>
            <a:spAutoFit/>
          </a:bodyPr>
          <a:lstStyle/>
          <a:p>
            <a:pPr algn="ctr" fontAlgn="auto">
              <a:spcBef>
                <a:spcPts val="0"/>
              </a:spcBef>
              <a:spcAft>
                <a:spcPts val="0"/>
              </a:spcAft>
              <a:defRPr/>
            </a:pPr>
            <a:r>
              <a:rPr lang="fr-FR" sz="3200" b="1" dirty="0">
                <a:solidFill>
                  <a:schemeClr val="accent6">
                    <a:lumMod val="40000"/>
                    <a:lumOff val="60000"/>
                  </a:schemeClr>
                </a:solidFill>
                <a:latin typeface="Comic Sans MS" pitchFamily="66" charset="0"/>
                <a:cs typeface="+mn-cs"/>
              </a:rPr>
              <a:t>EN AVAL</a:t>
            </a:r>
            <a:endParaRPr lang="fr-FR" sz="3200" b="1" dirty="0">
              <a:solidFill>
                <a:schemeClr val="accent6">
                  <a:lumMod val="40000"/>
                  <a:lumOff val="60000"/>
                </a:schemeClr>
              </a:solidFill>
              <a:latin typeface="Comic Sans MS" pitchFamily="66" charset="0"/>
              <a:cs typeface="+mn-cs"/>
            </a:endParaRPr>
          </a:p>
        </p:txBody>
      </p:sp>
      <p:sp>
        <p:nvSpPr>
          <p:cNvPr id="7" name="Organigramme : Alternative 6"/>
          <p:cNvSpPr/>
          <p:nvPr/>
        </p:nvSpPr>
        <p:spPr>
          <a:xfrm flipV="1">
            <a:off x="0" y="3213100"/>
            <a:ext cx="1908175" cy="377825"/>
          </a:xfrm>
          <a:prstGeom prst="flowChartAlternateProcess">
            <a:avLst/>
          </a:prstGeom>
          <a:solidFill>
            <a:schemeClr val="tx1"/>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Organigramme : Alternative 7"/>
          <p:cNvSpPr/>
          <p:nvPr/>
        </p:nvSpPr>
        <p:spPr>
          <a:xfrm flipV="1">
            <a:off x="7308850" y="3213100"/>
            <a:ext cx="1835150" cy="377825"/>
          </a:xfrm>
          <a:prstGeom prst="flowChartAlternateProcess">
            <a:avLst/>
          </a:prstGeom>
          <a:solidFill>
            <a:schemeClr val="tx1"/>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ZoneTexte 8"/>
          <p:cNvSpPr txBox="1"/>
          <p:nvPr/>
        </p:nvSpPr>
        <p:spPr>
          <a:xfrm>
            <a:off x="0" y="3213100"/>
            <a:ext cx="2051050" cy="369888"/>
          </a:xfrm>
          <a:prstGeom prst="rect">
            <a:avLst/>
          </a:prstGeom>
          <a:noFill/>
        </p:spPr>
        <p:txBody>
          <a:bodyPr>
            <a:spAutoFit/>
          </a:bodyPr>
          <a:lstStyle/>
          <a:p>
            <a:pPr fontAlgn="auto">
              <a:spcBef>
                <a:spcPts val="0"/>
              </a:spcBef>
              <a:spcAft>
                <a:spcPts val="0"/>
              </a:spcAft>
              <a:defRPr/>
            </a:pPr>
            <a:r>
              <a:rPr lang="fr-FR" b="1" dirty="0">
                <a:solidFill>
                  <a:schemeClr val="accent6">
                    <a:lumMod val="40000"/>
                    <a:lumOff val="60000"/>
                  </a:schemeClr>
                </a:solidFill>
                <a:latin typeface="Arial" pitchFamily="34" charset="0"/>
                <a:cs typeface="Arial" pitchFamily="34" charset="0"/>
              </a:rPr>
              <a:t>Création d’écran</a:t>
            </a:r>
            <a:endParaRPr lang="fr-FR" b="1" dirty="0">
              <a:solidFill>
                <a:schemeClr val="accent6">
                  <a:lumMod val="40000"/>
                  <a:lumOff val="60000"/>
                </a:schemeClr>
              </a:solidFill>
              <a:latin typeface="Arial" pitchFamily="34" charset="0"/>
              <a:cs typeface="Arial" pitchFamily="34" charset="0"/>
            </a:endParaRPr>
          </a:p>
        </p:txBody>
      </p:sp>
      <p:sp>
        <p:nvSpPr>
          <p:cNvPr id="10" name="ZoneTexte 9"/>
          <p:cNvSpPr txBox="1"/>
          <p:nvPr/>
        </p:nvSpPr>
        <p:spPr>
          <a:xfrm>
            <a:off x="7308850" y="3213100"/>
            <a:ext cx="1835150" cy="369888"/>
          </a:xfrm>
          <a:prstGeom prst="rect">
            <a:avLst/>
          </a:prstGeom>
          <a:noFill/>
        </p:spPr>
        <p:txBody>
          <a:bodyPr>
            <a:spAutoFit/>
          </a:bodyPr>
          <a:lstStyle/>
          <a:p>
            <a:pPr algn="ctr" fontAlgn="auto">
              <a:spcBef>
                <a:spcPts val="0"/>
              </a:spcBef>
              <a:spcAft>
                <a:spcPts val="0"/>
              </a:spcAft>
              <a:defRPr/>
            </a:pPr>
            <a:r>
              <a:rPr lang="fr-FR" b="1" dirty="0">
                <a:solidFill>
                  <a:schemeClr val="accent6">
                    <a:lumMod val="40000"/>
                    <a:lumOff val="60000"/>
                  </a:schemeClr>
                </a:solidFill>
                <a:latin typeface="Arial" pitchFamily="34" charset="0"/>
                <a:cs typeface="Arial" pitchFamily="34" charset="0"/>
              </a:rPr>
              <a:t>Devoir</a:t>
            </a:r>
            <a:r>
              <a:rPr lang="fr-FR" b="1" dirty="0">
                <a:solidFill>
                  <a:schemeClr val="accent6">
                    <a:lumMod val="40000"/>
                    <a:lumOff val="60000"/>
                  </a:schemeClr>
                </a:solidFill>
                <a:latin typeface="+mn-lt"/>
                <a:cs typeface="+mn-cs"/>
              </a:rPr>
              <a:t> </a:t>
            </a:r>
            <a:endParaRPr lang="fr-FR" dirty="0">
              <a:solidFill>
                <a:schemeClr val="accent6">
                  <a:lumMod val="40000"/>
                  <a:lumOff val="60000"/>
                </a:schemeClr>
              </a:solidFill>
              <a:latin typeface="+mn-lt"/>
              <a:cs typeface="+mn-cs"/>
            </a:endParaRPr>
          </a:p>
        </p:txBody>
      </p:sp>
      <p:sp>
        <p:nvSpPr>
          <p:cNvPr id="11" name="Rectangle 10"/>
          <p:cNvSpPr/>
          <p:nvPr/>
        </p:nvSpPr>
        <p:spPr>
          <a:xfrm>
            <a:off x="0" y="6381750"/>
            <a:ext cx="9144000" cy="4762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2" name="ZoneTexte 11"/>
          <p:cNvSpPr txBox="1"/>
          <p:nvPr/>
        </p:nvSpPr>
        <p:spPr>
          <a:xfrm>
            <a:off x="1547813" y="6381750"/>
            <a:ext cx="5976937" cy="368300"/>
          </a:xfrm>
          <a:prstGeom prst="rect">
            <a:avLst/>
          </a:prstGeom>
          <a:noFill/>
        </p:spPr>
        <p:txBody>
          <a:bodyPr>
            <a:spAutoFit/>
          </a:bodyPr>
          <a:lstStyle/>
          <a:p>
            <a:pPr algn="ctr" fontAlgn="auto">
              <a:spcBef>
                <a:spcPts val="0"/>
              </a:spcBef>
              <a:spcAft>
                <a:spcPts val="0"/>
              </a:spcAft>
              <a:defRPr/>
            </a:pPr>
            <a:r>
              <a:rPr lang="fr-FR" b="1" dirty="0">
                <a:solidFill>
                  <a:schemeClr val="accent6">
                    <a:lumMod val="40000"/>
                    <a:lumOff val="60000"/>
                  </a:schemeClr>
                </a:solidFill>
                <a:latin typeface="Arial" pitchFamily="34" charset="0"/>
                <a:cs typeface="Arial" pitchFamily="34" charset="0"/>
              </a:rPr>
              <a:t>Contrôle sur la séquence</a:t>
            </a:r>
            <a:endParaRPr lang="fr-FR" b="1" dirty="0">
              <a:solidFill>
                <a:schemeClr val="accent6">
                  <a:lumMod val="40000"/>
                  <a:lumOff val="60000"/>
                </a:schemeClr>
              </a:solidFill>
              <a:latin typeface="Arial" pitchFamily="34" charset="0"/>
              <a:cs typeface="Arial" pitchFamily="34" charset="0"/>
            </a:endParaRPr>
          </a:p>
        </p:txBody>
      </p:sp>
      <p:sp>
        <p:nvSpPr>
          <p:cNvPr id="13" name="Rectangle 12"/>
          <p:cNvSpPr/>
          <p:nvPr/>
        </p:nvSpPr>
        <p:spPr>
          <a:xfrm>
            <a:off x="1116013" y="981075"/>
            <a:ext cx="6985000" cy="1727200"/>
          </a:xfrm>
          <a:prstGeom prst="rect">
            <a:avLst/>
          </a:prstGeom>
          <a:gradFill flip="none" rotWithShape="1">
            <a:gsLst>
              <a:gs pos="0">
                <a:schemeClr val="accent2">
                  <a:lumMod val="40000"/>
                  <a:lumOff val="60000"/>
                  <a:alpha val="70000"/>
                </a:schemeClr>
              </a:gs>
              <a:gs pos="64999">
                <a:srgbClr val="F0EBD5"/>
              </a:gs>
              <a:gs pos="100000">
                <a:srgbClr val="D1C39F"/>
              </a:gs>
            </a:gsLst>
            <a:lin ang="27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ZoneTexte 13"/>
          <p:cNvSpPr txBox="1">
            <a:spLocks noChangeArrowheads="1"/>
          </p:cNvSpPr>
          <p:nvPr/>
        </p:nvSpPr>
        <p:spPr bwMode="auto">
          <a:xfrm>
            <a:off x="1187450" y="1052513"/>
            <a:ext cx="6840538" cy="1970087"/>
          </a:xfrm>
          <a:prstGeom prst="rect">
            <a:avLst/>
          </a:prstGeom>
          <a:noFill/>
          <a:ln w="9525">
            <a:noFill/>
            <a:miter lim="800000"/>
            <a:headEnd/>
            <a:tailEnd/>
          </a:ln>
        </p:spPr>
        <p:txBody>
          <a:bodyPr>
            <a:spAutoFit/>
          </a:bodyPr>
          <a:lstStyle/>
          <a:p>
            <a:r>
              <a:rPr lang="fr-FR" sz="2400" b="1" u="sng"/>
              <a:t>Objectif </a:t>
            </a:r>
            <a:r>
              <a:rPr lang="fr-FR" sz="2000"/>
              <a:t>:  vérifier la compréhension du récit et la mémorisation des cours </a:t>
            </a:r>
          </a:p>
          <a:p>
            <a:r>
              <a:rPr lang="fr-FR" sz="2000"/>
              <a:t>À partir des écrans initiaux (introduction) remontrés, on propose </a:t>
            </a:r>
            <a:r>
              <a:rPr lang="fr-FR" sz="2000" b="1"/>
              <a:t>un questionnaire </a:t>
            </a:r>
            <a:r>
              <a:rPr lang="fr-FR" sz="2000"/>
              <a:t>permettant de les lier aux textes lus et aux passages étudiés.</a:t>
            </a:r>
          </a:p>
          <a:p>
            <a:endParaRPr lang="fr-FR">
              <a:latin typeface="Calibri" pitchFamily="34" charset="0"/>
            </a:endParaRPr>
          </a:p>
        </p:txBody>
      </p:sp>
      <p:sp>
        <p:nvSpPr>
          <p:cNvPr id="15" name="Rectangle 14"/>
          <p:cNvSpPr/>
          <p:nvPr/>
        </p:nvSpPr>
        <p:spPr>
          <a:xfrm>
            <a:off x="468313" y="3789363"/>
            <a:ext cx="8280400" cy="2447925"/>
          </a:xfrm>
          <a:prstGeom prst="rect">
            <a:avLst/>
          </a:prstGeom>
          <a:gradFill flip="none" rotWithShape="1">
            <a:gsLst>
              <a:gs pos="0">
                <a:schemeClr val="accent2">
                  <a:lumMod val="40000"/>
                  <a:lumOff val="60000"/>
                  <a:alpha val="70000"/>
                </a:schemeClr>
              </a:gs>
              <a:gs pos="64999">
                <a:srgbClr val="F0EBD5"/>
              </a:gs>
              <a:gs pos="100000">
                <a:srgbClr val="D1C39F"/>
              </a:gs>
            </a:gsLst>
            <a:lin ang="27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6" name="ZoneTexte 15"/>
          <p:cNvSpPr txBox="1">
            <a:spLocks noChangeArrowheads="1"/>
          </p:cNvSpPr>
          <p:nvPr/>
        </p:nvSpPr>
        <p:spPr bwMode="auto">
          <a:xfrm>
            <a:off x="611188" y="3933825"/>
            <a:ext cx="7777162" cy="2492375"/>
          </a:xfrm>
          <a:prstGeom prst="rect">
            <a:avLst/>
          </a:prstGeom>
          <a:noFill/>
          <a:ln w="9525">
            <a:noFill/>
            <a:miter lim="800000"/>
            <a:headEnd/>
            <a:tailEnd/>
          </a:ln>
        </p:spPr>
        <p:txBody>
          <a:bodyPr>
            <a:spAutoFit/>
          </a:bodyPr>
          <a:lstStyle/>
          <a:p>
            <a:r>
              <a:rPr lang="fr-FR" sz="2400" b="1" u="sng"/>
              <a:t>Production sur écran</a:t>
            </a:r>
            <a:r>
              <a:rPr lang="fr-FR"/>
              <a:t> [réalisée par les élèves non impliqués dans les présentations des études globales] – groupes de 4 élèves : </a:t>
            </a:r>
            <a:r>
              <a:rPr lang="fr-FR" sz="2000"/>
              <a:t>présenter </a:t>
            </a:r>
            <a:r>
              <a:rPr lang="fr-FR" sz="2000" u="sng"/>
              <a:t>un passage</a:t>
            </a:r>
            <a:r>
              <a:rPr lang="fr-FR" sz="2000"/>
              <a:t> du récit lu [15-20 lignes, au choix] </a:t>
            </a:r>
            <a:r>
              <a:rPr lang="fr-FR" sz="2000" u="sng"/>
              <a:t>au moyen de 3 écrans associant texte et iconographie</a:t>
            </a:r>
            <a:r>
              <a:rPr lang="fr-FR" sz="2000"/>
              <a:t> :</a:t>
            </a:r>
          </a:p>
          <a:p>
            <a:r>
              <a:rPr lang="fr-FR"/>
              <a:t>- un écran d’introduction,</a:t>
            </a:r>
          </a:p>
          <a:p>
            <a:r>
              <a:rPr lang="fr-FR"/>
              <a:t>- un écran correspondant à deux « axes » d’approche,</a:t>
            </a:r>
          </a:p>
          <a:p>
            <a:r>
              <a:rPr lang="fr-FR"/>
              <a:t>- un écran de conclusion pour justifier le choix du passage.</a:t>
            </a:r>
          </a:p>
          <a:p>
            <a:endParaRPr lang="fr-FR">
              <a:latin typeface="Calibri" pitchFamily="34" charset="0"/>
            </a:endParaRPr>
          </a:p>
        </p:txBody>
      </p:sp>
      <p:sp>
        <p:nvSpPr>
          <p:cNvPr id="17" name="Rectangle 16"/>
          <p:cNvSpPr/>
          <p:nvPr/>
        </p:nvSpPr>
        <p:spPr>
          <a:xfrm>
            <a:off x="468313" y="692150"/>
            <a:ext cx="8280400" cy="2376488"/>
          </a:xfrm>
          <a:prstGeom prst="rect">
            <a:avLst/>
          </a:prstGeom>
          <a:gradFill flip="none" rotWithShape="1">
            <a:gsLst>
              <a:gs pos="0">
                <a:schemeClr val="accent2">
                  <a:lumMod val="40000"/>
                  <a:lumOff val="60000"/>
                  <a:alpha val="70000"/>
                </a:schemeClr>
              </a:gs>
              <a:gs pos="64999">
                <a:srgbClr val="F0EBD5"/>
              </a:gs>
              <a:gs pos="100000">
                <a:srgbClr val="D1C39F"/>
              </a:gs>
            </a:gsLst>
            <a:lin ang="27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 name="ZoneTexte 19"/>
          <p:cNvSpPr txBox="1"/>
          <p:nvPr/>
        </p:nvSpPr>
        <p:spPr>
          <a:xfrm>
            <a:off x="684213" y="836613"/>
            <a:ext cx="7920037" cy="2400300"/>
          </a:xfrm>
          <a:prstGeom prst="rect">
            <a:avLst/>
          </a:prstGeom>
          <a:noFill/>
        </p:spPr>
        <p:txBody>
          <a:bodyPr>
            <a:spAutoFit/>
          </a:bodyPr>
          <a:lstStyle/>
          <a:p>
            <a:pPr fontAlgn="auto">
              <a:spcBef>
                <a:spcPts val="0"/>
              </a:spcBef>
              <a:spcAft>
                <a:spcPts val="0"/>
              </a:spcAft>
              <a:defRPr/>
            </a:pPr>
            <a:r>
              <a:rPr lang="fr-FR" sz="2400" b="1" u="sng" dirty="0">
                <a:latin typeface="Arial" pitchFamily="34" charset="0"/>
                <a:cs typeface="Arial" pitchFamily="34" charset="0"/>
              </a:rPr>
              <a:t>Devoir</a:t>
            </a:r>
            <a:r>
              <a:rPr lang="fr-FR" dirty="0">
                <a:latin typeface="Arial" pitchFamily="34" charset="0"/>
                <a:cs typeface="Arial" pitchFamily="34" charset="0"/>
              </a:rPr>
              <a:t> : </a:t>
            </a:r>
            <a:r>
              <a:rPr lang="fr-FR" sz="2000" b="1" dirty="0">
                <a:latin typeface="Arial" pitchFamily="34" charset="0"/>
                <a:cs typeface="Arial" pitchFamily="34" charset="0"/>
              </a:rPr>
              <a:t>réemploi des acquis du site sur un sujet d’invention</a:t>
            </a:r>
          </a:p>
          <a:p>
            <a:pPr fontAlgn="auto">
              <a:spcBef>
                <a:spcPts val="0"/>
              </a:spcBef>
              <a:spcAft>
                <a:spcPts val="0"/>
              </a:spcAft>
              <a:defRPr/>
            </a:pPr>
            <a:r>
              <a:rPr lang="fr-FR" b="1" dirty="0">
                <a:solidFill>
                  <a:schemeClr val="accent2">
                    <a:lumMod val="75000"/>
                  </a:schemeClr>
                </a:solidFill>
                <a:latin typeface="Arial" pitchFamily="34" charset="0"/>
                <a:cs typeface="Arial" pitchFamily="34" charset="0"/>
              </a:rPr>
              <a:t>Journaliste, vous interviewez Marie </a:t>
            </a:r>
            <a:r>
              <a:rPr lang="fr-FR" b="1" dirty="0" err="1">
                <a:solidFill>
                  <a:schemeClr val="accent2">
                    <a:lumMod val="75000"/>
                  </a:schemeClr>
                </a:solidFill>
                <a:latin typeface="Arial" pitchFamily="34" charset="0"/>
                <a:cs typeface="Arial" pitchFamily="34" charset="0"/>
              </a:rPr>
              <a:t>NDiaye</a:t>
            </a:r>
            <a:r>
              <a:rPr lang="fr-FR" b="1" dirty="0">
                <a:solidFill>
                  <a:schemeClr val="accent2">
                    <a:lumMod val="75000"/>
                  </a:schemeClr>
                </a:solidFill>
                <a:latin typeface="Arial" pitchFamily="34" charset="0"/>
                <a:cs typeface="Arial" pitchFamily="34" charset="0"/>
              </a:rPr>
              <a:t>. En vous appuyant sur le récit lu personnellement, rédigez cette interview.</a:t>
            </a:r>
          </a:p>
          <a:p>
            <a:pPr fontAlgn="auto">
              <a:spcBef>
                <a:spcPts val="0"/>
              </a:spcBef>
              <a:spcAft>
                <a:spcPts val="0"/>
              </a:spcAft>
              <a:defRPr/>
            </a:pPr>
            <a:r>
              <a:rPr lang="fr-FR" dirty="0">
                <a:latin typeface="Arial" pitchFamily="34" charset="0"/>
                <a:cs typeface="Arial" pitchFamily="34" charset="0"/>
              </a:rPr>
              <a:t>La correction de ce devoir mettra en évidence la pertinence des questions posées, leur enchaînement et leur diversité, l’appropriation des réponses, et la vivacité d’ensemble, la cohérence entre les réponses et les acquis de l’étude : reprise des points de vue de Marie </a:t>
            </a:r>
            <a:r>
              <a:rPr lang="fr-FR" dirty="0" err="1">
                <a:latin typeface="Arial" pitchFamily="34" charset="0"/>
                <a:cs typeface="Arial" pitchFamily="34" charset="0"/>
              </a:rPr>
              <a:t>NDiaye</a:t>
            </a:r>
            <a:r>
              <a:rPr lang="fr-FR" dirty="0">
                <a:latin typeface="Arial" pitchFamily="34" charset="0"/>
                <a:cs typeface="Arial" pitchFamily="34" charset="0"/>
              </a:rPr>
              <a:t>, analyse des textes.</a:t>
            </a:r>
          </a:p>
          <a:p>
            <a:pPr fontAlgn="auto">
              <a:spcBef>
                <a:spcPts val="0"/>
              </a:spcBef>
              <a:spcAft>
                <a:spcPts val="0"/>
              </a:spcAft>
              <a:defRPr/>
            </a:pPr>
            <a:endParaRPr lang="fr-FR"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1000"/>
                                        <p:tgtEl>
                                          <p:spTgt spid="9"/>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edge">
                                      <p:cBhvr>
                                        <p:cTn id="10" dur="1000"/>
                                        <p:tgtEl>
                                          <p:spTgt spid="10"/>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edge">
                                      <p:cBhvr>
                                        <p:cTn id="13" dur="1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par>
                                <p:cTn id="19" presetID="4" presetClass="exit" presetSubtype="16" fill="hold" grpId="1" nodeType="withEffect">
                                  <p:stCondLst>
                                    <p:cond delay="0"/>
                                  </p:stCondLst>
                                  <p:childTnLst>
                                    <p:animEffect transition="out" filter="box(in)">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par>
                                <p:cTn id="33" presetID="9" presetClass="exit" presetSubtype="0" fill="hold" grpId="1" nodeType="withEffect">
                                  <p:stCondLst>
                                    <p:cond delay="0"/>
                                  </p:stCondLst>
                                  <p:childTnLst>
                                    <p:animEffect transition="out" filter="dissolv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childTnLst>
                                </p:cTn>
                              </p:par>
                              <p:par>
                                <p:cTn id="39" presetID="20" presetClass="entr" presetSubtype="0" fill="hold" grpId="2"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edge">
                                      <p:cBhvr>
                                        <p:cTn id="41" dur="2000"/>
                                        <p:tgtEl>
                                          <p:spTgt spid="9"/>
                                        </p:tgtEl>
                                      </p:cBhvr>
                                    </p:animEffect>
                                  </p:childTnLst>
                                </p:cTn>
                              </p:par>
                              <p:par>
                                <p:cTn id="42" presetID="9" presetClass="exit" presetSubtype="0" fill="hold" grpId="1" nodeType="withEffect">
                                  <p:stCondLst>
                                    <p:cond delay="0"/>
                                  </p:stCondLst>
                                  <p:childTnLst>
                                    <p:animEffect transition="out" filter="dissolve">
                                      <p:cBhvr>
                                        <p:cTn id="43" dur="1000"/>
                                        <p:tgtEl>
                                          <p:spTgt spid="12"/>
                                        </p:tgtEl>
                                      </p:cBhvr>
                                    </p:animEffect>
                                    <p:set>
                                      <p:cBhvr>
                                        <p:cTn id="44" dur="1" fill="hold">
                                          <p:stCondLst>
                                            <p:cond delay="999"/>
                                          </p:stCondLst>
                                        </p:cTn>
                                        <p:tgtEl>
                                          <p:spTgt spid="12"/>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3" nodeType="clickEffect">
                                  <p:stCondLst>
                                    <p:cond delay="0"/>
                                  </p:stCondLst>
                                  <p:childTnLst>
                                    <p:animEffect transition="out" filter="dissolv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2000"/>
                                        <p:tgtEl>
                                          <p:spTgt spid="20"/>
                                        </p:tgtEl>
                                      </p:cBhvr>
                                    </p:animEffect>
                                  </p:childTnLst>
                                </p:cTn>
                              </p:par>
                              <p:par>
                                <p:cTn id="59" presetID="9" presetClass="exit" presetSubtype="0" fill="hold" grpId="1" nodeType="withEffect">
                                  <p:stCondLst>
                                    <p:cond delay="0"/>
                                  </p:stCondLst>
                                  <p:childTnLst>
                                    <p:animEffect transition="out" filter="dissolve">
                                      <p:cBhvr>
                                        <p:cTn id="60" dur="1000"/>
                                        <p:tgtEl>
                                          <p:spTgt spid="15"/>
                                        </p:tgtEl>
                                      </p:cBhvr>
                                    </p:animEffect>
                                    <p:set>
                                      <p:cBhvr>
                                        <p:cTn id="61" dur="1" fill="hold">
                                          <p:stCondLst>
                                            <p:cond delay="999"/>
                                          </p:stCondLst>
                                        </p:cTn>
                                        <p:tgtEl>
                                          <p:spTgt spid="15"/>
                                        </p:tgtEl>
                                        <p:attrNameLst>
                                          <p:attrName>style.visibility</p:attrName>
                                        </p:attrNameLst>
                                      </p:cBhvr>
                                      <p:to>
                                        <p:strVal val="hidden"/>
                                      </p:to>
                                    </p:set>
                                  </p:childTnLst>
                                </p:cTn>
                              </p:par>
                              <p:par>
                                <p:cTn id="62" presetID="9" presetClass="exit" presetSubtype="0" fill="hold" grpId="1" nodeType="withEffect">
                                  <p:stCondLst>
                                    <p:cond delay="0"/>
                                  </p:stCondLst>
                                  <p:childTnLst>
                                    <p:animEffect transition="out" filter="dissolve">
                                      <p:cBhvr>
                                        <p:cTn id="63" dur="1000"/>
                                        <p:tgtEl>
                                          <p:spTgt spid="16"/>
                                        </p:tgtEl>
                                      </p:cBhvr>
                                    </p:animEffect>
                                    <p:set>
                                      <p:cBhvr>
                                        <p:cTn id="64" dur="1" fill="hold">
                                          <p:stCondLst>
                                            <p:cond delay="999"/>
                                          </p:stCondLst>
                                        </p:cTn>
                                        <p:tgtEl>
                                          <p:spTgt spid="16"/>
                                        </p:tgtEl>
                                        <p:attrNameLst>
                                          <p:attrName>style.visibility</p:attrName>
                                        </p:attrNameLst>
                                      </p:cBhvr>
                                      <p:to>
                                        <p:strVal val="hidden"/>
                                      </p:to>
                                    </p:set>
                                  </p:childTnLst>
                                </p:cTn>
                              </p:par>
                              <p:par>
                                <p:cTn id="65" presetID="20" presetClass="entr" presetSubtype="0" fill="hold" grpId="2" nodeType="with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edge">
                                      <p:cBhvr>
                                        <p:cTn id="67" dur="20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xit" presetSubtype="0" fill="hold" grpId="1" nodeType="clickEffect">
                                  <p:stCondLst>
                                    <p:cond delay="0"/>
                                  </p:stCondLst>
                                  <p:childTnLst>
                                    <p:animEffect transition="out" filter="dissolve">
                                      <p:cBhvr>
                                        <p:cTn id="71" dur="500"/>
                                        <p:tgtEl>
                                          <p:spTgt spid="20"/>
                                        </p:tgtEl>
                                      </p:cBhvr>
                                    </p:animEffect>
                                    <p:set>
                                      <p:cBhvr>
                                        <p:cTn id="72" dur="1" fill="hold">
                                          <p:stCondLst>
                                            <p:cond delay="499"/>
                                          </p:stCondLst>
                                        </p:cTn>
                                        <p:tgtEl>
                                          <p:spTgt spid="20"/>
                                        </p:tgtEl>
                                        <p:attrNameLst>
                                          <p:attrName>style.visibility</p:attrName>
                                        </p:attrNameLst>
                                      </p:cBhvr>
                                      <p:to>
                                        <p:strVal val="hidden"/>
                                      </p:to>
                                    </p:set>
                                  </p:childTnLst>
                                </p:cTn>
                              </p:par>
                              <p:par>
                                <p:cTn id="73" presetID="9" presetClass="exit" presetSubtype="0" fill="hold" grpId="1" nodeType="withEffect">
                                  <p:stCondLst>
                                    <p:cond delay="0"/>
                                  </p:stCondLst>
                                  <p:childTnLst>
                                    <p:animEffect transition="out" filter="dissolve">
                                      <p:cBhvr>
                                        <p:cTn id="74" dur="500"/>
                                        <p:tgtEl>
                                          <p:spTgt spid="17"/>
                                        </p:tgtEl>
                                      </p:cBhvr>
                                    </p:animEffect>
                                    <p:set>
                                      <p:cBhvr>
                                        <p:cTn id="75" dur="1" fill="hold">
                                          <p:stCondLst>
                                            <p:cond delay="499"/>
                                          </p:stCondLst>
                                        </p:cTn>
                                        <p:tgtEl>
                                          <p:spTgt spid="17"/>
                                        </p:tgtEl>
                                        <p:attrNameLst>
                                          <p:attrName>style.visibility</p:attrName>
                                        </p:attrNameLst>
                                      </p:cBhvr>
                                      <p:to>
                                        <p:strVal val="hidden"/>
                                      </p:to>
                                    </p:set>
                                  </p:childTnLst>
                                </p:cTn>
                              </p:par>
                              <p:par>
                                <p:cTn id="76" presetID="4" presetClass="exit" presetSubtype="16" fill="hold" grpId="3" nodeType="withEffect">
                                  <p:stCondLst>
                                    <p:cond delay="0"/>
                                  </p:stCondLst>
                                  <p:childTnLst>
                                    <p:animEffect transition="out" filter="box(in)">
                                      <p:cBhvr>
                                        <p:cTn id="77" dur="1000"/>
                                        <p:tgtEl>
                                          <p:spTgt spid="10"/>
                                        </p:tgtEl>
                                      </p:cBhvr>
                                    </p:animEffect>
                                    <p:set>
                                      <p:cBhvr>
                                        <p:cTn id="78"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9" grpId="2"/>
      <p:bldP spid="9" grpId="3"/>
      <p:bldP spid="10" grpId="0"/>
      <p:bldP spid="10" grpId="1"/>
      <p:bldP spid="10" grpId="2"/>
      <p:bldP spid="10" grpId="3"/>
      <p:bldP spid="12" grpId="0"/>
      <p:bldP spid="12" grpId="1"/>
      <p:bldP spid="13" grpId="0" animBg="1"/>
      <p:bldP spid="13" grpId="1" animBg="1"/>
      <p:bldP spid="14" grpId="0"/>
      <p:bldP spid="14" grpId="1"/>
      <p:bldP spid="15" grpId="0" animBg="1"/>
      <p:bldP spid="15" grpId="1" animBg="1"/>
      <p:bldP spid="16" grpId="0"/>
      <p:bldP spid="16" grpId="1"/>
      <p:bldP spid="17" grpId="0" animBg="1"/>
      <p:bldP spid="17" grpId="1" animBg="1"/>
      <p:bldP spid="20" grpId="0"/>
      <p:bldP spid="20" grpId="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1062</Words>
  <Application>Microsoft Office PowerPoint</Application>
  <PresentationFormat>On-screen Show (4:3)</PresentationFormat>
  <Paragraphs>147</Paragraphs>
  <Slides>8</Slides>
  <Notes>1</Notes>
  <HiddenSlides>0</HiddenSlides>
  <MMClips>0</MMClips>
  <ScaleCrop>false</ScaleCrop>
  <HeadingPairs>
    <vt:vector size="6" baseType="variant">
      <vt:variant>
        <vt:lpstr>Polices utilisées</vt:lpstr>
      </vt:variant>
      <vt:variant>
        <vt:i4>3</vt:i4>
      </vt:variant>
      <vt:variant>
        <vt:lpstr>Modèle de conception</vt:lpstr>
      </vt:variant>
      <vt:variant>
        <vt:i4>1</vt:i4>
      </vt:variant>
      <vt:variant>
        <vt:lpstr>Titres des diapositives</vt:lpstr>
      </vt:variant>
      <vt:variant>
        <vt:i4>8</vt:i4>
      </vt:variant>
    </vt:vector>
  </HeadingPairs>
  <TitlesOfParts>
    <vt:vector size="12" baseType="lpstr">
      <vt:lpstr>Calibri</vt:lpstr>
      <vt:lpstr>Arial</vt:lpstr>
      <vt:lpstr>Comic Sans MS</vt:lpstr>
      <vt:lpstr>Thème Office</vt:lpstr>
      <vt:lpstr>INTERLIGNES, à la rencontre des écrivains</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INTERLIGNES, à la rencontre des écrivains</dc:title>
  <dc:creator>Ghislaine</dc:creator>
  <cp:lastModifiedBy>Marie-Lucile MILHAUD</cp:lastModifiedBy>
  <cp:revision>60</cp:revision>
  <dcterms:created xsi:type="dcterms:W3CDTF">2010-11-11T17:46:06Z</dcterms:created>
  <dcterms:modified xsi:type="dcterms:W3CDTF">2011-03-30T08:53:35Z</dcterms:modified>
</cp:coreProperties>
</file>