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theme/theme11.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84" r:id="rId5"/>
    <p:sldMasterId id="2147483659" r:id="rId6"/>
    <p:sldMasterId id="2147483661" r:id="rId7"/>
    <p:sldMasterId id="2147483682" r:id="rId8"/>
    <p:sldMasterId id="2147483689" r:id="rId9"/>
    <p:sldMasterId id="2147483691" r:id="rId10"/>
    <p:sldMasterId id="2147483696" r:id="rId11"/>
    <p:sldMasterId id="2147483701" r:id="rId12"/>
    <p:sldMasterId id="2147483703" r:id="rId13"/>
    <p:sldMasterId id="2147483709" r:id="rId14"/>
    <p:sldMasterId id="2147483711" r:id="rId15"/>
  </p:sldMasterIdLst>
  <p:notesMasterIdLst>
    <p:notesMasterId r:id="rId46"/>
  </p:notesMasterIdLst>
  <p:handoutMasterIdLst>
    <p:handoutMasterId r:id="rId47"/>
  </p:handoutMasterIdLst>
  <p:sldIdLst>
    <p:sldId id="271" r:id="rId16"/>
    <p:sldId id="284" r:id="rId17"/>
    <p:sldId id="283" r:id="rId18"/>
    <p:sldId id="280" r:id="rId19"/>
    <p:sldId id="306" r:id="rId20"/>
    <p:sldId id="305" r:id="rId21"/>
    <p:sldId id="307" r:id="rId22"/>
    <p:sldId id="308" r:id="rId23"/>
    <p:sldId id="288" r:id="rId24"/>
    <p:sldId id="289" r:id="rId25"/>
    <p:sldId id="291" r:id="rId26"/>
    <p:sldId id="292" r:id="rId27"/>
    <p:sldId id="293" r:id="rId28"/>
    <p:sldId id="295" r:id="rId29"/>
    <p:sldId id="301" r:id="rId30"/>
    <p:sldId id="302" r:id="rId31"/>
    <p:sldId id="304" r:id="rId32"/>
    <p:sldId id="303" r:id="rId33"/>
    <p:sldId id="299" r:id="rId34"/>
    <p:sldId id="309" r:id="rId35"/>
    <p:sldId id="287" r:id="rId36"/>
    <p:sldId id="300" r:id="rId37"/>
    <p:sldId id="312" r:id="rId38"/>
    <p:sldId id="311" r:id="rId39"/>
    <p:sldId id="297" r:id="rId40"/>
    <p:sldId id="313" r:id="rId41"/>
    <p:sldId id="298" r:id="rId42"/>
    <p:sldId id="315" r:id="rId43"/>
    <p:sldId id="316" r:id="rId44"/>
    <p:sldId id="278" r:id="rId4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005E8B"/>
    <a:srgbClr val="8B2934"/>
    <a:srgbClr val="6E902B"/>
    <a:srgbClr val="DA0D57"/>
    <a:srgbClr val="CC0047"/>
    <a:srgbClr val="9B008A"/>
    <a:srgbClr val="7800FF"/>
    <a:srgbClr val="8800D1"/>
    <a:srgbClr val="7B00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12" autoAdjust="0"/>
    <p:restoredTop sz="94643"/>
  </p:normalViewPr>
  <p:slideViewPr>
    <p:cSldViewPr snapToGrid="0" snapToObjects="1">
      <p:cViewPr>
        <p:scale>
          <a:sx n="100" d="100"/>
          <a:sy n="100" d="100"/>
        </p:scale>
        <p:origin x="-2082"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5-23T09:57:45.430" idx="1">
    <p:pos x="5410" y="782"/>
    <p:text>Mettre à jour avec le portail définitif</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5-23T09:57:45.430" idx="2">
    <p:pos x="5410" y="782"/>
    <p:text>Mettre à jour avec le portail définitif</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28/08/2019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28/08/2019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Titre 1"/>
          <p:cNvSpPr>
            <a:spLocks noGrp="1"/>
          </p:cNvSpPr>
          <p:nvPr>
            <p:ph type="ctrTitle" hasCustomPrompt="1"/>
          </p:nvPr>
        </p:nvSpPr>
        <p:spPr>
          <a:xfrm>
            <a:off x="3090594" y="2238108"/>
            <a:ext cx="5826983" cy="1442078"/>
          </a:xfrm>
        </p:spPr>
        <p:txBody>
          <a:bodyPr/>
          <a:lstStyle>
            <a:lvl1pPr>
              <a:defRPr sz="3200" b="1" i="0">
                <a:solidFill>
                  <a:schemeClr val="tx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7126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471" y="1867896"/>
            <a:ext cx="3735880" cy="1550944"/>
          </a:xfrm>
          <a:prstGeom prst="rect">
            <a:avLst/>
          </a:prstGeom>
        </p:spPr>
      </p:pic>
      <p:sp>
        <p:nvSpPr>
          <p:cNvPr id="2" name="Titre 1"/>
          <p:cNvSpPr>
            <a:spLocks noGrp="1"/>
          </p:cNvSpPr>
          <p:nvPr>
            <p:ph type="title" hasCustomPrompt="1"/>
          </p:nvPr>
        </p:nvSpPr>
        <p:spPr>
          <a:xfrm>
            <a:off x="1097486" y="3901509"/>
            <a:ext cx="5897726" cy="2108160"/>
          </a:xfrm>
        </p:spPr>
        <p:txBody>
          <a:bodyPr anchor="t" anchorCtr="0">
            <a:normAutofit/>
          </a:bodyPr>
          <a:lstStyle>
            <a:lvl1pPr>
              <a:defRPr sz="1200" b="0" i="0" baseline="0">
                <a:latin typeface="Arial" charset="0"/>
                <a:ea typeface="Arial" charset="0"/>
                <a:cs typeface="Arial" charset="0"/>
              </a:defRPr>
            </a:lvl1pPr>
          </a:lstStyle>
          <a:p>
            <a:r>
              <a:rPr lang="fr-FR" dirty="0"/>
              <a:t>Contacts :</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5420" y="5607374"/>
            <a:ext cx="673159" cy="890703"/>
          </a:xfrm>
          <a:prstGeom prst="rect">
            <a:avLst/>
          </a:prstGeom>
        </p:spPr>
      </p:pic>
    </p:spTree>
    <p:extLst>
      <p:ext uri="{BB962C8B-B14F-4D97-AF65-F5344CB8AC3E}">
        <p14:creationId xmlns:p14="http://schemas.microsoft.com/office/powerpoint/2010/main" val="2270721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1070822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254727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2285377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454075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59136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142739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8B2934"/>
                </a:solidFill>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8B293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8B2934"/>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422531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68153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3320701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005E8B"/>
                </a:solidFill>
              </a:defRPr>
            </a:lvl1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a:ln>
                  <a:noFill/>
                </a:ln>
                <a:solidFill>
                  <a:srgbClr val="8B2934"/>
                </a:solidFill>
                <a:effectLst/>
                <a:uLnTx/>
                <a:uFillTx/>
                <a:latin typeface="Arial" charset="0"/>
                <a:ea typeface="Arial" charset="0"/>
                <a:cs typeface="Arial" charset="0"/>
              </a:rPr>
              <a:t> Cliquez pour modifier les styles du texte du masque</a:t>
            </a:r>
          </a:p>
        </p:txBody>
      </p:sp>
    </p:spTree>
    <p:extLst>
      <p:ext uri="{BB962C8B-B14F-4D97-AF65-F5344CB8AC3E}">
        <p14:creationId xmlns:p14="http://schemas.microsoft.com/office/powerpoint/2010/main" val="2089322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117434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311159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1308321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4145578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3638605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3647753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580357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a:ln>
                  <a:noFill/>
                </a:ln>
                <a:solidFill>
                  <a:srgbClr val="005E8B"/>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197629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2944747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5206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60751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8B2934"/>
                </a:solidFill>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8B293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8B2934"/>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005E8B"/>
                </a:solidFill>
              </a:defRPr>
            </a:lvl1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a:ln>
                  <a:noFill/>
                </a:ln>
                <a:solidFill>
                  <a:srgbClr val="8B2934"/>
                </a:solidFill>
                <a:effectLst/>
                <a:uLnTx/>
                <a:uFillTx/>
                <a:latin typeface="Arial" charset="0"/>
                <a:ea typeface="Arial" charset="0"/>
                <a:cs typeface="Arial" charset="0"/>
              </a:rPr>
              <a:t> Cliquez pour modifier les styles du texte du masque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197502" y="6390910"/>
            <a:ext cx="403878" cy="365125"/>
          </a:xfrm>
          <a:prstGeom prst="rect">
            <a:avLst/>
          </a:prstGeom>
        </p:spPr>
        <p:txBody>
          <a:bodyPr/>
          <a:lstStyle/>
          <a:p>
            <a:fld id="{1FC8907D-B208-DC44-82F5-2940ECA1C9FA}" type="slidenum">
              <a:rPr lang="fr-FR" smtClean="0"/>
              <a:t>‹N°›</a:t>
            </a:fld>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Image 4">
            <a:extLst>
              <a:ext uri="{FF2B5EF4-FFF2-40B4-BE49-F238E27FC236}">
                <a16:creationId xmlns="" xmlns:a16="http://schemas.microsoft.com/office/drawing/2014/main" id="{B207243D-45A7-694D-AF5B-F16F8AA4FCE9}"/>
              </a:ext>
            </a:extLst>
          </p:cNvPr>
          <p:cNvPicPr>
            <a:picLocks noChangeAspect="1"/>
          </p:cNvPicPr>
          <p:nvPr userDrawn="1"/>
        </p:nvPicPr>
        <p:blipFill>
          <a:blip r:embed="rId2"/>
          <a:stretch>
            <a:fillRect/>
          </a:stretch>
        </p:blipFill>
        <p:spPr>
          <a:xfrm>
            <a:off x="0" y="0"/>
            <a:ext cx="9164626" cy="6854842"/>
          </a:xfrm>
          <a:prstGeom prst="rect">
            <a:avLst/>
          </a:prstGeom>
        </p:spPr>
      </p:pic>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spTree>
    <p:extLst>
      <p:ext uri="{BB962C8B-B14F-4D97-AF65-F5344CB8AC3E}">
        <p14:creationId xmlns:p14="http://schemas.microsoft.com/office/powerpoint/2010/main" val="2633674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11.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2.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b="0" i="0" dirty="0" smtClean="0">
                <a:solidFill>
                  <a:schemeClr val="tx1">
                    <a:lumMod val="75000"/>
                    <a:lumOff val="25000"/>
                  </a:schemeClr>
                </a:solidFill>
                <a:latin typeface="Arial" charset="0"/>
                <a:ea typeface="Arial" charset="0"/>
                <a:cs typeface="Arial" charset="0"/>
              </a:rPr>
              <a:t>Evaluation</a:t>
            </a:r>
            <a:r>
              <a:rPr lang="fr-FR" sz="900" b="0" i="0" baseline="0" dirty="0" smtClean="0">
                <a:solidFill>
                  <a:schemeClr val="tx1">
                    <a:lumMod val="75000"/>
                    <a:lumOff val="25000"/>
                  </a:schemeClr>
                </a:solidFill>
                <a:latin typeface="Arial" charset="0"/>
                <a:ea typeface="Arial" charset="0"/>
                <a:cs typeface="Arial" charset="0"/>
              </a:rPr>
              <a:t> nationale de début de 6</a:t>
            </a:r>
            <a:r>
              <a:rPr lang="fr-FR" sz="900" b="0" i="0" baseline="30000" dirty="0" smtClean="0">
                <a:solidFill>
                  <a:schemeClr val="tx1">
                    <a:lumMod val="75000"/>
                    <a:lumOff val="25000"/>
                  </a:schemeClr>
                </a:solidFill>
                <a:latin typeface="Arial" charset="0"/>
                <a:ea typeface="Arial" charset="0"/>
                <a:cs typeface="Arial" charset="0"/>
              </a:rPr>
              <a:t>e</a:t>
            </a:r>
            <a:r>
              <a:rPr lang="fr-FR" sz="900" b="0" i="0" baseline="0" dirty="0" smtClean="0">
                <a:solidFill>
                  <a:schemeClr val="tx1">
                    <a:lumMod val="75000"/>
                    <a:lumOff val="25000"/>
                  </a:schemeClr>
                </a:solidFill>
                <a:latin typeface="Arial" charset="0"/>
                <a:ea typeface="Arial" charset="0"/>
                <a:cs typeface="Arial" charset="0"/>
              </a:rPr>
              <a:t> </a:t>
            </a:r>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4" name="Imag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5E8B"/>
        </a:buClr>
        <a:buSzPct val="114000"/>
        <a:buFont typeface="Wingdings" charset="2"/>
        <a:buChar char="§"/>
        <a:defRPr sz="1800" b="1" i="0" kern="1200">
          <a:solidFill>
            <a:srgbClr val="005E8B"/>
          </a:solidFill>
          <a:latin typeface="Arial" charset="0"/>
          <a:ea typeface="Arial" charset="0"/>
          <a:cs typeface="Arial" charset="0"/>
        </a:defRPr>
      </a:lvl1pPr>
      <a:lvl2pPr marL="627063" indent="-169863" algn="l" defTabSz="457200" rtl="0" eaLnBrk="1" latinLnBrk="0" hangingPunct="1">
        <a:spcBef>
          <a:spcPct val="20000"/>
        </a:spcBef>
        <a:buClr>
          <a:srgbClr val="005E8B"/>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5E8B"/>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smtClean="0">
                <a:solidFill>
                  <a:prstClr val="black">
                    <a:lumMod val="75000"/>
                    <a:lumOff val="25000"/>
                  </a:prstClr>
                </a:solidFill>
                <a:latin typeface="Arial" charset="0"/>
                <a:ea typeface="Arial" charset="0"/>
                <a:cs typeface="Arial" charset="0"/>
              </a:rPr>
              <a:t>Evaluation nationale de début de 6</a:t>
            </a:r>
            <a:r>
              <a:rPr lang="fr-FR" sz="900" baseline="30000" dirty="0" smtClean="0">
                <a:solidFill>
                  <a:prstClr val="black">
                    <a:lumMod val="75000"/>
                    <a:lumOff val="25000"/>
                  </a:prstClr>
                </a:solidFill>
                <a:latin typeface="Arial" charset="0"/>
                <a:ea typeface="Arial" charset="0"/>
                <a:cs typeface="Arial" charset="0"/>
              </a:rPr>
              <a:t>e</a:t>
            </a:r>
            <a:r>
              <a:rPr lang="fr-FR" sz="900" dirty="0" smtClean="0">
                <a:solidFill>
                  <a:prstClr val="black">
                    <a:lumMod val="75000"/>
                    <a:lumOff val="25000"/>
                  </a:prstClr>
                </a:solidFill>
                <a:latin typeface="Arial" charset="0"/>
                <a:ea typeface="Arial" charset="0"/>
                <a:cs typeface="Arial" charset="0"/>
              </a:rPr>
              <a:t> </a:t>
            </a:r>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4" name="Imag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38115182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5E8B"/>
        </a:buClr>
        <a:buSzPct val="114000"/>
        <a:buFont typeface="Wingdings" charset="2"/>
        <a:buChar char="§"/>
        <a:defRPr sz="1800" b="1" i="0" kern="1200">
          <a:solidFill>
            <a:srgbClr val="005E8B"/>
          </a:solidFill>
          <a:latin typeface="Arial" charset="0"/>
          <a:ea typeface="Arial" charset="0"/>
          <a:cs typeface="Arial" charset="0"/>
        </a:defRPr>
      </a:lvl1pPr>
      <a:lvl2pPr marL="627063" indent="-169863" algn="l" defTabSz="457200" rtl="0" eaLnBrk="1" latinLnBrk="0" hangingPunct="1">
        <a:spcBef>
          <a:spcPct val="20000"/>
        </a:spcBef>
        <a:buClr>
          <a:srgbClr val="005E8B"/>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5E8B"/>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JJ/MM/AAAA</a:t>
            </a:r>
          </a:p>
          <a:p>
            <a:endParaRPr lang="fr-FR" dirty="0">
              <a:solidFill>
                <a:prstClr val="black">
                  <a:tint val="75000"/>
                </a:prstClr>
              </a:solidFill>
            </a:endParaRPr>
          </a:p>
        </p:txBody>
      </p:sp>
      <p:grpSp>
        <p:nvGrpSpPr>
          <p:cNvPr id="9" name="Grouper 8"/>
          <p:cNvGrpSpPr/>
          <p:nvPr userDrawn="1"/>
        </p:nvGrpSpPr>
        <p:grpSpPr>
          <a:xfrm>
            <a:off x="3121481" y="2132720"/>
            <a:ext cx="525531" cy="171686"/>
            <a:chOff x="5391302" y="1426464"/>
            <a:chExt cx="604579" cy="197510"/>
          </a:xfrm>
          <a:solidFill>
            <a:srgbClr val="8B2934"/>
          </a:solidFill>
        </p:grpSpPr>
        <p:sp>
          <p:nvSpPr>
            <p:cNvPr id="10" name="Rectangle 9"/>
            <p:cNvSpPr/>
            <p:nvPr/>
          </p:nvSpPr>
          <p:spPr>
            <a:xfrm>
              <a:off x="5391302" y="1426464"/>
              <a:ext cx="95098" cy="19751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7" name="Image 6">
            <a:extLst>
              <a:ext uri="{FF2B5EF4-FFF2-40B4-BE49-F238E27FC236}">
                <a16:creationId xmlns="" xmlns:a16="http://schemas.microsoft.com/office/drawing/2014/main" id="{8843CE79-DBC8-874C-B636-C1890390E7AF}"/>
              </a:ext>
            </a:extLst>
          </p:cNvPr>
          <p:cNvPicPr>
            <a:picLocks noChangeAspect="1"/>
          </p:cNvPicPr>
          <p:nvPr userDrawn="1"/>
        </p:nvPicPr>
        <p:blipFill>
          <a:blip r:embed="rId3"/>
          <a:stretch>
            <a:fillRect/>
          </a:stretch>
        </p:blipFill>
        <p:spPr>
          <a:xfrm>
            <a:off x="5959" y="13750"/>
            <a:ext cx="9145869" cy="6840812"/>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Tree>
    <p:extLst>
      <p:ext uri="{BB962C8B-B14F-4D97-AF65-F5344CB8AC3E}">
        <p14:creationId xmlns:p14="http://schemas.microsoft.com/office/powerpoint/2010/main" val="479980522"/>
      </p:ext>
    </p:extLst>
  </p:cSld>
  <p:clrMap bg1="lt1" tx1="dk1" bg2="lt2" tx2="dk2" accent1="accent1" accent2="accent2" accent3="accent3" accent4="accent4" accent5="accent5" accent6="accent6" hlink="hlink" folHlink="folHlink"/>
  <p:sldLayoutIdLst>
    <p:sldLayoutId id="2147483710" r:id="rId1"/>
  </p:sldLayoutIdLst>
  <p:hf hdr="0"/>
  <p:txStyles>
    <p:titleStyle>
      <a:lvl1pPr algn="l" defTabSz="457200" rtl="0" eaLnBrk="1" latinLnBrk="0" hangingPunct="1">
        <a:spcBef>
          <a:spcPct val="0"/>
        </a:spcBef>
        <a:buNone/>
        <a:defRPr sz="3200" b="1" i="0" kern="1200">
          <a:solidFill>
            <a:srgbClr val="005E8B"/>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smtClean="0">
                <a:solidFill>
                  <a:prstClr val="black">
                    <a:lumMod val="75000"/>
                    <a:lumOff val="25000"/>
                  </a:prstClr>
                </a:solidFill>
                <a:latin typeface="Arial" charset="0"/>
                <a:ea typeface="Arial" charset="0"/>
                <a:cs typeface="Arial" charset="0"/>
              </a:rPr>
              <a:t>Evaluation nationale de début de 6</a:t>
            </a:r>
            <a:r>
              <a:rPr lang="fr-FR" sz="900" baseline="30000" dirty="0" smtClean="0">
                <a:solidFill>
                  <a:prstClr val="black">
                    <a:lumMod val="75000"/>
                    <a:lumOff val="25000"/>
                  </a:prstClr>
                </a:solidFill>
                <a:latin typeface="Arial" charset="0"/>
                <a:ea typeface="Arial" charset="0"/>
                <a:cs typeface="Arial" charset="0"/>
              </a:rPr>
              <a:t>e</a:t>
            </a:r>
            <a:r>
              <a:rPr lang="fr-FR" sz="900" dirty="0" smtClean="0">
                <a:solidFill>
                  <a:prstClr val="black">
                    <a:lumMod val="75000"/>
                    <a:lumOff val="25000"/>
                  </a:prstClr>
                </a:solidFill>
                <a:latin typeface="Arial" charset="0"/>
                <a:ea typeface="Arial" charset="0"/>
                <a:cs typeface="Arial" charset="0"/>
              </a:rPr>
              <a:t> </a:t>
            </a:r>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4" name="Imag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221221114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5E8B"/>
        </a:buClr>
        <a:buSzPct val="114000"/>
        <a:buFont typeface="Wingdings" charset="2"/>
        <a:buChar char="§"/>
        <a:defRPr sz="1800" b="1" i="0" kern="1200">
          <a:solidFill>
            <a:srgbClr val="005E8B"/>
          </a:solidFill>
          <a:latin typeface="Arial" charset="0"/>
          <a:ea typeface="Arial" charset="0"/>
          <a:cs typeface="Arial" charset="0"/>
        </a:defRPr>
      </a:lvl1pPr>
      <a:lvl2pPr marL="627063" indent="-169863" algn="l" defTabSz="457200" rtl="0" eaLnBrk="1" latinLnBrk="0" hangingPunct="1">
        <a:spcBef>
          <a:spcPct val="20000"/>
        </a:spcBef>
        <a:buClr>
          <a:srgbClr val="005E8B"/>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5E8B"/>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ts val="1320"/>
              </a:lnSpc>
              <a:spcBef>
                <a:spcPts val="0"/>
              </a:spcBef>
              <a:spcAft>
                <a:spcPts val="0"/>
              </a:spcAft>
              <a:buClrTx/>
              <a:buSzTx/>
              <a:buFontTx/>
              <a:buNone/>
              <a:tabLst/>
              <a:defRPr/>
            </a:pPr>
            <a:r>
              <a:rPr lang="fr-FR" sz="900" b="0" i="0" baseline="0" dirty="0" smtClean="0">
                <a:solidFill>
                  <a:schemeClr val="tx1">
                    <a:lumMod val="75000"/>
                    <a:lumOff val="25000"/>
                  </a:schemeClr>
                </a:solidFill>
                <a:latin typeface="Arial" charset="0"/>
                <a:ea typeface="Arial" charset="0"/>
                <a:cs typeface="Arial" charset="0"/>
              </a:rPr>
              <a:t>Evaluation nationale de début de 6</a:t>
            </a:r>
            <a:r>
              <a:rPr lang="fr-FR" sz="900" b="0" i="0" baseline="30000" dirty="0" smtClean="0">
                <a:solidFill>
                  <a:schemeClr val="tx1">
                    <a:lumMod val="75000"/>
                    <a:lumOff val="25000"/>
                  </a:schemeClr>
                </a:solidFill>
                <a:latin typeface="Arial" charset="0"/>
                <a:ea typeface="Arial" charset="0"/>
                <a:cs typeface="Arial" charset="0"/>
              </a:rPr>
              <a:t>e</a:t>
            </a:r>
            <a:r>
              <a:rPr lang="fr-FR" sz="900" b="0" i="0" baseline="0" dirty="0" smtClean="0">
                <a:solidFill>
                  <a:schemeClr val="tx1">
                    <a:lumMod val="75000"/>
                    <a:lumOff val="25000"/>
                  </a:schemeClr>
                </a:solidFill>
                <a:latin typeface="Arial" charset="0"/>
                <a:ea typeface="Arial" charset="0"/>
                <a:cs typeface="Arial" charset="0"/>
              </a:rPr>
              <a:t> </a:t>
            </a: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endParaRPr lang="fr-FR" sz="900" b="0" i="0" dirty="0">
              <a:solidFill>
                <a:schemeClr val="tx1">
                  <a:lumMod val="75000"/>
                  <a:lumOff val="25000"/>
                </a:schemeClr>
              </a:solidFill>
              <a:latin typeface="Arial" charset="0"/>
              <a:ea typeface="Arial" charset="0"/>
              <a:cs typeface="Arial" charset="0"/>
            </a:endParaRPr>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10" name="Image 9">
            <a:extLst>
              <a:ext uri="{FF2B5EF4-FFF2-40B4-BE49-F238E27FC236}">
                <a16:creationId xmlns="" xmlns:a16="http://schemas.microsoft.com/office/drawing/2014/main" id="{B9D955A1-EE10-F44F-9AB5-38695A0AE7D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8B2934"/>
        </a:buClr>
        <a:buSzPct val="114000"/>
        <a:buFont typeface="Wingdings" charset="2"/>
        <a:buChar char="§"/>
        <a:defRPr sz="1800" b="1" i="0" kern="1200">
          <a:solidFill>
            <a:srgbClr val="8B2934"/>
          </a:solidFill>
          <a:latin typeface="Arial" charset="0"/>
          <a:ea typeface="Arial" charset="0"/>
          <a:cs typeface="Arial" charset="0"/>
        </a:defRPr>
      </a:lvl1pPr>
      <a:lvl2pPr marL="627063" indent="-169863" algn="l" defTabSz="457200" rtl="0" eaLnBrk="1" latinLnBrk="0" hangingPunct="1">
        <a:spcBef>
          <a:spcPct val="20000"/>
        </a:spcBef>
        <a:buClr>
          <a:srgbClr val="8B2934"/>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8B2934"/>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a:t>
            </a:r>
            <a:br>
              <a:rPr lang="fr-FR" dirty="0"/>
            </a:br>
            <a:r>
              <a:rPr lang="fr-FR" dirty="0"/>
              <a:t>du masque</a:t>
            </a:r>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000" b="0" i="0" baseline="0" dirty="0" smtClean="0">
                <a:solidFill>
                  <a:schemeClr val="tx1">
                    <a:lumMod val="75000"/>
                    <a:lumOff val="25000"/>
                  </a:schemeClr>
                </a:solidFill>
                <a:latin typeface="Arial" charset="0"/>
                <a:ea typeface="Arial" charset="0"/>
                <a:cs typeface="Arial" charset="0"/>
              </a:rPr>
              <a:t>Evaluation nationale de début de 6</a:t>
            </a:r>
            <a:r>
              <a:rPr lang="fr-FR" sz="1000" b="0" i="0" baseline="30000" dirty="0" smtClean="0">
                <a:solidFill>
                  <a:schemeClr val="tx1">
                    <a:lumMod val="75000"/>
                    <a:lumOff val="25000"/>
                  </a:schemeClr>
                </a:solidFill>
                <a:latin typeface="Arial" charset="0"/>
                <a:ea typeface="Arial" charset="0"/>
                <a:cs typeface="Arial" charset="0"/>
              </a:rPr>
              <a:t>e</a:t>
            </a:r>
            <a:r>
              <a:rPr lang="fr-FR" sz="1000" b="0" i="0" baseline="0" dirty="0" smtClean="0">
                <a:solidFill>
                  <a:schemeClr val="tx1">
                    <a:lumMod val="75000"/>
                    <a:lumOff val="25000"/>
                  </a:schemeClr>
                </a:solidFill>
                <a:latin typeface="Arial" charset="0"/>
                <a:ea typeface="Arial" charset="0"/>
                <a:cs typeface="Arial" charset="0"/>
              </a:rPr>
              <a:t> </a:t>
            </a:r>
            <a:endParaRPr lang="fr-FR" sz="1000" b="0" i="0" dirty="0" smtClean="0">
              <a:solidFill>
                <a:schemeClr val="tx1">
                  <a:lumMod val="75000"/>
                  <a:lumOff val="25000"/>
                </a:schemeClr>
              </a:solidFill>
              <a:latin typeface="Arial" charset="0"/>
              <a:ea typeface="Arial" charset="0"/>
              <a:cs typeface="Arial" charset="0"/>
            </a:endParaRPr>
          </a:p>
          <a:p>
            <a:endParaRPr lang="fr-FR" dirty="0"/>
          </a:p>
        </p:txBody>
      </p:sp>
      <p:pic>
        <p:nvPicPr>
          <p:cNvPr id="8" name="Image 7">
            <a:extLst>
              <a:ext uri="{FF2B5EF4-FFF2-40B4-BE49-F238E27FC236}">
                <a16:creationId xmlns="" xmlns:a16="http://schemas.microsoft.com/office/drawing/2014/main" id="{B4F52342-B339-274D-B71D-F12DB74654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75" r:id="rId3"/>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grpSp>
        <p:nvGrpSpPr>
          <p:cNvPr id="9" name="Grouper 8"/>
          <p:cNvGrpSpPr/>
          <p:nvPr userDrawn="1"/>
        </p:nvGrpSpPr>
        <p:grpSpPr>
          <a:xfrm>
            <a:off x="3121481" y="2132720"/>
            <a:ext cx="525531" cy="171686"/>
            <a:chOff x="5391302" y="1426464"/>
            <a:chExt cx="604579" cy="197510"/>
          </a:xfrm>
          <a:solidFill>
            <a:srgbClr val="8B2934"/>
          </a:solidFill>
        </p:grpSpPr>
        <p:sp>
          <p:nvSpPr>
            <p:cNvPr id="10" name="Rectangle 9"/>
            <p:cNvSpPr/>
            <p:nvPr/>
          </p:nvSpPr>
          <p:spPr>
            <a:xfrm>
              <a:off x="5391302" y="1426464"/>
              <a:ext cx="95098" cy="19751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7" name="Image 6">
            <a:extLst>
              <a:ext uri="{FF2B5EF4-FFF2-40B4-BE49-F238E27FC236}">
                <a16:creationId xmlns="" xmlns:a16="http://schemas.microsoft.com/office/drawing/2014/main" id="{8843CE79-DBC8-874C-B636-C1890390E7AF}"/>
              </a:ext>
            </a:extLst>
          </p:cNvPr>
          <p:cNvPicPr>
            <a:picLocks noChangeAspect="1"/>
          </p:cNvPicPr>
          <p:nvPr userDrawn="1"/>
        </p:nvPicPr>
        <p:blipFill>
          <a:blip r:embed="rId3"/>
          <a:stretch>
            <a:fillRect/>
          </a:stretch>
        </p:blipFill>
        <p:spPr>
          <a:xfrm>
            <a:off x="5959" y="13750"/>
            <a:ext cx="9145869" cy="6840812"/>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200" b="1" i="0" kern="1200">
          <a:solidFill>
            <a:srgbClr val="005E8B"/>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005E8B"/>
          </a:solidFill>
        </p:grpSpPr>
        <p:sp>
          <p:nvSpPr>
            <p:cNvPr id="13" name="Rectangle 12"/>
            <p:cNvSpPr/>
            <p:nvPr/>
          </p:nvSpPr>
          <p:spPr>
            <a:xfrm>
              <a:off x="5391302" y="1426464"/>
              <a:ext cx="95098" cy="197510"/>
            </a:xfrm>
            <a:prstGeom prst="rect">
              <a:avLst/>
            </a:prstGeom>
            <a:solidFill>
              <a:srgbClr val="8B2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solidFill>
              <a:srgbClr val="8B2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 xmlns:a16="http://schemas.microsoft.com/office/drawing/2014/main" id="{A96E884A-D9C9-FA4A-8D84-CD694D7C35C5}"/>
              </a:ext>
            </a:extLst>
          </p:cNvPr>
          <p:cNvPicPr>
            <a:picLocks noChangeAspect="1"/>
          </p:cNvPicPr>
          <p:nvPr userDrawn="1"/>
        </p:nvPicPr>
        <p:blipFill>
          <a:blip r:embed="rId3"/>
          <a:stretch>
            <a:fillRect/>
          </a:stretch>
        </p:blipFill>
        <p:spPr>
          <a:xfrm>
            <a:off x="-3232" y="16168"/>
            <a:ext cx="9147232" cy="6841832"/>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Tree>
    <p:extLst>
      <p:ext uri="{BB962C8B-B14F-4D97-AF65-F5344CB8AC3E}">
        <p14:creationId xmlns:p14="http://schemas.microsoft.com/office/powerpoint/2010/main" val="1931084026"/>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l" defTabSz="457200" rtl="0" eaLnBrk="1" latinLnBrk="0" hangingPunct="1">
        <a:spcBef>
          <a:spcPct val="0"/>
        </a:spcBef>
        <a:buNone/>
        <a:defRPr sz="3200" b="1" i="0" kern="1200">
          <a:solidFill>
            <a:srgbClr val="8B2934"/>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JJ/MM/AAAA</a:t>
            </a:r>
          </a:p>
          <a:p>
            <a:endParaRPr lang="fr-FR" dirty="0">
              <a:solidFill>
                <a:prstClr val="black">
                  <a:tint val="75000"/>
                </a:prstClr>
              </a:solidFill>
            </a:endParaRPr>
          </a:p>
        </p:txBody>
      </p:sp>
      <p:grpSp>
        <p:nvGrpSpPr>
          <p:cNvPr id="9" name="Grouper 8"/>
          <p:cNvGrpSpPr/>
          <p:nvPr userDrawn="1"/>
        </p:nvGrpSpPr>
        <p:grpSpPr>
          <a:xfrm>
            <a:off x="3121481" y="2132720"/>
            <a:ext cx="525531" cy="171686"/>
            <a:chOff x="5391302" y="1426464"/>
            <a:chExt cx="604579" cy="197510"/>
          </a:xfrm>
          <a:solidFill>
            <a:srgbClr val="8B2934"/>
          </a:solidFill>
        </p:grpSpPr>
        <p:sp>
          <p:nvSpPr>
            <p:cNvPr id="10" name="Rectangle 9"/>
            <p:cNvSpPr/>
            <p:nvPr/>
          </p:nvSpPr>
          <p:spPr>
            <a:xfrm>
              <a:off x="5391302" y="1426464"/>
              <a:ext cx="95098" cy="19751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7" name="Image 6">
            <a:extLst>
              <a:ext uri="{FF2B5EF4-FFF2-40B4-BE49-F238E27FC236}">
                <a16:creationId xmlns="" xmlns:a16="http://schemas.microsoft.com/office/drawing/2014/main" id="{8843CE79-DBC8-874C-B636-C1890390E7AF}"/>
              </a:ext>
            </a:extLst>
          </p:cNvPr>
          <p:cNvPicPr>
            <a:picLocks noChangeAspect="1"/>
          </p:cNvPicPr>
          <p:nvPr userDrawn="1"/>
        </p:nvPicPr>
        <p:blipFill>
          <a:blip r:embed="rId3"/>
          <a:stretch>
            <a:fillRect/>
          </a:stretch>
        </p:blipFill>
        <p:spPr>
          <a:xfrm>
            <a:off x="5959" y="13750"/>
            <a:ext cx="9145869" cy="6840812"/>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Tree>
    <p:extLst>
      <p:ext uri="{BB962C8B-B14F-4D97-AF65-F5344CB8AC3E}">
        <p14:creationId xmlns:p14="http://schemas.microsoft.com/office/powerpoint/2010/main" val="3345430691"/>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l" defTabSz="457200" rtl="0" eaLnBrk="1" latinLnBrk="0" hangingPunct="1">
        <a:spcBef>
          <a:spcPct val="0"/>
        </a:spcBef>
        <a:buNone/>
        <a:defRPr sz="3200" b="1" i="0" kern="1200">
          <a:solidFill>
            <a:srgbClr val="005E8B"/>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sz="900" dirty="0" smtClean="0">
                <a:solidFill>
                  <a:prstClr val="black">
                    <a:lumMod val="75000"/>
                    <a:lumOff val="25000"/>
                  </a:prstClr>
                </a:solidFill>
                <a:latin typeface="Arial" charset="0"/>
                <a:ea typeface="Arial" charset="0"/>
                <a:cs typeface="Arial" charset="0"/>
              </a:rPr>
              <a:t>Evaluation nationale de début de 6</a:t>
            </a:r>
            <a:r>
              <a:rPr lang="fr-FR" sz="900" baseline="30000" dirty="0" smtClean="0">
                <a:solidFill>
                  <a:prstClr val="black">
                    <a:lumMod val="75000"/>
                    <a:lumOff val="25000"/>
                  </a:prstClr>
                </a:solidFill>
                <a:latin typeface="Arial" charset="0"/>
                <a:ea typeface="Arial" charset="0"/>
                <a:cs typeface="Arial" charset="0"/>
              </a:rPr>
              <a:t>e</a:t>
            </a:r>
            <a:r>
              <a:rPr lang="fr-FR" sz="900" dirty="0" smtClean="0">
                <a:solidFill>
                  <a:prstClr val="black">
                    <a:lumMod val="75000"/>
                    <a:lumOff val="25000"/>
                  </a:prstClr>
                </a:solidFill>
                <a:latin typeface="Arial" charset="0"/>
                <a:ea typeface="Arial" charset="0"/>
                <a:cs typeface="Arial" charset="0"/>
              </a:rPr>
              <a:t> </a:t>
            </a:r>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4" name="Imag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21438990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005E8B"/>
        </a:buClr>
        <a:buSzPct val="114000"/>
        <a:buFont typeface="Wingdings" charset="2"/>
        <a:buChar char="§"/>
        <a:defRPr sz="1800" b="1" i="0" kern="1200">
          <a:solidFill>
            <a:srgbClr val="005E8B"/>
          </a:solidFill>
          <a:latin typeface="Arial" charset="0"/>
          <a:ea typeface="Arial" charset="0"/>
          <a:cs typeface="Arial" charset="0"/>
        </a:defRPr>
      </a:lvl1pPr>
      <a:lvl2pPr marL="627063" indent="-169863" algn="l" defTabSz="457200" rtl="0" eaLnBrk="1" latinLnBrk="0" hangingPunct="1">
        <a:spcBef>
          <a:spcPct val="20000"/>
        </a:spcBef>
        <a:buClr>
          <a:srgbClr val="005E8B"/>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005E8B"/>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r>
              <a:rPr lang="fr-FR" sz="900" dirty="0" smtClean="0">
                <a:solidFill>
                  <a:prstClr val="black">
                    <a:lumMod val="75000"/>
                    <a:lumOff val="25000"/>
                  </a:prstClr>
                </a:solidFill>
                <a:latin typeface="Arial" charset="0"/>
                <a:ea typeface="Arial" charset="0"/>
                <a:cs typeface="Arial" charset="0"/>
              </a:rPr>
              <a:t>Evaluation nationale de début de 6</a:t>
            </a:r>
            <a:r>
              <a:rPr lang="fr-FR" sz="900" baseline="30000" dirty="0" smtClean="0">
                <a:solidFill>
                  <a:prstClr val="black">
                    <a:lumMod val="75000"/>
                    <a:lumOff val="25000"/>
                  </a:prstClr>
                </a:solidFill>
                <a:latin typeface="Arial" charset="0"/>
                <a:ea typeface="Arial" charset="0"/>
                <a:cs typeface="Arial" charset="0"/>
              </a:rPr>
              <a:t>e</a:t>
            </a:r>
            <a:r>
              <a:rPr lang="fr-FR" sz="900" dirty="0" smtClean="0">
                <a:solidFill>
                  <a:prstClr val="black">
                    <a:lumMod val="75000"/>
                    <a:lumOff val="25000"/>
                  </a:prstClr>
                </a:solidFill>
                <a:latin typeface="Arial" charset="0"/>
                <a:ea typeface="Arial" charset="0"/>
                <a:cs typeface="Arial" charset="0"/>
              </a:rPr>
              <a:t> </a:t>
            </a:r>
          </a:p>
          <a:p>
            <a:pPr>
              <a:lnSpc>
                <a:spcPts val="1320"/>
              </a:lnSpc>
            </a:pPr>
            <a:endParaRPr lang="fr-FR" sz="900" dirty="0">
              <a:solidFill>
                <a:prstClr val="black">
                  <a:lumMod val="75000"/>
                  <a:lumOff val="25000"/>
                </a:prstClr>
              </a:solidFill>
              <a:latin typeface="Arial" charset="0"/>
              <a:ea typeface="Arial" charset="0"/>
              <a:cs typeface="Arial" charset="0"/>
            </a:endParaRPr>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10" name="Image 9">
            <a:extLst>
              <a:ext uri="{FF2B5EF4-FFF2-40B4-BE49-F238E27FC236}">
                <a16:creationId xmlns="" xmlns:a16="http://schemas.microsoft.com/office/drawing/2014/main" id="{B9D955A1-EE10-F44F-9AB5-38695A0AE7D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286555"/>
            <a:ext cx="1295774" cy="396154"/>
          </a:xfrm>
          <a:prstGeom prst="rect">
            <a:avLst/>
          </a:prstGeom>
        </p:spPr>
      </p:pic>
    </p:spTree>
    <p:extLst>
      <p:ext uri="{BB962C8B-B14F-4D97-AF65-F5344CB8AC3E}">
        <p14:creationId xmlns:p14="http://schemas.microsoft.com/office/powerpoint/2010/main" val="34802038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8B2934"/>
        </a:buClr>
        <a:buSzPct val="114000"/>
        <a:buFont typeface="Wingdings" charset="2"/>
        <a:buChar char="§"/>
        <a:defRPr sz="1800" b="1" i="0" kern="1200">
          <a:solidFill>
            <a:srgbClr val="8B2934"/>
          </a:solidFill>
          <a:latin typeface="Arial" charset="0"/>
          <a:ea typeface="Arial" charset="0"/>
          <a:cs typeface="Arial" charset="0"/>
        </a:defRPr>
      </a:lvl1pPr>
      <a:lvl2pPr marL="627063" indent="-169863" algn="l" defTabSz="457200" rtl="0" eaLnBrk="1" latinLnBrk="0" hangingPunct="1">
        <a:spcBef>
          <a:spcPct val="20000"/>
        </a:spcBef>
        <a:buClr>
          <a:srgbClr val="8B2934"/>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8B2934"/>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JJ/MM/AAAA</a:t>
            </a:r>
          </a:p>
          <a:p>
            <a:endParaRPr lang="fr-FR" dirty="0">
              <a:solidFill>
                <a:prstClr val="black">
                  <a:tint val="75000"/>
                </a:prstClr>
              </a:solidFill>
            </a:endParaRPr>
          </a:p>
        </p:txBody>
      </p:sp>
      <p:grpSp>
        <p:nvGrpSpPr>
          <p:cNvPr id="9" name="Grouper 8"/>
          <p:cNvGrpSpPr/>
          <p:nvPr userDrawn="1"/>
        </p:nvGrpSpPr>
        <p:grpSpPr>
          <a:xfrm>
            <a:off x="3121481" y="2132720"/>
            <a:ext cx="525531" cy="171686"/>
            <a:chOff x="5391302" y="1426464"/>
            <a:chExt cx="604579" cy="197510"/>
          </a:xfrm>
          <a:solidFill>
            <a:srgbClr val="8B2934"/>
          </a:solidFill>
        </p:grpSpPr>
        <p:sp>
          <p:nvSpPr>
            <p:cNvPr id="10" name="Rectangle 9"/>
            <p:cNvSpPr/>
            <p:nvPr/>
          </p:nvSpPr>
          <p:spPr>
            <a:xfrm>
              <a:off x="5391302" y="1426464"/>
              <a:ext cx="95098" cy="197510"/>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sp>
          <p:nvSpPr>
            <p:cNvPr id="13" name="Rectangle 12"/>
            <p:cNvSpPr/>
            <p:nvPr/>
          </p:nvSpPr>
          <p:spPr>
            <a:xfrm>
              <a:off x="5438850" y="1525218"/>
              <a:ext cx="557031" cy="98756"/>
            </a:xfrm>
            <a:prstGeom prst="rect">
              <a:avLst/>
            </a:prstGeom>
            <a:solidFill>
              <a:srgbClr val="00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8B"/>
                </a:solidFill>
              </a:endParaRPr>
            </a:p>
          </p:txBody>
        </p:sp>
      </p:grpSp>
      <p:pic>
        <p:nvPicPr>
          <p:cNvPr id="7" name="Image 6">
            <a:extLst>
              <a:ext uri="{FF2B5EF4-FFF2-40B4-BE49-F238E27FC236}">
                <a16:creationId xmlns="" xmlns:a16="http://schemas.microsoft.com/office/drawing/2014/main" id="{8843CE79-DBC8-874C-B636-C1890390E7AF}"/>
              </a:ext>
            </a:extLst>
          </p:cNvPr>
          <p:cNvPicPr>
            <a:picLocks noChangeAspect="1"/>
          </p:cNvPicPr>
          <p:nvPr userDrawn="1"/>
        </p:nvPicPr>
        <p:blipFill>
          <a:blip r:embed="rId3"/>
          <a:stretch>
            <a:fillRect/>
          </a:stretch>
        </p:blipFill>
        <p:spPr>
          <a:xfrm>
            <a:off x="5959" y="13750"/>
            <a:ext cx="9145869" cy="6840812"/>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Tree>
    <p:extLst>
      <p:ext uri="{BB962C8B-B14F-4D97-AF65-F5344CB8AC3E}">
        <p14:creationId xmlns:p14="http://schemas.microsoft.com/office/powerpoint/2010/main" val="1776609188"/>
      </p:ext>
    </p:extLst>
  </p:cSld>
  <p:clrMap bg1="lt1" tx1="dk1" bg2="lt2" tx2="dk2" accent1="accent1" accent2="accent2" accent3="accent3" accent4="accent4" accent5="accent5" accent6="accent6" hlink="hlink" folHlink="folHlink"/>
  <p:sldLayoutIdLst>
    <p:sldLayoutId id="2147483702" r:id="rId1"/>
  </p:sldLayoutIdLst>
  <p:hf hdr="0"/>
  <p:txStyles>
    <p:titleStyle>
      <a:lvl1pPr algn="l" defTabSz="457200" rtl="0" eaLnBrk="1" latinLnBrk="0" hangingPunct="1">
        <a:spcBef>
          <a:spcPct val="0"/>
        </a:spcBef>
        <a:buNone/>
        <a:defRPr sz="3200" b="1" i="0" kern="1200">
          <a:solidFill>
            <a:srgbClr val="005E8B"/>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eduscol.education.fr/cid132843/evaluation-de-debut-de-6eme-2018-2019-des-outils-pour-les-enseignants.ht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eval.depp.taocloud.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hyperlink" Target="https://eduscol.education.fr/cid132843/evaluation-de-debut-de-6eme-2018-2019-des-outils-pour-les-enseignants.html"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ucation.gouv.fr/cid131264/le-test-de-positionnement-de-debut-de-seconde.html" TargetMode="External"/><Relationship Id="rId2" Type="http://schemas.openxmlformats.org/officeDocument/2006/relationships/hyperlink" Target="http://eduscol.education.fr/cid132886/tests-de-positionnement-de-debut-de-seconde-des-outils-pour-les-enseignants.html"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Rentrée scolaire 2019</a:t>
            </a:r>
            <a:endParaRPr lang="fr-FR" dirty="0"/>
          </a:p>
        </p:txBody>
      </p:sp>
      <p:sp>
        <p:nvSpPr>
          <p:cNvPr id="2" name="Titre 1"/>
          <p:cNvSpPr>
            <a:spLocks noGrp="1"/>
          </p:cNvSpPr>
          <p:nvPr>
            <p:ph type="ctrTitle"/>
          </p:nvPr>
        </p:nvSpPr>
        <p:spPr/>
        <p:txBody>
          <a:bodyPr/>
          <a:lstStyle/>
          <a:p>
            <a:r>
              <a:rPr lang="fr-FR" dirty="0" smtClean="0"/>
              <a:t>Evaluation nationale de début de 6</a:t>
            </a:r>
            <a:r>
              <a:rPr lang="fr-FR" baseline="30000" dirty="0" smtClean="0"/>
              <a:t>e</a:t>
            </a:r>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test majoritairement adaptatif</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10</a:t>
            </a:fld>
            <a:endParaRPr lang="fr-FR" dirty="0"/>
          </a:p>
        </p:txBody>
      </p:sp>
      <p:sp>
        <p:nvSpPr>
          <p:cNvPr id="4" name="Espace réservé du texte 3"/>
          <p:cNvSpPr>
            <a:spLocks noGrp="1"/>
          </p:cNvSpPr>
          <p:nvPr>
            <p:ph type="body" sz="quarter" idx="13"/>
          </p:nvPr>
        </p:nvSpPr>
        <p:spPr/>
        <p:txBody>
          <a:bodyPr/>
          <a:lstStyle/>
          <a:p>
            <a:pPr marL="804863" lvl="2" indent="-177800">
              <a:buClr>
                <a:srgbClr val="8B2934"/>
              </a:buClr>
              <a:buFont typeface="Lucida Grande"/>
              <a:buChar char="-"/>
            </a:pPr>
            <a:endParaRPr lang="fr-FR" dirty="0"/>
          </a:p>
          <a:p>
            <a:pPr algn="just">
              <a:lnSpc>
                <a:spcPct val="115000"/>
              </a:lnSpc>
              <a:spcAft>
                <a:spcPts val="1000"/>
              </a:spcAft>
            </a:pPr>
            <a:r>
              <a:rPr lang="fr-FR" altLang="fr-FR" sz="2000" b="0" dirty="0">
                <a:solidFill>
                  <a:schemeClr val="tx1"/>
                </a:solidFill>
                <a:latin typeface="+mj-lt"/>
              </a:rPr>
              <a:t>Un dispositif adaptatif dans la majorité des domaines évalués : en fonction de </a:t>
            </a:r>
            <a:r>
              <a:rPr lang="fr-FR" altLang="fr-FR" sz="2000" b="0" dirty="0" smtClean="0">
                <a:solidFill>
                  <a:schemeClr val="tx1"/>
                </a:solidFill>
                <a:latin typeface="+mj-lt"/>
              </a:rPr>
              <a:t>leurs </a:t>
            </a:r>
            <a:r>
              <a:rPr lang="fr-FR" altLang="fr-FR" sz="2000" b="0" dirty="0">
                <a:solidFill>
                  <a:schemeClr val="tx1"/>
                </a:solidFill>
                <a:latin typeface="+mj-lt"/>
              </a:rPr>
              <a:t>résultats aux exercices d</a:t>
            </a:r>
            <a:r>
              <a:rPr lang="fr-FR" altLang="en-US" sz="2000" b="0" dirty="0">
                <a:solidFill>
                  <a:schemeClr val="tx1"/>
                </a:solidFill>
                <a:latin typeface="+mj-lt"/>
              </a:rPr>
              <a:t>’</a:t>
            </a:r>
            <a:r>
              <a:rPr lang="fr-FR" altLang="fr-FR" sz="2000" b="0" dirty="0">
                <a:solidFill>
                  <a:schemeClr val="tx1"/>
                </a:solidFill>
                <a:latin typeface="+mj-lt"/>
              </a:rPr>
              <a:t>orientation, les élèves sont </a:t>
            </a:r>
            <a:r>
              <a:rPr lang="fr-FR" altLang="fr-FR" sz="2000" b="0" dirty="0" smtClean="0">
                <a:solidFill>
                  <a:schemeClr val="tx1"/>
                </a:solidFill>
                <a:latin typeface="+mj-lt"/>
              </a:rPr>
              <a:t>dirigés </a:t>
            </a:r>
            <a:r>
              <a:rPr lang="fr-FR" altLang="fr-FR" sz="2000" b="0" dirty="0">
                <a:solidFill>
                  <a:schemeClr val="tx1"/>
                </a:solidFill>
                <a:latin typeface="+mj-lt"/>
              </a:rPr>
              <a:t>vers des exercices </a:t>
            </a:r>
            <a:r>
              <a:rPr lang="fr-FR" altLang="fr-FR" sz="2000" b="0" dirty="0" smtClean="0">
                <a:solidFill>
                  <a:schemeClr val="tx1"/>
                </a:solidFill>
                <a:latin typeface="+mj-lt"/>
              </a:rPr>
              <a:t>adaptés </a:t>
            </a:r>
            <a:r>
              <a:rPr lang="fr-FR" altLang="fr-FR" sz="2000" b="0" dirty="0">
                <a:solidFill>
                  <a:schemeClr val="tx1"/>
                </a:solidFill>
                <a:latin typeface="+mj-lt"/>
              </a:rPr>
              <a:t>à leur degré de maîtrise</a:t>
            </a:r>
            <a:r>
              <a:rPr lang="fr-FR" altLang="fr-FR" sz="2000" b="0" dirty="0" smtClean="0">
                <a:solidFill>
                  <a:schemeClr val="tx1"/>
                </a:solidFill>
                <a:latin typeface="+mj-lt"/>
              </a:rPr>
              <a:t>.</a:t>
            </a:r>
            <a:r>
              <a:rPr lang="fr-FR" altLang="fr-FR" dirty="0" smtClean="0"/>
              <a:t>  </a:t>
            </a:r>
          </a:p>
          <a:p>
            <a:pPr algn="just">
              <a:lnSpc>
                <a:spcPct val="115000"/>
              </a:lnSpc>
              <a:spcAft>
                <a:spcPts val="1000"/>
              </a:spcAft>
            </a:pPr>
            <a:endParaRPr lang="fr-FR" altLang="fr-FR" dirty="0"/>
          </a:p>
          <a:p>
            <a:pPr marL="0" indent="0" algn="just">
              <a:lnSpc>
                <a:spcPct val="115000"/>
              </a:lnSpc>
              <a:spcAft>
                <a:spcPts val="1000"/>
              </a:spcAft>
              <a:buNone/>
            </a:pPr>
            <a:endParaRPr lang="fr-FR" alt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 18"/>
          <p:cNvGrpSpPr>
            <a:grpSpLocks/>
          </p:cNvGrpSpPr>
          <p:nvPr/>
        </p:nvGrpSpPr>
        <p:grpSpPr bwMode="auto">
          <a:xfrm>
            <a:off x="985333" y="3364180"/>
            <a:ext cx="7488238" cy="1079500"/>
            <a:chOff x="280" y="2869"/>
            <a:chExt cx="4717" cy="1089"/>
          </a:xfrm>
        </p:grpSpPr>
        <p:sp>
          <p:nvSpPr>
            <p:cNvPr id="25" name="Rectangle 11"/>
            <p:cNvSpPr>
              <a:spLocks noChangeArrowheads="1"/>
            </p:cNvSpPr>
            <p:nvPr/>
          </p:nvSpPr>
          <p:spPr bwMode="auto">
            <a:xfrm>
              <a:off x="280" y="2869"/>
              <a:ext cx="4717" cy="1089"/>
            </a:xfrm>
            <a:prstGeom prst="rect">
              <a:avLst/>
            </a:prstGeom>
            <a:solidFill>
              <a:schemeClr val="tx2">
                <a:lumMod val="20000"/>
                <a:lumOff val="80000"/>
              </a:schemeClr>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fr-FR">
                <a:latin typeface="Calibri" charset="0"/>
                <a:ea typeface="ＭＳ Ｐゴシック" charset="0"/>
              </a:endParaRPr>
            </a:p>
          </p:txBody>
        </p:sp>
        <p:sp>
          <p:nvSpPr>
            <p:cNvPr id="26" name="Text Box 13"/>
            <p:cNvSpPr txBox="1">
              <a:spLocks noChangeArrowheads="1"/>
            </p:cNvSpPr>
            <p:nvPr/>
          </p:nvSpPr>
          <p:spPr bwMode="auto">
            <a:xfrm>
              <a:off x="484" y="3229"/>
              <a:ext cx="1883" cy="373"/>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dirty="0" smtClean="0">
                  <a:solidFill>
                    <a:schemeClr val="tx2"/>
                  </a:solidFill>
                </a:rPr>
                <a:t>Exercices d</a:t>
              </a:r>
              <a:r>
                <a:rPr lang="fr-FR" altLang="en-US" sz="1800" dirty="0" smtClean="0">
                  <a:solidFill>
                    <a:schemeClr val="tx2"/>
                  </a:solidFill>
                </a:rPr>
                <a:t>’</a:t>
              </a:r>
              <a:r>
                <a:rPr lang="fr-FR" altLang="fr-FR" sz="1800" dirty="0" smtClean="0">
                  <a:solidFill>
                    <a:schemeClr val="tx2"/>
                  </a:solidFill>
                </a:rPr>
                <a:t>orientation</a:t>
              </a:r>
            </a:p>
          </p:txBody>
        </p:sp>
        <p:sp>
          <p:nvSpPr>
            <p:cNvPr id="27" name="Text Box 14"/>
            <p:cNvSpPr txBox="1">
              <a:spLocks noChangeArrowheads="1"/>
            </p:cNvSpPr>
            <p:nvPr/>
          </p:nvSpPr>
          <p:spPr bwMode="auto">
            <a:xfrm>
              <a:off x="2934" y="2985"/>
              <a:ext cx="1587" cy="38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charset="0"/>
                  <a:ea typeface="ＭＳ Ｐゴシック" charset="0"/>
                </a:defRPr>
              </a:lvl1pPr>
              <a:lvl2pPr marL="742950" indent="-285750">
                <a:defRPr sz="2000" b="1">
                  <a:solidFill>
                    <a:srgbClr val="CC3300"/>
                  </a:solidFill>
                  <a:latin typeface="Calibri" charset="0"/>
                  <a:ea typeface="ＭＳ Ｐゴシック" charset="0"/>
                </a:defRPr>
              </a:lvl2pPr>
              <a:lvl3pPr marL="1143000" indent="-228600">
                <a:defRPr sz="2000" b="1">
                  <a:solidFill>
                    <a:srgbClr val="CC3300"/>
                  </a:solidFill>
                  <a:latin typeface="Calibri" charset="0"/>
                  <a:ea typeface="ＭＳ Ｐゴシック" charset="0"/>
                </a:defRPr>
              </a:lvl3pPr>
              <a:lvl4pPr marL="1600200" indent="-228600">
                <a:defRPr sz="2000" b="1">
                  <a:solidFill>
                    <a:srgbClr val="CC3300"/>
                  </a:solidFill>
                  <a:latin typeface="Calibri" charset="0"/>
                  <a:ea typeface="ＭＳ Ｐゴシック" charset="0"/>
                </a:defRPr>
              </a:lvl4pPr>
              <a:lvl5pPr marL="2057400" indent="-228600">
                <a:defRPr sz="2000" b="1">
                  <a:solidFill>
                    <a:srgbClr val="CC3300"/>
                  </a:solidFill>
                  <a:latin typeface="Calibri" charset="0"/>
                  <a:ea typeface="ＭＳ Ｐゴシック" charset="0"/>
                </a:defRPr>
              </a:lvl5pPr>
              <a:lvl6pPr marL="2514600" indent="-228600" eaLnBrk="0" fontAlgn="base" hangingPunct="0">
                <a:spcBef>
                  <a:spcPct val="0"/>
                </a:spcBef>
                <a:spcAft>
                  <a:spcPct val="0"/>
                </a:spcAft>
                <a:defRPr sz="2000" b="1">
                  <a:solidFill>
                    <a:srgbClr val="CC3300"/>
                  </a:solidFill>
                  <a:latin typeface="Calibri" charset="0"/>
                  <a:ea typeface="ＭＳ Ｐゴシック" charset="0"/>
                </a:defRPr>
              </a:lvl6pPr>
              <a:lvl7pPr marL="2971800" indent="-228600" eaLnBrk="0" fontAlgn="base" hangingPunct="0">
                <a:spcBef>
                  <a:spcPct val="0"/>
                </a:spcBef>
                <a:spcAft>
                  <a:spcPct val="0"/>
                </a:spcAft>
                <a:defRPr sz="2000" b="1">
                  <a:solidFill>
                    <a:srgbClr val="CC3300"/>
                  </a:solidFill>
                  <a:latin typeface="Calibri" charset="0"/>
                  <a:ea typeface="ＭＳ Ｐゴシック" charset="0"/>
                </a:defRPr>
              </a:lvl7pPr>
              <a:lvl8pPr marL="3429000" indent="-228600" eaLnBrk="0" fontAlgn="base" hangingPunct="0">
                <a:spcBef>
                  <a:spcPct val="0"/>
                </a:spcBef>
                <a:spcAft>
                  <a:spcPct val="0"/>
                </a:spcAft>
                <a:defRPr sz="2000" b="1">
                  <a:solidFill>
                    <a:srgbClr val="CC3300"/>
                  </a:solidFill>
                  <a:latin typeface="Calibri" charset="0"/>
                  <a:ea typeface="ＭＳ Ｐゴシック" charset="0"/>
                </a:defRPr>
              </a:lvl8pPr>
              <a:lvl9pPr marL="3886200" indent="-228600" eaLnBrk="0" fontAlgn="base" hangingPunct="0">
                <a:spcBef>
                  <a:spcPct val="0"/>
                </a:spcBef>
                <a:spcAft>
                  <a:spcPct val="0"/>
                </a:spcAft>
                <a:defRPr sz="2000" b="1">
                  <a:solidFill>
                    <a:srgbClr val="CC3300"/>
                  </a:solidFill>
                  <a:latin typeface="Calibri" charset="0"/>
                  <a:ea typeface="ＭＳ Ｐゴシック" charset="0"/>
                </a:defRPr>
              </a:lvl9pPr>
            </a:lstStyle>
            <a:p>
              <a:pPr eaLnBrk="1" hangingPunct="1">
                <a:defRPr/>
              </a:pPr>
              <a:r>
                <a:rPr lang="fr-FR" sz="1800" dirty="0" smtClean="0">
                  <a:solidFill>
                    <a:schemeClr val="tx2"/>
                  </a:solidFill>
                </a:rPr>
                <a:t>Exercices de niveau haut</a:t>
              </a:r>
            </a:p>
          </p:txBody>
        </p:sp>
        <p:sp>
          <p:nvSpPr>
            <p:cNvPr id="28" name="AutoShape 15"/>
            <p:cNvSpPr>
              <a:spLocks noChangeArrowheads="1"/>
            </p:cNvSpPr>
            <p:nvPr/>
          </p:nvSpPr>
          <p:spPr bwMode="auto">
            <a:xfrm>
              <a:off x="2366" y="3023"/>
              <a:ext cx="567" cy="304"/>
            </a:xfrm>
            <a:prstGeom prst="rightArrow">
              <a:avLst>
                <a:gd name="adj1" fmla="val 50000"/>
                <a:gd name="adj2" fmla="val 39356"/>
              </a:avLst>
            </a:prstGeom>
            <a:gradFill rotWithShape="1">
              <a:gsLst>
                <a:gs pos="0">
                  <a:schemeClr val="tx2"/>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fr-FR">
                <a:latin typeface="Calibri" charset="0"/>
                <a:ea typeface="ＭＳ Ｐゴシック" charset="0"/>
              </a:endParaRPr>
            </a:p>
          </p:txBody>
        </p:sp>
      </p:grpSp>
      <p:sp>
        <p:nvSpPr>
          <p:cNvPr id="29" name="Text Box 14"/>
          <p:cNvSpPr txBox="1">
            <a:spLocks noChangeArrowheads="1"/>
          </p:cNvSpPr>
          <p:nvPr/>
        </p:nvSpPr>
        <p:spPr bwMode="auto">
          <a:xfrm>
            <a:off x="5198558" y="3994281"/>
            <a:ext cx="2519363" cy="37668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charset="0"/>
                <a:ea typeface="ＭＳ Ｐゴシック" charset="0"/>
              </a:defRPr>
            </a:lvl1pPr>
            <a:lvl2pPr marL="742950" indent="-285750">
              <a:defRPr sz="2000" b="1">
                <a:solidFill>
                  <a:srgbClr val="CC3300"/>
                </a:solidFill>
                <a:latin typeface="Calibri" charset="0"/>
                <a:ea typeface="ＭＳ Ｐゴシック" charset="0"/>
              </a:defRPr>
            </a:lvl2pPr>
            <a:lvl3pPr marL="1143000" indent="-228600">
              <a:defRPr sz="2000" b="1">
                <a:solidFill>
                  <a:srgbClr val="CC3300"/>
                </a:solidFill>
                <a:latin typeface="Calibri" charset="0"/>
                <a:ea typeface="ＭＳ Ｐゴシック" charset="0"/>
              </a:defRPr>
            </a:lvl3pPr>
            <a:lvl4pPr marL="1600200" indent="-228600">
              <a:defRPr sz="2000" b="1">
                <a:solidFill>
                  <a:srgbClr val="CC3300"/>
                </a:solidFill>
                <a:latin typeface="Calibri" charset="0"/>
                <a:ea typeface="ＭＳ Ｐゴシック" charset="0"/>
              </a:defRPr>
            </a:lvl4pPr>
            <a:lvl5pPr marL="2057400" indent="-228600">
              <a:defRPr sz="2000" b="1">
                <a:solidFill>
                  <a:srgbClr val="CC3300"/>
                </a:solidFill>
                <a:latin typeface="Calibri" charset="0"/>
                <a:ea typeface="ＭＳ Ｐゴシック" charset="0"/>
              </a:defRPr>
            </a:lvl5pPr>
            <a:lvl6pPr marL="2514600" indent="-228600" eaLnBrk="0" fontAlgn="base" hangingPunct="0">
              <a:spcBef>
                <a:spcPct val="0"/>
              </a:spcBef>
              <a:spcAft>
                <a:spcPct val="0"/>
              </a:spcAft>
              <a:defRPr sz="2000" b="1">
                <a:solidFill>
                  <a:srgbClr val="CC3300"/>
                </a:solidFill>
                <a:latin typeface="Calibri" charset="0"/>
                <a:ea typeface="ＭＳ Ｐゴシック" charset="0"/>
              </a:defRPr>
            </a:lvl6pPr>
            <a:lvl7pPr marL="2971800" indent="-228600" eaLnBrk="0" fontAlgn="base" hangingPunct="0">
              <a:spcBef>
                <a:spcPct val="0"/>
              </a:spcBef>
              <a:spcAft>
                <a:spcPct val="0"/>
              </a:spcAft>
              <a:defRPr sz="2000" b="1">
                <a:solidFill>
                  <a:srgbClr val="CC3300"/>
                </a:solidFill>
                <a:latin typeface="Calibri" charset="0"/>
                <a:ea typeface="ＭＳ Ｐゴシック" charset="0"/>
              </a:defRPr>
            </a:lvl7pPr>
            <a:lvl8pPr marL="3429000" indent="-228600" eaLnBrk="0" fontAlgn="base" hangingPunct="0">
              <a:spcBef>
                <a:spcPct val="0"/>
              </a:spcBef>
              <a:spcAft>
                <a:spcPct val="0"/>
              </a:spcAft>
              <a:defRPr sz="2000" b="1">
                <a:solidFill>
                  <a:srgbClr val="CC3300"/>
                </a:solidFill>
                <a:latin typeface="Calibri" charset="0"/>
                <a:ea typeface="ＭＳ Ｐゴシック" charset="0"/>
              </a:defRPr>
            </a:lvl8pPr>
            <a:lvl9pPr marL="3886200" indent="-228600" eaLnBrk="0" fontAlgn="base" hangingPunct="0">
              <a:spcBef>
                <a:spcPct val="0"/>
              </a:spcBef>
              <a:spcAft>
                <a:spcPct val="0"/>
              </a:spcAft>
              <a:defRPr sz="2000" b="1">
                <a:solidFill>
                  <a:srgbClr val="CC3300"/>
                </a:solidFill>
                <a:latin typeface="Calibri" charset="0"/>
                <a:ea typeface="ＭＳ Ｐゴシック" charset="0"/>
              </a:defRPr>
            </a:lvl9pPr>
          </a:lstStyle>
          <a:p>
            <a:pPr eaLnBrk="1" hangingPunct="1">
              <a:defRPr/>
            </a:pPr>
            <a:r>
              <a:rPr lang="fr-FR" sz="1800" dirty="0" smtClean="0">
                <a:solidFill>
                  <a:schemeClr val="tx2"/>
                </a:solidFill>
              </a:rPr>
              <a:t>Exercices de niveau bas</a:t>
            </a:r>
          </a:p>
        </p:txBody>
      </p:sp>
      <p:sp>
        <p:nvSpPr>
          <p:cNvPr id="30" name="AutoShape 15"/>
          <p:cNvSpPr>
            <a:spLocks noChangeArrowheads="1"/>
          </p:cNvSpPr>
          <p:nvPr/>
        </p:nvSpPr>
        <p:spPr bwMode="auto">
          <a:xfrm>
            <a:off x="4298446" y="4011678"/>
            <a:ext cx="900000" cy="301348"/>
          </a:xfrm>
          <a:prstGeom prst="rightArrow">
            <a:avLst>
              <a:gd name="adj1" fmla="val 50000"/>
              <a:gd name="adj2" fmla="val 39356"/>
            </a:avLst>
          </a:prstGeom>
          <a:gradFill rotWithShape="1">
            <a:gsLst>
              <a:gs pos="0">
                <a:schemeClr val="tx2"/>
              </a:gs>
              <a:gs pos="100000">
                <a:srgbClr val="FFF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fr-FR">
              <a:latin typeface="Calibri" charset="0"/>
              <a:ea typeface="ＭＳ Ｐゴシック" charset="0"/>
            </a:endParaRPr>
          </a:p>
        </p:txBody>
      </p:sp>
    </p:spTree>
    <p:extLst>
      <p:ext uri="{BB962C8B-B14F-4D97-AF65-F5344CB8AC3E}">
        <p14:creationId xmlns:p14="http://schemas.microsoft.com/office/powerpoint/2010/main" val="3172695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Domaines et compétences évaluées en français</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11</a:t>
            </a:fld>
            <a:endParaRPr lang="fr-FR" dirty="0"/>
          </a:p>
        </p:txBody>
      </p:sp>
      <p:sp>
        <p:nvSpPr>
          <p:cNvPr id="4" name="Espace réservé du texte 3"/>
          <p:cNvSpPr>
            <a:spLocks noGrp="1"/>
          </p:cNvSpPr>
          <p:nvPr>
            <p:ph type="body" sz="quarter" idx="13"/>
          </p:nvPr>
        </p:nvSpPr>
        <p:spPr/>
        <p:txBody>
          <a:bodyPr/>
          <a:lstStyle/>
          <a:p>
            <a:pPr marL="804863" lvl="2" indent="-177800">
              <a:buClr>
                <a:srgbClr val="8B2934"/>
              </a:buClr>
              <a:buFont typeface="Lucida Grande"/>
              <a:buChar char="-"/>
            </a:pPr>
            <a:endParaRPr lang="fr-FR" dirty="0"/>
          </a:p>
          <a:p>
            <a:pPr marL="0" indent="0" algn="just">
              <a:lnSpc>
                <a:spcPct val="115000"/>
              </a:lnSpc>
              <a:spcAft>
                <a:spcPts val="1000"/>
              </a:spcAft>
              <a:buNone/>
            </a:pPr>
            <a:endParaRPr lang="fr-FR" altLang="fr-FR" dirty="0"/>
          </a:p>
          <a:p>
            <a:pPr marL="0" indent="0" algn="just">
              <a:lnSpc>
                <a:spcPct val="115000"/>
              </a:lnSpc>
              <a:spcAft>
                <a:spcPts val="1000"/>
              </a:spcAft>
              <a:buNone/>
            </a:pPr>
            <a:endParaRPr lang="fr-FR" alt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3"/>
          <p:cNvSpPr>
            <a:spLocks noChangeArrowheads="1"/>
          </p:cNvSpPr>
          <p:nvPr/>
        </p:nvSpPr>
        <p:spPr bwMode="auto">
          <a:xfrm>
            <a:off x="1186098" y="1308264"/>
            <a:ext cx="6899275" cy="4854412"/>
          </a:xfrm>
          <a:prstGeom prst="rect">
            <a:avLst/>
          </a:prstGeom>
          <a:solidFill>
            <a:schemeClr val="accent1">
              <a:lumMod val="20000"/>
              <a:lumOff val="80000"/>
            </a:schemeClr>
          </a:solidFill>
          <a:ln>
            <a:noFill/>
          </a:ln>
          <a:effectLst>
            <a:outerShdw blurRad="63500" dist="107763" dir="2700000" algn="ctr" rotWithShape="0">
              <a:schemeClr val="bg2">
                <a:alpha val="50000"/>
              </a:schemeClr>
            </a:outerShdw>
          </a:effectLst>
          <a:extLst/>
        </p:spPr>
        <p:txBody>
          <a:bodyPr wrap="none" anchor="ctr"/>
          <a:lstStyle/>
          <a:p>
            <a:endParaRPr lang="fr-FR" altLang="fr-FR" b="1" dirty="0">
              <a:solidFill>
                <a:schemeClr val="accent2"/>
              </a:solidFill>
            </a:endParaRPr>
          </a:p>
        </p:txBody>
      </p:sp>
      <p:sp>
        <p:nvSpPr>
          <p:cNvPr id="8" name="ZoneTexte 7"/>
          <p:cNvSpPr txBox="1"/>
          <p:nvPr/>
        </p:nvSpPr>
        <p:spPr>
          <a:xfrm>
            <a:off x="1428200" y="1346939"/>
            <a:ext cx="5753650" cy="646331"/>
          </a:xfrm>
          <a:prstGeom prst="rect">
            <a:avLst/>
          </a:prstGeom>
          <a:noFill/>
        </p:spPr>
        <p:txBody>
          <a:bodyPr wrap="square" rtlCol="0">
            <a:spAutoFit/>
          </a:bodyPr>
          <a:lstStyle/>
          <a:p>
            <a:r>
              <a:rPr lang="fr-FR" altLang="fr-FR" b="1" dirty="0">
                <a:solidFill>
                  <a:schemeClr val="accent2"/>
                </a:solidFill>
              </a:rPr>
              <a:t>Compréhension de </a:t>
            </a:r>
            <a:r>
              <a:rPr lang="fr-FR" altLang="fr-FR" b="1" dirty="0" smtClean="0">
                <a:solidFill>
                  <a:schemeClr val="accent2"/>
                </a:solidFill>
              </a:rPr>
              <a:t>l</a:t>
            </a:r>
            <a:r>
              <a:rPr lang="fr-FR" altLang="en-US" b="1" dirty="0" smtClean="0">
                <a:solidFill>
                  <a:schemeClr val="accent2"/>
                </a:solidFill>
              </a:rPr>
              <a:t>’</a:t>
            </a:r>
            <a:r>
              <a:rPr lang="fr-FR" altLang="fr-FR" b="1" dirty="0" smtClean="0">
                <a:solidFill>
                  <a:schemeClr val="accent2"/>
                </a:solidFill>
              </a:rPr>
              <a:t>oral</a:t>
            </a:r>
          </a:p>
          <a:p>
            <a:endParaRPr lang="fr-FR" altLang="fr-FR" dirty="0">
              <a:solidFill>
                <a:schemeClr val="accent2"/>
              </a:solidFill>
            </a:endParaRPr>
          </a:p>
        </p:txBody>
      </p:sp>
      <p:sp>
        <p:nvSpPr>
          <p:cNvPr id="17" name="Text Box 14"/>
          <p:cNvSpPr txBox="1">
            <a:spLocks noChangeArrowheads="1"/>
          </p:cNvSpPr>
          <p:nvPr/>
        </p:nvSpPr>
        <p:spPr bwMode="auto">
          <a:xfrm>
            <a:off x="1522412" y="1742965"/>
            <a:ext cx="6307137" cy="584775"/>
          </a:xfrm>
          <a:prstGeom prst="rect">
            <a:avLst/>
          </a:prstGeom>
          <a:solidFill>
            <a:srgbClr val="FFFFFF"/>
          </a:solidFill>
          <a:ln>
            <a:noFill/>
          </a:ln>
          <a:effectLs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just">
              <a:defRPr/>
            </a:pPr>
            <a:r>
              <a:rPr lang="fr-FR" altLang="fr-FR" sz="1600" dirty="0" smtClean="0">
                <a:solidFill>
                  <a:schemeClr val="tx2"/>
                </a:solidFill>
              </a:rPr>
              <a:t>Ecouter pour comprendre un message oral, un propos, un discours, un texte lu.</a:t>
            </a:r>
          </a:p>
        </p:txBody>
      </p:sp>
      <p:sp>
        <p:nvSpPr>
          <p:cNvPr id="9" name="ZoneTexte 8"/>
          <p:cNvSpPr txBox="1"/>
          <p:nvPr/>
        </p:nvSpPr>
        <p:spPr>
          <a:xfrm>
            <a:off x="1428199" y="2684502"/>
            <a:ext cx="3113323" cy="369332"/>
          </a:xfrm>
          <a:prstGeom prst="rect">
            <a:avLst/>
          </a:prstGeom>
          <a:noFill/>
        </p:spPr>
        <p:txBody>
          <a:bodyPr wrap="square" rtlCol="0">
            <a:spAutoFit/>
          </a:bodyPr>
          <a:lstStyle/>
          <a:p>
            <a:r>
              <a:rPr lang="fr-FR" b="1" dirty="0" smtClean="0">
                <a:solidFill>
                  <a:schemeClr val="accent2"/>
                </a:solidFill>
              </a:rPr>
              <a:t>Compréhension de l’écrit</a:t>
            </a:r>
            <a:endParaRPr lang="fr-FR" b="1" dirty="0">
              <a:solidFill>
                <a:schemeClr val="accent2"/>
              </a:solidFill>
            </a:endParaRPr>
          </a:p>
        </p:txBody>
      </p:sp>
      <p:sp>
        <p:nvSpPr>
          <p:cNvPr id="19" name="Text Box 14"/>
          <p:cNvSpPr txBox="1">
            <a:spLocks noChangeArrowheads="1"/>
          </p:cNvSpPr>
          <p:nvPr/>
        </p:nvSpPr>
        <p:spPr bwMode="auto">
          <a:xfrm>
            <a:off x="1538287" y="3107293"/>
            <a:ext cx="6307138" cy="769441"/>
          </a:xfrm>
          <a:prstGeom prst="rect">
            <a:avLst/>
          </a:prstGeom>
          <a:solidFill>
            <a:srgbClr val="FFFFFF"/>
          </a:solidFill>
          <a:ln>
            <a:noFill/>
          </a:ln>
          <a:effectLs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defRPr/>
            </a:pPr>
            <a:r>
              <a:rPr lang="fr-FR" altLang="fr-FR" sz="1600" dirty="0" smtClean="0">
                <a:solidFill>
                  <a:schemeClr val="tx2"/>
                </a:solidFill>
              </a:rPr>
              <a:t>Comprendre un texte littéraire et se l’approprier. </a:t>
            </a:r>
          </a:p>
          <a:p>
            <a:pPr>
              <a:defRPr/>
            </a:pPr>
            <a:endParaRPr lang="fr-FR" altLang="fr-FR" sz="1200" dirty="0">
              <a:solidFill>
                <a:schemeClr val="tx2"/>
              </a:solidFill>
            </a:endParaRPr>
          </a:p>
          <a:p>
            <a:pPr>
              <a:defRPr/>
            </a:pPr>
            <a:r>
              <a:rPr lang="fr-FR" altLang="fr-FR" sz="1600" dirty="0" smtClean="0">
                <a:solidFill>
                  <a:schemeClr val="tx2"/>
                </a:solidFill>
              </a:rPr>
              <a:t>Comprendre des textes, des documents et des images et les interpréter.</a:t>
            </a:r>
          </a:p>
        </p:txBody>
      </p:sp>
      <p:sp>
        <p:nvSpPr>
          <p:cNvPr id="21" name="Text Box 14"/>
          <p:cNvSpPr txBox="1">
            <a:spLocks noChangeArrowheads="1"/>
          </p:cNvSpPr>
          <p:nvPr/>
        </p:nvSpPr>
        <p:spPr bwMode="auto">
          <a:xfrm>
            <a:off x="1554162" y="4512707"/>
            <a:ext cx="6275388" cy="1477328"/>
          </a:xfrm>
          <a:prstGeom prst="rect">
            <a:avLst/>
          </a:prstGeom>
          <a:solidFill>
            <a:srgbClr val="FFFFFF"/>
          </a:solidFill>
          <a:ln>
            <a:noFill/>
          </a:ln>
          <a:effectLs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just">
              <a:defRPr/>
            </a:pPr>
            <a:r>
              <a:rPr lang="fr-FR" sz="1600" dirty="0" smtClean="0">
                <a:solidFill>
                  <a:schemeClr val="tx2"/>
                </a:solidFill>
              </a:rPr>
              <a:t>Identifier les constituants d’une phrase simple, se repérer dans la phrase complexe.</a:t>
            </a:r>
          </a:p>
          <a:p>
            <a:pPr>
              <a:defRPr/>
            </a:pPr>
            <a:endParaRPr lang="fr-FR" altLang="fr-FR" sz="1200" dirty="0">
              <a:solidFill>
                <a:schemeClr val="tx2"/>
              </a:solidFill>
            </a:endParaRPr>
          </a:p>
          <a:p>
            <a:pPr>
              <a:defRPr/>
            </a:pPr>
            <a:r>
              <a:rPr lang="fr-FR" altLang="fr-FR" sz="1600" dirty="0" smtClean="0">
                <a:solidFill>
                  <a:schemeClr val="tx2"/>
                </a:solidFill>
              </a:rPr>
              <a:t>Acquérir l’orthographe grammaticale et l’orthographe lexicale.</a:t>
            </a:r>
          </a:p>
          <a:p>
            <a:pPr>
              <a:defRPr/>
            </a:pPr>
            <a:endParaRPr lang="fr-FR" altLang="fr-FR" sz="1200" dirty="0">
              <a:solidFill>
                <a:schemeClr val="tx2"/>
              </a:solidFill>
            </a:endParaRPr>
          </a:p>
          <a:p>
            <a:pPr>
              <a:defRPr/>
            </a:pPr>
            <a:r>
              <a:rPr lang="fr-FR" altLang="fr-FR" sz="1600" dirty="0" smtClean="0">
                <a:solidFill>
                  <a:schemeClr val="tx2"/>
                </a:solidFill>
              </a:rPr>
              <a:t>Enrichir le lexique.</a:t>
            </a:r>
          </a:p>
        </p:txBody>
      </p:sp>
      <p:sp>
        <p:nvSpPr>
          <p:cNvPr id="22" name="ZoneTexte 21"/>
          <p:cNvSpPr txBox="1"/>
          <p:nvPr/>
        </p:nvSpPr>
        <p:spPr>
          <a:xfrm>
            <a:off x="1522413" y="4143375"/>
            <a:ext cx="4802188" cy="369332"/>
          </a:xfrm>
          <a:prstGeom prst="rect">
            <a:avLst/>
          </a:prstGeom>
          <a:noFill/>
        </p:spPr>
        <p:txBody>
          <a:bodyPr wrap="square" rtlCol="0">
            <a:spAutoFit/>
          </a:bodyPr>
          <a:lstStyle/>
          <a:p>
            <a:r>
              <a:rPr lang="fr-FR" b="1" dirty="0" smtClean="0">
                <a:solidFill>
                  <a:schemeClr val="accent2"/>
                </a:solidFill>
              </a:rPr>
              <a:t>Etude de la langue</a:t>
            </a:r>
            <a:endParaRPr lang="fr-FR" b="1" dirty="0">
              <a:solidFill>
                <a:schemeClr val="accent2"/>
              </a:solidFill>
            </a:endParaRPr>
          </a:p>
        </p:txBody>
      </p:sp>
    </p:spTree>
    <p:extLst>
      <p:ext uri="{BB962C8B-B14F-4D97-AF65-F5344CB8AC3E}">
        <p14:creationId xmlns:p14="http://schemas.microsoft.com/office/powerpoint/2010/main" val="52154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Domaines et compétences évaluées en mathématiques</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12</a:t>
            </a:fld>
            <a:endParaRPr lang="fr-FR" dirty="0"/>
          </a:p>
        </p:txBody>
      </p:sp>
      <p:sp>
        <p:nvSpPr>
          <p:cNvPr id="4" name="Espace réservé du texte 3"/>
          <p:cNvSpPr>
            <a:spLocks noGrp="1"/>
          </p:cNvSpPr>
          <p:nvPr>
            <p:ph type="body" sz="quarter" idx="13"/>
          </p:nvPr>
        </p:nvSpPr>
        <p:spPr/>
        <p:txBody>
          <a:bodyPr/>
          <a:lstStyle/>
          <a:p>
            <a:pPr marL="804863" lvl="2" indent="-177800">
              <a:buClr>
                <a:srgbClr val="8B2934"/>
              </a:buClr>
              <a:buFont typeface="Lucida Grande"/>
              <a:buChar char="-"/>
            </a:pPr>
            <a:endParaRPr lang="fr-FR" dirty="0"/>
          </a:p>
          <a:p>
            <a:pPr marL="0" indent="0" algn="just">
              <a:lnSpc>
                <a:spcPct val="115000"/>
              </a:lnSpc>
              <a:spcAft>
                <a:spcPts val="1000"/>
              </a:spcAft>
              <a:buNone/>
            </a:pPr>
            <a:endParaRPr lang="fr-FR" altLang="fr-FR" dirty="0"/>
          </a:p>
          <a:p>
            <a:pPr marL="0" indent="0" algn="just">
              <a:lnSpc>
                <a:spcPct val="115000"/>
              </a:lnSpc>
              <a:spcAft>
                <a:spcPts val="1000"/>
              </a:spcAft>
              <a:buNone/>
            </a:pPr>
            <a:endParaRPr lang="fr-FR" alt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3"/>
          <p:cNvSpPr>
            <a:spLocks noChangeArrowheads="1"/>
          </p:cNvSpPr>
          <p:nvPr/>
        </p:nvSpPr>
        <p:spPr bwMode="auto">
          <a:xfrm>
            <a:off x="1179237" y="1308264"/>
            <a:ext cx="6899275" cy="4854412"/>
          </a:xfrm>
          <a:prstGeom prst="rect">
            <a:avLst/>
          </a:prstGeom>
          <a:solidFill>
            <a:schemeClr val="accent1">
              <a:lumMod val="20000"/>
              <a:lumOff val="80000"/>
            </a:schemeClr>
          </a:solidFill>
          <a:ln>
            <a:noFill/>
          </a:ln>
          <a:effectLst>
            <a:outerShdw blurRad="63500" dist="107763" dir="2700000" algn="ctr" rotWithShape="0">
              <a:schemeClr val="bg2">
                <a:alpha val="50000"/>
              </a:schemeClr>
            </a:outerShdw>
          </a:effectLst>
          <a:extLst/>
        </p:spPr>
        <p:txBody>
          <a:bodyPr wrap="none" anchor="ctr"/>
          <a:lstStyle/>
          <a:p>
            <a:endParaRPr lang="fr-FR" altLang="fr-FR" b="1" dirty="0">
              <a:solidFill>
                <a:schemeClr val="accent2"/>
              </a:solidFill>
            </a:endParaRPr>
          </a:p>
        </p:txBody>
      </p:sp>
      <p:sp>
        <p:nvSpPr>
          <p:cNvPr id="9" name="ZoneTexte 8"/>
          <p:cNvSpPr txBox="1"/>
          <p:nvPr/>
        </p:nvSpPr>
        <p:spPr>
          <a:xfrm>
            <a:off x="1428200" y="1346939"/>
            <a:ext cx="5753650" cy="646331"/>
          </a:xfrm>
          <a:prstGeom prst="rect">
            <a:avLst/>
          </a:prstGeom>
          <a:noFill/>
        </p:spPr>
        <p:txBody>
          <a:bodyPr wrap="square" rtlCol="0">
            <a:spAutoFit/>
          </a:bodyPr>
          <a:lstStyle/>
          <a:p>
            <a:r>
              <a:rPr lang="fr-FR" altLang="fr-FR" b="1" dirty="0" smtClean="0">
                <a:solidFill>
                  <a:schemeClr val="accent2"/>
                </a:solidFill>
              </a:rPr>
              <a:t>Nombres et calculs </a:t>
            </a:r>
          </a:p>
          <a:p>
            <a:endParaRPr lang="fr-FR" altLang="fr-FR" dirty="0">
              <a:solidFill>
                <a:schemeClr val="accent2"/>
              </a:solidFill>
            </a:endParaRPr>
          </a:p>
        </p:txBody>
      </p:sp>
      <p:sp>
        <p:nvSpPr>
          <p:cNvPr id="10" name="Text Box 14"/>
          <p:cNvSpPr txBox="1">
            <a:spLocks noChangeArrowheads="1"/>
          </p:cNvSpPr>
          <p:nvPr/>
        </p:nvSpPr>
        <p:spPr bwMode="auto">
          <a:xfrm>
            <a:off x="1428200" y="1742965"/>
            <a:ext cx="6401350" cy="1508105"/>
          </a:xfrm>
          <a:prstGeom prst="rect">
            <a:avLst/>
          </a:prstGeom>
          <a:solidFill>
            <a:srgbClr val="FFFFFF"/>
          </a:solidFill>
          <a:ln>
            <a:noFill/>
          </a:ln>
          <a:effectLs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just"/>
            <a:r>
              <a:rPr lang="fr-FR" altLang="fr-FR" sz="1600" dirty="0" smtClean="0">
                <a:solidFill>
                  <a:schemeClr val="tx2"/>
                </a:solidFill>
              </a:rPr>
              <a:t>Utiliser et représenter les grands nombres entiers, des fractions simples, les nombres décimaux ; calculer avec des nombres entiers et des nombres décimaux.</a:t>
            </a:r>
          </a:p>
          <a:p>
            <a:r>
              <a:rPr lang="fr-FR" sz="1100" b="0" dirty="0" smtClean="0"/>
              <a:t> </a:t>
            </a:r>
            <a:endParaRPr lang="fr-FR" sz="1100" b="0" dirty="0"/>
          </a:p>
          <a:p>
            <a:pPr algn="just"/>
            <a:r>
              <a:rPr lang="fr-FR" sz="1600" dirty="0">
                <a:solidFill>
                  <a:schemeClr val="tx2"/>
                </a:solidFill>
              </a:rPr>
              <a:t>Résoudre des problèmes en utilisant des fractions simples, les nombres décimaux et le calcul. </a:t>
            </a:r>
          </a:p>
        </p:txBody>
      </p:sp>
      <p:sp>
        <p:nvSpPr>
          <p:cNvPr id="11" name="ZoneTexte 10"/>
          <p:cNvSpPr txBox="1"/>
          <p:nvPr/>
        </p:nvSpPr>
        <p:spPr>
          <a:xfrm>
            <a:off x="1428200" y="3336104"/>
            <a:ext cx="5753650" cy="646331"/>
          </a:xfrm>
          <a:prstGeom prst="rect">
            <a:avLst/>
          </a:prstGeom>
          <a:noFill/>
        </p:spPr>
        <p:txBody>
          <a:bodyPr wrap="square" rtlCol="0">
            <a:spAutoFit/>
          </a:bodyPr>
          <a:lstStyle/>
          <a:p>
            <a:r>
              <a:rPr lang="fr-FR" altLang="fr-FR" b="1" dirty="0" smtClean="0">
                <a:solidFill>
                  <a:schemeClr val="accent2"/>
                </a:solidFill>
              </a:rPr>
              <a:t>Espace et géométrie</a:t>
            </a:r>
          </a:p>
          <a:p>
            <a:endParaRPr lang="fr-FR" altLang="fr-FR" dirty="0">
              <a:solidFill>
                <a:schemeClr val="accent2"/>
              </a:solidFill>
            </a:endParaRPr>
          </a:p>
        </p:txBody>
      </p:sp>
      <p:sp>
        <p:nvSpPr>
          <p:cNvPr id="12" name="Text Box 14"/>
          <p:cNvSpPr txBox="1">
            <a:spLocks noChangeArrowheads="1"/>
          </p:cNvSpPr>
          <p:nvPr/>
        </p:nvSpPr>
        <p:spPr bwMode="auto">
          <a:xfrm>
            <a:off x="1428199" y="3659269"/>
            <a:ext cx="6401350" cy="830997"/>
          </a:xfrm>
          <a:prstGeom prst="rect">
            <a:avLst/>
          </a:prstGeom>
          <a:solidFill>
            <a:srgbClr val="FFFFFF"/>
          </a:solidFill>
          <a:ln>
            <a:noFill/>
          </a:ln>
          <a:effectLs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just"/>
            <a:r>
              <a:rPr lang="fr-FR" sz="1600" dirty="0" smtClean="0">
                <a:solidFill>
                  <a:schemeClr val="tx2"/>
                </a:solidFill>
              </a:rPr>
              <a:t>(</a:t>
            </a:r>
            <a:r>
              <a:rPr lang="fr-FR" sz="1600" dirty="0">
                <a:solidFill>
                  <a:schemeClr val="tx2"/>
                </a:solidFill>
              </a:rPr>
              <a:t>Se) repérer et (se) déplacer dans l’espace en utilisant ou en élaborant des représentations ; reconnaître, nommer, décrire des solides et figures géométriques ; reconnaître et utiliser quelques relations géométriques. </a:t>
            </a:r>
          </a:p>
        </p:txBody>
      </p:sp>
      <p:sp>
        <p:nvSpPr>
          <p:cNvPr id="13" name="ZoneTexte 12"/>
          <p:cNvSpPr txBox="1"/>
          <p:nvPr/>
        </p:nvSpPr>
        <p:spPr>
          <a:xfrm>
            <a:off x="1428200" y="4630304"/>
            <a:ext cx="5753650" cy="646331"/>
          </a:xfrm>
          <a:prstGeom prst="rect">
            <a:avLst/>
          </a:prstGeom>
          <a:noFill/>
        </p:spPr>
        <p:txBody>
          <a:bodyPr wrap="square" rtlCol="0">
            <a:spAutoFit/>
          </a:bodyPr>
          <a:lstStyle/>
          <a:p>
            <a:r>
              <a:rPr lang="fr-FR" altLang="fr-FR" b="1" dirty="0" smtClean="0">
                <a:solidFill>
                  <a:schemeClr val="accent2"/>
                </a:solidFill>
              </a:rPr>
              <a:t>Grandeurs et mesures</a:t>
            </a:r>
          </a:p>
          <a:p>
            <a:endParaRPr lang="fr-FR" altLang="fr-FR" dirty="0">
              <a:solidFill>
                <a:schemeClr val="accent2"/>
              </a:solidFill>
            </a:endParaRPr>
          </a:p>
        </p:txBody>
      </p:sp>
      <p:sp>
        <p:nvSpPr>
          <p:cNvPr id="14" name="Text Box 14"/>
          <p:cNvSpPr txBox="1">
            <a:spLocks noChangeArrowheads="1"/>
          </p:cNvSpPr>
          <p:nvPr/>
        </p:nvSpPr>
        <p:spPr bwMode="auto">
          <a:xfrm>
            <a:off x="1428200" y="4976033"/>
            <a:ext cx="6401350" cy="1015663"/>
          </a:xfrm>
          <a:prstGeom prst="rect">
            <a:avLst/>
          </a:prstGeom>
          <a:solidFill>
            <a:srgbClr val="FFFFFF"/>
          </a:solidFill>
          <a:ln>
            <a:noFill/>
          </a:ln>
          <a:effectLs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just"/>
            <a:r>
              <a:rPr lang="fr-FR" sz="1600" dirty="0" smtClean="0">
                <a:solidFill>
                  <a:schemeClr val="tx2"/>
                </a:solidFill>
              </a:rPr>
              <a:t>Comparer</a:t>
            </a:r>
            <a:r>
              <a:rPr lang="fr-FR" sz="1600" dirty="0">
                <a:solidFill>
                  <a:schemeClr val="tx2"/>
                </a:solidFill>
              </a:rPr>
              <a:t>, estimer, mesurer des grandeurs géométriques, utiliser le lexique, les unités de grandeurs</a:t>
            </a:r>
            <a:r>
              <a:rPr lang="fr-FR" sz="1600" dirty="0" smtClean="0">
                <a:solidFill>
                  <a:schemeClr val="tx2"/>
                </a:solidFill>
              </a:rPr>
              <a:t>.</a:t>
            </a:r>
            <a:endParaRPr lang="fr-FR" altLang="fr-FR" sz="1600" dirty="0" smtClean="0">
              <a:solidFill>
                <a:schemeClr val="tx2"/>
              </a:solidFill>
            </a:endParaRPr>
          </a:p>
          <a:p>
            <a:r>
              <a:rPr lang="fr-FR" sz="1100" b="0" dirty="0" smtClean="0"/>
              <a:t>  </a:t>
            </a:r>
            <a:endParaRPr lang="fr-FR" sz="1100" b="0" dirty="0"/>
          </a:p>
          <a:p>
            <a:r>
              <a:rPr lang="fr-FR" sz="1600" dirty="0">
                <a:solidFill>
                  <a:schemeClr val="tx2"/>
                </a:solidFill>
              </a:rPr>
              <a:t>Résoudre des problèmes impliquant des </a:t>
            </a:r>
            <a:r>
              <a:rPr lang="fr-FR" sz="1600" dirty="0" smtClean="0">
                <a:solidFill>
                  <a:schemeClr val="tx2"/>
                </a:solidFill>
              </a:rPr>
              <a:t>grandeurs. </a:t>
            </a:r>
            <a:endParaRPr lang="fr-FR" sz="1600" dirty="0">
              <a:solidFill>
                <a:schemeClr val="tx2"/>
              </a:solidFill>
            </a:endParaRPr>
          </a:p>
        </p:txBody>
      </p:sp>
    </p:spTree>
    <p:extLst>
      <p:ext uri="{BB962C8B-B14F-4D97-AF65-F5344CB8AC3E}">
        <p14:creationId xmlns:p14="http://schemas.microsoft.com/office/powerpoint/2010/main" val="380425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Préparation de l’évaluation</a:t>
            </a:r>
            <a:endParaRPr lang="fr-FR" dirty="0"/>
          </a:p>
        </p:txBody>
      </p:sp>
      <p:sp>
        <p:nvSpPr>
          <p:cNvPr id="5" name="Espace réservé du numéro de diapositive 4"/>
          <p:cNvSpPr>
            <a:spLocks noGrp="1"/>
          </p:cNvSpPr>
          <p:nvPr>
            <p:ph type="sldNum" sz="quarter" idx="4294967295"/>
          </p:nvPr>
        </p:nvSpPr>
        <p:spPr>
          <a:xfrm>
            <a:off x="8249851" y="6390910"/>
            <a:ext cx="351529" cy="365125"/>
          </a:xfrm>
        </p:spPr>
        <p:txBody>
          <a:bodyPr/>
          <a:lstStyle/>
          <a:p>
            <a:fld id="{C6B7B3CB-E3BA-F74C-AB76-86EFC5843CD6}" type="slidenum">
              <a:rPr lang="fr-FR" smtClean="0"/>
              <a:pPr/>
              <a:t>13</a:t>
            </a:fld>
            <a:endParaRPr lang="fr-FR" dirty="0"/>
          </a:p>
        </p:txBody>
      </p:sp>
      <p:grpSp>
        <p:nvGrpSpPr>
          <p:cNvPr id="8" name="Grouper 7"/>
          <p:cNvGrpSpPr/>
          <p:nvPr/>
        </p:nvGrpSpPr>
        <p:grpSpPr>
          <a:xfrm>
            <a:off x="1198762" y="2484528"/>
            <a:ext cx="525531" cy="171686"/>
            <a:chOff x="5391302" y="1426464"/>
            <a:chExt cx="604579" cy="197510"/>
          </a:xfrm>
          <a:solidFill>
            <a:srgbClr val="005E8B"/>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76169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800" dirty="0" smtClean="0"/>
              <a:t/>
            </a:r>
            <a:br>
              <a:rPr lang="fr-FR" sz="800" dirty="0" smtClean="0"/>
            </a:br>
            <a:r>
              <a:rPr lang="fr-FR" dirty="0" smtClean="0"/>
              <a:t>Des outils d’accompagnement pour les élèves, les représentants légaux et les équipes pédagogiques</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14</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Text Box 6"/>
          <p:cNvSpPr txBox="1">
            <a:spLocks noChangeArrowheads="1"/>
          </p:cNvSpPr>
          <p:nvPr/>
        </p:nvSpPr>
        <p:spPr bwMode="auto">
          <a:xfrm>
            <a:off x="3541712" y="2221435"/>
            <a:ext cx="5145088" cy="2585323"/>
          </a:xfrm>
          <a:prstGeom prst="rect">
            <a:avLst/>
          </a:prstGeom>
          <a:solidFill>
            <a:srgbClr val="FFFFC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just">
              <a:buFontTx/>
              <a:buChar char="-"/>
              <a:defRPr/>
            </a:pPr>
            <a:r>
              <a:rPr lang="fr-FR" altLang="fr-FR" sz="1800" dirty="0" smtClean="0">
                <a:solidFill>
                  <a:schemeClr val="tx2"/>
                </a:solidFill>
              </a:rPr>
              <a:t>Une simulation active de différents exemples d</a:t>
            </a:r>
            <a:r>
              <a:rPr lang="fr-FR" altLang="en-US" sz="1800" dirty="0" smtClean="0">
                <a:solidFill>
                  <a:schemeClr val="tx2"/>
                </a:solidFill>
              </a:rPr>
              <a:t>’</a:t>
            </a:r>
            <a:r>
              <a:rPr lang="fr-FR" altLang="fr-FR" sz="1800" dirty="0" smtClean="0">
                <a:solidFill>
                  <a:schemeClr val="tx2"/>
                </a:solidFill>
              </a:rPr>
              <a:t>exercices dans chacun des domaines évalués ;</a:t>
            </a:r>
          </a:p>
          <a:p>
            <a:pPr algn="just">
              <a:buFontTx/>
              <a:buChar char="-"/>
              <a:defRPr/>
            </a:pPr>
            <a:endParaRPr lang="fr-FR" altLang="fr-FR" sz="1800" dirty="0" smtClean="0">
              <a:solidFill>
                <a:schemeClr val="tx2"/>
              </a:solidFill>
            </a:endParaRPr>
          </a:p>
          <a:p>
            <a:pPr algn="just">
              <a:buFontTx/>
              <a:buChar char="-"/>
              <a:defRPr/>
            </a:pPr>
            <a:r>
              <a:rPr lang="fr-FR" altLang="fr-FR" sz="1800" dirty="0" smtClean="0">
                <a:solidFill>
                  <a:schemeClr val="tx2"/>
                </a:solidFill>
              </a:rPr>
              <a:t>Un descriptif des tâches avec mention des compétences visées et des réponses attendues ;</a:t>
            </a:r>
          </a:p>
          <a:p>
            <a:pPr algn="just">
              <a:buFontTx/>
              <a:buChar char="-"/>
              <a:defRPr/>
            </a:pPr>
            <a:endParaRPr lang="fr-FR" altLang="fr-FR" sz="1800" dirty="0" smtClean="0">
              <a:solidFill>
                <a:schemeClr val="tx2"/>
              </a:solidFill>
            </a:endParaRPr>
          </a:p>
          <a:p>
            <a:pPr algn="just">
              <a:buFontTx/>
              <a:buChar char="-"/>
              <a:defRPr/>
            </a:pPr>
            <a:r>
              <a:rPr lang="fr-FR" altLang="fr-FR" sz="1800" dirty="0" smtClean="0">
                <a:solidFill>
                  <a:schemeClr val="tx2"/>
                </a:solidFill>
              </a:rPr>
              <a:t>Des éléments d</a:t>
            </a:r>
            <a:r>
              <a:rPr lang="fr-FR" altLang="en-US" sz="1800" dirty="0" smtClean="0">
                <a:solidFill>
                  <a:schemeClr val="tx2"/>
                </a:solidFill>
              </a:rPr>
              <a:t>’</a:t>
            </a:r>
            <a:r>
              <a:rPr lang="fr-FR" altLang="fr-FR" sz="1800" dirty="0" smtClean="0">
                <a:solidFill>
                  <a:schemeClr val="tx2"/>
                </a:solidFill>
              </a:rPr>
              <a:t>information sur le degré  de difficulté des exercices et le niveau de maîtrise dont ils témoignent.</a:t>
            </a:r>
          </a:p>
        </p:txBody>
      </p:sp>
      <p:sp>
        <p:nvSpPr>
          <p:cNvPr id="14" name="Text Box 5"/>
          <p:cNvSpPr txBox="1">
            <a:spLocks noChangeArrowheads="1"/>
          </p:cNvSpPr>
          <p:nvPr/>
        </p:nvSpPr>
        <p:spPr bwMode="auto">
          <a:xfrm>
            <a:off x="408965" y="2226529"/>
            <a:ext cx="3048000" cy="923330"/>
          </a:xfrm>
          <a:prstGeom prst="rect">
            <a:avLst/>
          </a:prstGeom>
          <a:solidFill>
            <a:schemeClr val="accent1">
              <a:lumMod val="20000"/>
              <a:lumOff val="80000"/>
            </a:schemeClr>
          </a:solidFill>
          <a:ln>
            <a:noFill/>
          </a:ln>
          <a:effectLst>
            <a:outerShdw blurRad="63500" dist="107763" dir="2700000" algn="ctr" rotWithShape="0">
              <a:schemeClr val="bg2">
                <a:alpha val="50000"/>
              </a:schemeClr>
            </a:outerShdw>
          </a:effectLs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eaLnBrk="1" hangingPunct="1">
              <a:defRPr/>
            </a:pPr>
            <a:r>
              <a:rPr lang="fr-FR" altLang="fr-FR" sz="1800" dirty="0" smtClean="0">
                <a:solidFill>
                  <a:schemeClr val="tx2"/>
                </a:solidFill>
              </a:rPr>
              <a:t>Des exemples de tests disponibles sur le site </a:t>
            </a:r>
            <a:r>
              <a:rPr lang="fr-FR" altLang="fr-FR" sz="1800" dirty="0" smtClean="0">
                <a:solidFill>
                  <a:schemeClr val="tx2"/>
                </a:solidFill>
                <a:hlinkClick r:id="rId2"/>
              </a:rPr>
              <a:t>EDUSCOL</a:t>
            </a:r>
            <a:endParaRPr lang="fr-FR" altLang="fr-FR" sz="1800" b="0" dirty="0" smtClean="0">
              <a:solidFill>
                <a:schemeClr val="tx2"/>
              </a:solidFill>
            </a:endParaRPr>
          </a:p>
        </p:txBody>
      </p:sp>
    </p:spTree>
    <p:extLst>
      <p:ext uri="{BB962C8B-B14F-4D97-AF65-F5344CB8AC3E}">
        <p14:creationId xmlns:p14="http://schemas.microsoft.com/office/powerpoint/2010/main" val="83704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outils d’accompagnement : une simulation sur EDUSCOL</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15</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3"/>
          <p:cNvSpPr/>
          <p:nvPr/>
        </p:nvSpPr>
        <p:spPr>
          <a:xfrm>
            <a:off x="882777" y="1410678"/>
            <a:ext cx="7908798" cy="369332"/>
          </a:xfrm>
          <a:prstGeom prst="rect">
            <a:avLst/>
          </a:prstGeom>
        </p:spPr>
        <p:txBody>
          <a:bodyPr wrap="square">
            <a:spAutoFit/>
          </a:bodyPr>
          <a:lstStyle/>
          <a:p>
            <a:pPr algn="r"/>
            <a:r>
              <a:rPr lang="fr-FR" dirty="0" smtClean="0"/>
              <a:t> </a:t>
            </a:r>
            <a:r>
              <a:rPr lang="fr-FR" sz="1600" dirty="0" smtClean="0"/>
              <a:t>①</a:t>
            </a:r>
            <a:r>
              <a:rPr lang="fr-FR" dirty="0" smtClean="0"/>
              <a:t> D</a:t>
            </a:r>
            <a:r>
              <a:rPr lang="fr-FR" sz="1600" dirty="0" smtClean="0"/>
              <a:t>escriptif </a:t>
            </a:r>
            <a:r>
              <a:rPr lang="fr-FR" sz="1600" dirty="0"/>
              <a:t>de la tâche à réaliser </a:t>
            </a:r>
            <a:r>
              <a:rPr lang="fr-FR" sz="1600" dirty="0" smtClean="0"/>
              <a:t>②</a:t>
            </a:r>
            <a:r>
              <a:rPr lang="fr-FR" sz="1600" dirty="0"/>
              <a:t> </a:t>
            </a:r>
            <a:r>
              <a:rPr lang="fr-FR" sz="1600" dirty="0" smtClean="0"/>
              <a:t>Eléments </a:t>
            </a:r>
            <a:r>
              <a:rPr lang="fr-FR" sz="1600" dirty="0"/>
              <a:t>d’information sur le positionnement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92" y="2458615"/>
            <a:ext cx="7926484" cy="330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Connecteur droit avec flèche 16"/>
          <p:cNvCxnSpPr/>
          <p:nvPr/>
        </p:nvCxnSpPr>
        <p:spPr>
          <a:xfrm>
            <a:off x="3962400" y="1704975"/>
            <a:ext cx="2505075" cy="952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a:off x="6897737" y="1704975"/>
            <a:ext cx="569863" cy="952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867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16</a:t>
            </a:fld>
            <a:endParaRPr lang="fr-FR" dirty="0"/>
          </a:p>
        </p:txBody>
      </p:sp>
      <p:sp>
        <p:nvSpPr>
          <p:cNvPr id="4" name="Rectangle 3"/>
          <p:cNvSpPr/>
          <p:nvPr/>
        </p:nvSpPr>
        <p:spPr>
          <a:xfrm>
            <a:off x="376237" y="640318"/>
            <a:ext cx="4129088" cy="646331"/>
          </a:xfrm>
          <a:prstGeom prst="rect">
            <a:avLst/>
          </a:prstGeom>
        </p:spPr>
        <p:txBody>
          <a:bodyPr wrap="square">
            <a:spAutoFit/>
          </a:bodyPr>
          <a:lstStyle/>
          <a:p>
            <a:r>
              <a:rPr lang="fr-FR" dirty="0"/>
              <a:t>①</a:t>
            </a:r>
            <a:r>
              <a:rPr lang="fr-FR" dirty="0" smtClean="0">
                <a:solidFill>
                  <a:schemeClr val="accent2"/>
                </a:solidFill>
              </a:rPr>
              <a:t> </a:t>
            </a:r>
            <a:r>
              <a:rPr lang="fr-FR" dirty="0"/>
              <a:t>Un descriptif de la tâche à réaliser</a:t>
            </a:r>
          </a:p>
          <a:p>
            <a:endParaRPr lang="fr-FR" dirty="0">
              <a:solidFill>
                <a:schemeClr val="accent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99" y="1949605"/>
            <a:ext cx="8743950" cy="207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153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17</a:t>
            </a:fld>
            <a:endParaRPr lang="fr-FR" dirty="0"/>
          </a:p>
        </p:txBody>
      </p:sp>
      <p:sp>
        <p:nvSpPr>
          <p:cNvPr id="7" name="Rectangle 6"/>
          <p:cNvSpPr/>
          <p:nvPr/>
        </p:nvSpPr>
        <p:spPr>
          <a:xfrm>
            <a:off x="323594" y="842486"/>
            <a:ext cx="5267339" cy="369332"/>
          </a:xfrm>
          <a:prstGeom prst="rect">
            <a:avLst/>
          </a:prstGeom>
        </p:spPr>
        <p:txBody>
          <a:bodyPr wrap="none">
            <a:spAutoFit/>
          </a:bodyPr>
          <a:lstStyle/>
          <a:p>
            <a:r>
              <a:rPr lang="fr-FR" dirty="0"/>
              <a:t>② Des éléments d’information sur le positionnement</a:t>
            </a:r>
            <a:endParaRPr lang="fr-FR" dirty="0">
              <a:solidFill>
                <a:schemeClr val="accent2"/>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40" y="1533524"/>
            <a:ext cx="8678160" cy="369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05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outils d’accompagnement pour les équipes de direction</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18</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ext Box 5"/>
          <p:cNvSpPr txBox="1">
            <a:spLocks noChangeArrowheads="1"/>
          </p:cNvSpPr>
          <p:nvPr/>
        </p:nvSpPr>
        <p:spPr bwMode="auto">
          <a:xfrm>
            <a:off x="3630612" y="1887312"/>
            <a:ext cx="5284788" cy="2308324"/>
          </a:xfrm>
          <a:prstGeom prst="rect">
            <a:avLst/>
          </a:prstGeom>
          <a:solidFill>
            <a:srgbClr val="FFFFCC"/>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lvl="1" indent="0" algn="just">
              <a:defRPr/>
            </a:pPr>
            <a:r>
              <a:rPr lang="fr-FR" altLang="fr-FR" sz="1800" u="sng" dirty="0" smtClean="0">
                <a:solidFill>
                  <a:schemeClr val="tx2"/>
                </a:solidFill>
                <a:sym typeface="Wingdings" pitchFamily="2" charset="2"/>
              </a:rPr>
              <a:t>Le guide général</a:t>
            </a:r>
            <a:r>
              <a:rPr lang="fr-FR" altLang="fr-FR" sz="1800" dirty="0" smtClean="0">
                <a:solidFill>
                  <a:schemeClr val="tx2"/>
                </a:solidFill>
                <a:sym typeface="Wingdings" pitchFamily="2" charset="2"/>
              </a:rPr>
              <a:t> : document essentiel qui mentionne toutes les étapes du protocole de l’évaluation ;</a:t>
            </a:r>
          </a:p>
          <a:p>
            <a:pPr marL="285750" indent="-285750" algn="just" eaLnBrk="1" hangingPunct="1">
              <a:buFontTx/>
              <a:buChar char="-"/>
              <a:defRPr/>
            </a:pPr>
            <a:endParaRPr lang="fr-FR" altLang="fr-FR" sz="1800" dirty="0" smtClean="0">
              <a:solidFill>
                <a:schemeClr val="tx2"/>
              </a:solidFill>
              <a:sym typeface="Wingdings" pitchFamily="2" charset="2"/>
            </a:endParaRPr>
          </a:p>
          <a:p>
            <a:pPr lvl="1" indent="0" algn="just">
              <a:defRPr/>
            </a:pPr>
            <a:r>
              <a:rPr lang="fr-FR" altLang="fr-FR" sz="1800" u="sng" dirty="0" smtClean="0">
                <a:solidFill>
                  <a:schemeClr val="tx2"/>
                </a:solidFill>
                <a:sym typeface="Wingdings" pitchFamily="2" charset="2"/>
              </a:rPr>
              <a:t>La note de l</a:t>
            </a:r>
            <a:r>
              <a:rPr lang="fr-FR" altLang="en-US" sz="1800" u="sng" dirty="0" smtClean="0">
                <a:solidFill>
                  <a:schemeClr val="tx2"/>
                </a:solidFill>
                <a:sym typeface="Wingdings" pitchFamily="2" charset="2"/>
              </a:rPr>
              <a:t>’</a:t>
            </a:r>
            <a:r>
              <a:rPr lang="fr-FR" altLang="fr-FR" sz="1800" u="sng" dirty="0" smtClean="0">
                <a:solidFill>
                  <a:schemeClr val="tx2"/>
                </a:solidFill>
                <a:sym typeface="Wingdings" pitchFamily="2" charset="2"/>
              </a:rPr>
              <a:t>application ASP</a:t>
            </a:r>
            <a:r>
              <a:rPr lang="fr-FR" altLang="fr-FR" sz="1800" dirty="0" smtClean="0">
                <a:solidFill>
                  <a:schemeClr val="tx2"/>
                </a:solidFill>
                <a:sym typeface="Wingdings" pitchFamily="2" charset="2"/>
              </a:rPr>
              <a:t> ;</a:t>
            </a:r>
          </a:p>
          <a:p>
            <a:pPr marL="285750" indent="-285750" algn="just" eaLnBrk="1" hangingPunct="1">
              <a:buFontTx/>
              <a:buChar char="-"/>
              <a:defRPr/>
            </a:pPr>
            <a:endParaRPr lang="fr-FR" altLang="fr-FR" sz="1800" dirty="0" smtClean="0">
              <a:solidFill>
                <a:schemeClr val="tx2"/>
              </a:solidFill>
              <a:sym typeface="Wingdings" pitchFamily="2" charset="2"/>
            </a:endParaRPr>
          </a:p>
          <a:p>
            <a:pPr marL="714375" algn="just" eaLnBrk="1" hangingPunct="1">
              <a:defRPr/>
            </a:pPr>
            <a:r>
              <a:rPr lang="fr-FR" altLang="fr-FR" sz="1800" dirty="0" smtClean="0">
                <a:solidFill>
                  <a:schemeClr val="tx2"/>
                </a:solidFill>
                <a:sym typeface="Wingdings" pitchFamily="2" charset="2"/>
              </a:rPr>
              <a:t> </a:t>
            </a:r>
            <a:r>
              <a:rPr lang="fr-FR" altLang="fr-FR" sz="1800" u="sng" dirty="0" smtClean="0">
                <a:solidFill>
                  <a:schemeClr val="tx2"/>
                </a:solidFill>
                <a:sym typeface="Wingdings" pitchFamily="2" charset="2"/>
              </a:rPr>
              <a:t>La note technique de l</a:t>
            </a:r>
            <a:r>
              <a:rPr lang="fr-FR" altLang="en-US" sz="1800" u="sng" dirty="0" smtClean="0">
                <a:solidFill>
                  <a:schemeClr val="tx2"/>
                </a:solidFill>
                <a:sym typeface="Wingdings" pitchFamily="2" charset="2"/>
              </a:rPr>
              <a:t>’</a:t>
            </a:r>
            <a:r>
              <a:rPr lang="fr-FR" altLang="fr-FR" sz="1800" u="sng" dirty="0" smtClean="0">
                <a:solidFill>
                  <a:schemeClr val="tx2"/>
                </a:solidFill>
                <a:sym typeface="Wingdings" pitchFamily="2" charset="2"/>
              </a:rPr>
              <a:t>outil diagnostic du matériel informatique</a:t>
            </a:r>
            <a:endParaRPr lang="fr-FR" altLang="fr-FR" sz="1800" u="sng" dirty="0" smtClean="0">
              <a:solidFill>
                <a:schemeClr val="tx2"/>
              </a:solidFill>
            </a:endParaRPr>
          </a:p>
        </p:txBody>
      </p:sp>
      <p:sp>
        <p:nvSpPr>
          <p:cNvPr id="15" name="Text Box 5"/>
          <p:cNvSpPr txBox="1">
            <a:spLocks noChangeArrowheads="1"/>
          </p:cNvSpPr>
          <p:nvPr/>
        </p:nvSpPr>
        <p:spPr bwMode="auto">
          <a:xfrm>
            <a:off x="487322" y="1886631"/>
            <a:ext cx="3048000" cy="1477328"/>
          </a:xfrm>
          <a:prstGeom prst="rect">
            <a:avLst/>
          </a:prstGeom>
          <a:solidFill>
            <a:schemeClr val="accent1">
              <a:lumMod val="20000"/>
              <a:lumOff val="80000"/>
            </a:schemeClr>
          </a:solidFill>
          <a:ln>
            <a:noFill/>
          </a:ln>
          <a:effectLst>
            <a:outerShdw blurRad="63500" dist="107763" dir="2700000" algn="ctr" rotWithShape="0">
              <a:schemeClr val="bg2">
                <a:alpha val="50000"/>
              </a:schemeClr>
            </a:outerShdw>
          </a:effectLs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eaLnBrk="1" hangingPunct="1">
              <a:defRPr/>
            </a:pPr>
            <a:r>
              <a:rPr lang="fr-FR" altLang="fr-FR" sz="1800" dirty="0" smtClean="0">
                <a:solidFill>
                  <a:schemeClr val="tx2"/>
                </a:solidFill>
              </a:rPr>
              <a:t>Une documentation  détaillée pour organiser les passations disponible à la rentrée sur l</a:t>
            </a:r>
            <a:r>
              <a:rPr lang="fr-FR" altLang="en-US" sz="1800" dirty="0" smtClean="0">
                <a:solidFill>
                  <a:schemeClr val="tx2"/>
                </a:solidFill>
              </a:rPr>
              <a:t>’</a:t>
            </a:r>
            <a:r>
              <a:rPr lang="fr-FR" altLang="fr-FR" sz="1800" dirty="0" smtClean="0">
                <a:solidFill>
                  <a:schemeClr val="tx2"/>
                </a:solidFill>
              </a:rPr>
              <a:t>Application de Suivi des Passations (ASP)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99" y="3641638"/>
            <a:ext cx="2096417" cy="240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a:endCxn id="1026" idx="0"/>
          </p:cNvCxnSpPr>
          <p:nvPr/>
        </p:nvCxnSpPr>
        <p:spPr>
          <a:xfrm>
            <a:off x="1853607" y="3248025"/>
            <a:ext cx="1" cy="393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637" y="1964193"/>
            <a:ext cx="501958" cy="32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637" y="3004052"/>
            <a:ext cx="501958" cy="32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637" y="3641638"/>
            <a:ext cx="501958" cy="32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562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
            </a:r>
            <a:r>
              <a:rPr lang="fr-FR" dirty="0" smtClean="0"/>
              <a:t>ise en œuvre de l’évaluation</a:t>
            </a:r>
            <a:endParaRPr lang="fr-FR" dirty="0"/>
          </a:p>
        </p:txBody>
      </p:sp>
      <p:sp>
        <p:nvSpPr>
          <p:cNvPr id="5" name="Espace réservé du numéro de diapositive 4"/>
          <p:cNvSpPr>
            <a:spLocks noGrp="1"/>
          </p:cNvSpPr>
          <p:nvPr>
            <p:ph type="sldNum" sz="quarter" idx="4294967295"/>
          </p:nvPr>
        </p:nvSpPr>
        <p:spPr>
          <a:xfrm>
            <a:off x="8249851" y="6390910"/>
            <a:ext cx="351529" cy="365125"/>
          </a:xfrm>
        </p:spPr>
        <p:txBody>
          <a:bodyPr/>
          <a:lstStyle/>
          <a:p>
            <a:fld id="{C6B7B3CB-E3BA-F74C-AB76-86EFC5843CD6}" type="slidenum">
              <a:rPr lang="fr-FR" smtClean="0"/>
              <a:pPr/>
              <a:t>19</a:t>
            </a:fld>
            <a:endParaRPr lang="fr-FR" dirty="0"/>
          </a:p>
        </p:txBody>
      </p:sp>
      <p:sp>
        <p:nvSpPr>
          <p:cNvPr id="7" name="Espace réservé du texte 6"/>
          <p:cNvSpPr>
            <a:spLocks noGrp="1"/>
          </p:cNvSpPr>
          <p:nvPr>
            <p:ph type="body" sz="quarter" idx="14"/>
          </p:nvPr>
        </p:nvSpPr>
        <p:spPr>
          <a:xfrm>
            <a:off x="3011069" y="3370129"/>
            <a:ext cx="5590006" cy="2106745"/>
          </a:xfrm>
        </p:spPr>
        <p:txBody>
          <a:bodyPr/>
          <a:lstStyle/>
          <a:p>
            <a:pPr marL="457200" indent="-457200">
              <a:buFont typeface="Wingdings" panose="05000000000000000000" pitchFamily="2" charset="2"/>
              <a:buChar char="ü"/>
            </a:pPr>
            <a:r>
              <a:rPr lang="fr-FR" sz="2400" dirty="0" smtClean="0"/>
              <a:t>Accès </a:t>
            </a:r>
            <a:r>
              <a:rPr lang="fr-FR" sz="2400" dirty="0"/>
              <a:t>au portail du </a:t>
            </a:r>
            <a:r>
              <a:rPr lang="fr-FR" sz="2400" dirty="0" smtClean="0"/>
              <a:t>test</a:t>
            </a:r>
          </a:p>
          <a:p>
            <a:pPr marL="457200" indent="-457200">
              <a:buFont typeface="Wingdings" panose="05000000000000000000" pitchFamily="2" charset="2"/>
              <a:buChar char="ü"/>
            </a:pPr>
            <a:r>
              <a:rPr lang="fr-FR" sz="2400" dirty="0" smtClean="0"/>
              <a:t>Acteurs mobilisés</a:t>
            </a:r>
          </a:p>
          <a:p>
            <a:pPr marL="457200" indent="-457200">
              <a:buFont typeface="Wingdings" panose="05000000000000000000" pitchFamily="2" charset="2"/>
              <a:buChar char="ü"/>
            </a:pPr>
            <a:r>
              <a:rPr lang="fr-FR" sz="2400" dirty="0" smtClean="0"/>
              <a:t>Calendrier</a:t>
            </a:r>
          </a:p>
          <a:p>
            <a:pPr marL="457200" indent="-457200">
              <a:buFont typeface="Wingdings" panose="05000000000000000000" pitchFamily="2" charset="2"/>
              <a:buChar char="ü"/>
            </a:pPr>
            <a:r>
              <a:rPr lang="fr-FR" sz="2400" dirty="0" smtClean="0"/>
              <a:t>Restitution</a:t>
            </a:r>
            <a:endParaRPr lang="fr-FR" sz="2400" dirty="0"/>
          </a:p>
        </p:txBody>
      </p:sp>
      <p:grpSp>
        <p:nvGrpSpPr>
          <p:cNvPr id="8" name="Grouper 7"/>
          <p:cNvGrpSpPr/>
          <p:nvPr/>
        </p:nvGrpSpPr>
        <p:grpSpPr>
          <a:xfrm>
            <a:off x="1198762" y="2484528"/>
            <a:ext cx="525531" cy="171686"/>
            <a:chOff x="5391302" y="1426464"/>
            <a:chExt cx="604579" cy="197510"/>
          </a:xfrm>
          <a:solidFill>
            <a:srgbClr val="005E8B"/>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05379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p:txBody>
          <a:bodyPr/>
          <a:lstStyle/>
          <a:p>
            <a:r>
              <a:rPr lang="fr-FR" dirty="0" smtClean="0">
                <a:solidFill>
                  <a:schemeClr val="tx1"/>
                </a:solidFill>
              </a:rPr>
              <a:t>Objectifs et modalités de l’évaluation</a:t>
            </a:r>
          </a:p>
          <a:p>
            <a:r>
              <a:rPr lang="fr-FR" dirty="0" smtClean="0">
                <a:solidFill>
                  <a:schemeClr val="tx1"/>
                </a:solidFill>
              </a:rPr>
              <a:t>Nature et champ</a:t>
            </a:r>
          </a:p>
          <a:p>
            <a:r>
              <a:rPr lang="fr-FR" dirty="0" smtClean="0">
                <a:solidFill>
                  <a:schemeClr val="tx1"/>
                </a:solidFill>
              </a:rPr>
              <a:t>Architecture et contenus</a:t>
            </a:r>
            <a:endParaRPr lang="fr-FR" dirty="0">
              <a:solidFill>
                <a:schemeClr val="tx1"/>
              </a:solidFill>
            </a:endParaRPr>
          </a:p>
          <a:p>
            <a:r>
              <a:rPr lang="fr-FR" dirty="0" smtClean="0">
                <a:solidFill>
                  <a:schemeClr val="tx1"/>
                </a:solidFill>
              </a:rPr>
              <a:t>Préparation de l’évaluation</a:t>
            </a:r>
          </a:p>
          <a:p>
            <a:r>
              <a:rPr lang="fr-FR" dirty="0" smtClean="0">
                <a:solidFill>
                  <a:schemeClr val="tx1"/>
                </a:solidFill>
              </a:rPr>
              <a:t>Mise en œuvre de l’évaluation : acteurs mobilisés, calendrier et restitution</a:t>
            </a:r>
          </a:p>
          <a:p>
            <a:r>
              <a:rPr lang="fr-FR" dirty="0" smtClean="0">
                <a:solidFill>
                  <a:schemeClr val="tx1"/>
                </a:solidFill>
              </a:rPr>
              <a:t>Mise à disposition d’items de l’évaluation</a:t>
            </a:r>
            <a:endParaRPr lang="fr-FR" dirty="0">
              <a:solidFill>
                <a:schemeClr val="tx1"/>
              </a:solidFill>
            </a:endParaRPr>
          </a:p>
          <a:p>
            <a:pPr marL="0" indent="0">
              <a:buNone/>
            </a:pPr>
            <a:endParaRPr lang="fr-FR" dirty="0"/>
          </a:p>
        </p:txBody>
      </p:sp>
      <p:grpSp>
        <p:nvGrpSpPr>
          <p:cNvPr id="10" name="Grouper 9"/>
          <p:cNvGrpSpPr/>
          <p:nvPr/>
        </p:nvGrpSpPr>
        <p:grpSpPr>
          <a:xfrm>
            <a:off x="920088" y="403179"/>
            <a:ext cx="525531" cy="171686"/>
            <a:chOff x="5391302" y="1426464"/>
            <a:chExt cx="604579" cy="197510"/>
          </a:xfrm>
          <a:solidFill>
            <a:srgbClr val="005E8B"/>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68864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accès via un portail unique</a:t>
            </a:r>
            <a:br>
              <a:rPr lang="fr-FR" dirty="0" smtClean="0"/>
            </a:br>
            <a:r>
              <a:rPr lang="fr-FR" dirty="0" smtClean="0"/>
              <a:t>https</a:t>
            </a:r>
            <a:r>
              <a:rPr lang="fr-FR" dirty="0"/>
              <a:t>://</a:t>
            </a:r>
            <a:r>
              <a:rPr lang="fr-FR" dirty="0" smtClean="0"/>
              <a:t>eval.depp.taocloud.fr </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solidFill>
                  <a:prstClr val="black"/>
                </a:solidFill>
              </a:rPr>
              <a:pPr/>
              <a:t>20</a:t>
            </a:fld>
            <a:endParaRPr lang="fr-FR" dirty="0">
              <a:solidFill>
                <a:prstClr val="black"/>
              </a:solidFill>
            </a:endParaRPr>
          </a:p>
        </p:txBody>
      </p:sp>
      <p:sp>
        <p:nvSpPr>
          <p:cNvPr id="4" name="Espace réservé du texte 3"/>
          <p:cNvSpPr>
            <a:spLocks noGrp="1"/>
          </p:cNvSpPr>
          <p:nvPr>
            <p:ph type="body" sz="quarter" idx="13"/>
          </p:nvPr>
        </p:nvSpPr>
        <p:spPr/>
        <p:txBody>
          <a:bodyPr/>
          <a:lstStyle/>
          <a:p>
            <a:pPr marL="804863" lvl="2" indent="-177800">
              <a:buClr>
                <a:srgbClr val="8B2934"/>
              </a:buClr>
              <a:buFont typeface="Lucida Grande"/>
              <a:buChar char="-"/>
            </a:pPr>
            <a:endParaRPr lang="fr-FR" dirty="0"/>
          </a:p>
          <a:p>
            <a:pPr indent="0">
              <a:buNone/>
            </a:pPr>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1" y="1471083"/>
            <a:ext cx="34575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41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Acteurs mobilisés</a:t>
            </a:r>
            <a:endParaRPr lang="fr-FR" dirty="0"/>
          </a:p>
        </p:txBody>
      </p:sp>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21</a:t>
            </a:fld>
            <a:endParaRPr lang="fr-FR" dirty="0"/>
          </a:p>
        </p:txBody>
      </p:sp>
      <p:sp>
        <p:nvSpPr>
          <p:cNvPr id="6" name="Espace réservé du texte 5"/>
          <p:cNvSpPr>
            <a:spLocks noGrp="1"/>
          </p:cNvSpPr>
          <p:nvPr>
            <p:ph type="body" sz="quarter" idx="13"/>
          </p:nvPr>
        </p:nvSpPr>
        <p:spPr/>
        <p:txBody>
          <a:bodyPr/>
          <a:lstStyle/>
          <a:p>
            <a:pPr marL="0" lvl="0" indent="0">
              <a:buNone/>
            </a:pPr>
            <a:endParaRPr lang="fr-FR" dirty="0"/>
          </a:p>
        </p:txBody>
      </p:sp>
      <p:grpSp>
        <p:nvGrpSpPr>
          <p:cNvPr id="10" name="Grouper 9"/>
          <p:cNvGrpSpPr/>
          <p:nvPr/>
        </p:nvGrpSpPr>
        <p:grpSpPr>
          <a:xfrm>
            <a:off x="902669" y="199050"/>
            <a:ext cx="525531" cy="171686"/>
            <a:chOff x="5391302" y="1426464"/>
            <a:chExt cx="604579" cy="197510"/>
          </a:xfrm>
          <a:solidFill>
            <a:srgbClr val="005E8B"/>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3" y="1469826"/>
            <a:ext cx="6866667" cy="4457143"/>
          </a:xfrm>
          <a:prstGeom prst="rect">
            <a:avLst/>
          </a:prstGeom>
        </p:spPr>
      </p:pic>
    </p:spTree>
    <p:extLst>
      <p:ext uri="{BB962C8B-B14F-4D97-AF65-F5344CB8AC3E}">
        <p14:creationId xmlns:p14="http://schemas.microsoft.com/office/powerpoint/2010/main" val="3877184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Calendrier de mise en œuvre</a:t>
            </a:r>
            <a:endParaRPr lang="fr-FR" dirty="0"/>
          </a:p>
        </p:txBody>
      </p:sp>
      <p:sp>
        <p:nvSpPr>
          <p:cNvPr id="3" name="Espace réservé du numéro de diapositive 2"/>
          <p:cNvSpPr>
            <a:spLocks noGrp="1"/>
          </p:cNvSpPr>
          <p:nvPr>
            <p:ph type="sldNum" sz="quarter" idx="4294967295"/>
          </p:nvPr>
        </p:nvSpPr>
        <p:spPr>
          <a:xfrm>
            <a:off x="8693150" y="6391275"/>
            <a:ext cx="450850" cy="365125"/>
          </a:xfrm>
          <a:prstGeom prst="rect">
            <a:avLst/>
          </a:prstGeom>
        </p:spPr>
        <p:txBody>
          <a:bodyPr/>
          <a:lstStyle/>
          <a:p>
            <a:fld id="{A786685B-2977-D546-9E3D-3CA676A47F0C}" type="slidenum">
              <a:rPr lang="fr-FR" smtClean="0"/>
              <a:pPr/>
              <a:t>22</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Text Box 6"/>
          <p:cNvSpPr txBox="1">
            <a:spLocks noChangeArrowheads="1"/>
          </p:cNvSpPr>
          <p:nvPr/>
        </p:nvSpPr>
        <p:spPr bwMode="auto">
          <a:xfrm>
            <a:off x="611186" y="974725"/>
            <a:ext cx="6726237" cy="2031325"/>
          </a:xfrm>
          <a:prstGeom prst="rect">
            <a:avLst/>
          </a:prstGeom>
          <a:solidFill>
            <a:schemeClr val="bg1"/>
          </a:solidFill>
          <a:ln w="9525">
            <a:solidFill>
              <a:schemeClr val="accent2"/>
            </a:solidFill>
            <a:miter lim="800000"/>
            <a:headEnd/>
            <a:tailEnd/>
          </a:ln>
          <a:effectLst>
            <a:outerShdw sy="50000" kx="-2453608" rotWithShape="0">
              <a:schemeClr val="bg2">
                <a:alpha val="50000"/>
              </a:schemeClr>
            </a:outerShdw>
          </a:effec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eaLnBrk="1" hangingPunct="1"/>
            <a:r>
              <a:rPr lang="fr-FR" altLang="fr-FR" sz="1800" dirty="0" smtClean="0">
                <a:solidFill>
                  <a:schemeClr val="tx2"/>
                </a:solidFill>
              </a:rPr>
              <a:t>Début septembre 2019</a:t>
            </a:r>
            <a:endParaRPr lang="fr-FR" altLang="fr-FR" sz="1800" dirty="0">
              <a:solidFill>
                <a:schemeClr val="tx2"/>
              </a:solidFill>
            </a:endParaRPr>
          </a:p>
          <a:p>
            <a:r>
              <a:rPr lang="fr-FR" altLang="fr-FR" sz="1800" b="0" dirty="0">
                <a:solidFill>
                  <a:schemeClr val="tx2"/>
                </a:solidFill>
              </a:rPr>
              <a:t>Connexion à ASP via le portail national des évaluations de la </a:t>
            </a:r>
            <a:r>
              <a:rPr lang="fr-FR" altLang="fr-FR" sz="1800" b="0" dirty="0" smtClean="0">
                <a:solidFill>
                  <a:schemeClr val="tx2"/>
                </a:solidFill>
              </a:rPr>
              <a:t>DEPP </a:t>
            </a:r>
            <a:r>
              <a:rPr lang="fr-FR" sz="1800" u="sng" dirty="0">
                <a:hlinkClick r:id="rId2"/>
              </a:rPr>
              <a:t>https://eval.depp.taocloud.fr</a:t>
            </a:r>
            <a:endParaRPr lang="fr-FR" sz="1800" dirty="0"/>
          </a:p>
          <a:p>
            <a:pPr eaLnBrk="1" hangingPunct="1">
              <a:buFont typeface="Courier New" pitchFamily="49" charset="0"/>
              <a:buChar char="o"/>
            </a:pPr>
            <a:r>
              <a:rPr lang="fr-FR" altLang="fr-FR" sz="1800" b="0" dirty="0" smtClean="0">
                <a:solidFill>
                  <a:schemeClr val="tx2"/>
                </a:solidFill>
              </a:rPr>
              <a:t> </a:t>
            </a:r>
            <a:r>
              <a:rPr lang="fr-FR" altLang="fr-FR" sz="1800" b="0" dirty="0">
                <a:solidFill>
                  <a:schemeClr val="tx2"/>
                </a:solidFill>
              </a:rPr>
              <a:t>Appropriation des outils </a:t>
            </a:r>
            <a:r>
              <a:rPr lang="fr-FR" altLang="fr-FR" sz="1800" b="0" dirty="0" smtClean="0">
                <a:solidFill>
                  <a:schemeClr val="tx2"/>
                </a:solidFill>
              </a:rPr>
              <a:t>d</a:t>
            </a:r>
            <a:r>
              <a:rPr lang="fr-FR" altLang="en-US" sz="1800" b="0" dirty="0" smtClean="0">
                <a:solidFill>
                  <a:schemeClr val="tx2"/>
                </a:solidFill>
              </a:rPr>
              <a:t>’</a:t>
            </a:r>
            <a:r>
              <a:rPr lang="fr-FR" altLang="fr-FR" sz="1800" b="0" dirty="0" smtClean="0">
                <a:solidFill>
                  <a:schemeClr val="tx2"/>
                </a:solidFill>
              </a:rPr>
              <a:t>accompagnement</a:t>
            </a:r>
          </a:p>
          <a:p>
            <a:pPr eaLnBrk="1" hangingPunct="1">
              <a:buFont typeface="Courier New" pitchFamily="49" charset="0"/>
              <a:buChar char="o"/>
            </a:pPr>
            <a:r>
              <a:rPr lang="fr-FR" altLang="fr-FR" sz="1800" b="0" dirty="0" smtClean="0">
                <a:solidFill>
                  <a:schemeClr val="tx2"/>
                </a:solidFill>
              </a:rPr>
              <a:t> </a:t>
            </a:r>
            <a:r>
              <a:rPr lang="fr-FR" altLang="fr-FR" sz="1800" b="0" dirty="0">
                <a:solidFill>
                  <a:schemeClr val="tx2"/>
                </a:solidFill>
              </a:rPr>
              <a:t>Désignation d</a:t>
            </a:r>
            <a:r>
              <a:rPr lang="fr-FR" altLang="en-US" sz="1800" b="0" dirty="0">
                <a:solidFill>
                  <a:schemeClr val="tx2"/>
                </a:solidFill>
              </a:rPr>
              <a:t>’</a:t>
            </a:r>
            <a:r>
              <a:rPr lang="fr-FR" altLang="fr-FR" sz="1800" b="0" dirty="0">
                <a:solidFill>
                  <a:schemeClr val="tx2"/>
                </a:solidFill>
              </a:rPr>
              <a:t>un coordinateur, d</a:t>
            </a:r>
            <a:r>
              <a:rPr lang="fr-FR" altLang="en-US" sz="1800" b="0" dirty="0">
                <a:solidFill>
                  <a:schemeClr val="tx2"/>
                </a:solidFill>
              </a:rPr>
              <a:t>’</a:t>
            </a:r>
            <a:r>
              <a:rPr lang="fr-FR" altLang="fr-FR" sz="1800" b="0" dirty="0">
                <a:solidFill>
                  <a:schemeClr val="tx2"/>
                </a:solidFill>
              </a:rPr>
              <a:t>un accompagnant numérique </a:t>
            </a:r>
          </a:p>
          <a:p>
            <a:pPr marL="180975" eaLnBrk="1" hangingPunct="1"/>
            <a:r>
              <a:rPr lang="fr-FR" altLang="fr-FR" sz="1800" b="0" dirty="0">
                <a:solidFill>
                  <a:schemeClr val="tx2"/>
                </a:solidFill>
              </a:rPr>
              <a:t>et d</a:t>
            </a:r>
            <a:r>
              <a:rPr lang="fr-FR" altLang="en-US" sz="1800" b="0" dirty="0">
                <a:solidFill>
                  <a:schemeClr val="tx2"/>
                </a:solidFill>
              </a:rPr>
              <a:t>’</a:t>
            </a:r>
            <a:r>
              <a:rPr lang="fr-FR" altLang="fr-FR" sz="1800" b="0" dirty="0">
                <a:solidFill>
                  <a:schemeClr val="tx2"/>
                </a:solidFill>
              </a:rPr>
              <a:t>un administrateur de test </a:t>
            </a:r>
          </a:p>
          <a:p>
            <a:pPr eaLnBrk="1" hangingPunct="1">
              <a:buFont typeface="Courier New" pitchFamily="49" charset="0"/>
              <a:buChar char="o"/>
            </a:pPr>
            <a:r>
              <a:rPr lang="fr-FR" altLang="fr-FR" sz="1800" b="0" dirty="0">
                <a:solidFill>
                  <a:schemeClr val="tx2"/>
                </a:solidFill>
              </a:rPr>
              <a:t> Sélection des dates de </a:t>
            </a:r>
            <a:r>
              <a:rPr lang="fr-FR" altLang="fr-FR" sz="1800" b="0" dirty="0" smtClean="0">
                <a:solidFill>
                  <a:schemeClr val="tx2"/>
                </a:solidFill>
              </a:rPr>
              <a:t>passation </a:t>
            </a:r>
            <a:r>
              <a:rPr lang="fr-FR" altLang="fr-FR" sz="1400" b="0" dirty="0" smtClean="0">
                <a:solidFill>
                  <a:schemeClr val="tx2"/>
                </a:solidFill>
              </a:rPr>
              <a:t>(entre le 30 septembre et le 18 octobre)</a:t>
            </a:r>
            <a:endParaRPr lang="fr-FR" altLang="fr-FR" sz="1400" b="0" dirty="0">
              <a:solidFill>
                <a:schemeClr val="tx2"/>
              </a:solidFill>
            </a:endParaRPr>
          </a:p>
        </p:txBody>
      </p:sp>
      <p:sp>
        <p:nvSpPr>
          <p:cNvPr id="10" name="Text Box 7"/>
          <p:cNvSpPr txBox="1">
            <a:spLocks noChangeArrowheads="1"/>
          </p:cNvSpPr>
          <p:nvPr/>
        </p:nvSpPr>
        <p:spPr bwMode="auto">
          <a:xfrm>
            <a:off x="611188" y="3244669"/>
            <a:ext cx="3592200" cy="923330"/>
          </a:xfrm>
          <a:prstGeom prst="rect">
            <a:avLst/>
          </a:prstGeom>
          <a:solidFill>
            <a:schemeClr val="bg1"/>
          </a:solidFill>
          <a:ln w="9525">
            <a:solidFill>
              <a:schemeClr val="accent2"/>
            </a:solidFill>
            <a:miter lim="800000"/>
            <a:headEnd/>
            <a:tailEnd/>
          </a:ln>
          <a:effectLst>
            <a:outerShdw sy="50000" kx="-2453608" rotWithShape="0">
              <a:schemeClr val="bg2">
                <a:alpha val="50000"/>
              </a:schemeClr>
            </a:outerShdw>
          </a:effec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r>
              <a:rPr lang="fr-FR" altLang="fr-FR" sz="1800" dirty="0" smtClean="0">
                <a:solidFill>
                  <a:schemeClr val="tx2"/>
                </a:solidFill>
              </a:rPr>
              <a:t>Dès le 16 </a:t>
            </a:r>
            <a:r>
              <a:rPr lang="fr-FR" altLang="fr-FR" sz="1800" dirty="0">
                <a:solidFill>
                  <a:schemeClr val="tx2"/>
                </a:solidFill>
              </a:rPr>
              <a:t>septembre 2019</a:t>
            </a:r>
          </a:p>
          <a:p>
            <a:pPr eaLnBrk="1" hangingPunct="1">
              <a:buFont typeface="Courier New" pitchFamily="49" charset="0"/>
              <a:buChar char="o"/>
            </a:pPr>
            <a:r>
              <a:rPr lang="fr-FR" altLang="fr-FR" sz="1800" b="0" dirty="0" smtClean="0">
                <a:solidFill>
                  <a:schemeClr val="tx2"/>
                </a:solidFill>
              </a:rPr>
              <a:t> </a:t>
            </a:r>
            <a:r>
              <a:rPr lang="fr-FR" altLang="fr-FR" sz="1800" b="0" dirty="0">
                <a:solidFill>
                  <a:schemeClr val="tx2"/>
                </a:solidFill>
              </a:rPr>
              <a:t>Mise à jour des listes des élèves</a:t>
            </a:r>
          </a:p>
          <a:p>
            <a:pPr eaLnBrk="1" hangingPunct="1">
              <a:buFont typeface="Courier New" pitchFamily="49" charset="0"/>
              <a:buChar char="o"/>
            </a:pPr>
            <a:r>
              <a:rPr lang="fr-FR" altLang="fr-FR" sz="1800" b="0" dirty="0">
                <a:solidFill>
                  <a:schemeClr val="tx2"/>
                </a:solidFill>
              </a:rPr>
              <a:t> Informations aux </a:t>
            </a:r>
            <a:r>
              <a:rPr lang="fr-FR" altLang="fr-FR" sz="1800" b="0" dirty="0" smtClean="0">
                <a:solidFill>
                  <a:schemeClr val="tx2"/>
                </a:solidFill>
              </a:rPr>
              <a:t>familles</a:t>
            </a:r>
            <a:endParaRPr lang="fr-FR" altLang="fr-FR" sz="1800" b="0" dirty="0">
              <a:solidFill>
                <a:schemeClr val="tx2"/>
              </a:solidFill>
            </a:endParaRPr>
          </a:p>
        </p:txBody>
      </p:sp>
      <p:sp>
        <p:nvSpPr>
          <p:cNvPr id="11" name="Text Box 8"/>
          <p:cNvSpPr txBox="1">
            <a:spLocks noChangeArrowheads="1"/>
          </p:cNvSpPr>
          <p:nvPr/>
        </p:nvSpPr>
        <p:spPr bwMode="auto">
          <a:xfrm>
            <a:off x="611186" y="4444998"/>
            <a:ext cx="4463338" cy="646331"/>
          </a:xfrm>
          <a:prstGeom prst="rect">
            <a:avLst/>
          </a:prstGeom>
          <a:solidFill>
            <a:schemeClr val="bg1"/>
          </a:solidFill>
          <a:ln w="9525">
            <a:solidFill>
              <a:schemeClr val="accent2"/>
            </a:solidFill>
            <a:miter lim="800000"/>
            <a:headEnd/>
            <a:tailEnd/>
          </a:ln>
          <a:effectLst>
            <a:outerShdw sy="50000" kx="-2453608" rotWithShape="0">
              <a:schemeClr val="bg2">
                <a:alpha val="50000"/>
              </a:schemeClr>
            </a:outerShdw>
          </a:effectLst>
        </p:spPr>
        <p:txBody>
          <a:bodyPr wrap="none">
            <a:spAutoFit/>
          </a:bodyPr>
          <a:lstStyle>
            <a:lvl1pPr>
              <a:defRPr sz="2000" b="1">
                <a:solidFill>
                  <a:srgbClr val="CC3300"/>
                </a:solidFill>
                <a:latin typeface="Calibri" panose="020F0502020204030204" pitchFamily="34" charset="0"/>
              </a:defRPr>
            </a:lvl1pPr>
            <a:lvl2pPr marL="742950" indent="-285750">
              <a:defRPr sz="2000" b="1">
                <a:solidFill>
                  <a:srgbClr val="CC3300"/>
                </a:solidFill>
                <a:latin typeface="Calibri" panose="020F0502020204030204" pitchFamily="34" charset="0"/>
              </a:defRPr>
            </a:lvl2pPr>
            <a:lvl3pPr marL="1143000" indent="-228600">
              <a:defRPr sz="2000" b="1">
                <a:solidFill>
                  <a:srgbClr val="CC3300"/>
                </a:solidFill>
                <a:latin typeface="Calibri" panose="020F0502020204030204" pitchFamily="34" charset="0"/>
              </a:defRPr>
            </a:lvl3pPr>
            <a:lvl4pPr marL="1600200" indent="-228600">
              <a:defRPr sz="2000" b="1">
                <a:solidFill>
                  <a:srgbClr val="CC3300"/>
                </a:solidFill>
                <a:latin typeface="Calibri" panose="020F0502020204030204" pitchFamily="34" charset="0"/>
              </a:defRPr>
            </a:lvl4pPr>
            <a:lvl5pPr marL="2057400" indent="-228600">
              <a:defRPr sz="2000" b="1">
                <a:solidFill>
                  <a:srgbClr val="CC3300"/>
                </a:solidFill>
                <a:latin typeface="Calibri" panose="020F0502020204030204" pitchFamily="34" charset="0"/>
              </a:defRPr>
            </a:lvl5pPr>
            <a:lvl6pPr marL="2514600" indent="-228600" eaLnBrk="0" fontAlgn="base" hangingPunct="0">
              <a:spcBef>
                <a:spcPct val="0"/>
              </a:spcBef>
              <a:spcAft>
                <a:spcPct val="0"/>
              </a:spcAft>
              <a:defRPr sz="2000" b="1">
                <a:solidFill>
                  <a:srgbClr val="CC3300"/>
                </a:solidFill>
                <a:latin typeface="Calibri" panose="020F0502020204030204" pitchFamily="34" charset="0"/>
              </a:defRPr>
            </a:lvl6pPr>
            <a:lvl7pPr marL="2971800" indent="-228600" eaLnBrk="0" fontAlgn="base" hangingPunct="0">
              <a:spcBef>
                <a:spcPct val="0"/>
              </a:spcBef>
              <a:spcAft>
                <a:spcPct val="0"/>
              </a:spcAft>
              <a:defRPr sz="2000" b="1">
                <a:solidFill>
                  <a:srgbClr val="CC3300"/>
                </a:solidFill>
                <a:latin typeface="Calibri" panose="020F0502020204030204" pitchFamily="34" charset="0"/>
              </a:defRPr>
            </a:lvl7pPr>
            <a:lvl8pPr marL="3429000" indent="-228600" eaLnBrk="0" fontAlgn="base" hangingPunct="0">
              <a:spcBef>
                <a:spcPct val="0"/>
              </a:spcBef>
              <a:spcAft>
                <a:spcPct val="0"/>
              </a:spcAft>
              <a:defRPr sz="2000" b="1">
                <a:solidFill>
                  <a:srgbClr val="CC3300"/>
                </a:solidFill>
                <a:latin typeface="Calibri" panose="020F0502020204030204" pitchFamily="34" charset="0"/>
              </a:defRPr>
            </a:lvl8pPr>
            <a:lvl9pPr marL="3886200" indent="-228600" eaLnBrk="0" fontAlgn="base" hangingPunct="0">
              <a:spcBef>
                <a:spcPct val="0"/>
              </a:spcBef>
              <a:spcAft>
                <a:spcPct val="0"/>
              </a:spcAft>
              <a:defRPr sz="2000" b="1">
                <a:solidFill>
                  <a:srgbClr val="CC3300"/>
                </a:solidFill>
                <a:latin typeface="Calibri" panose="020F0502020204030204" pitchFamily="34" charset="0"/>
              </a:defRPr>
            </a:lvl9pPr>
          </a:lstStyle>
          <a:p>
            <a:pPr eaLnBrk="1" hangingPunct="1">
              <a:defRPr/>
            </a:pPr>
            <a:r>
              <a:rPr lang="fr-FR" altLang="fr-FR" sz="1800" dirty="0">
                <a:solidFill>
                  <a:schemeClr val="tx2"/>
                </a:solidFill>
                <a:ea typeface="+mn-ea"/>
              </a:rPr>
              <a:t>Entre le </a:t>
            </a:r>
            <a:r>
              <a:rPr lang="fr-FR" altLang="fr-FR" sz="1800" dirty="0" smtClean="0">
                <a:solidFill>
                  <a:schemeClr val="tx2"/>
                </a:solidFill>
                <a:ea typeface="+mn-ea"/>
              </a:rPr>
              <a:t>30 septembre  et le 18 </a:t>
            </a:r>
            <a:r>
              <a:rPr lang="fr-FR" altLang="fr-FR" sz="1800" dirty="0">
                <a:solidFill>
                  <a:schemeClr val="tx2"/>
                </a:solidFill>
                <a:ea typeface="+mn-ea"/>
              </a:rPr>
              <a:t>octobre </a:t>
            </a:r>
            <a:r>
              <a:rPr lang="fr-FR" altLang="fr-FR" sz="1800" dirty="0" smtClean="0">
                <a:solidFill>
                  <a:schemeClr val="tx2"/>
                </a:solidFill>
                <a:ea typeface="+mn-ea"/>
              </a:rPr>
              <a:t>2019</a:t>
            </a:r>
            <a:endParaRPr lang="fr-FR" altLang="fr-FR" sz="1800" dirty="0">
              <a:solidFill>
                <a:schemeClr val="tx2"/>
              </a:solidFill>
              <a:ea typeface="+mn-ea"/>
            </a:endParaRPr>
          </a:p>
          <a:p>
            <a:pPr marL="285750" indent="-285750" eaLnBrk="1" hangingPunct="1">
              <a:buFont typeface="Courier New" panose="02070309020205020404" pitchFamily="49" charset="0"/>
              <a:buChar char="o"/>
              <a:defRPr/>
            </a:pPr>
            <a:r>
              <a:rPr lang="fr-FR" altLang="fr-FR" sz="1800" b="0" dirty="0">
                <a:solidFill>
                  <a:schemeClr val="tx2"/>
                </a:solidFill>
                <a:ea typeface="+mn-ea"/>
              </a:rPr>
              <a:t>Organisation des deux passations</a:t>
            </a:r>
          </a:p>
        </p:txBody>
      </p:sp>
      <p:sp>
        <p:nvSpPr>
          <p:cNvPr id="12" name="Text Box 10"/>
          <p:cNvSpPr txBox="1">
            <a:spLocks noChangeArrowheads="1"/>
          </p:cNvSpPr>
          <p:nvPr/>
        </p:nvSpPr>
        <p:spPr bwMode="auto">
          <a:xfrm>
            <a:off x="611188" y="5257800"/>
            <a:ext cx="6475412" cy="923925"/>
          </a:xfrm>
          <a:prstGeom prst="rect">
            <a:avLst/>
          </a:prstGeom>
          <a:solidFill>
            <a:schemeClr val="bg1"/>
          </a:solidFill>
          <a:ln w="9525">
            <a:solidFill>
              <a:schemeClr val="accent2"/>
            </a:solidFill>
            <a:miter lim="800000"/>
            <a:headEnd/>
            <a:tailEnd/>
          </a:ln>
          <a:effectLst>
            <a:outerShdw sy="50000" kx="-2453608" rotWithShape="0">
              <a:schemeClr val="bg2">
                <a:alpha val="50000"/>
              </a:schemeClr>
            </a:outerShdw>
          </a:effec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eaLnBrk="1" hangingPunct="1"/>
            <a:r>
              <a:rPr lang="fr-FR" altLang="fr-FR" sz="1800" dirty="0">
                <a:solidFill>
                  <a:schemeClr val="tx2"/>
                </a:solidFill>
              </a:rPr>
              <a:t>Dès la fin des deux passations</a:t>
            </a:r>
          </a:p>
          <a:p>
            <a:pPr eaLnBrk="1" hangingPunct="1">
              <a:buFont typeface="Courier New" pitchFamily="49" charset="0"/>
              <a:buChar char="o"/>
            </a:pPr>
            <a:r>
              <a:rPr lang="fr-FR" altLang="fr-FR" sz="1800" b="0" dirty="0">
                <a:solidFill>
                  <a:schemeClr val="tx2"/>
                </a:solidFill>
              </a:rPr>
              <a:t> Restitution des résultats et exploitation pour la mise en </a:t>
            </a:r>
            <a:r>
              <a:rPr lang="fr-FR" altLang="fr-FR" sz="1800" b="0" dirty="0" smtClean="0">
                <a:solidFill>
                  <a:schemeClr val="tx2"/>
                </a:solidFill>
              </a:rPr>
              <a:t>place de  </a:t>
            </a:r>
            <a:r>
              <a:rPr lang="fr-FR" altLang="fr-FR" sz="1800" b="0" dirty="0">
                <a:solidFill>
                  <a:schemeClr val="tx2"/>
                </a:solidFill>
              </a:rPr>
              <a:t>l</a:t>
            </a:r>
            <a:r>
              <a:rPr lang="fr-FR" altLang="en-US" sz="1800" b="0" dirty="0">
                <a:solidFill>
                  <a:schemeClr val="tx2"/>
                </a:solidFill>
              </a:rPr>
              <a:t>’</a:t>
            </a:r>
            <a:r>
              <a:rPr lang="fr-FR" altLang="fr-FR" sz="1800" b="0" dirty="0">
                <a:solidFill>
                  <a:schemeClr val="tx2"/>
                </a:solidFill>
              </a:rPr>
              <a:t>accompagnement </a:t>
            </a:r>
            <a:r>
              <a:rPr lang="fr-FR" altLang="fr-FR" sz="1800" b="0" dirty="0" smtClean="0">
                <a:solidFill>
                  <a:schemeClr val="tx2"/>
                </a:solidFill>
              </a:rPr>
              <a:t>personnalisé.</a:t>
            </a:r>
            <a:endParaRPr lang="fr-FR" altLang="fr-FR" sz="1800" b="0" dirty="0">
              <a:solidFill>
                <a:schemeClr val="tx2"/>
              </a:solidFill>
            </a:endParaRPr>
          </a:p>
        </p:txBody>
      </p:sp>
      <p:sp>
        <p:nvSpPr>
          <p:cNvPr id="13" name="Text Box 10"/>
          <p:cNvSpPr txBox="1">
            <a:spLocks noChangeArrowheads="1"/>
          </p:cNvSpPr>
          <p:nvPr/>
        </p:nvSpPr>
        <p:spPr bwMode="auto">
          <a:xfrm>
            <a:off x="5767818" y="4167999"/>
            <a:ext cx="3139209" cy="923330"/>
          </a:xfrm>
          <a:prstGeom prst="rect">
            <a:avLst/>
          </a:prstGeom>
          <a:solidFill>
            <a:schemeClr val="bg1"/>
          </a:solidFill>
          <a:ln w="9525">
            <a:solidFill>
              <a:schemeClr val="accent2"/>
            </a:solidFill>
            <a:miter lim="800000"/>
            <a:headEnd/>
            <a:tailEnd/>
          </a:ln>
          <a:effectLst>
            <a:outerShdw sy="50000" kx="-2453608" rotWithShape="0">
              <a:schemeClr val="bg2">
                <a:alpha val="50000"/>
              </a:schemeClr>
            </a:outerShdw>
          </a:effec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eaLnBrk="1" hangingPunct="1"/>
            <a:r>
              <a:rPr lang="fr-FR" altLang="fr-FR" sz="1800" dirty="0" smtClean="0">
                <a:solidFill>
                  <a:schemeClr val="tx2"/>
                </a:solidFill>
              </a:rPr>
              <a:t>Fermeture définitive du portail de restitution</a:t>
            </a:r>
            <a:endParaRPr lang="fr-FR" altLang="fr-FR" sz="1800" dirty="0">
              <a:solidFill>
                <a:schemeClr val="tx2"/>
              </a:solidFill>
            </a:endParaRPr>
          </a:p>
          <a:p>
            <a:pPr algn="ctr">
              <a:buFont typeface="Courier New" pitchFamily="49" charset="0"/>
              <a:buChar char="o"/>
            </a:pPr>
            <a:r>
              <a:rPr lang="fr-FR" altLang="fr-FR" sz="1800" b="0" dirty="0">
                <a:solidFill>
                  <a:schemeClr val="tx2"/>
                </a:solidFill>
              </a:rPr>
              <a:t> </a:t>
            </a:r>
            <a:r>
              <a:rPr lang="fr-FR" sz="1800" dirty="0">
                <a:solidFill>
                  <a:schemeClr val="tx2"/>
                </a:solidFill>
              </a:rPr>
              <a:t>29 novembre</a:t>
            </a:r>
            <a:endParaRPr lang="fr-FR" altLang="fr-FR" sz="1800" dirty="0">
              <a:solidFill>
                <a:schemeClr val="tx2"/>
              </a:solidFill>
            </a:endParaRPr>
          </a:p>
        </p:txBody>
      </p:sp>
    </p:spTree>
    <p:extLst>
      <p:ext uri="{BB962C8B-B14F-4D97-AF65-F5344CB8AC3E}">
        <p14:creationId xmlns:p14="http://schemas.microsoft.com/office/powerpoint/2010/main" val="2432033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restitution par élève et par classe</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solidFill>
                  <a:prstClr val="black"/>
                </a:solidFill>
              </a:rPr>
              <a:pPr/>
              <a:t>23</a:t>
            </a:fld>
            <a:endParaRPr lang="fr-FR" dirty="0">
              <a:solidFill>
                <a:prstClr val="black"/>
              </a:solidFill>
            </a:endParaRPr>
          </a:p>
        </p:txBody>
      </p:sp>
      <p:sp>
        <p:nvSpPr>
          <p:cNvPr id="4" name="Espace réservé du texte 3"/>
          <p:cNvSpPr>
            <a:spLocks noGrp="1"/>
          </p:cNvSpPr>
          <p:nvPr>
            <p:ph type="body" sz="quarter" idx="13"/>
          </p:nvPr>
        </p:nvSpPr>
        <p:spPr/>
        <p:txBody>
          <a:bodyPr/>
          <a:lstStyle/>
          <a:p>
            <a:pPr marL="804863" lvl="2" indent="-177800">
              <a:buClr>
                <a:srgbClr val="8B2934"/>
              </a:buClr>
              <a:buFont typeface="Lucida Grande"/>
              <a:buChar char="-"/>
            </a:pPr>
            <a:endParaRPr lang="fr-FR" dirty="0"/>
          </a:p>
          <a:p>
            <a:pPr indent="0">
              <a:buNone/>
            </a:pPr>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212" y="1309687"/>
            <a:ext cx="3457575" cy="4238625"/>
          </a:xfrm>
          <a:prstGeom prst="rect">
            <a:avLst/>
          </a:prstGeom>
        </p:spPr>
      </p:pic>
    </p:spTree>
    <p:extLst>
      <p:ext uri="{BB962C8B-B14F-4D97-AF65-F5344CB8AC3E}">
        <p14:creationId xmlns:p14="http://schemas.microsoft.com/office/powerpoint/2010/main" val="603576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Les restitutions</a:t>
            </a:r>
            <a:endParaRPr lang="fr-FR" dirty="0"/>
          </a:p>
        </p:txBody>
      </p:sp>
      <p:sp>
        <p:nvSpPr>
          <p:cNvPr id="3" name="Espace réservé du numéro de diapositive 2"/>
          <p:cNvSpPr>
            <a:spLocks noGrp="1"/>
          </p:cNvSpPr>
          <p:nvPr>
            <p:ph type="sldNum" sz="quarter" idx="4294967295"/>
          </p:nvPr>
        </p:nvSpPr>
        <p:spPr>
          <a:xfrm>
            <a:off x="8693150" y="6391275"/>
            <a:ext cx="450850" cy="365125"/>
          </a:xfrm>
          <a:prstGeom prst="rect">
            <a:avLst/>
          </a:prstGeom>
        </p:spPr>
        <p:txBody>
          <a:bodyPr/>
          <a:lstStyle/>
          <a:p>
            <a:fld id="{A786685B-2977-D546-9E3D-3CA676A47F0C}" type="slidenum">
              <a:rPr lang="fr-FR" smtClean="0">
                <a:solidFill>
                  <a:prstClr val="black"/>
                </a:solidFill>
              </a:rPr>
              <a:pPr/>
              <a:t>24</a:t>
            </a:fld>
            <a:endParaRPr lang="fr-FR" dirty="0">
              <a:solidFill>
                <a:prstClr val="black"/>
              </a:solidFill>
            </a:endParaRPr>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0" name="Espace réservé du texte 5"/>
          <p:cNvSpPr>
            <a:spLocks noGrp="1"/>
          </p:cNvSpPr>
          <p:nvPr>
            <p:ph type="body" sz="quarter" idx="4294967295"/>
          </p:nvPr>
        </p:nvSpPr>
        <p:spPr>
          <a:xfrm>
            <a:off x="718462" y="1204383"/>
            <a:ext cx="7881937" cy="4598988"/>
          </a:xfrm>
          <a:prstGeom prst="rect">
            <a:avLst/>
          </a:prstGeom>
        </p:spPr>
        <p:txBody>
          <a:bodyPr>
            <a:normAutofit fontScale="92500" lnSpcReduction="10000"/>
          </a:bodyPr>
          <a:lstStyle/>
          <a:p>
            <a:pPr marL="0" indent="0">
              <a:buNone/>
            </a:pPr>
            <a:endParaRPr lang="fr-FR" dirty="0"/>
          </a:p>
          <a:p>
            <a:pPr algn="just"/>
            <a:r>
              <a:rPr lang="fr-FR" sz="2000" b="0" dirty="0" smtClean="0">
                <a:solidFill>
                  <a:schemeClr val="tx1"/>
                </a:solidFill>
                <a:latin typeface="+mn-lt"/>
              </a:rPr>
              <a:t>A </a:t>
            </a:r>
            <a:r>
              <a:rPr lang="fr-FR" sz="2000" b="0" dirty="0">
                <a:solidFill>
                  <a:schemeClr val="tx1"/>
                </a:solidFill>
                <a:latin typeface="+mn-lt"/>
              </a:rPr>
              <a:t>partir de la plateforme en ligne, </a:t>
            </a:r>
            <a:r>
              <a:rPr lang="fr-FR" sz="2000" b="0" dirty="0" smtClean="0">
                <a:solidFill>
                  <a:schemeClr val="tx1"/>
                </a:solidFill>
                <a:latin typeface="+mn-lt"/>
              </a:rPr>
              <a:t>mise à disposition rapide auprès des établissements, du profil des acquis et des besoins de chaque élève, selon </a:t>
            </a:r>
            <a:r>
              <a:rPr lang="fr-FR" sz="2000" b="0" dirty="0" smtClean="0">
                <a:solidFill>
                  <a:schemeClr val="tx1"/>
                </a:solidFill>
                <a:latin typeface="+mn-lt"/>
              </a:rPr>
              <a:t>6 groupes, </a:t>
            </a:r>
            <a:r>
              <a:rPr lang="fr-FR" sz="2000" b="0" dirty="0" smtClean="0">
                <a:solidFill>
                  <a:schemeClr val="tx1"/>
                </a:solidFill>
                <a:latin typeface="+mn-lt"/>
              </a:rPr>
              <a:t>pour les différentes compétences évaluées.</a:t>
            </a:r>
          </a:p>
          <a:p>
            <a:pPr algn="just"/>
            <a:endParaRPr lang="fr-FR" sz="2000" b="0" dirty="0" smtClean="0">
              <a:solidFill>
                <a:schemeClr val="tx1"/>
              </a:solidFill>
              <a:latin typeface="+mn-lt"/>
            </a:endParaRPr>
          </a:p>
          <a:p>
            <a:r>
              <a:rPr lang="fr-FR" b="0" dirty="0"/>
              <a:t>1. Maîtrise insuffisante</a:t>
            </a:r>
          </a:p>
          <a:p>
            <a:r>
              <a:rPr lang="fr-FR" b="0" dirty="0"/>
              <a:t>2. Maîtrise fragile</a:t>
            </a:r>
          </a:p>
          <a:p>
            <a:r>
              <a:rPr lang="fr-FR" b="0" dirty="0"/>
              <a:t>3. Maîtrise satisfaisante qui se divise en 3 paliers ( P1, P2, P3)</a:t>
            </a:r>
          </a:p>
          <a:p>
            <a:r>
              <a:rPr lang="fr-FR" b="0" dirty="0"/>
              <a:t>4. Très bonne maîtrise</a:t>
            </a:r>
            <a:endParaRPr lang="fr-FR" b="0" dirty="0" smtClean="0">
              <a:solidFill>
                <a:schemeClr val="tx1"/>
              </a:solidFill>
              <a:latin typeface="+mn-lt"/>
            </a:endParaRPr>
          </a:p>
          <a:p>
            <a:pPr algn="just"/>
            <a:endParaRPr lang="fr-FR" sz="2000" b="0" dirty="0" smtClean="0">
              <a:solidFill>
                <a:schemeClr val="tx1"/>
              </a:solidFill>
              <a:latin typeface="+mn-lt"/>
            </a:endParaRPr>
          </a:p>
          <a:p>
            <a:pPr algn="just"/>
            <a:r>
              <a:rPr lang="fr-FR" sz="2000" b="0" dirty="0" smtClean="0">
                <a:solidFill>
                  <a:schemeClr val="tx1"/>
                </a:solidFill>
                <a:latin typeface="+mn-lt"/>
              </a:rPr>
              <a:t>Un rendu par classe selon les degrés de maîtrise sera également immédiatement disponible.</a:t>
            </a:r>
          </a:p>
          <a:p>
            <a:pPr algn="just"/>
            <a:endParaRPr lang="fr-FR" sz="2000" b="0" dirty="0" smtClean="0">
              <a:solidFill>
                <a:schemeClr val="tx1"/>
              </a:solidFill>
              <a:latin typeface="+mn-lt"/>
            </a:endParaRPr>
          </a:p>
          <a:p>
            <a:pPr algn="just"/>
            <a:r>
              <a:rPr lang="fr-FR" sz="2000" b="0" dirty="0" smtClean="0">
                <a:solidFill>
                  <a:schemeClr val="tx1"/>
                </a:solidFill>
                <a:latin typeface="+mn-lt"/>
              </a:rPr>
              <a:t>Mise à disposition ultérieure de consolidations à différents niveaux (classe, collège, département, académie, …) avec des repères nationaux.</a:t>
            </a:r>
          </a:p>
          <a:p>
            <a:pPr marL="0" indent="0" algn="just">
              <a:buNone/>
            </a:pPr>
            <a:endParaRPr lang="fr-FR" altLang="fr-FR" b="0" dirty="0">
              <a:solidFill>
                <a:schemeClr val="tx1"/>
              </a:solidFill>
            </a:endParaRPr>
          </a:p>
          <a:p>
            <a:pPr lvl="0"/>
            <a:endParaRPr lang="fr-FR" dirty="0">
              <a:latin typeface="+mj-lt"/>
            </a:endParaRPr>
          </a:p>
        </p:txBody>
      </p:sp>
      <p:sp>
        <p:nvSpPr>
          <p:cNvPr id="11" name="Flèche vers le bas 10"/>
          <p:cNvSpPr/>
          <p:nvPr/>
        </p:nvSpPr>
        <p:spPr>
          <a:xfrm>
            <a:off x="2178073" y="2371725"/>
            <a:ext cx="108000" cy="2667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8747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restitution individuelle par élève</a:t>
            </a:r>
            <a:endParaRPr lang="fr-FR" dirty="0"/>
          </a:p>
        </p:txBody>
      </p:sp>
      <p:sp>
        <p:nvSpPr>
          <p:cNvPr id="3" name="Espace réservé du numéro de diapositive 2"/>
          <p:cNvSpPr>
            <a:spLocks noGrp="1"/>
          </p:cNvSpPr>
          <p:nvPr>
            <p:ph type="sldNum" sz="quarter" idx="4294967295"/>
          </p:nvPr>
        </p:nvSpPr>
        <p:spPr>
          <a:xfrm>
            <a:off x="8693150" y="6391275"/>
            <a:ext cx="450850" cy="365125"/>
          </a:xfrm>
          <a:prstGeom prst="rect">
            <a:avLst/>
          </a:prstGeom>
        </p:spPr>
        <p:txBody>
          <a:bodyPr/>
          <a:lstStyle/>
          <a:p>
            <a:fld id="{A786685B-2977-D546-9E3D-3CA676A47F0C}" type="slidenum">
              <a:rPr lang="fr-FR" smtClean="0"/>
              <a:pPr/>
              <a:t>25</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01" y="1152525"/>
            <a:ext cx="4228074" cy="427211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1152525"/>
            <a:ext cx="3990975" cy="402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55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restitution individuelle par élève</a:t>
            </a:r>
            <a:endParaRPr lang="fr-FR" dirty="0"/>
          </a:p>
        </p:txBody>
      </p:sp>
      <p:sp>
        <p:nvSpPr>
          <p:cNvPr id="3" name="Espace réservé du numéro de diapositive 2"/>
          <p:cNvSpPr>
            <a:spLocks noGrp="1"/>
          </p:cNvSpPr>
          <p:nvPr>
            <p:ph type="sldNum" sz="quarter" idx="4294967295"/>
          </p:nvPr>
        </p:nvSpPr>
        <p:spPr>
          <a:xfrm>
            <a:off x="8693150" y="6391275"/>
            <a:ext cx="450850" cy="365125"/>
          </a:xfrm>
          <a:prstGeom prst="rect">
            <a:avLst/>
          </a:prstGeom>
        </p:spPr>
        <p:txBody>
          <a:bodyPr/>
          <a:lstStyle/>
          <a:p>
            <a:fld id="{A786685B-2977-D546-9E3D-3CA676A47F0C}" type="slidenum">
              <a:rPr lang="fr-FR" smtClean="0">
                <a:solidFill>
                  <a:prstClr val="black"/>
                </a:solidFill>
              </a:rPr>
              <a:pPr/>
              <a:t>26</a:t>
            </a:fld>
            <a:endParaRPr lang="fr-FR" dirty="0">
              <a:solidFill>
                <a:prstClr val="black"/>
              </a:solidFill>
            </a:endParaRPr>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67" y="1333500"/>
            <a:ext cx="3837364"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83" y="1207221"/>
            <a:ext cx="4367852" cy="443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327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restitution par classe</a:t>
            </a:r>
            <a:endParaRPr lang="fr-FR" dirty="0"/>
          </a:p>
        </p:txBody>
      </p:sp>
      <p:sp>
        <p:nvSpPr>
          <p:cNvPr id="3" name="Espace réservé du numéro de diapositive 2"/>
          <p:cNvSpPr>
            <a:spLocks noGrp="1"/>
          </p:cNvSpPr>
          <p:nvPr>
            <p:ph type="sldNum" sz="quarter" idx="4294967295"/>
          </p:nvPr>
        </p:nvSpPr>
        <p:spPr>
          <a:xfrm>
            <a:off x="8693150" y="6391275"/>
            <a:ext cx="450850" cy="365125"/>
          </a:xfrm>
          <a:prstGeom prst="rect">
            <a:avLst/>
          </a:prstGeom>
        </p:spPr>
        <p:txBody>
          <a:bodyPr/>
          <a:lstStyle/>
          <a:p>
            <a:fld id="{A786685B-2977-D546-9E3D-3CA676A47F0C}" type="slidenum">
              <a:rPr lang="fr-FR" smtClean="0"/>
              <a:pPr/>
              <a:t>27</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58" y="1155441"/>
            <a:ext cx="8689077" cy="33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256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1855204"/>
            <a:ext cx="5875756" cy="2006323"/>
          </a:xfrm>
        </p:spPr>
        <p:txBody>
          <a:bodyPr/>
          <a:lstStyle/>
          <a:p>
            <a:r>
              <a:rPr lang="fr-FR" dirty="0" smtClean="0"/>
              <a:t>Mise à disposition </a:t>
            </a:r>
            <a:r>
              <a:rPr lang="fr-FR" dirty="0" smtClean="0"/>
              <a:t>des items </a:t>
            </a:r>
            <a:r>
              <a:rPr lang="fr-FR" dirty="0" smtClean="0"/>
              <a:t>de l’évaluation</a:t>
            </a:r>
            <a:endParaRPr lang="fr-FR" dirty="0"/>
          </a:p>
        </p:txBody>
      </p:sp>
      <p:sp>
        <p:nvSpPr>
          <p:cNvPr id="5" name="Espace réservé du numéro de diapositive 4"/>
          <p:cNvSpPr>
            <a:spLocks noGrp="1"/>
          </p:cNvSpPr>
          <p:nvPr>
            <p:ph type="sldNum" sz="quarter" idx="4294967295"/>
          </p:nvPr>
        </p:nvSpPr>
        <p:spPr>
          <a:xfrm>
            <a:off x="8249851" y="6390910"/>
            <a:ext cx="351529" cy="365125"/>
          </a:xfrm>
        </p:spPr>
        <p:txBody>
          <a:bodyPr/>
          <a:lstStyle/>
          <a:p>
            <a:fld id="{C6B7B3CB-E3BA-F74C-AB76-86EFC5843CD6}" type="slidenum">
              <a:rPr lang="fr-FR" smtClean="0"/>
              <a:pPr/>
              <a:t>28</a:t>
            </a:fld>
            <a:endParaRPr lang="fr-FR" dirty="0"/>
          </a:p>
        </p:txBody>
      </p:sp>
      <p:grpSp>
        <p:nvGrpSpPr>
          <p:cNvPr id="8" name="Grouper 7"/>
          <p:cNvGrpSpPr/>
          <p:nvPr/>
        </p:nvGrpSpPr>
        <p:grpSpPr>
          <a:xfrm>
            <a:off x="1198762" y="2484528"/>
            <a:ext cx="525531" cy="171686"/>
            <a:chOff x="5391302" y="1426464"/>
            <a:chExt cx="604579" cy="197510"/>
          </a:xfrm>
          <a:solidFill>
            <a:srgbClr val="005E8B"/>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2809755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à disposition d’items de l’évaluation</a:t>
            </a:r>
            <a:endParaRPr lang="fr-FR" dirty="0"/>
          </a:p>
        </p:txBody>
      </p:sp>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solidFill>
                  <a:prstClr val="black"/>
                </a:solidFill>
              </a:rPr>
              <a:pPr/>
              <a:t>29</a:t>
            </a:fld>
            <a:endParaRPr lang="fr-FR" dirty="0">
              <a:solidFill>
                <a:prstClr val="black"/>
              </a:solidFill>
            </a:endParaRPr>
          </a:p>
        </p:txBody>
      </p:sp>
      <p:sp>
        <p:nvSpPr>
          <p:cNvPr id="6" name="Espace réservé du texte 5"/>
          <p:cNvSpPr>
            <a:spLocks noGrp="1"/>
          </p:cNvSpPr>
          <p:nvPr>
            <p:ph type="body" sz="quarter" idx="13"/>
          </p:nvPr>
        </p:nvSpPr>
        <p:spPr>
          <a:xfrm>
            <a:off x="718462" y="1204383"/>
            <a:ext cx="7881937" cy="4598988"/>
          </a:xfrm>
        </p:spPr>
        <p:txBody>
          <a:bodyPr>
            <a:normAutofit/>
          </a:bodyPr>
          <a:lstStyle/>
          <a:p>
            <a:pPr marL="0" indent="0">
              <a:buNone/>
            </a:pPr>
            <a:endParaRPr lang="fr-FR" dirty="0"/>
          </a:p>
          <a:p>
            <a:pPr algn="just"/>
            <a:r>
              <a:rPr lang="fr-FR" sz="2000" b="0" dirty="0" smtClean="0">
                <a:solidFill>
                  <a:schemeClr val="tx1"/>
                </a:solidFill>
                <a:latin typeface="+mn-lt"/>
              </a:rPr>
              <a:t>La moitié des items </a:t>
            </a:r>
            <a:r>
              <a:rPr lang="fr-FR" sz="2000" b="0" dirty="0" smtClean="0">
                <a:solidFill>
                  <a:schemeClr val="tx1"/>
                </a:solidFill>
                <a:latin typeface="+mn-lt"/>
              </a:rPr>
              <a:t>de l’évaluation seront mis à disposition des équipes pédagogiques sur </a:t>
            </a:r>
            <a:r>
              <a:rPr lang="fr-FR" sz="2000" b="0" dirty="0" smtClean="0">
                <a:solidFill>
                  <a:schemeClr val="tx1"/>
                </a:solidFill>
                <a:latin typeface="+mn-lt"/>
                <a:hlinkClick r:id="rId2"/>
              </a:rPr>
              <a:t>EDUSCOL</a:t>
            </a:r>
            <a:r>
              <a:rPr lang="fr-FR" sz="2000" b="0" dirty="0" smtClean="0">
                <a:solidFill>
                  <a:schemeClr val="tx1"/>
                </a:solidFill>
                <a:latin typeface="+mn-lt"/>
              </a:rPr>
              <a:t> afin de les aider à mieux </a:t>
            </a:r>
            <a:r>
              <a:rPr lang="fr-FR" sz="2000" b="0" dirty="0">
                <a:solidFill>
                  <a:schemeClr val="tx1"/>
                </a:solidFill>
                <a:latin typeface="+mn-lt"/>
              </a:rPr>
              <a:t>cibler et organiser </a:t>
            </a:r>
            <a:r>
              <a:rPr lang="fr-FR" sz="2000" b="0" dirty="0" smtClean="0">
                <a:solidFill>
                  <a:schemeClr val="tx1"/>
                </a:solidFill>
                <a:latin typeface="+mn-lt"/>
              </a:rPr>
              <a:t>l’accompagnement personnalisé des élèves.</a:t>
            </a:r>
          </a:p>
          <a:p>
            <a:pPr algn="just"/>
            <a:endParaRPr lang="fr-FR" sz="2000" b="0" dirty="0" smtClean="0">
              <a:solidFill>
                <a:schemeClr val="tx1"/>
              </a:solidFill>
              <a:latin typeface="+mn-lt"/>
            </a:endParaRPr>
          </a:p>
          <a:p>
            <a:pPr algn="just"/>
            <a:r>
              <a:rPr lang="fr-FR" sz="2000" b="0" dirty="0" smtClean="0">
                <a:solidFill>
                  <a:schemeClr val="tx1"/>
                </a:solidFill>
                <a:latin typeface="+mn-lt"/>
              </a:rPr>
              <a:t>Date de mise à disposition : 30 septembre 2019</a:t>
            </a:r>
          </a:p>
          <a:p>
            <a:pPr algn="just"/>
            <a:endParaRPr lang="fr-FR" sz="2000" b="0" dirty="0" smtClean="0">
              <a:solidFill>
                <a:schemeClr val="tx1"/>
              </a:solidFill>
              <a:latin typeface="+mn-lt"/>
            </a:endParaRPr>
          </a:p>
          <a:p>
            <a:pPr marL="0" indent="0" algn="just">
              <a:buNone/>
            </a:pPr>
            <a:endParaRPr lang="fr-FR" altLang="fr-FR" b="0" dirty="0">
              <a:solidFill>
                <a:schemeClr val="tx1"/>
              </a:solidFill>
            </a:endParaRPr>
          </a:p>
          <a:p>
            <a:pPr lvl="0"/>
            <a:endParaRPr lang="fr-FR" dirty="0">
              <a:latin typeface="+mj-lt"/>
            </a:endParaRPr>
          </a:p>
        </p:txBody>
      </p:sp>
      <p:grpSp>
        <p:nvGrpSpPr>
          <p:cNvPr id="10" name="Grouper 9"/>
          <p:cNvGrpSpPr/>
          <p:nvPr/>
        </p:nvGrpSpPr>
        <p:grpSpPr>
          <a:xfrm>
            <a:off x="902669" y="199050"/>
            <a:ext cx="525531" cy="171686"/>
            <a:chOff x="5391302" y="1426464"/>
            <a:chExt cx="604579" cy="197510"/>
          </a:xfrm>
          <a:solidFill>
            <a:srgbClr val="005E8B"/>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1903566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1855204"/>
            <a:ext cx="5875756" cy="2006323"/>
          </a:xfrm>
        </p:spPr>
        <p:txBody>
          <a:bodyPr/>
          <a:lstStyle/>
          <a:p>
            <a:r>
              <a:rPr lang="fr-FR" dirty="0" smtClean="0"/>
              <a:t>Objectifs  et modalités de l’évaluation</a:t>
            </a:r>
            <a:endParaRPr lang="fr-FR" dirty="0"/>
          </a:p>
        </p:txBody>
      </p:sp>
      <p:sp>
        <p:nvSpPr>
          <p:cNvPr id="5" name="Espace réservé du numéro de diapositive 4"/>
          <p:cNvSpPr>
            <a:spLocks noGrp="1"/>
          </p:cNvSpPr>
          <p:nvPr>
            <p:ph type="sldNum" sz="quarter" idx="4294967295"/>
          </p:nvPr>
        </p:nvSpPr>
        <p:spPr>
          <a:xfrm>
            <a:off x="8249851" y="6390910"/>
            <a:ext cx="351529" cy="365125"/>
          </a:xfrm>
        </p:spPr>
        <p:txBody>
          <a:bodyPr/>
          <a:lstStyle/>
          <a:p>
            <a:fld id="{C6B7B3CB-E3BA-F74C-AB76-86EFC5843CD6}" type="slidenum">
              <a:rPr lang="fr-FR" smtClean="0"/>
              <a:pPr/>
              <a:t>3</a:t>
            </a:fld>
            <a:endParaRPr lang="fr-FR" dirty="0"/>
          </a:p>
        </p:txBody>
      </p:sp>
      <p:grpSp>
        <p:nvGrpSpPr>
          <p:cNvPr id="8" name="Grouper 7"/>
          <p:cNvGrpSpPr/>
          <p:nvPr/>
        </p:nvGrpSpPr>
        <p:grpSpPr>
          <a:xfrm>
            <a:off x="1198762" y="2484528"/>
            <a:ext cx="525531" cy="171686"/>
            <a:chOff x="5391302" y="1426464"/>
            <a:chExt cx="604579" cy="197510"/>
          </a:xfrm>
          <a:solidFill>
            <a:srgbClr val="005E8B"/>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826451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r>
            <a:br>
              <a:rPr lang="fr-FR" dirty="0"/>
            </a:br>
            <a:r>
              <a:rPr lang="fr-FR" b="1" dirty="0" smtClean="0"/>
              <a:t>POUR </a:t>
            </a:r>
            <a:r>
              <a:rPr lang="fr-FR" b="1" dirty="0"/>
              <a:t>EN SAVOIR </a:t>
            </a:r>
            <a:r>
              <a:rPr lang="fr-FR" b="1" dirty="0" smtClean="0">
                <a:sym typeface="Symbol"/>
              </a:rPr>
              <a:t></a:t>
            </a:r>
            <a:r>
              <a:rPr lang="fr-FR" b="1" u="sng" dirty="0"/>
              <a:t/>
            </a:r>
            <a:br>
              <a:rPr lang="fr-FR" b="1" u="sng" dirty="0"/>
            </a:br>
            <a:r>
              <a:rPr lang="fr-FR" dirty="0">
                <a:sym typeface="Wingdings 3"/>
              </a:rPr>
              <a:t></a:t>
            </a:r>
            <a:r>
              <a:rPr lang="fr-FR" dirty="0"/>
              <a:t> </a:t>
            </a:r>
            <a:r>
              <a:rPr lang="fr-FR" u="sng" dirty="0">
                <a:hlinkClick r:id="rId2"/>
              </a:rPr>
              <a:t>eduscol.education.fr</a:t>
            </a:r>
            <a:r>
              <a:rPr lang="fr-FR" b="1" dirty="0"/>
              <a:t>  </a:t>
            </a:r>
            <a:br>
              <a:rPr lang="fr-FR" b="1" dirty="0"/>
            </a:br>
            <a:r>
              <a:rPr lang="fr-FR" dirty="0">
                <a:sym typeface="Wingdings 3"/>
              </a:rPr>
              <a:t></a:t>
            </a:r>
            <a:r>
              <a:rPr lang="fr-FR" b="1" dirty="0"/>
              <a:t> </a:t>
            </a:r>
            <a:r>
              <a:rPr lang="fr-FR" u="sng" dirty="0">
                <a:hlinkClick r:id="rId3"/>
              </a:rPr>
              <a:t>education.gouv.fr</a:t>
            </a:r>
            <a:r>
              <a:rPr lang="fr-FR" dirty="0"/>
              <a:t/>
            </a:r>
            <a:br>
              <a:rPr lang="fr-FR" dirty="0"/>
            </a:br>
            <a:endParaRPr lang="fr-FR" dirty="0"/>
          </a:p>
        </p:txBody>
      </p:sp>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l’évaluation</a:t>
            </a:r>
            <a:endParaRPr lang="fr-FR" dirty="0"/>
          </a:p>
        </p:txBody>
      </p:sp>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a:xfrm>
            <a:off x="718462" y="1204383"/>
            <a:ext cx="7881937" cy="4598988"/>
          </a:xfrm>
        </p:spPr>
        <p:txBody>
          <a:bodyPr>
            <a:normAutofit/>
          </a:bodyPr>
          <a:lstStyle/>
          <a:p>
            <a:pPr marL="0" indent="0">
              <a:buNone/>
            </a:pPr>
            <a:endParaRPr lang="fr-FR" dirty="0"/>
          </a:p>
          <a:p>
            <a:pPr algn="just"/>
            <a:r>
              <a:rPr lang="fr-FR" sz="2000" b="0" dirty="0" smtClean="0">
                <a:solidFill>
                  <a:schemeClr val="tx1"/>
                </a:solidFill>
                <a:latin typeface="+mn-lt"/>
              </a:rPr>
              <a:t>Permettre </a:t>
            </a:r>
            <a:r>
              <a:rPr lang="fr-FR" sz="2000" b="0" dirty="0">
                <a:solidFill>
                  <a:schemeClr val="tx1"/>
                </a:solidFill>
                <a:latin typeface="+mn-lt"/>
              </a:rPr>
              <a:t>aux équipes </a:t>
            </a:r>
            <a:r>
              <a:rPr lang="fr-FR" sz="2000" b="0" dirty="0" smtClean="0">
                <a:solidFill>
                  <a:schemeClr val="tx1"/>
                </a:solidFill>
                <a:latin typeface="+mn-lt"/>
              </a:rPr>
              <a:t>pédagogiques, en complément des outils propres à chaque enseignant, de </a:t>
            </a:r>
            <a:r>
              <a:rPr lang="fr-FR" sz="2000" b="0" dirty="0">
                <a:solidFill>
                  <a:schemeClr val="tx1"/>
                </a:solidFill>
                <a:latin typeface="+mn-lt"/>
              </a:rPr>
              <a:t>disposer d'un panorama de </a:t>
            </a:r>
            <a:r>
              <a:rPr lang="fr-FR" sz="2000" b="0" dirty="0" smtClean="0">
                <a:solidFill>
                  <a:schemeClr val="tx1"/>
                </a:solidFill>
                <a:latin typeface="+mn-lt"/>
              </a:rPr>
              <a:t>compétences de chaque </a:t>
            </a:r>
            <a:r>
              <a:rPr lang="fr-FR" sz="2000" b="0" dirty="0">
                <a:solidFill>
                  <a:schemeClr val="tx1"/>
                </a:solidFill>
                <a:latin typeface="+mn-lt"/>
              </a:rPr>
              <a:t>élève </a:t>
            </a:r>
            <a:r>
              <a:rPr lang="fr-FR" sz="2000" b="0" dirty="0" smtClean="0">
                <a:solidFill>
                  <a:schemeClr val="tx1"/>
                </a:solidFill>
                <a:latin typeface="+mn-lt"/>
              </a:rPr>
              <a:t>en français et en mathématiques.</a:t>
            </a:r>
          </a:p>
          <a:p>
            <a:pPr algn="just"/>
            <a:endParaRPr lang="fr-FR" sz="2000" b="0" dirty="0" smtClean="0">
              <a:solidFill>
                <a:schemeClr val="tx1"/>
              </a:solidFill>
              <a:latin typeface="+mn-lt"/>
            </a:endParaRPr>
          </a:p>
          <a:p>
            <a:pPr algn="just"/>
            <a:r>
              <a:rPr lang="fr-FR" sz="2000" b="0" dirty="0" smtClean="0">
                <a:solidFill>
                  <a:schemeClr val="tx1"/>
                </a:solidFill>
                <a:latin typeface="+mn-lt"/>
              </a:rPr>
              <a:t>Accompagner </a:t>
            </a:r>
            <a:r>
              <a:rPr lang="fr-FR" sz="2000" b="0" dirty="0">
                <a:solidFill>
                  <a:schemeClr val="tx1"/>
                </a:solidFill>
                <a:latin typeface="+mn-lt"/>
              </a:rPr>
              <a:t>le pilotage pédagogique </a:t>
            </a:r>
            <a:r>
              <a:rPr lang="fr-FR" sz="2000" b="0" dirty="0" smtClean="0">
                <a:solidFill>
                  <a:schemeClr val="tx1"/>
                </a:solidFill>
                <a:latin typeface="+mn-lt"/>
              </a:rPr>
              <a:t>des réseaux écoles-collège dans </a:t>
            </a:r>
            <a:r>
              <a:rPr lang="fr-FR" sz="2000" b="0" dirty="0">
                <a:solidFill>
                  <a:schemeClr val="tx1"/>
                </a:solidFill>
                <a:latin typeface="+mn-lt"/>
              </a:rPr>
              <a:t>les </a:t>
            </a:r>
            <a:r>
              <a:rPr lang="fr-FR" sz="2000" b="0" dirty="0" smtClean="0">
                <a:solidFill>
                  <a:schemeClr val="tx1"/>
                </a:solidFill>
                <a:latin typeface="+mn-lt"/>
              </a:rPr>
              <a:t>établissements.</a:t>
            </a:r>
          </a:p>
          <a:p>
            <a:pPr algn="just"/>
            <a:endParaRPr lang="fr-FR" sz="2000" b="0" dirty="0" smtClean="0">
              <a:solidFill>
                <a:schemeClr val="tx1"/>
              </a:solidFill>
              <a:latin typeface="+mn-lt"/>
            </a:endParaRPr>
          </a:p>
          <a:p>
            <a:pPr algn="just"/>
            <a:r>
              <a:rPr lang="fr-FR" sz="2000" b="0" dirty="0" smtClean="0">
                <a:solidFill>
                  <a:schemeClr val="tx1"/>
                </a:solidFill>
                <a:latin typeface="+mn-lt"/>
              </a:rPr>
              <a:t>Enrichir les outils de pilotage académique.</a:t>
            </a:r>
          </a:p>
          <a:p>
            <a:pPr marL="0" indent="0" algn="just">
              <a:buNone/>
            </a:pPr>
            <a:endParaRPr lang="fr-FR" altLang="fr-FR" b="0" dirty="0">
              <a:solidFill>
                <a:schemeClr val="tx1"/>
              </a:solidFill>
            </a:endParaRPr>
          </a:p>
          <a:p>
            <a:pPr lvl="0"/>
            <a:endParaRPr lang="fr-FR" dirty="0">
              <a:latin typeface="+mj-lt"/>
            </a:endParaRPr>
          </a:p>
        </p:txBody>
      </p:sp>
      <p:grpSp>
        <p:nvGrpSpPr>
          <p:cNvPr id="10" name="Grouper 9"/>
          <p:cNvGrpSpPr/>
          <p:nvPr/>
        </p:nvGrpSpPr>
        <p:grpSpPr>
          <a:xfrm>
            <a:off x="902669" y="199050"/>
            <a:ext cx="525531" cy="171686"/>
            <a:chOff x="5391302" y="1426464"/>
            <a:chExt cx="604579" cy="197510"/>
          </a:xfrm>
          <a:solidFill>
            <a:srgbClr val="005E8B"/>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28634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
            </a:r>
            <a:r>
              <a:rPr lang="fr-FR" dirty="0" smtClean="0"/>
              <a:t>odalités</a:t>
            </a:r>
            <a:endParaRPr lang="fr-FR" dirty="0"/>
          </a:p>
        </p:txBody>
      </p:sp>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solidFill>
                  <a:prstClr val="black"/>
                </a:solidFill>
              </a:rPr>
              <a:pPr/>
              <a:t>5</a:t>
            </a:fld>
            <a:endParaRPr lang="fr-FR" dirty="0">
              <a:solidFill>
                <a:prstClr val="black"/>
              </a:solidFill>
            </a:endParaRPr>
          </a:p>
        </p:txBody>
      </p:sp>
      <p:sp>
        <p:nvSpPr>
          <p:cNvPr id="6" name="Espace réservé du texte 5"/>
          <p:cNvSpPr>
            <a:spLocks noGrp="1"/>
          </p:cNvSpPr>
          <p:nvPr>
            <p:ph type="body" sz="quarter" idx="13"/>
          </p:nvPr>
        </p:nvSpPr>
        <p:spPr>
          <a:xfrm>
            <a:off x="718462" y="1204383"/>
            <a:ext cx="7881937" cy="4598988"/>
          </a:xfrm>
        </p:spPr>
        <p:txBody>
          <a:bodyPr>
            <a:normAutofit/>
          </a:bodyPr>
          <a:lstStyle/>
          <a:p>
            <a:pPr algn="just"/>
            <a:r>
              <a:rPr lang="fr-FR" altLang="fr-FR" b="0" dirty="0" smtClean="0">
                <a:solidFill>
                  <a:schemeClr val="tx1"/>
                </a:solidFill>
                <a:latin typeface="+mj-lt"/>
              </a:rPr>
              <a:t>Chaque élève </a:t>
            </a:r>
            <a:r>
              <a:rPr lang="fr-FR" altLang="fr-FR" b="0" dirty="0">
                <a:solidFill>
                  <a:schemeClr val="tx1"/>
                </a:solidFill>
                <a:latin typeface="+mj-lt"/>
              </a:rPr>
              <a:t>de </a:t>
            </a:r>
            <a:r>
              <a:rPr lang="fr-FR" altLang="fr-FR" b="0" dirty="0" smtClean="0">
                <a:solidFill>
                  <a:schemeClr val="tx1"/>
                </a:solidFill>
                <a:latin typeface="+mj-lt"/>
              </a:rPr>
              <a:t>sixième des établissements publics et privés sous contrat passe une évaluation </a:t>
            </a:r>
            <a:r>
              <a:rPr lang="fr-FR" altLang="fr-FR" b="0" dirty="0" smtClean="0">
                <a:solidFill>
                  <a:schemeClr val="tx2"/>
                </a:solidFill>
                <a:latin typeface="+mj-lt"/>
              </a:rPr>
              <a:t>sur support numérique </a:t>
            </a:r>
            <a:r>
              <a:rPr lang="fr-FR" altLang="fr-FR" b="0" dirty="0">
                <a:solidFill>
                  <a:schemeClr val="tx1"/>
                </a:solidFill>
                <a:latin typeface="+mj-lt"/>
              </a:rPr>
              <a:t>qui </a:t>
            </a:r>
            <a:r>
              <a:rPr lang="fr-FR" altLang="fr-FR" b="0" dirty="0" smtClean="0">
                <a:solidFill>
                  <a:schemeClr val="tx1"/>
                </a:solidFill>
                <a:latin typeface="+mj-lt"/>
              </a:rPr>
              <a:t>permet </a:t>
            </a:r>
            <a:r>
              <a:rPr lang="fr-FR" altLang="fr-FR" b="0" dirty="0">
                <a:solidFill>
                  <a:schemeClr val="tx1"/>
                </a:solidFill>
                <a:latin typeface="+mj-lt"/>
              </a:rPr>
              <a:t>d</a:t>
            </a:r>
            <a:r>
              <a:rPr lang="fr-FR" altLang="en-US" b="0" dirty="0">
                <a:solidFill>
                  <a:schemeClr val="tx1"/>
                </a:solidFill>
                <a:latin typeface="+mj-lt"/>
              </a:rPr>
              <a:t>’</a:t>
            </a:r>
            <a:r>
              <a:rPr lang="fr-FR" altLang="fr-FR" b="0" dirty="0">
                <a:solidFill>
                  <a:schemeClr val="tx1"/>
                </a:solidFill>
                <a:latin typeface="+mj-lt"/>
              </a:rPr>
              <a:t>identifier ses acquis et ses besoins en </a:t>
            </a:r>
            <a:r>
              <a:rPr lang="fr-FR" altLang="fr-FR" b="0" dirty="0">
                <a:solidFill>
                  <a:schemeClr val="tx2"/>
                </a:solidFill>
                <a:latin typeface="+mj-lt"/>
              </a:rPr>
              <a:t>français</a:t>
            </a:r>
            <a:r>
              <a:rPr lang="fr-FR" altLang="fr-FR" b="0" dirty="0">
                <a:solidFill>
                  <a:schemeClr val="tx1"/>
                </a:solidFill>
                <a:latin typeface="+mj-lt"/>
              </a:rPr>
              <a:t> et en </a:t>
            </a:r>
            <a:r>
              <a:rPr lang="fr-FR" altLang="fr-FR" b="0" dirty="0" smtClean="0">
                <a:solidFill>
                  <a:schemeClr val="tx2"/>
                </a:solidFill>
                <a:latin typeface="+mj-lt"/>
              </a:rPr>
              <a:t>mathématiques</a:t>
            </a:r>
            <a:r>
              <a:rPr lang="fr-FR" altLang="fr-FR" b="0" dirty="0" smtClean="0">
                <a:solidFill>
                  <a:schemeClr val="tx1"/>
                </a:solidFill>
                <a:latin typeface="+mj-lt"/>
              </a:rPr>
              <a:t>.</a:t>
            </a:r>
          </a:p>
          <a:p>
            <a:pPr algn="just"/>
            <a:endParaRPr lang="fr-FR" altLang="fr-FR" sz="1600" dirty="0" smtClean="0">
              <a:solidFill>
                <a:schemeClr val="tx1"/>
              </a:solidFill>
              <a:latin typeface="+mj-lt"/>
            </a:endParaRPr>
          </a:p>
          <a:p>
            <a:pPr algn="just"/>
            <a:r>
              <a:rPr lang="fr-FR" altLang="fr-FR" b="0" dirty="0" smtClean="0">
                <a:solidFill>
                  <a:schemeClr val="tx1"/>
                </a:solidFill>
                <a:latin typeface="+mj-lt"/>
              </a:rPr>
              <a:t>Déroulé :</a:t>
            </a:r>
          </a:p>
          <a:p>
            <a:pPr lvl="1" algn="just"/>
            <a:r>
              <a:rPr lang="fr-FR" altLang="fr-FR" sz="1400" b="0" dirty="0" smtClean="0">
                <a:latin typeface="+mj-lt"/>
              </a:rPr>
              <a:t>Deux séquences de 50 minutes effectives de passation : français et mathématiques</a:t>
            </a:r>
          </a:p>
          <a:p>
            <a:pPr lvl="1" algn="just"/>
            <a:r>
              <a:rPr lang="fr-FR" altLang="fr-FR" sz="1400" b="0" dirty="0" smtClean="0">
                <a:solidFill>
                  <a:schemeClr val="tx1"/>
                </a:solidFill>
                <a:latin typeface="+mj-lt"/>
              </a:rPr>
              <a:t>Passation numérique en ligne avec correction automatisée</a:t>
            </a:r>
          </a:p>
          <a:p>
            <a:pPr lvl="1" algn="just"/>
            <a:r>
              <a:rPr lang="fr-FR" altLang="fr-FR" sz="1400" b="0" dirty="0" smtClean="0">
                <a:latin typeface="+mj-lt"/>
              </a:rPr>
              <a:t>Processus adaptatif : après une première série d’exercices, l’élève est orienté vers une seconde série en fonction de ses résultats</a:t>
            </a:r>
            <a:endParaRPr lang="fr-FR" altLang="fr-FR" sz="1400" b="0" dirty="0" smtClean="0">
              <a:solidFill>
                <a:schemeClr val="tx1"/>
              </a:solidFill>
              <a:latin typeface="+mj-lt"/>
            </a:endParaRPr>
          </a:p>
          <a:p>
            <a:pPr lvl="1" algn="just"/>
            <a:endParaRPr lang="fr-FR" altLang="fr-FR" sz="1100" dirty="0">
              <a:solidFill>
                <a:schemeClr val="tx1"/>
              </a:solidFill>
              <a:latin typeface="+mj-lt"/>
            </a:endParaRPr>
          </a:p>
          <a:p>
            <a:pPr algn="just"/>
            <a:r>
              <a:rPr lang="fr-FR" altLang="fr-FR" b="0" dirty="0">
                <a:solidFill>
                  <a:schemeClr val="tx1"/>
                </a:solidFill>
                <a:latin typeface="+mj-lt"/>
              </a:rPr>
              <a:t>Après le test seront disponibles : </a:t>
            </a:r>
          </a:p>
          <a:p>
            <a:pPr algn="just">
              <a:buFontTx/>
              <a:buChar char="-"/>
            </a:pPr>
            <a:r>
              <a:rPr lang="fr-FR" altLang="fr-FR" b="0" dirty="0">
                <a:solidFill>
                  <a:schemeClr val="tx1"/>
                </a:solidFill>
                <a:latin typeface="+mj-lt"/>
              </a:rPr>
              <a:t>un </a:t>
            </a:r>
            <a:r>
              <a:rPr lang="fr-FR" altLang="fr-FR" b="0" dirty="0">
                <a:solidFill>
                  <a:schemeClr val="tx2"/>
                </a:solidFill>
                <a:latin typeface="+mj-lt"/>
              </a:rPr>
              <a:t>bilan individuel de l’</a:t>
            </a:r>
            <a:r>
              <a:rPr lang="fr-FR" altLang="ja-JP" b="0" dirty="0">
                <a:solidFill>
                  <a:schemeClr val="tx2"/>
                </a:solidFill>
                <a:latin typeface="+mj-lt"/>
              </a:rPr>
              <a:t>élève </a:t>
            </a:r>
            <a:r>
              <a:rPr lang="fr-FR" altLang="ja-JP" b="0" dirty="0">
                <a:solidFill>
                  <a:schemeClr val="tx1"/>
                </a:solidFill>
                <a:latin typeface="+mj-lt"/>
              </a:rPr>
              <a:t>(positionnement selon </a:t>
            </a:r>
            <a:r>
              <a:rPr lang="fr-FR" altLang="ja-JP" b="0" dirty="0" smtClean="0">
                <a:solidFill>
                  <a:schemeClr val="tx1"/>
                </a:solidFill>
                <a:latin typeface="+mj-lt"/>
              </a:rPr>
              <a:t>six groupes); </a:t>
            </a:r>
            <a:endParaRPr lang="fr-FR" altLang="ja-JP" b="0" dirty="0">
              <a:solidFill>
                <a:schemeClr val="tx1"/>
              </a:solidFill>
              <a:latin typeface="+mj-lt"/>
            </a:endParaRPr>
          </a:p>
          <a:p>
            <a:pPr algn="just">
              <a:buFontTx/>
              <a:buChar char="-"/>
            </a:pPr>
            <a:r>
              <a:rPr lang="fr-FR" altLang="fr-FR" b="0" dirty="0">
                <a:solidFill>
                  <a:schemeClr val="tx1"/>
                </a:solidFill>
                <a:latin typeface="+mj-lt"/>
              </a:rPr>
              <a:t>une identification par classe et par établissement des élèves dont la maîtrise des domaines évalués est insuffisante ou </a:t>
            </a:r>
            <a:r>
              <a:rPr lang="fr-FR" altLang="fr-FR" b="0" dirty="0" smtClean="0">
                <a:solidFill>
                  <a:schemeClr val="tx1"/>
                </a:solidFill>
                <a:latin typeface="+mj-lt"/>
              </a:rPr>
              <a:t>fragile.</a:t>
            </a:r>
            <a:endParaRPr lang="fr-FR" altLang="fr-FR" b="0" dirty="0">
              <a:solidFill>
                <a:schemeClr val="tx1"/>
              </a:solidFill>
              <a:latin typeface="+mj-lt"/>
            </a:endParaRPr>
          </a:p>
          <a:p>
            <a:pPr algn="just"/>
            <a:endParaRPr lang="fr-FR" altLang="fr-FR" sz="1600" b="0" dirty="0">
              <a:solidFill>
                <a:schemeClr val="tx1"/>
              </a:solidFill>
              <a:latin typeface="+mj-lt"/>
            </a:endParaRPr>
          </a:p>
          <a:p>
            <a:pPr marL="0" indent="0" algn="just">
              <a:buNone/>
            </a:pPr>
            <a:endParaRPr lang="fr-FR" altLang="fr-FR" b="0" dirty="0">
              <a:solidFill>
                <a:srgbClr val="FF0000"/>
              </a:solidFill>
            </a:endParaRPr>
          </a:p>
          <a:p>
            <a:pPr lvl="0"/>
            <a:endParaRPr lang="fr-FR" dirty="0">
              <a:latin typeface="+mj-lt"/>
            </a:endParaRPr>
          </a:p>
        </p:txBody>
      </p:sp>
      <p:grpSp>
        <p:nvGrpSpPr>
          <p:cNvPr id="10" name="Grouper 9"/>
          <p:cNvGrpSpPr/>
          <p:nvPr/>
        </p:nvGrpSpPr>
        <p:grpSpPr>
          <a:xfrm>
            <a:off x="902669" y="199050"/>
            <a:ext cx="525531" cy="171686"/>
            <a:chOff x="5391302" y="1426464"/>
            <a:chExt cx="604579" cy="197510"/>
          </a:xfrm>
          <a:solidFill>
            <a:srgbClr val="005E8B"/>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8" name="Text Box 9"/>
          <p:cNvSpPr txBox="1">
            <a:spLocks noChangeArrowheads="1"/>
          </p:cNvSpPr>
          <p:nvPr/>
        </p:nvSpPr>
        <p:spPr bwMode="auto">
          <a:xfrm>
            <a:off x="4797424" y="5157040"/>
            <a:ext cx="3613151" cy="923330"/>
          </a:xfrm>
          <a:prstGeom prst="rect">
            <a:avLst/>
          </a:prstGeom>
          <a:solidFill>
            <a:schemeClr val="accent5">
              <a:lumMod val="75000"/>
            </a:schemeClr>
          </a:solidFill>
          <a:ln w="9525">
            <a:solidFill>
              <a:srgbClr val="FFFFCC"/>
            </a:solidFill>
            <a:miter lim="800000"/>
            <a:headEnd/>
            <a:tailEnd/>
          </a:ln>
          <a:effectLst>
            <a:outerShdw blurRad="63500" sy="50000" kx="-2453608" rotWithShape="0">
              <a:schemeClr val="bg2">
                <a:alpha val="50000"/>
              </a:schemeClr>
            </a:outerShdw>
          </a:effectLst>
        </p:spPr>
        <p:txBody>
          <a:bodyPr wrap="square">
            <a:spAutoFit/>
          </a:bodyPr>
          <a:lstStyle>
            <a:lvl1pPr>
              <a:defRPr sz="2000" b="1">
                <a:solidFill>
                  <a:srgbClr val="CC3300"/>
                </a:solidFill>
                <a:latin typeface="Calibri" charset="0"/>
                <a:ea typeface="ＭＳ Ｐゴシック" charset="0"/>
              </a:defRPr>
            </a:lvl1pPr>
            <a:lvl2pPr marL="742950" indent="-285750">
              <a:defRPr sz="2000" b="1">
                <a:solidFill>
                  <a:srgbClr val="CC3300"/>
                </a:solidFill>
                <a:latin typeface="Calibri" charset="0"/>
                <a:ea typeface="ＭＳ Ｐゴシック" charset="0"/>
              </a:defRPr>
            </a:lvl2pPr>
            <a:lvl3pPr marL="1143000" indent="-228600">
              <a:defRPr sz="2000" b="1">
                <a:solidFill>
                  <a:srgbClr val="CC3300"/>
                </a:solidFill>
                <a:latin typeface="Calibri" charset="0"/>
                <a:ea typeface="ＭＳ Ｐゴシック" charset="0"/>
              </a:defRPr>
            </a:lvl3pPr>
            <a:lvl4pPr marL="1600200" indent="-228600">
              <a:defRPr sz="2000" b="1">
                <a:solidFill>
                  <a:srgbClr val="CC3300"/>
                </a:solidFill>
                <a:latin typeface="Calibri" charset="0"/>
                <a:ea typeface="ＭＳ Ｐゴシック" charset="0"/>
              </a:defRPr>
            </a:lvl4pPr>
            <a:lvl5pPr marL="2057400" indent="-228600">
              <a:defRPr sz="2000" b="1">
                <a:solidFill>
                  <a:srgbClr val="CC3300"/>
                </a:solidFill>
                <a:latin typeface="Calibri" charset="0"/>
                <a:ea typeface="ＭＳ Ｐゴシック" charset="0"/>
              </a:defRPr>
            </a:lvl5pPr>
            <a:lvl6pPr marL="2514600" indent="-228600" eaLnBrk="0" fontAlgn="base" hangingPunct="0">
              <a:spcBef>
                <a:spcPct val="0"/>
              </a:spcBef>
              <a:spcAft>
                <a:spcPct val="0"/>
              </a:spcAft>
              <a:defRPr sz="2000" b="1">
                <a:solidFill>
                  <a:srgbClr val="CC3300"/>
                </a:solidFill>
                <a:latin typeface="Calibri" charset="0"/>
                <a:ea typeface="ＭＳ Ｐゴシック" charset="0"/>
              </a:defRPr>
            </a:lvl6pPr>
            <a:lvl7pPr marL="2971800" indent="-228600" eaLnBrk="0" fontAlgn="base" hangingPunct="0">
              <a:spcBef>
                <a:spcPct val="0"/>
              </a:spcBef>
              <a:spcAft>
                <a:spcPct val="0"/>
              </a:spcAft>
              <a:defRPr sz="2000" b="1">
                <a:solidFill>
                  <a:srgbClr val="CC3300"/>
                </a:solidFill>
                <a:latin typeface="Calibri" charset="0"/>
                <a:ea typeface="ＭＳ Ｐゴシック" charset="0"/>
              </a:defRPr>
            </a:lvl7pPr>
            <a:lvl8pPr marL="3429000" indent="-228600" eaLnBrk="0" fontAlgn="base" hangingPunct="0">
              <a:spcBef>
                <a:spcPct val="0"/>
              </a:spcBef>
              <a:spcAft>
                <a:spcPct val="0"/>
              </a:spcAft>
              <a:defRPr sz="2000" b="1">
                <a:solidFill>
                  <a:srgbClr val="CC3300"/>
                </a:solidFill>
                <a:latin typeface="Calibri" charset="0"/>
                <a:ea typeface="ＭＳ Ｐゴシック" charset="0"/>
              </a:defRPr>
            </a:lvl8pPr>
            <a:lvl9pPr marL="3886200" indent="-228600" eaLnBrk="0" fontAlgn="base" hangingPunct="0">
              <a:spcBef>
                <a:spcPct val="0"/>
              </a:spcBef>
              <a:spcAft>
                <a:spcPct val="0"/>
              </a:spcAft>
              <a:defRPr sz="2000" b="1">
                <a:solidFill>
                  <a:srgbClr val="CC3300"/>
                </a:solidFill>
                <a:latin typeface="Calibri" charset="0"/>
                <a:ea typeface="ＭＳ Ｐゴシック" charset="0"/>
              </a:defRPr>
            </a:lvl9pPr>
          </a:lstStyle>
          <a:p>
            <a:pPr>
              <a:defRPr/>
            </a:pPr>
            <a:r>
              <a:rPr lang="fr-FR" sz="1800" b="0" dirty="0" smtClean="0">
                <a:solidFill>
                  <a:srgbClr val="FFFFCC"/>
                </a:solidFill>
              </a:rPr>
              <a:t>Programmation de  l’évaluation : entre le 30 septembre  et le 18 octobre 2019</a:t>
            </a:r>
          </a:p>
        </p:txBody>
      </p:sp>
    </p:spTree>
    <p:extLst>
      <p:ext uri="{BB962C8B-B14F-4D97-AF65-F5344CB8AC3E}">
        <p14:creationId xmlns:p14="http://schemas.microsoft.com/office/powerpoint/2010/main" val="317399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Nature et champ</a:t>
            </a:r>
            <a:endParaRPr lang="fr-FR" dirty="0"/>
          </a:p>
        </p:txBody>
      </p:sp>
      <p:sp>
        <p:nvSpPr>
          <p:cNvPr id="5" name="Espace réservé du numéro de diapositive 4"/>
          <p:cNvSpPr>
            <a:spLocks noGrp="1"/>
          </p:cNvSpPr>
          <p:nvPr>
            <p:ph type="sldNum" sz="quarter" idx="4294967295"/>
          </p:nvPr>
        </p:nvSpPr>
        <p:spPr>
          <a:xfrm>
            <a:off x="8249851" y="6390910"/>
            <a:ext cx="351529" cy="365125"/>
          </a:xfrm>
        </p:spPr>
        <p:txBody>
          <a:bodyPr/>
          <a:lstStyle/>
          <a:p>
            <a:fld id="{C6B7B3CB-E3BA-F74C-AB76-86EFC5843CD6}" type="slidenum">
              <a:rPr lang="fr-FR" smtClean="0"/>
              <a:pPr/>
              <a:t>6</a:t>
            </a:fld>
            <a:endParaRPr lang="fr-FR" dirty="0"/>
          </a:p>
        </p:txBody>
      </p:sp>
      <p:grpSp>
        <p:nvGrpSpPr>
          <p:cNvPr id="8" name="Grouper 7"/>
          <p:cNvGrpSpPr/>
          <p:nvPr/>
        </p:nvGrpSpPr>
        <p:grpSpPr>
          <a:xfrm>
            <a:off x="1198762" y="2484528"/>
            <a:ext cx="525531" cy="171686"/>
            <a:chOff x="5391302" y="1426464"/>
            <a:chExt cx="604579" cy="197510"/>
          </a:xfrm>
          <a:solidFill>
            <a:srgbClr val="005E8B"/>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114305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rôle de l’évaluation</a:t>
            </a:r>
            <a:endParaRPr lang="fr-FR" dirty="0"/>
          </a:p>
        </p:txBody>
      </p:sp>
      <p:sp>
        <p:nvSpPr>
          <p:cNvPr id="5" name="Espace réservé du numéro de diapositive 4"/>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solidFill>
                  <a:prstClr val="black"/>
                </a:solidFill>
              </a:rPr>
              <a:pPr/>
              <a:t>7</a:t>
            </a:fld>
            <a:endParaRPr lang="fr-FR" dirty="0">
              <a:solidFill>
                <a:prstClr val="black"/>
              </a:solidFill>
            </a:endParaRPr>
          </a:p>
        </p:txBody>
      </p:sp>
      <p:sp>
        <p:nvSpPr>
          <p:cNvPr id="6" name="Espace réservé du texte 5"/>
          <p:cNvSpPr>
            <a:spLocks noGrp="1"/>
          </p:cNvSpPr>
          <p:nvPr>
            <p:ph type="body" sz="quarter" idx="13"/>
          </p:nvPr>
        </p:nvSpPr>
        <p:spPr>
          <a:xfrm>
            <a:off x="718462" y="1204383"/>
            <a:ext cx="7881937" cy="4598988"/>
          </a:xfrm>
        </p:spPr>
        <p:txBody>
          <a:bodyPr>
            <a:normAutofit fontScale="92500" lnSpcReduction="20000"/>
          </a:bodyPr>
          <a:lstStyle/>
          <a:p>
            <a:pPr marL="0" indent="0">
              <a:buNone/>
            </a:pPr>
            <a:endParaRPr lang="fr-FR" dirty="0"/>
          </a:p>
          <a:p>
            <a:pPr algn="just"/>
            <a:r>
              <a:rPr lang="fr-FR" sz="2000" b="0" dirty="0">
                <a:solidFill>
                  <a:schemeClr val="tx1"/>
                </a:solidFill>
                <a:latin typeface="+mn-lt"/>
              </a:rPr>
              <a:t>Cet outil n’est pas exhaustif et est bien entendu complémentaire des analyses des enseignants (observation des élèves depuis la rentrée, Livret Scolaire Unique, continuité dans le cadre du travail en réseau école/collège,…). Les résultats visent à accompagner à la fois une individualisation au plus près des besoins de chaque élève et une approche globale de la </a:t>
            </a:r>
            <a:r>
              <a:rPr lang="fr-FR" sz="2000" b="0" dirty="0" smtClean="0">
                <a:solidFill>
                  <a:schemeClr val="tx1"/>
                </a:solidFill>
                <a:latin typeface="+mn-lt"/>
              </a:rPr>
              <a:t>classe.</a:t>
            </a:r>
          </a:p>
          <a:p>
            <a:pPr algn="just"/>
            <a:endParaRPr lang="fr-FR" sz="1300" b="0" dirty="0" smtClean="0">
              <a:solidFill>
                <a:schemeClr val="tx1"/>
              </a:solidFill>
              <a:latin typeface="+mn-lt"/>
            </a:endParaRPr>
          </a:p>
          <a:p>
            <a:pPr algn="just"/>
            <a:r>
              <a:rPr lang="fr-FR" sz="2000" b="0" dirty="0" smtClean="0">
                <a:solidFill>
                  <a:schemeClr val="tx1"/>
                </a:solidFill>
                <a:latin typeface="+mn-lt"/>
              </a:rPr>
              <a:t>Les exercices proposés aux élèves se réfèrent aux programmes du cycle 3.</a:t>
            </a:r>
          </a:p>
          <a:p>
            <a:pPr algn="just"/>
            <a:endParaRPr lang="fr-FR" sz="1300" b="0" dirty="0" smtClean="0">
              <a:solidFill>
                <a:schemeClr val="tx1"/>
              </a:solidFill>
              <a:latin typeface="+mn-lt"/>
            </a:endParaRPr>
          </a:p>
          <a:p>
            <a:pPr algn="just"/>
            <a:r>
              <a:rPr lang="fr-FR" sz="2100" b="0" dirty="0">
                <a:solidFill>
                  <a:schemeClr val="tx1"/>
                </a:solidFill>
                <a:latin typeface="+mj-lt"/>
              </a:rPr>
              <a:t>Les outils de cette évaluation ont été conçus </a:t>
            </a:r>
            <a:r>
              <a:rPr lang="fr-FR" sz="2100" b="0" dirty="0" smtClean="0">
                <a:solidFill>
                  <a:schemeClr val="tx1"/>
                </a:solidFill>
                <a:latin typeface="+mj-lt"/>
              </a:rPr>
              <a:t>par des équipes mises en place par la DEPP, constituées de conseillers </a:t>
            </a:r>
            <a:r>
              <a:rPr lang="fr-FR" sz="2100" b="0" dirty="0">
                <a:solidFill>
                  <a:schemeClr val="tx1"/>
                </a:solidFill>
                <a:latin typeface="+mj-lt"/>
              </a:rPr>
              <a:t>pédagogiques, de maîtres formateurs, de professeurs des </a:t>
            </a:r>
            <a:r>
              <a:rPr lang="fr-FR" sz="2100" b="0" dirty="0" smtClean="0">
                <a:solidFill>
                  <a:schemeClr val="tx1"/>
                </a:solidFill>
                <a:latin typeface="+mj-lt"/>
              </a:rPr>
              <a:t>écoles, </a:t>
            </a:r>
            <a:r>
              <a:rPr lang="fr-FR" sz="2100" b="0" dirty="0">
                <a:solidFill>
                  <a:schemeClr val="tx1"/>
                </a:solidFill>
                <a:latin typeface="+mj-lt"/>
              </a:rPr>
              <a:t>de professeurs </a:t>
            </a:r>
            <a:r>
              <a:rPr lang="fr-FR" sz="2100" b="0" dirty="0" smtClean="0">
                <a:solidFill>
                  <a:schemeClr val="tx1"/>
                </a:solidFill>
                <a:latin typeface="+mj-lt"/>
              </a:rPr>
              <a:t>du second degré avec le concours de l’IGEN. </a:t>
            </a:r>
          </a:p>
          <a:p>
            <a:pPr algn="just"/>
            <a:endParaRPr lang="fr-FR" sz="1300" b="0" dirty="0" smtClean="0">
              <a:solidFill>
                <a:schemeClr val="tx1"/>
              </a:solidFill>
              <a:latin typeface="+mn-lt"/>
            </a:endParaRPr>
          </a:p>
          <a:p>
            <a:pPr algn="just"/>
            <a:r>
              <a:rPr lang="fr-FR" sz="2000" b="0" dirty="0" smtClean="0">
                <a:solidFill>
                  <a:schemeClr val="tx1"/>
                </a:solidFill>
                <a:latin typeface="+mn-lt"/>
              </a:rPr>
              <a:t>Cette évaluation est conforme au RGPD. Les remontées nationales sont totalement </a:t>
            </a:r>
            <a:r>
              <a:rPr lang="fr-FR" sz="2000" b="0" dirty="0" err="1" smtClean="0">
                <a:solidFill>
                  <a:schemeClr val="tx1"/>
                </a:solidFill>
                <a:latin typeface="+mn-lt"/>
              </a:rPr>
              <a:t>anonymisées</a:t>
            </a:r>
            <a:r>
              <a:rPr lang="fr-FR" sz="2000" b="0" dirty="0" smtClean="0">
                <a:solidFill>
                  <a:schemeClr val="tx1"/>
                </a:solidFill>
                <a:latin typeface="+mn-lt"/>
              </a:rPr>
              <a:t>. Les publications ultérieures ne concerneront que des données agrégées.</a:t>
            </a:r>
          </a:p>
          <a:p>
            <a:pPr marL="0" indent="0" algn="just">
              <a:buNone/>
            </a:pPr>
            <a:endParaRPr lang="fr-FR" altLang="fr-FR" b="0" dirty="0">
              <a:solidFill>
                <a:schemeClr val="tx1"/>
              </a:solidFill>
            </a:endParaRPr>
          </a:p>
          <a:p>
            <a:pPr lvl="0"/>
            <a:endParaRPr lang="fr-FR" dirty="0">
              <a:latin typeface="+mj-lt"/>
            </a:endParaRPr>
          </a:p>
        </p:txBody>
      </p:sp>
      <p:grpSp>
        <p:nvGrpSpPr>
          <p:cNvPr id="10" name="Grouper 9"/>
          <p:cNvGrpSpPr/>
          <p:nvPr/>
        </p:nvGrpSpPr>
        <p:grpSpPr>
          <a:xfrm>
            <a:off x="902669" y="199050"/>
            <a:ext cx="525531" cy="171686"/>
            <a:chOff x="5391302" y="1426464"/>
            <a:chExt cx="604579" cy="197510"/>
          </a:xfrm>
          <a:solidFill>
            <a:srgbClr val="005E8B"/>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169795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069" y="1855204"/>
            <a:ext cx="6047206" cy="2006323"/>
          </a:xfrm>
        </p:spPr>
        <p:txBody>
          <a:bodyPr/>
          <a:lstStyle/>
          <a:p>
            <a:r>
              <a:rPr lang="fr-FR" dirty="0" smtClean="0"/>
              <a:t>Architecture et contenus</a:t>
            </a:r>
            <a:endParaRPr lang="fr-FR" dirty="0"/>
          </a:p>
        </p:txBody>
      </p:sp>
      <p:sp>
        <p:nvSpPr>
          <p:cNvPr id="5" name="Espace réservé du numéro de diapositive 4"/>
          <p:cNvSpPr>
            <a:spLocks noGrp="1"/>
          </p:cNvSpPr>
          <p:nvPr>
            <p:ph type="sldNum" sz="quarter" idx="4294967295"/>
          </p:nvPr>
        </p:nvSpPr>
        <p:spPr>
          <a:xfrm>
            <a:off x="8249851" y="6390910"/>
            <a:ext cx="351529" cy="365125"/>
          </a:xfrm>
        </p:spPr>
        <p:txBody>
          <a:bodyPr/>
          <a:lstStyle/>
          <a:p>
            <a:fld id="{C6B7B3CB-E3BA-F74C-AB76-86EFC5843CD6}" type="slidenum">
              <a:rPr lang="fr-FR" smtClean="0"/>
              <a:pPr/>
              <a:t>8</a:t>
            </a:fld>
            <a:endParaRPr lang="fr-FR" dirty="0"/>
          </a:p>
        </p:txBody>
      </p:sp>
      <p:grpSp>
        <p:nvGrpSpPr>
          <p:cNvPr id="8" name="Grouper 7"/>
          <p:cNvGrpSpPr/>
          <p:nvPr/>
        </p:nvGrpSpPr>
        <p:grpSpPr>
          <a:xfrm>
            <a:off x="1198762" y="2484528"/>
            <a:ext cx="525531" cy="171686"/>
            <a:chOff x="5391302" y="1426464"/>
            <a:chExt cx="604579" cy="197510"/>
          </a:xfrm>
          <a:solidFill>
            <a:srgbClr val="005E8B"/>
          </a:solidFill>
        </p:grpSpPr>
        <p:sp>
          <p:nvSpPr>
            <p:cNvPr id="9" name="Rectangle 8"/>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495551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champs disciplinaires évalués </a:t>
            </a:r>
            <a:endParaRPr lang="fr-FR" dirty="0"/>
          </a:p>
        </p:txBody>
      </p:sp>
      <p:sp>
        <p:nvSpPr>
          <p:cNvPr id="3" name="Espace réservé du numéro de diapositive 2"/>
          <p:cNvSpPr>
            <a:spLocks noGrp="1"/>
          </p:cNvSpPr>
          <p:nvPr>
            <p:ph type="sldNum" sz="quarter" idx="4294967295"/>
          </p:nvPr>
        </p:nvSpPr>
        <p:spPr>
          <a:xfrm>
            <a:off x="8149942" y="6390910"/>
            <a:ext cx="450457" cy="365125"/>
          </a:xfrm>
          <a:prstGeom prst="rect">
            <a:avLst/>
          </a:prstGeom>
        </p:spPr>
        <p:txBody>
          <a:bodyPr/>
          <a:lstStyle/>
          <a:p>
            <a:fld id="{A786685B-2977-D546-9E3D-3CA676A47F0C}" type="slidenum">
              <a:rPr lang="fr-FR" smtClean="0"/>
              <a:pPr/>
              <a:t>9</a:t>
            </a:fld>
            <a:endParaRPr lang="fr-FR" dirty="0"/>
          </a:p>
        </p:txBody>
      </p:sp>
      <p:sp>
        <p:nvSpPr>
          <p:cNvPr id="4" name="Espace réservé du texte 3"/>
          <p:cNvSpPr>
            <a:spLocks noGrp="1"/>
          </p:cNvSpPr>
          <p:nvPr>
            <p:ph type="body" sz="quarter" idx="13"/>
          </p:nvPr>
        </p:nvSpPr>
        <p:spPr/>
        <p:txBody>
          <a:bodyPr/>
          <a:lstStyle/>
          <a:p>
            <a:pPr marL="804863" lvl="2" indent="-177800">
              <a:buClr>
                <a:srgbClr val="8B2934"/>
              </a:buClr>
              <a:buFont typeface="Lucida Grande"/>
              <a:buChar char="-"/>
            </a:pPr>
            <a:endParaRPr lang="fr-FR" dirty="0"/>
          </a:p>
          <a:p>
            <a:pPr indent="0">
              <a:buNone/>
            </a:pPr>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 17"/>
          <p:cNvGrpSpPr>
            <a:grpSpLocks/>
          </p:cNvGrpSpPr>
          <p:nvPr/>
        </p:nvGrpSpPr>
        <p:grpSpPr bwMode="auto">
          <a:xfrm>
            <a:off x="856120" y="1625872"/>
            <a:ext cx="3436938" cy="3492066"/>
            <a:chOff x="1096" y="538"/>
            <a:chExt cx="3696" cy="1679"/>
          </a:xfrm>
        </p:grpSpPr>
        <p:sp>
          <p:nvSpPr>
            <p:cNvPr id="14" name="Rectangle 3"/>
            <p:cNvSpPr>
              <a:spLocks noChangeArrowheads="1"/>
            </p:cNvSpPr>
            <p:nvPr/>
          </p:nvSpPr>
          <p:spPr bwMode="auto">
            <a:xfrm>
              <a:off x="1096" y="538"/>
              <a:ext cx="3696" cy="1679"/>
            </a:xfrm>
            <a:prstGeom prst="rect">
              <a:avLst/>
            </a:prstGeom>
            <a:solidFill>
              <a:schemeClr val="accent1">
                <a:lumMod val="40000"/>
                <a:lumOff val="60000"/>
              </a:schemeClr>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fr-FR">
                <a:latin typeface="Calibri" charset="0"/>
                <a:ea typeface="ＭＳ Ｐゴシック" charset="0"/>
              </a:endParaRPr>
            </a:p>
          </p:txBody>
        </p:sp>
        <p:grpSp>
          <p:nvGrpSpPr>
            <p:cNvPr id="15" name="Group 16"/>
            <p:cNvGrpSpPr>
              <a:grpSpLocks/>
            </p:cNvGrpSpPr>
            <p:nvPr/>
          </p:nvGrpSpPr>
          <p:grpSpPr bwMode="auto">
            <a:xfrm>
              <a:off x="1298" y="618"/>
              <a:ext cx="3291" cy="746"/>
              <a:chOff x="1298" y="618"/>
              <a:chExt cx="3291" cy="746"/>
            </a:xfrm>
          </p:grpSpPr>
          <p:sp>
            <p:nvSpPr>
              <p:cNvPr id="16" name="Text Box 5"/>
              <p:cNvSpPr txBox="1">
                <a:spLocks noChangeArrowheads="1"/>
              </p:cNvSpPr>
              <p:nvPr/>
            </p:nvSpPr>
            <p:spPr bwMode="auto">
              <a:xfrm>
                <a:off x="1401" y="618"/>
                <a:ext cx="2897" cy="3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b="0" dirty="0" smtClean="0">
                    <a:solidFill>
                      <a:srgbClr val="FFFF00"/>
                    </a:solidFill>
                  </a:rPr>
                  <a:t>Séquence 1 </a:t>
                </a:r>
              </a:p>
              <a:p>
                <a:pPr algn="ctr" eaLnBrk="1" hangingPunct="1">
                  <a:defRPr/>
                </a:pPr>
                <a:r>
                  <a:rPr lang="fr-FR" altLang="fr-FR" sz="1800" b="0" dirty="0" smtClean="0">
                    <a:solidFill>
                      <a:srgbClr val="FFFF00"/>
                    </a:solidFill>
                  </a:rPr>
                  <a:t>Français </a:t>
                </a:r>
              </a:p>
            </p:txBody>
          </p:sp>
          <p:sp>
            <p:nvSpPr>
              <p:cNvPr id="17" name="Text Box 7"/>
              <p:cNvSpPr txBox="1">
                <a:spLocks noChangeArrowheads="1"/>
              </p:cNvSpPr>
              <p:nvPr/>
            </p:nvSpPr>
            <p:spPr bwMode="auto">
              <a:xfrm>
                <a:off x="1298" y="1198"/>
                <a:ext cx="3291" cy="16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dirty="0" smtClean="0">
                    <a:solidFill>
                      <a:schemeClr val="accent2"/>
                    </a:solidFill>
                  </a:rPr>
                  <a:t>Compréhension de l’oral</a:t>
                </a:r>
              </a:p>
            </p:txBody>
          </p:sp>
        </p:grpSp>
      </p:grpSp>
      <p:sp>
        <p:nvSpPr>
          <p:cNvPr id="18" name="Text Box 7"/>
          <p:cNvSpPr txBox="1">
            <a:spLocks noChangeArrowheads="1"/>
          </p:cNvSpPr>
          <p:nvPr/>
        </p:nvSpPr>
        <p:spPr bwMode="auto">
          <a:xfrm>
            <a:off x="1043960" y="3598968"/>
            <a:ext cx="3060325" cy="45278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dirty="0" smtClean="0">
                <a:solidFill>
                  <a:schemeClr val="accent2"/>
                </a:solidFill>
              </a:rPr>
              <a:t>Compréhension de l</a:t>
            </a:r>
            <a:r>
              <a:rPr lang="fr-FR" altLang="en-US" sz="1800" dirty="0" smtClean="0">
                <a:solidFill>
                  <a:schemeClr val="accent2"/>
                </a:solidFill>
              </a:rPr>
              <a:t>’</a:t>
            </a:r>
            <a:r>
              <a:rPr lang="fr-FR" altLang="fr-FR" sz="1800" dirty="0" smtClean="0">
                <a:solidFill>
                  <a:schemeClr val="accent2"/>
                </a:solidFill>
              </a:rPr>
              <a:t>écrit</a:t>
            </a:r>
          </a:p>
        </p:txBody>
      </p:sp>
      <p:sp>
        <p:nvSpPr>
          <p:cNvPr id="19" name="Text Box 7"/>
          <p:cNvSpPr txBox="1">
            <a:spLocks noChangeArrowheads="1"/>
          </p:cNvSpPr>
          <p:nvPr/>
        </p:nvSpPr>
        <p:spPr bwMode="auto">
          <a:xfrm>
            <a:off x="1044430" y="4308158"/>
            <a:ext cx="3060325"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dirty="0" smtClean="0">
                <a:solidFill>
                  <a:schemeClr val="accent2"/>
                </a:solidFill>
              </a:rPr>
              <a:t>Etude de la langue</a:t>
            </a:r>
          </a:p>
        </p:txBody>
      </p:sp>
      <p:sp>
        <p:nvSpPr>
          <p:cNvPr id="21" name="Rectangle 3"/>
          <p:cNvSpPr>
            <a:spLocks noChangeArrowheads="1"/>
          </p:cNvSpPr>
          <p:nvPr/>
        </p:nvSpPr>
        <p:spPr bwMode="auto">
          <a:xfrm>
            <a:off x="4801624" y="1625872"/>
            <a:ext cx="3436938" cy="3445902"/>
          </a:xfrm>
          <a:prstGeom prst="rect">
            <a:avLst/>
          </a:prstGeom>
          <a:solidFill>
            <a:schemeClr val="accent1">
              <a:lumMod val="40000"/>
              <a:lumOff val="60000"/>
            </a:schemeClr>
          </a:solidFill>
          <a:ln>
            <a:noFill/>
          </a:ln>
          <a:effectLst>
            <a:outerShdw blurRad="63500"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fr-FR">
              <a:latin typeface="Calibri" charset="0"/>
              <a:ea typeface="ＭＳ Ｐゴシック" charset="0"/>
            </a:endParaRPr>
          </a:p>
        </p:txBody>
      </p:sp>
      <p:sp>
        <p:nvSpPr>
          <p:cNvPr id="22" name="Rectangle 21"/>
          <p:cNvSpPr/>
          <p:nvPr/>
        </p:nvSpPr>
        <p:spPr>
          <a:xfrm>
            <a:off x="1350123" y="2439093"/>
            <a:ext cx="2448000" cy="523220"/>
          </a:xfrm>
          <a:prstGeom prst="rect">
            <a:avLst/>
          </a:prstGeom>
        </p:spPr>
        <p:txBody>
          <a:bodyPr wrap="square">
            <a:spAutoFit/>
          </a:bodyPr>
          <a:lstStyle/>
          <a:p>
            <a:pPr algn="ctr"/>
            <a:r>
              <a:rPr lang="fr-FR" altLang="fr-FR" sz="1400" b="1" dirty="0" smtClean="0">
                <a:solidFill>
                  <a:schemeClr val="tx2"/>
                </a:solidFill>
              </a:rPr>
              <a:t>10 </a:t>
            </a:r>
            <a:r>
              <a:rPr lang="fr-FR" altLang="fr-FR" sz="1400" b="1" dirty="0">
                <a:solidFill>
                  <a:schemeClr val="tx2"/>
                </a:solidFill>
              </a:rPr>
              <a:t>minutes de préparation </a:t>
            </a:r>
          </a:p>
          <a:p>
            <a:pPr algn="ctr"/>
            <a:r>
              <a:rPr lang="fr-FR" altLang="fr-FR" sz="1400" b="1" dirty="0" smtClean="0">
                <a:solidFill>
                  <a:schemeClr val="tx2"/>
                </a:solidFill>
              </a:rPr>
              <a:t>50 </a:t>
            </a:r>
            <a:r>
              <a:rPr lang="fr-FR" altLang="fr-FR" sz="1400" b="1" dirty="0">
                <a:solidFill>
                  <a:schemeClr val="tx2"/>
                </a:solidFill>
              </a:rPr>
              <a:t>minutes de passation</a:t>
            </a:r>
          </a:p>
        </p:txBody>
      </p:sp>
      <p:sp>
        <p:nvSpPr>
          <p:cNvPr id="23" name="Text Box 5"/>
          <p:cNvSpPr txBox="1">
            <a:spLocks noChangeArrowheads="1"/>
          </p:cNvSpPr>
          <p:nvPr/>
        </p:nvSpPr>
        <p:spPr bwMode="auto">
          <a:xfrm>
            <a:off x="4933949" y="1792260"/>
            <a:ext cx="3028949" cy="6463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b="0" dirty="0" smtClean="0">
                <a:solidFill>
                  <a:srgbClr val="FFFF00"/>
                </a:solidFill>
              </a:rPr>
              <a:t>Séquence 2</a:t>
            </a:r>
          </a:p>
          <a:p>
            <a:pPr algn="ctr" eaLnBrk="1" hangingPunct="1">
              <a:defRPr/>
            </a:pPr>
            <a:r>
              <a:rPr lang="fr-FR" altLang="fr-FR" sz="1800" b="0" dirty="0" smtClean="0">
                <a:solidFill>
                  <a:srgbClr val="FFFF00"/>
                </a:solidFill>
              </a:rPr>
              <a:t> Mathématiques </a:t>
            </a:r>
          </a:p>
        </p:txBody>
      </p:sp>
      <p:sp>
        <p:nvSpPr>
          <p:cNvPr id="24" name="Rectangle 23"/>
          <p:cNvSpPr/>
          <p:nvPr/>
        </p:nvSpPr>
        <p:spPr>
          <a:xfrm>
            <a:off x="5224423" y="2439093"/>
            <a:ext cx="2448000" cy="523220"/>
          </a:xfrm>
          <a:prstGeom prst="rect">
            <a:avLst/>
          </a:prstGeom>
        </p:spPr>
        <p:txBody>
          <a:bodyPr wrap="square">
            <a:spAutoFit/>
          </a:bodyPr>
          <a:lstStyle/>
          <a:p>
            <a:pPr algn="ctr"/>
            <a:r>
              <a:rPr lang="fr-FR" altLang="fr-FR" sz="1400" b="1" dirty="0" smtClean="0">
                <a:solidFill>
                  <a:schemeClr val="tx2"/>
                </a:solidFill>
              </a:rPr>
              <a:t>10 </a:t>
            </a:r>
            <a:r>
              <a:rPr lang="fr-FR" altLang="fr-FR" sz="1400" b="1" dirty="0">
                <a:solidFill>
                  <a:schemeClr val="tx2"/>
                </a:solidFill>
              </a:rPr>
              <a:t>minutes de préparation </a:t>
            </a:r>
          </a:p>
          <a:p>
            <a:pPr algn="ctr"/>
            <a:r>
              <a:rPr lang="fr-FR" altLang="fr-FR" sz="1400" b="1" dirty="0" smtClean="0">
                <a:solidFill>
                  <a:schemeClr val="tx2"/>
                </a:solidFill>
              </a:rPr>
              <a:t>50 </a:t>
            </a:r>
            <a:r>
              <a:rPr lang="fr-FR" altLang="fr-FR" sz="1400" b="1" dirty="0">
                <a:solidFill>
                  <a:schemeClr val="tx2"/>
                </a:solidFill>
              </a:rPr>
              <a:t>minutes de passation</a:t>
            </a:r>
          </a:p>
        </p:txBody>
      </p:sp>
      <p:sp>
        <p:nvSpPr>
          <p:cNvPr id="26" name="Text Box 7"/>
          <p:cNvSpPr txBox="1">
            <a:spLocks noChangeArrowheads="1"/>
          </p:cNvSpPr>
          <p:nvPr/>
        </p:nvSpPr>
        <p:spPr bwMode="auto">
          <a:xfrm>
            <a:off x="4989931" y="2962313"/>
            <a:ext cx="3060325"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dirty="0" smtClean="0">
                <a:solidFill>
                  <a:schemeClr val="accent2"/>
                </a:solidFill>
              </a:rPr>
              <a:t>Nombres et Calculs</a:t>
            </a:r>
          </a:p>
        </p:txBody>
      </p:sp>
      <p:sp>
        <p:nvSpPr>
          <p:cNvPr id="28" name="Text Box 7"/>
          <p:cNvSpPr txBox="1">
            <a:spLocks noChangeArrowheads="1"/>
          </p:cNvSpPr>
          <p:nvPr/>
        </p:nvSpPr>
        <p:spPr bwMode="auto">
          <a:xfrm>
            <a:off x="4989931" y="3640692"/>
            <a:ext cx="3060325"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dirty="0" smtClean="0">
                <a:solidFill>
                  <a:schemeClr val="accent2"/>
                </a:solidFill>
              </a:rPr>
              <a:t>Géométrie</a:t>
            </a:r>
          </a:p>
        </p:txBody>
      </p:sp>
      <p:sp>
        <p:nvSpPr>
          <p:cNvPr id="29" name="Text Box 7"/>
          <p:cNvSpPr txBox="1">
            <a:spLocks noChangeArrowheads="1"/>
          </p:cNvSpPr>
          <p:nvPr/>
        </p:nvSpPr>
        <p:spPr bwMode="auto">
          <a:xfrm>
            <a:off x="4989928" y="4301491"/>
            <a:ext cx="3060325"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b="1">
                <a:solidFill>
                  <a:srgbClr val="CC3300"/>
                </a:solidFill>
                <a:latin typeface="Calibri" pitchFamily="34" charset="0"/>
                <a:ea typeface="MS PGothic" pitchFamily="34" charset="-128"/>
              </a:defRPr>
            </a:lvl1pPr>
            <a:lvl2pPr marL="742950" indent="-285750">
              <a:defRPr sz="2000" b="1">
                <a:solidFill>
                  <a:srgbClr val="CC3300"/>
                </a:solidFill>
                <a:latin typeface="Calibri" pitchFamily="34" charset="0"/>
                <a:ea typeface="MS PGothic" pitchFamily="34" charset="-128"/>
              </a:defRPr>
            </a:lvl2pPr>
            <a:lvl3pPr marL="1143000" indent="-228600">
              <a:defRPr sz="2000" b="1">
                <a:solidFill>
                  <a:srgbClr val="CC3300"/>
                </a:solidFill>
                <a:latin typeface="Calibri" pitchFamily="34" charset="0"/>
                <a:ea typeface="MS PGothic" pitchFamily="34" charset="-128"/>
              </a:defRPr>
            </a:lvl3pPr>
            <a:lvl4pPr marL="1600200" indent="-228600">
              <a:defRPr sz="2000" b="1">
                <a:solidFill>
                  <a:srgbClr val="CC3300"/>
                </a:solidFill>
                <a:latin typeface="Calibri" pitchFamily="34" charset="0"/>
                <a:ea typeface="MS PGothic" pitchFamily="34" charset="-128"/>
              </a:defRPr>
            </a:lvl4pPr>
            <a:lvl5pPr marL="2057400" indent="-228600">
              <a:defRPr sz="2000" b="1">
                <a:solidFill>
                  <a:srgbClr val="CC3300"/>
                </a:solidFill>
                <a:latin typeface="Calibri" pitchFamily="34" charset="0"/>
                <a:ea typeface="MS PGothic" pitchFamily="34" charset="-128"/>
              </a:defRPr>
            </a:lvl5pPr>
            <a:lvl6pPr marL="2514600" indent="-228600" eaLnBrk="0" fontAlgn="base" hangingPunct="0">
              <a:spcBef>
                <a:spcPct val="0"/>
              </a:spcBef>
              <a:spcAft>
                <a:spcPct val="0"/>
              </a:spcAft>
              <a:defRPr sz="2000" b="1">
                <a:solidFill>
                  <a:srgbClr val="CC3300"/>
                </a:solidFill>
                <a:latin typeface="Calibri" pitchFamily="34" charset="0"/>
                <a:ea typeface="MS PGothic" pitchFamily="34" charset="-128"/>
              </a:defRPr>
            </a:lvl6pPr>
            <a:lvl7pPr marL="2971800" indent="-228600" eaLnBrk="0" fontAlgn="base" hangingPunct="0">
              <a:spcBef>
                <a:spcPct val="0"/>
              </a:spcBef>
              <a:spcAft>
                <a:spcPct val="0"/>
              </a:spcAft>
              <a:defRPr sz="2000" b="1">
                <a:solidFill>
                  <a:srgbClr val="CC3300"/>
                </a:solidFill>
                <a:latin typeface="Calibri" pitchFamily="34" charset="0"/>
                <a:ea typeface="MS PGothic" pitchFamily="34" charset="-128"/>
              </a:defRPr>
            </a:lvl7pPr>
            <a:lvl8pPr marL="3429000" indent="-228600" eaLnBrk="0" fontAlgn="base" hangingPunct="0">
              <a:spcBef>
                <a:spcPct val="0"/>
              </a:spcBef>
              <a:spcAft>
                <a:spcPct val="0"/>
              </a:spcAft>
              <a:defRPr sz="2000" b="1">
                <a:solidFill>
                  <a:srgbClr val="CC3300"/>
                </a:solidFill>
                <a:latin typeface="Calibri" pitchFamily="34" charset="0"/>
                <a:ea typeface="MS PGothic" pitchFamily="34" charset="-128"/>
              </a:defRPr>
            </a:lvl8pPr>
            <a:lvl9pPr marL="3886200" indent="-228600" eaLnBrk="0" fontAlgn="base" hangingPunct="0">
              <a:spcBef>
                <a:spcPct val="0"/>
              </a:spcBef>
              <a:spcAft>
                <a:spcPct val="0"/>
              </a:spcAft>
              <a:defRPr sz="2000" b="1">
                <a:solidFill>
                  <a:srgbClr val="CC3300"/>
                </a:solidFill>
                <a:latin typeface="Calibri" pitchFamily="34" charset="0"/>
                <a:ea typeface="MS PGothic" pitchFamily="34" charset="-128"/>
              </a:defRPr>
            </a:lvl9pPr>
          </a:lstStyle>
          <a:p>
            <a:pPr algn="ctr" eaLnBrk="1" hangingPunct="1">
              <a:defRPr/>
            </a:pPr>
            <a:r>
              <a:rPr lang="fr-FR" altLang="fr-FR" sz="1800" dirty="0" smtClean="0">
                <a:solidFill>
                  <a:schemeClr val="accent2"/>
                </a:solidFill>
              </a:rPr>
              <a:t>Grandeurs et mesures</a:t>
            </a:r>
          </a:p>
        </p:txBody>
      </p:sp>
    </p:spTree>
    <p:extLst>
      <p:ext uri="{BB962C8B-B14F-4D97-AF65-F5344CB8AC3E}">
        <p14:creationId xmlns:p14="http://schemas.microsoft.com/office/powerpoint/2010/main" val="1013351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119f9b1cd9f589f93a03fb976800c802">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DD8DEA-49DD-4B22-A7F1-9E8CBA0DC43C}">
  <ds:schemaRefs>
    <ds:schemaRef ds:uri="http://schemas.microsoft.com/sharepoint/v3/contenttype/forms"/>
  </ds:schemaRefs>
</ds:datastoreItem>
</file>

<file path=customXml/itemProps2.xml><?xml version="1.0" encoding="utf-8"?>
<ds:datastoreItem xmlns:ds="http://schemas.openxmlformats.org/officeDocument/2006/customXml" ds:itemID="{7E3AE4AB-4784-425A-A477-C48E223E1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B442AE-3C2F-4E1C-8C2A-1222805A6AA7}">
  <ds:schemaRef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2558</TotalTime>
  <Words>1141</Words>
  <Application>Microsoft Office PowerPoint</Application>
  <PresentationFormat>Affichage à l'écran (4:3)</PresentationFormat>
  <Paragraphs>182</Paragraphs>
  <Slides>30</Slides>
  <Notes>0</Notes>
  <HiddenSlides>0</HiddenSlides>
  <MMClips>0</MMClips>
  <ScaleCrop>false</ScaleCrop>
  <HeadingPairs>
    <vt:vector size="4" baseType="variant">
      <vt:variant>
        <vt:lpstr>Thème</vt:lpstr>
      </vt:variant>
      <vt:variant>
        <vt:i4>12</vt:i4>
      </vt:variant>
      <vt:variant>
        <vt:lpstr>Titres des diapositives</vt:lpstr>
      </vt:variant>
      <vt:variant>
        <vt:i4>30</vt:i4>
      </vt:variant>
    </vt:vector>
  </HeadingPairs>
  <TitlesOfParts>
    <vt:vector size="42" baseType="lpstr">
      <vt:lpstr>pages de contenus</vt:lpstr>
      <vt:lpstr>1_pages de contenus</vt:lpstr>
      <vt:lpstr>page de presentation et de partie</vt:lpstr>
      <vt:lpstr>page de sous-partie</vt:lpstr>
      <vt:lpstr>1_page de sous-partie</vt:lpstr>
      <vt:lpstr>2_page de sous-partie</vt:lpstr>
      <vt:lpstr>2_pages de contenus</vt:lpstr>
      <vt:lpstr>3_pages de contenus</vt:lpstr>
      <vt:lpstr>3_page de sous-partie</vt:lpstr>
      <vt:lpstr>4_pages de contenus</vt:lpstr>
      <vt:lpstr>4_page de sous-partie</vt:lpstr>
      <vt:lpstr>5_pages de contenus</vt:lpstr>
      <vt:lpstr>Evaluation nationale de début de 6e</vt:lpstr>
      <vt:lpstr>SOMMAIRE</vt:lpstr>
      <vt:lpstr>Objectifs  et modalités de l’évaluation</vt:lpstr>
      <vt:lpstr>Objectifs de l’évaluation</vt:lpstr>
      <vt:lpstr>Modalités</vt:lpstr>
      <vt:lpstr>Nature et champ</vt:lpstr>
      <vt:lpstr>Le rôle de l’évaluation</vt:lpstr>
      <vt:lpstr>Architecture et contenus</vt:lpstr>
      <vt:lpstr>Deux champs disciplinaires évalués </vt:lpstr>
      <vt:lpstr>Un test majoritairement adaptatif</vt:lpstr>
      <vt:lpstr>Domaines et compétences évaluées en français</vt:lpstr>
      <vt:lpstr>Domaines et compétences évaluées en mathématiques</vt:lpstr>
      <vt:lpstr>Préparation de l’évaluation</vt:lpstr>
      <vt:lpstr> Des outils d’accompagnement pour les élèves, les représentants légaux et les équipes pédagogiques</vt:lpstr>
      <vt:lpstr>Des outils d’accompagnement : une simulation sur EDUSCOL</vt:lpstr>
      <vt:lpstr>Présentation PowerPoint</vt:lpstr>
      <vt:lpstr>Présentation PowerPoint</vt:lpstr>
      <vt:lpstr>Des outils d’accompagnement pour les équipes de direction</vt:lpstr>
      <vt:lpstr>Mise en œuvre de l’évaluation</vt:lpstr>
      <vt:lpstr>Un accès via un portail unique https://eval.depp.taocloud.fr </vt:lpstr>
      <vt:lpstr>Acteurs mobilisés</vt:lpstr>
      <vt:lpstr>Calendrier de mise en œuvre</vt:lpstr>
      <vt:lpstr>Une restitution par élève et par classe</vt:lpstr>
      <vt:lpstr>Les restitutions</vt:lpstr>
      <vt:lpstr>Une restitution individuelle par élève</vt:lpstr>
      <vt:lpstr>Une restitution individuelle par élève</vt:lpstr>
      <vt:lpstr>Une restitution par classe</vt:lpstr>
      <vt:lpstr>Mise à disposition des items de l’évaluation</vt:lpstr>
      <vt:lpstr>Mise à disposition d’items de l’évaluation</vt:lpstr>
      <vt:lpstr> POUR EN SAVOIR   eduscol.education.fr    education.gouv.fr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Sandra Andreu</cp:lastModifiedBy>
  <cp:revision>282</cp:revision>
  <cp:lastPrinted>2015-02-04T16:19:06Z</cp:lastPrinted>
  <dcterms:created xsi:type="dcterms:W3CDTF">2015-02-04T10:43:31Z</dcterms:created>
  <dcterms:modified xsi:type="dcterms:W3CDTF">2019-08-28T16:27:28Z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