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22"/>
  </p:notesMasterIdLst>
  <p:handoutMasterIdLst>
    <p:handoutMasterId r:id="rId23"/>
  </p:handoutMasterIdLst>
  <p:sldIdLst>
    <p:sldId id="271" r:id="rId5"/>
    <p:sldId id="284" r:id="rId6"/>
    <p:sldId id="280" r:id="rId7"/>
    <p:sldId id="287" r:id="rId8"/>
    <p:sldId id="288" r:id="rId9"/>
    <p:sldId id="289" r:id="rId10"/>
    <p:sldId id="290" r:id="rId11"/>
    <p:sldId id="293" r:id="rId12"/>
    <p:sldId id="291" r:id="rId13"/>
    <p:sldId id="294" r:id="rId14"/>
    <p:sldId id="295" r:id="rId15"/>
    <p:sldId id="296" r:id="rId16"/>
    <p:sldId id="298" r:id="rId17"/>
    <p:sldId id="297" r:id="rId18"/>
    <p:sldId id="299" r:id="rId19"/>
    <p:sldId id="300" r:id="rId20"/>
    <p:sldId id="278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64194"/>
    <a:srgbClr val="E0B347"/>
    <a:srgbClr val="00A6BE"/>
    <a:srgbClr val="8B2934"/>
    <a:srgbClr val="005E8B"/>
    <a:srgbClr val="6E902B"/>
    <a:srgbClr val="DA0D57"/>
    <a:srgbClr val="CC0047"/>
    <a:srgbClr val="9B008A"/>
    <a:srgbClr val="78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30" autoAdjust="0"/>
    <p:restoredTop sz="94671" autoAdjust="0"/>
  </p:normalViewPr>
  <p:slideViewPr>
    <p:cSldViewPr snapToGrid="0" snapToObjects="1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010764" y="554500"/>
            <a:ext cx="5590311" cy="2006323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700D3E5-2C83-1F4B-9DF8-EE71BCF995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" y="4094"/>
            <a:ext cx="9109620" cy="685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5" y="3901509"/>
            <a:ext cx="6931817" cy="1679346"/>
          </a:xfrm>
        </p:spPr>
        <p:txBody>
          <a:bodyPr anchor="t" anchorCtr="0">
            <a:normAutofit/>
          </a:bodyPr>
          <a:lstStyle>
            <a:lvl1pPr>
              <a:defRPr sz="12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Contacts :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71" y="1867896"/>
            <a:ext cx="3735880" cy="15509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90" y="5585455"/>
            <a:ext cx="697747" cy="92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A57E84A-A76A-AE47-8ECF-AE75B0DC757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" y="6876"/>
            <a:ext cx="9114079" cy="685726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381814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69" y="3578946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rgbClr val="00919D"/>
                </a:solidFill>
              </a:rPr>
              <a:t/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9" r:id="rId2"/>
    <p:sldLayoutId id="2147483692" r:id="rId3"/>
    <p:sldLayoutId id="2147483690" r:id="rId4"/>
    <p:sldLayoutId id="2147483693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3011069" y="388208"/>
            <a:ext cx="5590311" cy="1259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sz="3100" dirty="0">
                <a:solidFill>
                  <a:schemeClr val="tx1"/>
                </a:solidFill>
              </a:rPr>
              <a:t>Quels défis relever pour </a:t>
            </a:r>
            <a:br>
              <a:rPr lang="fr-FR" sz="3100" dirty="0">
                <a:solidFill>
                  <a:schemeClr val="tx1"/>
                </a:solidFill>
              </a:rPr>
            </a:br>
            <a:r>
              <a:rPr lang="fr-FR" sz="3100" dirty="0">
                <a:solidFill>
                  <a:schemeClr val="tx1"/>
                </a:solidFill>
              </a:rPr>
              <a:t>construire un collectif apprenant dans une académie ?</a:t>
            </a:r>
            <a:r>
              <a:rPr lang="fr-FR" dirty="0"/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3011069" y="5059680"/>
            <a:ext cx="5590006" cy="87598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Frédérique </a:t>
            </a:r>
            <a:r>
              <a:rPr lang="fr-FR" sz="1200" dirty="0"/>
              <a:t>Alexandre-Bailly</a:t>
            </a:r>
          </a:p>
          <a:p>
            <a:r>
              <a:rPr lang="fr-FR" sz="1200" dirty="0"/>
              <a:t>Pascale Haag</a:t>
            </a:r>
          </a:p>
          <a:p>
            <a:r>
              <a:rPr lang="fr-FR" sz="1200" dirty="0"/>
              <a:t>Miguel Toquet</a:t>
            </a:r>
          </a:p>
          <a:p>
            <a:endParaRPr lang="fr-FR" sz="1200" dirty="0"/>
          </a:p>
        </p:txBody>
      </p:sp>
      <p:sp>
        <p:nvSpPr>
          <p:cNvPr id="9" name="Espace réservé du texte 4"/>
          <p:cNvSpPr txBox="1">
            <a:spLocks/>
          </p:cNvSpPr>
          <p:nvPr/>
        </p:nvSpPr>
        <p:spPr>
          <a:xfrm>
            <a:off x="3011069" y="3370130"/>
            <a:ext cx="5590006" cy="11569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Retour réflexif sur le projet académique de </a:t>
            </a:r>
            <a:r>
              <a:rPr lang="fr-FR" dirty="0" smtClean="0"/>
              <a:t>Dijon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162754" y="388938"/>
            <a:ext cx="5589587" cy="1258887"/>
          </a:xfrm>
        </p:spPr>
        <p:txBody>
          <a:bodyPr/>
          <a:lstStyle/>
          <a:p>
            <a:r>
              <a:rPr lang="fr-FR" dirty="0"/>
              <a:t>Des actions mises en </a:t>
            </a:r>
            <a:r>
              <a:rPr lang="fr-FR" dirty="0" smtClean="0"/>
              <a:t>système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3149827" y="1792288"/>
            <a:ext cx="5805487" cy="4598987"/>
          </a:xfrm>
        </p:spPr>
        <p:txBody>
          <a:bodyPr>
            <a:normAutofit fontScale="55000" lnSpcReduction="20000"/>
          </a:bodyPr>
          <a:lstStyle/>
          <a:p>
            <a:pPr>
              <a:buSzPct val="100000"/>
            </a:pPr>
            <a:r>
              <a:rPr lang="fr-FR" dirty="0"/>
              <a:t>  </a:t>
            </a:r>
            <a:r>
              <a:rPr lang="fr-FR" sz="2900" b="1" dirty="0"/>
              <a:t>Présentiel</a:t>
            </a:r>
            <a:r>
              <a:rPr lang="fr-FR" dirty="0" smtClean="0"/>
              <a:t> </a:t>
            </a:r>
            <a:endParaRPr lang="fr-FR" dirty="0"/>
          </a:p>
          <a:p>
            <a:pPr lvl="1"/>
            <a:r>
              <a:rPr lang="fr-FR" dirty="0" smtClean="0"/>
              <a:t>Des </a:t>
            </a:r>
            <a:r>
              <a:rPr lang="fr-FR" dirty="0"/>
              <a:t>frais de déplacement pour deux réunions des groupes de travail par </a:t>
            </a:r>
            <a:r>
              <a:rPr lang="fr-FR" dirty="0" smtClean="0"/>
              <a:t>an</a:t>
            </a:r>
          </a:p>
          <a:p>
            <a:pPr lvl="1"/>
            <a:r>
              <a:rPr lang="fr-FR" dirty="0" smtClean="0"/>
              <a:t>Des </a:t>
            </a:r>
            <a:r>
              <a:rPr lang="fr-FR" dirty="0"/>
              <a:t>écoles laboratoires et des ateliers </a:t>
            </a:r>
            <a:r>
              <a:rPr lang="fr-FR" dirty="0" err="1"/>
              <a:t>Canopé</a:t>
            </a:r>
            <a:r>
              <a:rPr lang="fr-FR" dirty="0"/>
              <a:t> dans chaque </a:t>
            </a:r>
            <a:r>
              <a:rPr lang="fr-FR" dirty="0" smtClean="0"/>
              <a:t>département</a:t>
            </a:r>
          </a:p>
          <a:p>
            <a:pPr lvl="1"/>
            <a:r>
              <a:rPr lang="fr-FR" dirty="0" smtClean="0"/>
              <a:t>Des </a:t>
            </a:r>
            <a:r>
              <a:rPr lang="fr-FR" dirty="0"/>
              <a:t>écoles du socle dans chaque </a:t>
            </a:r>
            <a:r>
              <a:rPr lang="fr-FR" dirty="0" smtClean="0"/>
              <a:t>département</a:t>
            </a:r>
          </a:p>
          <a:p>
            <a:pPr lvl="1"/>
            <a:r>
              <a:rPr lang="fr-FR" dirty="0" smtClean="0"/>
              <a:t>Une </a:t>
            </a:r>
            <a:r>
              <a:rPr lang="fr-FR" dirty="0"/>
              <a:t>assemblée générale des Groupes de Travail </a:t>
            </a:r>
            <a:r>
              <a:rPr lang="fr-FR" dirty="0" err="1"/>
              <a:t>Académqiues</a:t>
            </a:r>
            <a:r>
              <a:rPr lang="fr-FR" dirty="0"/>
              <a:t> en présentiel par </a:t>
            </a:r>
            <a:r>
              <a:rPr lang="fr-FR" dirty="0" smtClean="0"/>
              <a:t>an</a:t>
            </a:r>
          </a:p>
          <a:p>
            <a:pPr lvl="1"/>
            <a:r>
              <a:rPr lang="fr-FR" dirty="0" smtClean="0"/>
              <a:t>Des </a:t>
            </a:r>
            <a:r>
              <a:rPr lang="fr-FR" dirty="0"/>
              <a:t>événements financés : ex Université numérique </a:t>
            </a:r>
            <a:r>
              <a:rPr lang="fr-FR" dirty="0" smtClean="0"/>
              <a:t>d’automne</a:t>
            </a:r>
          </a:p>
          <a:p>
            <a:pPr lvl="1"/>
            <a:r>
              <a:rPr lang="fr-FR" dirty="0" smtClean="0"/>
              <a:t>Un </a:t>
            </a:r>
            <a:r>
              <a:rPr lang="fr-FR" dirty="0"/>
              <a:t>pilotage départemental du </a:t>
            </a:r>
            <a:r>
              <a:rPr lang="fr-FR" dirty="0" smtClean="0"/>
              <a:t>projet</a:t>
            </a:r>
            <a:endParaRPr lang="fr-FR" sz="2900" dirty="0" smtClean="0"/>
          </a:p>
          <a:p>
            <a:pPr lvl="1"/>
            <a:endParaRPr lang="fr-FR" sz="2900" b="1" dirty="0" smtClean="0">
              <a:solidFill>
                <a:srgbClr val="183B7B"/>
              </a:solidFill>
              <a:latin typeface="Arial" charset="0"/>
            </a:endParaRPr>
          </a:p>
          <a:p>
            <a:pPr>
              <a:buSzPct val="100000"/>
            </a:pPr>
            <a:r>
              <a:rPr lang="fr-FR" sz="2900" b="1" dirty="0" smtClean="0">
                <a:solidFill>
                  <a:srgbClr val="183B7B"/>
                </a:solidFill>
              </a:rPr>
              <a:t>  </a:t>
            </a:r>
            <a:r>
              <a:rPr lang="fr-FR" sz="2900" b="1" dirty="0" err="1" smtClean="0"/>
              <a:t>Distanciel</a:t>
            </a:r>
            <a:endParaRPr lang="fr-FR" sz="2900" b="1" dirty="0" smtClean="0"/>
          </a:p>
          <a:p>
            <a:pPr lvl="1"/>
            <a:r>
              <a:rPr lang="fr-FR" dirty="0" smtClean="0"/>
              <a:t>Un </a:t>
            </a:r>
            <a:r>
              <a:rPr lang="fr-FR" dirty="0"/>
              <a:t>forum </a:t>
            </a:r>
            <a:r>
              <a:rPr lang="fr-FR" dirty="0" smtClean="0"/>
              <a:t>apprenant</a:t>
            </a:r>
          </a:p>
          <a:p>
            <a:pPr lvl="1"/>
            <a:r>
              <a:rPr lang="fr-FR" dirty="0" smtClean="0"/>
              <a:t>Des </a:t>
            </a:r>
            <a:r>
              <a:rPr lang="fr-FR" dirty="0"/>
              <a:t>outils de travail entre membres des groupes de </a:t>
            </a:r>
            <a:r>
              <a:rPr lang="fr-FR" dirty="0" smtClean="0"/>
              <a:t>travail</a:t>
            </a:r>
          </a:p>
          <a:p>
            <a:pPr lvl="1"/>
            <a:r>
              <a:rPr lang="fr-FR" dirty="0" smtClean="0"/>
              <a:t>Des </a:t>
            </a:r>
            <a:r>
              <a:rPr lang="fr-FR" dirty="0"/>
              <a:t>outils et un accès à la recherche sur le site Dijon académie </a:t>
            </a:r>
            <a:r>
              <a:rPr lang="fr-FR" dirty="0" smtClean="0"/>
              <a:t>apprenante</a:t>
            </a:r>
          </a:p>
          <a:p>
            <a:pPr lvl="1"/>
            <a:r>
              <a:rPr lang="fr-FR" dirty="0" smtClean="0"/>
              <a:t>Un </a:t>
            </a:r>
            <a:r>
              <a:rPr lang="fr-FR" dirty="0"/>
              <a:t>site vitrine informant sur le projet</a:t>
            </a:r>
          </a:p>
          <a:p>
            <a:pPr lvl="1"/>
            <a:endParaRPr lang="fr-FR" sz="2900" dirty="0"/>
          </a:p>
        </p:txBody>
      </p:sp>
    </p:spTree>
    <p:extLst>
      <p:ext uri="{BB962C8B-B14F-4D97-AF65-F5344CB8AC3E}">
        <p14:creationId xmlns:p14="http://schemas.microsoft.com/office/powerpoint/2010/main" val="10998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554413" y="388938"/>
            <a:ext cx="5589587" cy="1258887"/>
          </a:xfrm>
        </p:spPr>
        <p:txBody>
          <a:bodyPr>
            <a:normAutofit fontScale="90000"/>
          </a:bodyPr>
          <a:lstStyle/>
          <a:p>
            <a:r>
              <a:rPr lang="fr-FR" dirty="0"/>
              <a:t>Qu’est-ce qu’un établissement apprenant dans ce contexte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3077256" y="1792288"/>
            <a:ext cx="5805487" cy="4753655"/>
          </a:xfrm>
        </p:spPr>
        <p:txBody>
          <a:bodyPr>
            <a:normAutofit fontScale="40000" lnSpcReduction="20000"/>
          </a:bodyPr>
          <a:lstStyle/>
          <a:p>
            <a:pPr>
              <a:buSzPct val="100000"/>
            </a:pPr>
            <a:r>
              <a:rPr lang="fr-FR" sz="4000" dirty="0" smtClean="0"/>
              <a:t>Une</a:t>
            </a:r>
            <a:r>
              <a:rPr lang="fr-FR" sz="4000" b="1" dirty="0" smtClean="0"/>
              <a:t> </a:t>
            </a:r>
            <a:r>
              <a:rPr lang="fr-FR" sz="4000" b="1" dirty="0"/>
              <a:t>communauté éducative ouverte, centrée sur l’enfant ou l’adolescent</a:t>
            </a:r>
          </a:p>
          <a:p>
            <a:pPr lvl="1"/>
            <a:r>
              <a:rPr lang="fr-FR" dirty="0" smtClean="0">
                <a:solidFill>
                  <a:srgbClr val="183B7B"/>
                </a:solidFill>
                <a:latin typeface="Arial" charset="0"/>
              </a:rPr>
              <a:t>Pas </a:t>
            </a:r>
            <a:r>
              <a:rPr lang="fr-FR" dirty="0">
                <a:solidFill>
                  <a:srgbClr val="183B7B"/>
                </a:solidFill>
                <a:latin typeface="Arial" charset="0"/>
              </a:rPr>
              <a:t>de séparation nette entre enseignants et </a:t>
            </a:r>
            <a:r>
              <a:rPr lang="fr-FR" dirty="0" smtClean="0">
                <a:solidFill>
                  <a:srgbClr val="183B7B"/>
                </a:solidFill>
                <a:latin typeface="Arial" charset="0"/>
              </a:rPr>
              <a:t>administratifs</a:t>
            </a:r>
          </a:p>
          <a:p>
            <a:pPr lvl="1"/>
            <a:r>
              <a:rPr lang="fr-FR" dirty="0" smtClean="0">
                <a:solidFill>
                  <a:srgbClr val="183B7B"/>
                </a:solidFill>
                <a:latin typeface="Arial" charset="0"/>
              </a:rPr>
              <a:t>Relations </a:t>
            </a:r>
            <a:r>
              <a:rPr lang="fr-FR" dirty="0">
                <a:solidFill>
                  <a:srgbClr val="183B7B"/>
                </a:solidFill>
                <a:latin typeface="Arial" charset="0"/>
              </a:rPr>
              <a:t>fortes avec les parents, l’environnement des jeunes et les </a:t>
            </a:r>
            <a:r>
              <a:rPr lang="fr-FR" dirty="0" smtClean="0">
                <a:solidFill>
                  <a:srgbClr val="183B7B"/>
                </a:solidFill>
                <a:latin typeface="Arial" charset="0"/>
              </a:rPr>
              <a:t>élus</a:t>
            </a:r>
          </a:p>
          <a:p>
            <a:pPr lvl="1"/>
            <a:r>
              <a:rPr lang="fr-FR" dirty="0" smtClean="0">
                <a:solidFill>
                  <a:srgbClr val="183B7B"/>
                </a:solidFill>
                <a:latin typeface="Arial" charset="0"/>
              </a:rPr>
              <a:t>Un </a:t>
            </a:r>
            <a:r>
              <a:rPr lang="fr-FR" dirty="0">
                <a:solidFill>
                  <a:srgbClr val="183B7B"/>
                </a:solidFill>
                <a:latin typeface="Arial" charset="0"/>
              </a:rPr>
              <a:t>travail </a:t>
            </a:r>
            <a:r>
              <a:rPr lang="fr-FR" dirty="0" smtClean="0">
                <a:solidFill>
                  <a:srgbClr val="183B7B"/>
                </a:solidFill>
                <a:latin typeface="Arial" charset="0"/>
              </a:rPr>
              <a:t>collectif</a:t>
            </a:r>
          </a:p>
          <a:p>
            <a:pPr lvl="1"/>
            <a:r>
              <a:rPr lang="fr-FR" dirty="0" smtClean="0">
                <a:solidFill>
                  <a:srgbClr val="183B7B"/>
                </a:solidFill>
                <a:latin typeface="Arial" charset="0"/>
              </a:rPr>
              <a:t>Des </a:t>
            </a:r>
            <a:r>
              <a:rPr lang="fr-FR" dirty="0">
                <a:solidFill>
                  <a:srgbClr val="183B7B"/>
                </a:solidFill>
                <a:latin typeface="Arial" charset="0"/>
              </a:rPr>
              <a:t>partages et des échanges, dans les discours et dans les actes</a:t>
            </a:r>
          </a:p>
          <a:p>
            <a:pPr lvl="2">
              <a:buClr>
                <a:srgbClr val="1B8ED9"/>
              </a:buClr>
            </a:pPr>
            <a:endParaRPr lang="fr-FR" dirty="0"/>
          </a:p>
          <a:p>
            <a:pPr algn="just"/>
            <a:r>
              <a:rPr lang="fr-FR" sz="4000" dirty="0" smtClean="0">
                <a:solidFill>
                  <a:srgbClr val="183B7B"/>
                </a:solidFill>
              </a:rPr>
              <a:t>Une </a:t>
            </a:r>
            <a:r>
              <a:rPr lang="fr-FR" sz="4000" dirty="0">
                <a:solidFill>
                  <a:srgbClr val="183B7B"/>
                </a:solidFill>
              </a:rPr>
              <a:t>vision globale détachée des disciplines et de l’horizon du DNB ou du Bac : </a:t>
            </a:r>
            <a:r>
              <a:rPr lang="fr-FR" sz="4000" b="1" dirty="0"/>
              <a:t>l’élève dans sa trajectoire et son plaisir d’apprendre</a:t>
            </a:r>
          </a:p>
          <a:p>
            <a:pPr algn="just"/>
            <a:endParaRPr lang="fr-FR" sz="4000" dirty="0">
              <a:solidFill>
                <a:srgbClr val="183B7B"/>
              </a:solidFill>
            </a:endParaRPr>
          </a:p>
          <a:p>
            <a:pPr algn="just"/>
            <a:r>
              <a:rPr lang="fr-FR" sz="4000" dirty="0">
                <a:solidFill>
                  <a:srgbClr val="183B7B"/>
                </a:solidFill>
              </a:rPr>
              <a:t>Un </a:t>
            </a:r>
            <a:r>
              <a:rPr lang="fr-FR" sz="4000" b="1" dirty="0"/>
              <a:t>projet d’établissement partagé et ciblé </a:t>
            </a:r>
            <a:r>
              <a:rPr lang="fr-FR" sz="4000" dirty="0">
                <a:solidFill>
                  <a:srgbClr val="183B7B"/>
                </a:solidFill>
              </a:rPr>
              <a:t>qui conduit des actions pertinentes pour atteindre les objectifs</a:t>
            </a:r>
          </a:p>
          <a:p>
            <a:pPr marL="342900" indent="-342900" algn="just">
              <a:buFont typeface="Wingdings" charset="2"/>
              <a:buChar char="²"/>
            </a:pPr>
            <a:endParaRPr lang="fr-FR" sz="4000" dirty="0">
              <a:solidFill>
                <a:srgbClr val="183B7B"/>
              </a:solidFill>
            </a:endParaRPr>
          </a:p>
          <a:p>
            <a:pPr algn="just"/>
            <a:r>
              <a:rPr lang="fr-FR" sz="4000" dirty="0">
                <a:solidFill>
                  <a:srgbClr val="183B7B"/>
                </a:solidFill>
              </a:rPr>
              <a:t>Un appui sur les connaissances apportées par la science et par les expériences internes et externes </a:t>
            </a:r>
            <a:r>
              <a:rPr lang="fr-FR" sz="4000" b="1" dirty="0">
                <a:solidFill>
                  <a:srgbClr val="183B7B"/>
                </a:solidFill>
              </a:rPr>
              <a:t>: </a:t>
            </a:r>
            <a:r>
              <a:rPr lang="fr-FR" sz="4000" b="1" dirty="0"/>
              <a:t>rigueur scientifique et évaluation des projets</a:t>
            </a:r>
          </a:p>
          <a:p>
            <a:pPr marL="342900" indent="-342900" algn="just">
              <a:buFont typeface="Wingdings" charset="2"/>
              <a:buChar char="²"/>
            </a:pPr>
            <a:endParaRPr lang="fr-FR" sz="4000" b="1" dirty="0">
              <a:solidFill>
                <a:srgbClr val="E75C21"/>
              </a:solidFill>
            </a:endParaRPr>
          </a:p>
          <a:p>
            <a:pPr algn="just"/>
            <a:r>
              <a:rPr lang="fr-FR" sz="4000" dirty="0">
                <a:solidFill>
                  <a:srgbClr val="183B7B"/>
                </a:solidFill>
              </a:rPr>
              <a:t>Une capacité à rendre compte des évolutions </a:t>
            </a:r>
            <a:r>
              <a:rPr lang="fr-FR" sz="4000" b="1" dirty="0"/>
              <a:t>pour l’établissement et pour l’extérieur </a:t>
            </a:r>
            <a:r>
              <a:rPr lang="fr-FR" sz="4000" b="1" dirty="0">
                <a:solidFill>
                  <a:srgbClr val="183B7B"/>
                </a:solidFill>
              </a:rPr>
              <a:t>: </a:t>
            </a:r>
            <a:r>
              <a:rPr lang="fr-FR" sz="4000" dirty="0">
                <a:solidFill>
                  <a:srgbClr val="183B7B"/>
                </a:solidFill>
              </a:rPr>
              <a:t>ouverture et partage avec les autres</a:t>
            </a:r>
          </a:p>
          <a:p>
            <a:r>
              <a:rPr lang="fr-FR" dirty="0" smtClean="0"/>
              <a:t> </a:t>
            </a:r>
          </a:p>
          <a:p>
            <a:pPr marL="627063" lvl="2" indent="0">
              <a:buClr>
                <a:srgbClr val="00A6BE"/>
              </a:buCl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74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554413" y="388938"/>
            <a:ext cx="5589587" cy="1258887"/>
          </a:xfrm>
        </p:spPr>
        <p:txBody>
          <a:bodyPr>
            <a:noAutofit/>
          </a:bodyPr>
          <a:lstStyle/>
          <a:p>
            <a:r>
              <a:rPr lang="fr-FR" sz="2400" dirty="0"/>
              <a:t>Devenir une circonscription </a:t>
            </a:r>
            <a:r>
              <a:rPr lang="fr-FR" sz="2400" dirty="0" smtClean="0"/>
              <a:t>apprenante: l’exemple </a:t>
            </a:r>
            <a:r>
              <a:rPr lang="fr-FR" sz="2400" dirty="0"/>
              <a:t>de la circonscription 17A de Paris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3338513" y="1792288"/>
            <a:ext cx="5805487" cy="4598987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fr-FR" dirty="0"/>
              <a:t> </a:t>
            </a:r>
          </a:p>
        </p:txBody>
      </p:sp>
      <p:pic>
        <p:nvPicPr>
          <p:cNvPr id="1026" name="Picture 2" descr="C:\Users\mtoquet\Documents\AA Docs Hors Mission\JNI 3 avril 2019\Cap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1918541"/>
            <a:ext cx="4896534" cy="418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554413" y="388938"/>
            <a:ext cx="5589587" cy="1258887"/>
          </a:xfrm>
        </p:spPr>
        <p:txBody>
          <a:bodyPr>
            <a:noAutofit/>
          </a:bodyPr>
          <a:lstStyle/>
          <a:p>
            <a:r>
              <a:rPr lang="fr-FR" sz="2400" dirty="0"/>
              <a:t>Devenir une circonscription </a:t>
            </a:r>
            <a:r>
              <a:rPr lang="fr-FR" sz="2400" dirty="0" smtClean="0"/>
              <a:t>apprenante: l’exemple </a:t>
            </a:r>
            <a:r>
              <a:rPr lang="fr-FR" sz="2400" dirty="0"/>
              <a:t>de la circonscription 17A de Paris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3338513" y="1792288"/>
            <a:ext cx="5805487" cy="4598987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fr-FR" dirty="0"/>
              <a:t> </a:t>
            </a:r>
          </a:p>
        </p:txBody>
      </p:sp>
      <p:pic>
        <p:nvPicPr>
          <p:cNvPr id="2050" name="Picture 2" descr="C:\Users\mtoquet\Documents\AA Docs Hors Mission\JNI 3 avril 2019\Cap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1792288"/>
            <a:ext cx="5020376" cy="422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4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554413" y="388938"/>
            <a:ext cx="5589587" cy="1258887"/>
          </a:xfrm>
        </p:spPr>
        <p:txBody>
          <a:bodyPr>
            <a:normAutofit fontScale="90000"/>
          </a:bodyPr>
          <a:lstStyle/>
          <a:p>
            <a:r>
              <a:rPr lang="fr-FR" dirty="0"/>
              <a:t>Faire évoluer ses pratiques : quels effets ? (</a:t>
            </a:r>
            <a:r>
              <a:rPr lang="fr-FR" dirty="0" smtClean="0"/>
              <a:t>1)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3338513" y="1792288"/>
            <a:ext cx="5805487" cy="4598987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fr-FR" dirty="0"/>
              <a:t> </a:t>
            </a:r>
          </a:p>
        </p:txBody>
      </p:sp>
      <p:pic>
        <p:nvPicPr>
          <p:cNvPr id="8" name="Image 7" descr="Circo_app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82" y="1909412"/>
            <a:ext cx="6264375" cy="389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554413" y="388938"/>
            <a:ext cx="5589587" cy="1258887"/>
          </a:xfrm>
        </p:spPr>
        <p:txBody>
          <a:bodyPr>
            <a:normAutofit fontScale="90000"/>
          </a:bodyPr>
          <a:lstStyle/>
          <a:p>
            <a:r>
              <a:rPr lang="fr-FR" dirty="0"/>
              <a:t>Faire évoluer ses pratiques : quels effets ? </a:t>
            </a:r>
            <a:r>
              <a:rPr lang="fr-FR" dirty="0" smtClean="0"/>
              <a:t>(</a:t>
            </a:r>
            <a:r>
              <a:rPr lang="fr-FR" dirty="0"/>
              <a:t>2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3338513" y="1792288"/>
            <a:ext cx="5805487" cy="4598987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fr-FR" dirty="0"/>
              <a:t> </a:t>
            </a:r>
          </a:p>
        </p:txBody>
      </p:sp>
      <p:pic>
        <p:nvPicPr>
          <p:cNvPr id="7" name="Image 6" descr="Circo_app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789863"/>
            <a:ext cx="6371771" cy="392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151869" y="388938"/>
            <a:ext cx="5589587" cy="1258887"/>
          </a:xfrm>
        </p:spPr>
        <p:txBody>
          <a:bodyPr>
            <a:normAutofit/>
          </a:bodyPr>
          <a:lstStyle/>
          <a:p>
            <a:r>
              <a:rPr lang="fr-FR" sz="2900" dirty="0"/>
              <a:t>Une </a:t>
            </a:r>
            <a:r>
              <a:rPr lang="fr-FR" sz="2900" dirty="0" smtClean="0"/>
              <a:t>définition synthétique</a:t>
            </a:r>
            <a:endParaRPr lang="fr-FR" sz="29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3122613" y="1697719"/>
            <a:ext cx="5805487" cy="4598987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 « Un établissement apprenant est un système d’actions, de conduite de l’action et d’apprentissages collectifs, qui apprend en permanence, régule, tire des leçons de ses expériences, capitalise ses connaissances, ses savoir-faire et ses compétences pour les transmettre et se transformer </a:t>
            </a:r>
            <a:r>
              <a:rPr lang="fr-FR" u="sng" dirty="0"/>
              <a:t>volontairement</a:t>
            </a:r>
            <a:r>
              <a:rPr lang="fr-FR" dirty="0"/>
              <a:t> pour atteindre ses objectifs, en fonction des évolutions de son environnement, de ses ressources, de la culture et des représentations des groupes d’acteurs. </a:t>
            </a:r>
            <a:r>
              <a:rPr lang="fr-FR" dirty="0" smtClean="0"/>
              <a:t>»</a:t>
            </a:r>
          </a:p>
          <a:p>
            <a:endParaRPr lang="fr-FR" dirty="0"/>
          </a:p>
          <a:p>
            <a:r>
              <a:rPr lang="fr-FR" sz="2400" dirty="0"/>
              <a:t>Bouvier, A., </a:t>
            </a:r>
            <a:r>
              <a:rPr lang="fr-FR" sz="2400" dirty="0" err="1"/>
              <a:t>Begyn</a:t>
            </a:r>
            <a:r>
              <a:rPr lang="fr-FR" sz="2400" dirty="0"/>
              <a:t>, F., </a:t>
            </a:r>
            <a:r>
              <a:rPr lang="fr-FR" sz="2400" dirty="0" err="1"/>
              <a:t>Brugière</a:t>
            </a:r>
            <a:r>
              <a:rPr lang="fr-FR" sz="2400" dirty="0"/>
              <a:t>, F., El </a:t>
            </a:r>
            <a:r>
              <a:rPr lang="fr-FR" sz="2400" dirty="0" err="1"/>
              <a:t>Bahri</a:t>
            </a:r>
            <a:r>
              <a:rPr lang="fr-FR" sz="2400" dirty="0"/>
              <a:t>, A., &amp; Tournier, P. (2014). </a:t>
            </a:r>
            <a:r>
              <a:rPr lang="fr-FR" sz="2400" i="1" dirty="0"/>
              <a:t>Vers des établissements scolaires apprenants : perspectives pour la conduite du changement</a:t>
            </a:r>
            <a:r>
              <a:rPr lang="fr-FR" sz="2400" dirty="0"/>
              <a:t>. Paris : CANOPE éditions.</a:t>
            </a:r>
          </a:p>
          <a:p>
            <a:pPr>
              <a:buSzPct val="100000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89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Contact : </a:t>
            </a:r>
            <a:br>
              <a:rPr lang="fr-FR" dirty="0"/>
            </a:br>
            <a:r>
              <a:rPr lang="fr-FR" dirty="0"/>
              <a:t>Nom et prénom </a:t>
            </a:r>
            <a:br>
              <a:rPr lang="fr-FR" dirty="0"/>
            </a:br>
            <a:r>
              <a:rPr lang="fr-FR" dirty="0"/>
              <a:t>adresse mél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site internet </a:t>
            </a:r>
          </a:p>
        </p:txBody>
      </p:sp>
    </p:spTree>
    <p:extLst>
      <p:ext uri="{BB962C8B-B14F-4D97-AF65-F5344CB8AC3E}">
        <p14:creationId xmlns:p14="http://schemas.microsoft.com/office/powerpoint/2010/main" val="17205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989841" y="574675"/>
            <a:ext cx="5589587" cy="8905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3221946" y="1654629"/>
            <a:ext cx="5675312" cy="4538209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uFill>
                  <a:solidFill>
                    <a:srgbClr val="183B7B"/>
                  </a:solidFill>
                </a:uFill>
              </a:rPr>
              <a:t>Qu’est-ce </a:t>
            </a:r>
            <a:r>
              <a:rPr lang="fr-FR" dirty="0">
                <a:uFill>
                  <a:solidFill>
                    <a:srgbClr val="183B7B"/>
                  </a:solidFill>
                </a:uFill>
              </a:rPr>
              <a:t>qu’une académie apprenante ? </a:t>
            </a:r>
            <a:endParaRPr lang="fr-FR" dirty="0" smtClean="0">
              <a:uFill>
                <a:solidFill>
                  <a:srgbClr val="183B7B"/>
                </a:solidFill>
              </a:uFill>
            </a:endParaRPr>
          </a:p>
          <a:p>
            <a:r>
              <a:rPr lang="fr-FR" dirty="0" smtClean="0"/>
              <a:t>Entrer </a:t>
            </a:r>
            <a:r>
              <a:rPr lang="fr-FR" dirty="0"/>
              <a:t>dans une dynamique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/>
              <a:t>Comment </a:t>
            </a:r>
            <a:r>
              <a:rPr lang="fr-FR" dirty="0"/>
              <a:t>rendre l’académie apprenante </a:t>
            </a:r>
            <a:r>
              <a:rPr lang="fr-FR" dirty="0" smtClean="0"/>
              <a:t>?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/>
              <a:t>Echelles </a:t>
            </a:r>
            <a:r>
              <a:rPr lang="fr-FR" dirty="0"/>
              <a:t>territoriales et </a:t>
            </a:r>
            <a:r>
              <a:rPr lang="fr-FR" dirty="0" smtClean="0"/>
              <a:t>niveaux d’organisation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/>
              <a:t>Le </a:t>
            </a:r>
            <a:r>
              <a:rPr lang="fr-FR" i="1" dirty="0"/>
              <a:t>Learning By </a:t>
            </a:r>
            <a:r>
              <a:rPr lang="fr-FR" i="1" dirty="0" err="1"/>
              <a:t>Being</a:t>
            </a:r>
            <a:r>
              <a:rPr lang="fr-FR" i="1" dirty="0"/>
              <a:t> </a:t>
            </a:r>
            <a:r>
              <a:rPr lang="fr-FR" dirty="0"/>
              <a:t>: pour penser et construire une Ecole </a:t>
            </a:r>
            <a:r>
              <a:rPr lang="fr-FR" dirty="0" smtClean="0"/>
              <a:t>apprenante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/>
              <a:t>Un </a:t>
            </a:r>
            <a:r>
              <a:rPr lang="fr-FR" dirty="0"/>
              <a:t>cadre commun : </a:t>
            </a:r>
            <a:r>
              <a:rPr lang="fr-FR" dirty="0" smtClean="0"/>
              <a:t>la </a:t>
            </a:r>
            <a:r>
              <a:rPr lang="fr-FR" dirty="0"/>
              <a:t>boussole des </a:t>
            </a:r>
            <a:r>
              <a:rPr lang="fr-FR" dirty="0" smtClean="0"/>
              <a:t>valeurs</a:t>
            </a:r>
          </a:p>
          <a:p>
            <a:r>
              <a:rPr lang="fr-FR" dirty="0" smtClean="0"/>
              <a:t>Qu’est-ce </a:t>
            </a:r>
            <a:r>
              <a:rPr lang="fr-FR" dirty="0"/>
              <a:t>qu’un établissement apprenant dans ce contexte ?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/>
              <a:t>Devenir </a:t>
            </a:r>
            <a:r>
              <a:rPr lang="fr-FR" dirty="0"/>
              <a:t>une circonscription </a:t>
            </a:r>
            <a:r>
              <a:rPr lang="fr-FR" dirty="0" smtClean="0"/>
              <a:t>apprenante</a:t>
            </a:r>
          </a:p>
          <a:p>
            <a:r>
              <a:rPr lang="fr-FR" dirty="0"/>
              <a:t>Faire évoluer ses pratiques : quels effets ?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/>
              <a:t>Une définition synthétique</a:t>
            </a:r>
          </a:p>
        </p:txBody>
      </p:sp>
    </p:spTree>
    <p:extLst>
      <p:ext uri="{BB962C8B-B14F-4D97-AF65-F5344CB8AC3E}">
        <p14:creationId xmlns:p14="http://schemas.microsoft.com/office/powerpoint/2010/main" val="32688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172276" y="388938"/>
            <a:ext cx="5589587" cy="1258887"/>
          </a:xfrm>
        </p:spPr>
        <p:txBody>
          <a:bodyPr>
            <a:normAutofit/>
          </a:bodyPr>
          <a:lstStyle/>
          <a:p>
            <a:r>
              <a:rPr lang="fr-FR" dirty="0">
                <a:uFill>
                  <a:solidFill>
                    <a:srgbClr val="183B7B"/>
                  </a:solidFill>
                </a:uFill>
              </a:rPr>
              <a:t>Qu’est-ce qu’une académie apprenante ?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2973295" y="1791923"/>
            <a:ext cx="5805487" cy="4598987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 </a:t>
            </a:r>
            <a:r>
              <a:rPr lang="fr-FR" b="1" dirty="0">
                <a:solidFill>
                  <a:srgbClr val="164194"/>
                </a:solidFill>
                <a:latin typeface="Arial"/>
                <a:cs typeface="Arial"/>
              </a:rPr>
              <a:t>Un cadre éthique, stratégique, organisationnel et </a:t>
            </a:r>
            <a:r>
              <a:rPr lang="fr-FR" b="1" dirty="0" smtClean="0">
                <a:solidFill>
                  <a:srgbClr val="164194"/>
                </a:solidFill>
                <a:latin typeface="Arial"/>
                <a:cs typeface="Arial"/>
              </a:rPr>
              <a:t>réglementaire</a:t>
            </a:r>
          </a:p>
          <a:p>
            <a:endParaRPr lang="fr-FR" b="1" dirty="0">
              <a:solidFill>
                <a:srgbClr val="164194"/>
              </a:solidFill>
              <a:latin typeface="Arial"/>
              <a:cs typeface="Arial"/>
            </a:endParaRPr>
          </a:p>
          <a:p>
            <a:pPr marL="342900" indent="-342900" algn="just">
              <a:buFontTx/>
              <a:buChar char="-"/>
            </a:pPr>
            <a:r>
              <a:rPr lang="fr-FR" sz="2400" dirty="0">
                <a:solidFill>
                  <a:srgbClr val="164194"/>
                </a:solidFill>
                <a:latin typeface="Arial"/>
                <a:cs typeface="Arial"/>
              </a:rPr>
              <a:t>Qui valorise le </a:t>
            </a:r>
            <a:r>
              <a:rPr lang="fr-FR" sz="2400" b="1" dirty="0">
                <a:solidFill>
                  <a:srgbClr val="164194"/>
                </a:solidFill>
                <a:latin typeface="Arial"/>
                <a:cs typeface="Arial"/>
              </a:rPr>
              <a:t>dépassement des frontières </a:t>
            </a:r>
            <a:r>
              <a:rPr lang="fr-FR" sz="2400" dirty="0">
                <a:solidFill>
                  <a:srgbClr val="164194"/>
                </a:solidFill>
                <a:latin typeface="Arial"/>
                <a:cs typeface="Arial"/>
              </a:rPr>
              <a:t>: entre catégories professionnelles, entre disciplines, entre degrés</a:t>
            </a:r>
            <a:r>
              <a:rPr lang="mr-IN" sz="2400" dirty="0" smtClean="0">
                <a:solidFill>
                  <a:srgbClr val="164194"/>
                </a:solidFill>
                <a:latin typeface="Arial"/>
                <a:cs typeface="Arial"/>
              </a:rPr>
              <a:t>…</a:t>
            </a:r>
            <a:endParaRPr lang="fr-FR" sz="2400" dirty="0" smtClean="0">
              <a:solidFill>
                <a:srgbClr val="164194"/>
              </a:solidFill>
              <a:latin typeface="Arial"/>
              <a:cs typeface="Arial"/>
            </a:endParaRPr>
          </a:p>
          <a:p>
            <a:pPr marL="342900" indent="-342900" algn="just">
              <a:buFontTx/>
              <a:buChar char="-"/>
            </a:pPr>
            <a:endParaRPr lang="fr-FR" sz="2400" dirty="0" smtClean="0">
              <a:solidFill>
                <a:srgbClr val="164194"/>
              </a:solidFill>
              <a:latin typeface="Arial"/>
              <a:cs typeface="Arial"/>
            </a:endParaRPr>
          </a:p>
          <a:p>
            <a:pPr marL="342900" indent="-342900" algn="just">
              <a:buFontTx/>
              <a:buChar char="-"/>
            </a:pPr>
            <a:r>
              <a:rPr lang="fr-FR" sz="2400" dirty="0" smtClean="0">
                <a:solidFill>
                  <a:srgbClr val="164194"/>
                </a:solidFill>
                <a:latin typeface="Arial"/>
                <a:cs typeface="Arial"/>
              </a:rPr>
              <a:t>Qui </a:t>
            </a:r>
            <a:r>
              <a:rPr lang="fr-FR" sz="2400" dirty="0">
                <a:solidFill>
                  <a:srgbClr val="164194"/>
                </a:solidFill>
                <a:latin typeface="Arial"/>
                <a:cs typeface="Arial"/>
              </a:rPr>
              <a:t>encourage tous les acteurs à entrer de façon autonome dans une </a:t>
            </a:r>
            <a:r>
              <a:rPr lang="fr-FR" sz="2400" b="1" dirty="0">
                <a:solidFill>
                  <a:srgbClr val="164194"/>
                </a:solidFill>
                <a:latin typeface="Arial"/>
                <a:cs typeface="Arial"/>
              </a:rPr>
              <a:t>dynamique d’apprentissage et </a:t>
            </a:r>
            <a:r>
              <a:rPr lang="fr-FR" sz="2400" b="1" dirty="0" smtClean="0">
                <a:solidFill>
                  <a:srgbClr val="164194"/>
                </a:solidFill>
                <a:latin typeface="Arial"/>
                <a:cs typeface="Arial"/>
              </a:rPr>
              <a:t>d’innovation</a:t>
            </a:r>
          </a:p>
          <a:p>
            <a:pPr marL="342900" indent="-342900" algn="just">
              <a:buFontTx/>
              <a:buChar char="-"/>
            </a:pPr>
            <a:endParaRPr lang="fr-FR" sz="2400" b="1" dirty="0">
              <a:solidFill>
                <a:srgbClr val="164194"/>
              </a:solidFill>
              <a:latin typeface="Arial"/>
              <a:cs typeface="Arial"/>
            </a:endParaRPr>
          </a:p>
          <a:p>
            <a:pPr marL="342900" indent="-342900" algn="just">
              <a:buFontTx/>
              <a:buChar char="-"/>
            </a:pPr>
            <a:r>
              <a:rPr lang="fr-FR" sz="2400" dirty="0">
                <a:solidFill>
                  <a:srgbClr val="164194"/>
                </a:solidFill>
                <a:latin typeface="Arial"/>
                <a:cs typeface="Arial"/>
              </a:rPr>
              <a:t>Qui favorise </a:t>
            </a:r>
            <a:r>
              <a:rPr lang="fr-FR" sz="2400" b="1" dirty="0">
                <a:solidFill>
                  <a:srgbClr val="164194"/>
                </a:solidFill>
                <a:latin typeface="Arial"/>
                <a:cs typeface="Arial"/>
              </a:rPr>
              <a:t>l’intelligence collective</a:t>
            </a:r>
            <a:r>
              <a:rPr lang="fr-FR" sz="2400" dirty="0">
                <a:solidFill>
                  <a:srgbClr val="164194"/>
                </a:solidFill>
                <a:latin typeface="Arial"/>
                <a:cs typeface="Arial"/>
              </a:rPr>
              <a:t>, en mettant des </a:t>
            </a:r>
            <a:r>
              <a:rPr lang="fr-FR" sz="2400" b="1" dirty="0">
                <a:solidFill>
                  <a:srgbClr val="164194"/>
                </a:solidFill>
                <a:latin typeface="Arial"/>
                <a:cs typeface="Arial"/>
              </a:rPr>
              <a:t>outils</a:t>
            </a:r>
            <a:r>
              <a:rPr lang="fr-FR" sz="2400" dirty="0">
                <a:solidFill>
                  <a:srgbClr val="164194"/>
                </a:solidFill>
                <a:latin typeface="Arial"/>
                <a:cs typeface="Arial"/>
              </a:rPr>
              <a:t> et des </a:t>
            </a:r>
            <a:r>
              <a:rPr lang="fr-FR" sz="2400" b="1" dirty="0">
                <a:solidFill>
                  <a:srgbClr val="164194"/>
                </a:solidFill>
                <a:latin typeface="Arial"/>
                <a:cs typeface="Arial"/>
              </a:rPr>
              <a:t>lieux</a:t>
            </a:r>
            <a:r>
              <a:rPr lang="fr-FR" sz="2400" dirty="0">
                <a:solidFill>
                  <a:srgbClr val="164194"/>
                </a:solidFill>
                <a:latin typeface="Arial"/>
                <a:cs typeface="Arial"/>
              </a:rPr>
              <a:t> à </a:t>
            </a:r>
            <a:r>
              <a:rPr lang="fr-FR" sz="2400" dirty="0" smtClean="0">
                <a:solidFill>
                  <a:srgbClr val="164194"/>
                </a:solidFill>
                <a:latin typeface="Arial"/>
                <a:cs typeface="Arial"/>
              </a:rPr>
              <a:t>disposition</a:t>
            </a:r>
          </a:p>
          <a:p>
            <a:pPr marL="342900" indent="-342900" algn="just">
              <a:buFontTx/>
              <a:buChar char="-"/>
            </a:pPr>
            <a:endParaRPr lang="fr-FR" sz="2400" dirty="0">
              <a:solidFill>
                <a:srgbClr val="164194"/>
              </a:solidFill>
              <a:latin typeface="Arial"/>
              <a:cs typeface="Arial"/>
            </a:endParaRPr>
          </a:p>
          <a:p>
            <a:pPr marL="342900" indent="-342900" algn="just">
              <a:buFontTx/>
              <a:buChar char="-"/>
            </a:pPr>
            <a:r>
              <a:rPr lang="fr-FR" sz="2400" dirty="0">
                <a:solidFill>
                  <a:srgbClr val="164194"/>
                </a:solidFill>
                <a:latin typeface="Arial"/>
                <a:cs typeface="Arial"/>
              </a:rPr>
              <a:t>Qui rend accessible les </a:t>
            </a:r>
            <a:r>
              <a:rPr lang="fr-FR" sz="2400" b="1" dirty="0">
                <a:solidFill>
                  <a:srgbClr val="164194"/>
                </a:solidFill>
                <a:latin typeface="Arial"/>
                <a:cs typeface="Arial"/>
              </a:rPr>
              <a:t>travaux de recherche </a:t>
            </a:r>
            <a:endParaRPr lang="fr-FR" sz="2400" b="1" dirty="0" smtClean="0">
              <a:solidFill>
                <a:srgbClr val="164194"/>
              </a:solidFill>
              <a:latin typeface="Arial"/>
              <a:cs typeface="Arial"/>
            </a:endParaRPr>
          </a:p>
          <a:p>
            <a:pPr marL="342900" indent="-342900" algn="just">
              <a:buFontTx/>
              <a:buChar char="-"/>
            </a:pPr>
            <a:endParaRPr lang="fr-FR" sz="2400" b="1" dirty="0">
              <a:solidFill>
                <a:srgbClr val="164194"/>
              </a:solidFill>
              <a:latin typeface="Arial"/>
              <a:cs typeface="Arial"/>
            </a:endParaRPr>
          </a:p>
          <a:p>
            <a:pPr marL="342900" indent="-342900" algn="just">
              <a:buFontTx/>
              <a:buChar char="-"/>
            </a:pPr>
            <a:r>
              <a:rPr lang="fr-FR" sz="2400" dirty="0">
                <a:solidFill>
                  <a:srgbClr val="164194"/>
                </a:solidFill>
                <a:latin typeface="Arial"/>
                <a:cs typeface="Arial"/>
              </a:rPr>
              <a:t>Qui encourage les acteurs à fonder leur pratique sur la recherche et à </a:t>
            </a:r>
            <a:r>
              <a:rPr lang="fr-FR" sz="2400" b="1" dirty="0">
                <a:solidFill>
                  <a:srgbClr val="164194"/>
                </a:solidFill>
                <a:latin typeface="Arial"/>
                <a:cs typeface="Arial"/>
              </a:rPr>
              <a:t>documenter leurs innovations pour les partager</a:t>
            </a:r>
            <a:endParaRPr lang="fr-FR" sz="2400" dirty="0">
              <a:solidFill>
                <a:srgbClr val="164194"/>
              </a:solidFill>
              <a:latin typeface="Arial"/>
              <a:cs typeface="Arial"/>
            </a:endParaRPr>
          </a:p>
          <a:p>
            <a:pPr lvl="2">
              <a:buClr>
                <a:srgbClr val="1B8ED9"/>
              </a:buClr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86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338513" y="388938"/>
            <a:ext cx="5589587" cy="1258887"/>
          </a:xfrm>
        </p:spPr>
        <p:txBody>
          <a:bodyPr/>
          <a:lstStyle/>
          <a:p>
            <a:r>
              <a:rPr lang="fr-FR" dirty="0"/>
              <a:t>Entrer dans une dynamique qui touche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3338513" y="1792288"/>
            <a:ext cx="5805487" cy="4598987"/>
          </a:xfrm>
        </p:spPr>
        <p:txBody>
          <a:bodyPr>
            <a:normAutofit fontScale="62500" lnSpcReduction="20000"/>
          </a:bodyPr>
          <a:lstStyle/>
          <a:p>
            <a:pPr>
              <a:buSzPct val="100000"/>
            </a:pPr>
            <a:r>
              <a:rPr lang="fr-FR" dirty="0" smtClean="0"/>
              <a:t> </a:t>
            </a:r>
            <a:r>
              <a:rPr lang="fr-FR" b="1" dirty="0" smtClean="0"/>
              <a:t>ENSEIGNANTS</a:t>
            </a:r>
            <a:r>
              <a:rPr lang="fr-FR" dirty="0" smtClean="0"/>
              <a:t>…. </a:t>
            </a:r>
          </a:p>
          <a:p>
            <a:pPr lvl="1"/>
            <a:r>
              <a:rPr lang="fr-FR" sz="2900" dirty="0" smtClean="0"/>
              <a:t>Motiver </a:t>
            </a:r>
            <a:r>
              <a:rPr lang="fr-FR" sz="2900" dirty="0"/>
              <a:t>les acteurs </a:t>
            </a:r>
            <a:endParaRPr lang="fr-FR" dirty="0" smtClean="0"/>
          </a:p>
          <a:p>
            <a:pPr lvl="2"/>
            <a:r>
              <a:rPr lang="fr-FR" dirty="0">
                <a:solidFill>
                  <a:srgbClr val="183B7B"/>
                </a:solidFill>
                <a:latin typeface="Arial" charset="0"/>
              </a:rPr>
              <a:t>donner du sens à chacun, reconnaître les idées et les engagements, encourager les initiatives, proposer un réel développement professionnel </a:t>
            </a:r>
            <a:endParaRPr lang="fr-FR" dirty="0" smtClean="0">
              <a:solidFill>
                <a:srgbClr val="183B7B"/>
              </a:solidFill>
              <a:latin typeface="Arial" charset="0"/>
            </a:endParaRPr>
          </a:p>
          <a:p>
            <a:pPr lvl="1"/>
            <a:r>
              <a:rPr lang="fr-FR" sz="2900" dirty="0"/>
              <a:t>Améliorer les </a:t>
            </a:r>
            <a:r>
              <a:rPr lang="fr-FR" sz="2900" dirty="0" smtClean="0"/>
              <a:t>pratiques</a:t>
            </a:r>
          </a:p>
          <a:p>
            <a:pPr lvl="2"/>
            <a:r>
              <a:rPr lang="fr-FR" dirty="0">
                <a:solidFill>
                  <a:srgbClr val="183B7B"/>
                </a:solidFill>
                <a:latin typeface="Arial" charset="0"/>
              </a:rPr>
              <a:t>S’enrichir des tentatives et des découvertes de chacun</a:t>
            </a:r>
          </a:p>
          <a:p>
            <a:pPr lvl="2"/>
            <a:r>
              <a:rPr lang="fr-FR" dirty="0">
                <a:solidFill>
                  <a:srgbClr val="183B7B"/>
                </a:solidFill>
                <a:latin typeface="Arial" charset="0"/>
              </a:rPr>
              <a:t>apporter </a:t>
            </a:r>
            <a:r>
              <a:rPr lang="fr-FR" sz="2400" dirty="0">
                <a:solidFill>
                  <a:srgbClr val="183B7B"/>
                </a:solidFill>
                <a:latin typeface="Arial" charset="0"/>
              </a:rPr>
              <a:t>des formations devenues </a:t>
            </a:r>
            <a:r>
              <a:rPr lang="fr-FR" sz="2400" dirty="0" smtClean="0">
                <a:solidFill>
                  <a:srgbClr val="183B7B"/>
                </a:solidFill>
                <a:latin typeface="Arial" charset="0"/>
              </a:rPr>
              <a:t>nécessaires</a:t>
            </a:r>
            <a:endParaRPr lang="fr-FR" sz="2400" dirty="0">
              <a:solidFill>
                <a:srgbClr val="183B7B"/>
              </a:solidFill>
              <a:latin typeface="Arial" charset="0"/>
            </a:endParaRPr>
          </a:p>
          <a:p>
            <a:pPr lvl="2">
              <a:buClr>
                <a:srgbClr val="1B8ED9"/>
              </a:buClr>
            </a:pPr>
            <a:endParaRPr lang="fr-FR" sz="2900" b="1" dirty="0" smtClean="0">
              <a:solidFill>
                <a:srgbClr val="183B7B"/>
              </a:solidFill>
              <a:latin typeface="Arial" charset="0"/>
            </a:endParaRPr>
          </a:p>
          <a:p>
            <a:r>
              <a:rPr lang="fr-FR" sz="2900" b="1" dirty="0" smtClean="0">
                <a:solidFill>
                  <a:srgbClr val="183B7B"/>
                </a:solidFill>
                <a:ea typeface="+mn-ea"/>
                <a:cs typeface="+mn-cs"/>
              </a:rPr>
              <a:t>                  </a:t>
            </a:r>
            <a:r>
              <a:rPr lang="fr-FR" sz="2900" b="1" dirty="0">
                <a:solidFill>
                  <a:srgbClr val="183B7B"/>
                </a:solidFill>
                <a:ea typeface="+mn-ea"/>
                <a:cs typeface="+mn-cs"/>
              </a:rPr>
              <a:t>…&amp;    ELEVES  </a:t>
            </a:r>
          </a:p>
          <a:p>
            <a:pPr lvl="1"/>
            <a:r>
              <a:rPr lang="fr-FR" sz="2900" dirty="0" smtClean="0"/>
              <a:t>Nécessité </a:t>
            </a:r>
            <a:r>
              <a:rPr lang="fr-FR" sz="2900" dirty="0"/>
              <a:t>pour la société du XXI siècle d’</a:t>
            </a:r>
            <a:r>
              <a:rPr lang="fr-FR" altLang="ja-JP" sz="2900" dirty="0"/>
              <a:t>être habitué à la réflexivité, au partage d</a:t>
            </a:r>
            <a:r>
              <a:rPr lang="fr-FR" sz="2900" dirty="0"/>
              <a:t>’</a:t>
            </a:r>
            <a:r>
              <a:rPr lang="fr-FR" altLang="ja-JP" sz="2900" dirty="0"/>
              <a:t>idées et l</a:t>
            </a:r>
            <a:r>
              <a:rPr lang="fr-FR" sz="2900" dirty="0"/>
              <a:t>’</a:t>
            </a:r>
            <a:r>
              <a:rPr lang="fr-FR" altLang="ja-JP" sz="2900" dirty="0"/>
              <a:t>argumentation, à l</a:t>
            </a:r>
            <a:r>
              <a:rPr lang="fr-FR" sz="2900" dirty="0"/>
              <a:t>’</a:t>
            </a:r>
            <a:r>
              <a:rPr lang="fr-FR" altLang="ja-JP" sz="2900" dirty="0"/>
              <a:t>amélioration permanente, à la réactivité</a:t>
            </a:r>
            <a:r>
              <a:rPr lang="mr-IN" altLang="ja-JP" sz="2900" dirty="0"/>
              <a:t>…</a:t>
            </a:r>
            <a:endParaRPr lang="fr-FR" sz="2900" dirty="0"/>
          </a:p>
          <a:p>
            <a:pPr lvl="1"/>
            <a:r>
              <a:rPr lang="fr-FR" sz="2900" dirty="0"/>
              <a:t>Faire vivre les élèves dans une communauté où l’intelligence collective fait avancer tout le monde, pour qu’ils prennent l’habitude de travailler ainsi</a:t>
            </a:r>
          </a:p>
        </p:txBody>
      </p:sp>
    </p:spTree>
    <p:extLst>
      <p:ext uri="{BB962C8B-B14F-4D97-AF65-F5344CB8AC3E}">
        <p14:creationId xmlns:p14="http://schemas.microsoft.com/office/powerpoint/2010/main" val="13334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291569" y="388938"/>
            <a:ext cx="5589587" cy="1258887"/>
          </a:xfrm>
        </p:spPr>
        <p:txBody>
          <a:bodyPr>
            <a:normAutofit/>
          </a:bodyPr>
          <a:lstStyle/>
          <a:p>
            <a:r>
              <a:rPr lang="fr-FR" sz="3000" dirty="0"/>
              <a:t>Comment rendre l’académie apprenante </a:t>
            </a:r>
            <a:r>
              <a:rPr lang="fr-FR" sz="3000" dirty="0" smtClean="0"/>
              <a:t>?</a:t>
            </a:r>
            <a:endParaRPr lang="fr-FR" sz="30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3062742" y="1792288"/>
            <a:ext cx="5805487" cy="4598987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Créer </a:t>
            </a:r>
            <a:r>
              <a:rPr lang="fr-FR" dirty="0"/>
              <a:t>une envie : projet académique </a:t>
            </a:r>
            <a:r>
              <a:rPr lang="fr-FR" dirty="0" smtClean="0"/>
              <a:t>participatif</a:t>
            </a:r>
          </a:p>
          <a:p>
            <a:endParaRPr lang="fr-FR" dirty="0" smtClean="0"/>
          </a:p>
          <a:p>
            <a:r>
              <a:rPr lang="fr-FR" dirty="0" smtClean="0"/>
              <a:t>Faire </a:t>
            </a:r>
            <a:r>
              <a:rPr lang="fr-FR" dirty="0"/>
              <a:t>sens et système  </a:t>
            </a:r>
          </a:p>
          <a:p>
            <a:pPr lvl="1"/>
            <a:r>
              <a:rPr lang="fr-FR" dirty="0"/>
              <a:t>Des valeurs partagées : la boussole</a:t>
            </a:r>
          </a:p>
          <a:p>
            <a:pPr lvl="1"/>
            <a:r>
              <a:rPr lang="fr-FR" dirty="0"/>
              <a:t>Un alignement de l’organisation sur la stratégie</a:t>
            </a:r>
          </a:p>
          <a:p>
            <a:pPr lvl="2"/>
            <a:r>
              <a:rPr lang="fr-FR" dirty="0"/>
              <a:t>Création de réseaux et de groupes de travail </a:t>
            </a:r>
            <a:r>
              <a:rPr lang="fr-FR" dirty="0" err="1"/>
              <a:t>intercatégoriels</a:t>
            </a:r>
            <a:r>
              <a:rPr lang="fr-FR" dirty="0"/>
              <a:t> et </a:t>
            </a:r>
            <a:r>
              <a:rPr lang="fr-FR" dirty="0" err="1"/>
              <a:t>interdegrés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Valorisation de l’intelligence collective</a:t>
            </a:r>
          </a:p>
          <a:p>
            <a:pPr lvl="2"/>
            <a:r>
              <a:rPr lang="fr-FR" dirty="0"/>
              <a:t>Agilité organisationnelle  </a:t>
            </a:r>
          </a:p>
          <a:p>
            <a:pPr lvl="1"/>
            <a:r>
              <a:rPr lang="fr-FR" dirty="0"/>
              <a:t>Création collective de tableaux de bord utiles à chaque niveau (en cours)</a:t>
            </a:r>
          </a:p>
          <a:p>
            <a:pPr lvl="1"/>
            <a:r>
              <a:rPr lang="fr-FR" dirty="0"/>
              <a:t>Aligner toutes les décisions pour éviter les injonctions paradoxales</a:t>
            </a:r>
          </a:p>
          <a:p>
            <a:pPr lvl="1"/>
            <a:r>
              <a:rPr lang="fr-FR" dirty="0"/>
              <a:t>Emboiter les projets d’établissement, de réseau et d’académie : calendriers et axes (en cours) </a:t>
            </a:r>
          </a:p>
          <a:p>
            <a:endParaRPr lang="fr-FR" dirty="0" smtClean="0"/>
          </a:p>
          <a:p>
            <a:r>
              <a:rPr lang="fr-FR" dirty="0" smtClean="0"/>
              <a:t>Donner </a:t>
            </a:r>
            <a:r>
              <a:rPr lang="fr-FR" dirty="0"/>
              <a:t>accès à la recherche 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18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024720" y="388938"/>
            <a:ext cx="5589587" cy="1258887"/>
          </a:xfrm>
        </p:spPr>
        <p:txBody>
          <a:bodyPr>
            <a:normAutofit/>
          </a:bodyPr>
          <a:lstStyle/>
          <a:p>
            <a:r>
              <a:rPr lang="fr-FR" dirty="0" smtClean="0"/>
              <a:t>Echelles </a:t>
            </a:r>
            <a:r>
              <a:rPr lang="fr-FR" dirty="0"/>
              <a:t>territoriales et niveaux </a:t>
            </a:r>
            <a:r>
              <a:rPr lang="fr-FR" dirty="0" smtClean="0"/>
              <a:t>d’organisation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3004684" y="1792288"/>
            <a:ext cx="5805487" cy="4598987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 </a:t>
            </a:r>
            <a:r>
              <a:rPr lang="fr-FR" dirty="0" smtClean="0"/>
              <a:t>De </a:t>
            </a:r>
            <a:r>
              <a:rPr lang="fr-FR" dirty="0"/>
              <a:t>nombreuses échelles: de l’établissement à l’académie </a:t>
            </a:r>
          </a:p>
          <a:p>
            <a:endParaRPr lang="fr-FR" dirty="0" smtClean="0"/>
          </a:p>
          <a:p>
            <a:r>
              <a:rPr lang="fr-FR" dirty="0" smtClean="0"/>
              <a:t>Des </a:t>
            </a:r>
            <a:r>
              <a:rPr lang="fr-FR" dirty="0"/>
              <a:t>niveaux d’organisation qui coexistent: formels et informels ; la question des contraintes et des paradoxes</a:t>
            </a:r>
          </a:p>
          <a:p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/>
              <a:t>question des cadres et des régulations: réglementaires, stratégiques, organisationnels</a:t>
            </a:r>
          </a:p>
          <a:p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/>
              <a:t>place de la recherche et de l’expérimentation</a:t>
            </a:r>
          </a:p>
          <a:p>
            <a:endParaRPr lang="fr-FR" dirty="0" smtClean="0"/>
          </a:p>
          <a:p>
            <a:r>
              <a:rPr lang="fr-FR" dirty="0" smtClean="0"/>
              <a:t>Porosité </a:t>
            </a:r>
            <a:r>
              <a:rPr lang="fr-FR" dirty="0"/>
              <a:t>entre les cadres  et pensée en continuums: degrés de libertés, pilotage et semi autonomie</a:t>
            </a:r>
          </a:p>
          <a:p>
            <a:endParaRPr lang="fr-FR" dirty="0" smtClean="0"/>
          </a:p>
          <a:p>
            <a:r>
              <a:rPr lang="fr-FR" dirty="0" smtClean="0"/>
              <a:t>Des </a:t>
            </a:r>
            <a:r>
              <a:rPr lang="fr-FR" dirty="0"/>
              <a:t>freins réels: Comment fédérer et initier une dynamique collective et les transformations individuelles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41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148013" y="388938"/>
            <a:ext cx="5589587" cy="1258887"/>
          </a:xfrm>
        </p:spPr>
        <p:txBody>
          <a:bodyPr>
            <a:noAutofit/>
          </a:bodyPr>
          <a:lstStyle/>
          <a:p>
            <a:r>
              <a:rPr lang="fr-FR" sz="2800" dirty="0" smtClean="0"/>
              <a:t>Le </a:t>
            </a:r>
            <a:r>
              <a:rPr lang="fr-FR" sz="2800" i="1" dirty="0"/>
              <a:t>Learning By </a:t>
            </a:r>
            <a:r>
              <a:rPr lang="fr-FR" sz="2800" i="1" dirty="0" err="1" smtClean="0"/>
              <a:t>Being</a:t>
            </a:r>
            <a:r>
              <a:rPr lang="fr-FR" sz="2800" i="1" dirty="0" smtClean="0"/>
              <a:t> </a:t>
            </a:r>
            <a:r>
              <a:rPr lang="fr-FR" sz="2800" dirty="0" smtClean="0"/>
              <a:t>: pour </a:t>
            </a:r>
            <a:r>
              <a:rPr lang="fr-FR" sz="2800" dirty="0"/>
              <a:t>penser et construire une Ecole </a:t>
            </a:r>
            <a:r>
              <a:rPr lang="fr-FR" sz="2800" dirty="0" smtClean="0"/>
              <a:t>apprenante (1)</a:t>
            </a:r>
            <a:endParaRPr lang="fr-FR" sz="28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2990397" y="1792288"/>
            <a:ext cx="5805487" cy="4598987"/>
          </a:xfrm>
        </p:spPr>
        <p:txBody>
          <a:bodyPr>
            <a:normAutofit fontScale="77500" lnSpcReduction="20000"/>
          </a:bodyPr>
          <a:lstStyle/>
          <a:p>
            <a:pPr>
              <a:buSzPct val="100000"/>
            </a:pPr>
            <a:endParaRPr lang="fr-FR" dirty="0" smtClean="0"/>
          </a:p>
          <a:p>
            <a:pPr>
              <a:buSzPct val="100000"/>
            </a:pPr>
            <a:r>
              <a:rPr lang="fr-FR" dirty="0" smtClean="0"/>
              <a:t>Nécessité d’un nouveau paradigme éducatif pour la société du 21</a:t>
            </a:r>
            <a:r>
              <a:rPr lang="fr-FR" baseline="30000" dirty="0" smtClean="0"/>
              <a:t>ème</a:t>
            </a:r>
            <a:r>
              <a:rPr lang="fr-FR" dirty="0" smtClean="0"/>
              <a:t> siècle</a:t>
            </a:r>
          </a:p>
          <a:p>
            <a:pPr>
              <a:buSzPct val="100000"/>
            </a:pPr>
            <a:endParaRPr lang="fr-FR" dirty="0"/>
          </a:p>
          <a:p>
            <a:pPr>
              <a:buSzPct val="100000"/>
            </a:pPr>
            <a:r>
              <a:rPr lang="fr-FR" dirty="0" smtClean="0"/>
              <a:t>Définition </a:t>
            </a:r>
            <a:r>
              <a:rPr lang="fr-FR" dirty="0"/>
              <a:t>avec 2 niveaux qui coexistent :</a:t>
            </a:r>
          </a:p>
          <a:p>
            <a:pPr lvl="1"/>
            <a:r>
              <a:rPr lang="fr-FR" dirty="0"/>
              <a:t>« </a:t>
            </a:r>
            <a:r>
              <a:rPr lang="fr-FR" i="1" dirty="0"/>
              <a:t>By </a:t>
            </a:r>
            <a:r>
              <a:rPr lang="fr-FR" i="1" dirty="0" err="1"/>
              <a:t>Being</a:t>
            </a:r>
            <a:r>
              <a:rPr lang="fr-FR" dirty="0"/>
              <a:t> » : </a:t>
            </a:r>
            <a:r>
              <a:rPr lang="fr-FR" b="1" i="1" dirty="0"/>
              <a:t>Apprendre en étant </a:t>
            </a:r>
            <a:r>
              <a:rPr lang="fr-FR" b="1" dirty="0"/>
              <a:t>à</a:t>
            </a:r>
            <a:r>
              <a:rPr lang="fr-FR" b="1" i="1" dirty="0"/>
              <a:t> </a:t>
            </a:r>
            <a:r>
              <a:rPr lang="fr-FR" b="1" dirty="0"/>
              <a:t>l’échelle individuelle, </a:t>
            </a:r>
            <a:r>
              <a:rPr lang="fr-FR" dirty="0"/>
              <a:t>pris dans le continuum des composantes de </a:t>
            </a:r>
            <a:r>
              <a:rPr lang="fr-FR" dirty="0" smtClean="0"/>
              <a:t>l’individu</a:t>
            </a:r>
          </a:p>
          <a:p>
            <a:pPr lvl="1"/>
            <a:r>
              <a:rPr lang="fr-FR" dirty="0"/>
              <a:t>« </a:t>
            </a:r>
            <a:r>
              <a:rPr lang="fr-FR" i="1" dirty="0"/>
              <a:t> By </a:t>
            </a:r>
            <a:r>
              <a:rPr lang="fr-FR" i="1" dirty="0" err="1"/>
              <a:t>Being</a:t>
            </a:r>
            <a:r>
              <a:rPr lang="fr-FR" i="1" dirty="0"/>
              <a:t> </a:t>
            </a:r>
            <a:r>
              <a:rPr lang="fr-FR" dirty="0"/>
              <a:t>» </a:t>
            </a:r>
            <a:r>
              <a:rPr lang="fr-FR" b="1" dirty="0"/>
              <a:t>: </a:t>
            </a:r>
            <a:r>
              <a:rPr lang="fr-FR" b="1" i="1" dirty="0"/>
              <a:t>Apprendre en étant </a:t>
            </a:r>
            <a:r>
              <a:rPr lang="fr-FR" b="1" dirty="0"/>
              <a:t>à l’échelle interindividuelle </a:t>
            </a:r>
            <a:r>
              <a:rPr lang="fr-FR" dirty="0"/>
              <a:t>: incarner un rôle effectif et être reconnu au sein d’une communauté, d’un réseau, d’une organisation, d’un écosystème 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36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148013" y="388938"/>
            <a:ext cx="5589587" cy="1258887"/>
          </a:xfrm>
        </p:spPr>
        <p:txBody>
          <a:bodyPr>
            <a:noAutofit/>
          </a:bodyPr>
          <a:lstStyle/>
          <a:p>
            <a:r>
              <a:rPr lang="fr-FR" sz="2800" dirty="0" smtClean="0"/>
              <a:t>Le </a:t>
            </a:r>
            <a:r>
              <a:rPr lang="fr-FR" sz="2800" i="1" dirty="0"/>
              <a:t>Learning By </a:t>
            </a:r>
            <a:r>
              <a:rPr lang="fr-FR" sz="2800" i="1" dirty="0" err="1" smtClean="0"/>
              <a:t>Being</a:t>
            </a:r>
            <a:r>
              <a:rPr lang="fr-FR" sz="2800" i="1" dirty="0" smtClean="0"/>
              <a:t> </a:t>
            </a:r>
            <a:r>
              <a:rPr lang="fr-FR" sz="2800" dirty="0" smtClean="0"/>
              <a:t>: pour </a:t>
            </a:r>
            <a:r>
              <a:rPr lang="fr-FR" sz="2800" dirty="0"/>
              <a:t>penser et construire une Ecole </a:t>
            </a:r>
            <a:r>
              <a:rPr lang="fr-FR" sz="2800" dirty="0" smtClean="0"/>
              <a:t>apprenante (2)</a:t>
            </a:r>
            <a:endParaRPr lang="fr-FR" sz="28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2990397" y="1792288"/>
            <a:ext cx="5805487" cy="4598987"/>
          </a:xfrm>
        </p:spPr>
        <p:txBody>
          <a:bodyPr>
            <a:normAutofit fontScale="85000" lnSpcReduction="20000"/>
          </a:bodyPr>
          <a:lstStyle/>
          <a:p>
            <a:pPr>
              <a:buSzPct val="100000"/>
            </a:pPr>
            <a:r>
              <a:rPr lang="fr-FR" dirty="0" smtClean="0"/>
              <a:t>Un espace conceptuel commun de dialogue inter catégoriel, </a:t>
            </a:r>
            <a:r>
              <a:rPr lang="fr-FR" dirty="0" err="1" smtClean="0"/>
              <a:t>trans</a:t>
            </a:r>
            <a:r>
              <a:rPr lang="fr-FR" dirty="0" smtClean="0"/>
              <a:t>- et inter- disciplinaire et un cadre interprétatif </a:t>
            </a:r>
          </a:p>
          <a:p>
            <a:pPr>
              <a:buSzPct val="100000"/>
            </a:pPr>
            <a:endParaRPr lang="fr-FR" dirty="0" smtClean="0"/>
          </a:p>
          <a:p>
            <a:r>
              <a:rPr lang="fr-FR" dirty="0" smtClean="0"/>
              <a:t>Une grille d’analyse de l’existant: varier les niveaux d’analyse individuels/interindividuels et penser les continuums</a:t>
            </a:r>
          </a:p>
          <a:p>
            <a:endParaRPr lang="fr-FR" dirty="0" smtClean="0"/>
          </a:p>
          <a:p>
            <a:r>
              <a:rPr lang="fr-FR" dirty="0" smtClean="0"/>
              <a:t>Un cadre systémique opérationnel et pratique pour penser les actions et les interactions, construire de nouvelles synergies :passer de modèles cumulatifs à un modèle agrégatif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83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307670" y="388938"/>
            <a:ext cx="5589587" cy="1258887"/>
          </a:xfrm>
        </p:spPr>
        <p:txBody>
          <a:bodyPr>
            <a:normAutofit/>
          </a:bodyPr>
          <a:lstStyle/>
          <a:p>
            <a:r>
              <a:rPr lang="fr-FR" dirty="0" smtClean="0"/>
              <a:t>Un </a:t>
            </a:r>
            <a:r>
              <a:rPr lang="fr-FR" dirty="0"/>
              <a:t>cadre commun 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la </a:t>
            </a:r>
            <a:r>
              <a:rPr lang="fr-FR" dirty="0"/>
              <a:t>boussole des </a:t>
            </a:r>
            <a:r>
              <a:rPr lang="fr-FR" dirty="0" smtClean="0"/>
              <a:t>valeurs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3091770" y="1792288"/>
            <a:ext cx="5805487" cy="4598987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fr-FR" dirty="0"/>
              <a:t> 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58" y="1603557"/>
            <a:ext cx="6299199" cy="474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sous-partie">
  <a:themeElements>
    <a:clrScheme name="Personnalisée 1">
      <a:dk1>
        <a:srgbClr val="16419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119f9b1cd9f589f93a03fb976800c80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967D42-78B9-4666-AD0B-D1AD8F20AEAA}">
  <ds:schemaRefs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7B7124-B266-42FB-8DD0-5A44C66D15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C0B796-EFB2-440A-95E4-D8A9508E48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</TotalTime>
  <Words>866</Words>
  <Application>Microsoft Office PowerPoint</Application>
  <PresentationFormat>Affichage à l'écran (4:3)</PresentationFormat>
  <Paragraphs>139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page de sous-partie</vt:lpstr>
      <vt:lpstr>Présentation PowerPoint</vt:lpstr>
      <vt:lpstr>SOMMAIRE</vt:lpstr>
      <vt:lpstr>Qu’est-ce qu’une académie apprenante ? </vt:lpstr>
      <vt:lpstr>Entrer dans une dynamique qui touche</vt:lpstr>
      <vt:lpstr>Comment rendre l’académie apprenante ?</vt:lpstr>
      <vt:lpstr>Echelles territoriales et niveaux d’organisation</vt:lpstr>
      <vt:lpstr>Le Learning By Being : pour penser et construire une Ecole apprenante (1)</vt:lpstr>
      <vt:lpstr>Le Learning By Being : pour penser et construire une Ecole apprenante (2)</vt:lpstr>
      <vt:lpstr>Un cadre commun :  la boussole des valeurs</vt:lpstr>
      <vt:lpstr>Des actions mises en système</vt:lpstr>
      <vt:lpstr>Qu’est-ce qu’un établissement apprenant dans ce contexte ?</vt:lpstr>
      <vt:lpstr>Devenir une circonscription apprenante: l’exemple de la circonscription 17A de Paris</vt:lpstr>
      <vt:lpstr>Devenir une circonscription apprenante: l’exemple de la circonscription 17A de Paris</vt:lpstr>
      <vt:lpstr>Faire évoluer ses pratiques : quels effets ? (1)</vt:lpstr>
      <vt:lpstr>Faire évoluer ses pratiques : quels effets ? (2)</vt:lpstr>
      <vt:lpstr>Une définition synthétique</vt:lpstr>
      <vt:lpstr>Contact :  Nom et prénom  adresse mél  site internet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Administration centrale</cp:lastModifiedBy>
  <cp:revision>221</cp:revision>
  <cp:lastPrinted>2015-02-04T16:19:06Z</cp:lastPrinted>
  <dcterms:created xsi:type="dcterms:W3CDTF">2015-02-04T10:43:31Z</dcterms:created>
  <dcterms:modified xsi:type="dcterms:W3CDTF">2019-03-29T08:49:50Z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