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271" r:id="rId3"/>
    <p:sldId id="273" r:id="rId4"/>
    <p:sldId id="260" r:id="rId5"/>
    <p:sldId id="269" r:id="rId6"/>
    <p:sldId id="266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lde Routier" initials="M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CC0066"/>
    <a:srgbClr val="CC00FF"/>
    <a:srgbClr val="02A0D0"/>
    <a:srgbClr val="008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0908" autoAdjust="0"/>
  </p:normalViewPr>
  <p:slideViewPr>
    <p:cSldViewPr snapToGrid="0"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dans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RDY\services\Sciences_a_l'ecole\Classement_Rangement_\8_OLYMPIADES_INTERNATIONALES\IXO\Statistiqu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RDY\services\Sciences_a_l'ecole\Classement_Rangement_\9_CGENIAL\CGENIAL_COMMUN\CGENIAL_COMMUN_2016_2017\COMMUNICATION\CGENCOLL2017_statistiques_globales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'[Graphique dans Microsoft PowerPoint]Feuil1'!$A$2:$A$12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'[Graphique dans Microsoft PowerPoint]Feuil1'!$D$2:$D$12</c:f>
              <c:numCache>
                <c:formatCode>General</c:formatCode>
                <c:ptCount val="11"/>
                <c:pt idx="0">
                  <c:v>26</c:v>
                </c:pt>
                <c:pt idx="1">
                  <c:v>33</c:v>
                </c:pt>
                <c:pt idx="2">
                  <c:v>64</c:v>
                </c:pt>
                <c:pt idx="3">
                  <c:v>81</c:v>
                </c:pt>
                <c:pt idx="4">
                  <c:v>107</c:v>
                </c:pt>
                <c:pt idx="5">
                  <c:v>117</c:v>
                </c:pt>
                <c:pt idx="6">
                  <c:v>157</c:v>
                </c:pt>
                <c:pt idx="7">
                  <c:v>204</c:v>
                </c:pt>
                <c:pt idx="8">
                  <c:v>258</c:v>
                </c:pt>
                <c:pt idx="9">
                  <c:v>299</c:v>
                </c:pt>
                <c:pt idx="10">
                  <c:v>314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F3C-495B-8F31-9E8E4D66E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35552"/>
        <c:axId val="180367744"/>
      </c:scatterChart>
      <c:valAx>
        <c:axId val="16493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367744"/>
        <c:crosses val="autoZero"/>
        <c:crossBetween val="midCat"/>
      </c:valAx>
      <c:valAx>
        <c:axId val="1803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b="1"/>
                  <a:t>Nombre</a:t>
                </a:r>
                <a:r>
                  <a:rPr lang="fr-FR" sz="1100" b="1" baseline="0"/>
                  <a:t> d'équipement</a:t>
                </a:r>
                <a:endParaRPr lang="fr-FR" sz="1100" b="1"/>
              </a:p>
            </c:rich>
          </c:tx>
          <c:layout>
            <c:manualLayout>
              <c:xMode val="edge"/>
              <c:yMode val="edge"/>
              <c:x val="2.1367521367521368E-2"/>
              <c:y val="0.225378102637568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93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Mention honorable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2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A7-4798-97D8-7FEF9C24B5F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Bronze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A7-4798-97D8-7FEF9C24B5F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Argent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A7-4798-97D8-7FEF9C24B5F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Feuil1!$E$2:$E$7</c:f>
              <c:numCache>
                <c:formatCode>General</c:formatCode>
                <c:ptCount val="6"/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A7-4798-97D8-7FEF9C24B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00160"/>
        <c:axId val="40710144"/>
      </c:barChart>
      <c:catAx>
        <c:axId val="407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r-FR"/>
          </a:p>
        </c:txPr>
        <c:crossAx val="40710144"/>
        <c:crosses val="autoZero"/>
        <c:auto val="1"/>
        <c:lblAlgn val="ctr"/>
        <c:lblOffset val="100"/>
        <c:noMultiLvlLbl val="0"/>
      </c:catAx>
      <c:valAx>
        <c:axId val="4071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700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869834307992204"/>
          <c:y val="0.49398716699155298"/>
          <c:w val="0.29726169590643275"/>
          <c:h val="0.3730555555555555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Nombre</a:t>
            </a:r>
            <a:r>
              <a:rPr lang="fr-FR" sz="1600" baseline="0" dirty="0"/>
              <a:t> </a:t>
            </a:r>
            <a:r>
              <a:rPr lang="fr-FR" sz="1600" baseline="0" dirty="0" smtClean="0"/>
              <a:t>d'élèves</a:t>
            </a:r>
            <a:br>
              <a:rPr lang="fr-FR" sz="1600" baseline="0" dirty="0" smtClean="0"/>
            </a:br>
            <a:r>
              <a:rPr lang="fr-FR" sz="1600" baseline="0" dirty="0" smtClean="0"/>
              <a:t>impliqués</a:t>
            </a:r>
            <a:endParaRPr lang="fr-FR" sz="1600" dirty="0"/>
          </a:p>
        </c:rich>
      </c:tx>
      <c:layout>
        <c:manualLayout>
          <c:xMode val="edge"/>
          <c:yMode val="edge"/>
          <c:x val="0.15578480017682619"/>
          <c:y val="0.1399545248559507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84148511372859"/>
          <c:y val="9.1533333333333342E-2"/>
          <c:w val="0.85285022807676203"/>
          <c:h val="0.782214285714285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Feuil1!$D$2:$D$10</c:f>
              <c:numCache>
                <c:formatCode>General</c:formatCode>
                <c:ptCount val="9"/>
                <c:pt idx="0">
                  <c:v>849</c:v>
                </c:pt>
                <c:pt idx="1">
                  <c:v>1749</c:v>
                </c:pt>
                <c:pt idx="2">
                  <c:v>1483</c:v>
                </c:pt>
                <c:pt idx="3">
                  <c:v>5685</c:v>
                </c:pt>
                <c:pt idx="4">
                  <c:v>6883</c:v>
                </c:pt>
                <c:pt idx="5">
                  <c:v>8956</c:v>
                </c:pt>
                <c:pt idx="6">
                  <c:v>9848</c:v>
                </c:pt>
                <c:pt idx="7">
                  <c:v>9355</c:v>
                </c:pt>
                <c:pt idx="8">
                  <c:v>8315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F6-4FA4-BD9E-1C1480F0B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64160"/>
        <c:axId val="40765696"/>
      </c:barChart>
      <c:catAx>
        <c:axId val="4076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65696"/>
        <c:crosses val="autoZero"/>
        <c:auto val="1"/>
        <c:lblAlgn val="ctr"/>
        <c:lblOffset val="100"/>
        <c:noMultiLvlLbl val="0"/>
      </c:catAx>
      <c:valAx>
        <c:axId val="40765696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6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65B8E-F79A-44D3-9624-2232CB0DAD5F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9EF3-0740-4A8C-819A-9E8B5B6EB1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7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81D0C-8415-4DEF-91C8-9845BFBB85F5}" type="slidenum">
              <a:rPr lang="fr-FR" altLang="fr-FR"/>
              <a:pPr/>
              <a:t>1</a:t>
            </a:fld>
            <a:endParaRPr lang="fr-FR" altLang="fr-FR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Réunion du comité de pilotage de "Sciences à l'École", vendredi 26 juin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75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9EF3-0740-4A8C-819A-9E8B5B6EB1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18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Réunion du comité de pilotage de "Sciences à l'École", vendredi 26 juin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D878C-73B2-4876-9602-72E06C3C74DB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846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 smtClean="0"/>
              <a:t>Principe d’appel à candidatures (</a:t>
            </a:r>
            <a:r>
              <a:rPr lang="fr-FR" dirty="0" err="1" smtClean="0"/>
              <a:t>cf</a:t>
            </a:r>
            <a:r>
              <a:rPr lang="fr-FR" dirty="0" smtClean="0"/>
              <a:t> coût achat, coût</a:t>
            </a:r>
            <a:r>
              <a:rPr lang="fr-FR" baseline="0" dirty="0" smtClean="0"/>
              <a:t> de </a:t>
            </a:r>
            <a:r>
              <a:rPr lang="fr-FR" dirty="0" smtClean="0"/>
              <a:t>fonctionnement</a:t>
            </a:r>
            <a:r>
              <a:rPr lang="fr-FR" baseline="0" dirty="0" smtClean="0"/>
              <a:t> annuel, surtout pour génome, et maintenance</a:t>
            </a:r>
            <a:r>
              <a:rPr lang="fr-FR" baseline="0" dirty="0" smtClean="0"/>
              <a:t>).</a:t>
            </a:r>
            <a:endParaRPr lang="fr-FR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 smtClean="0"/>
              <a:t>Nature du matériel prêté – quels moments d’utilisation ?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 smtClean="0"/>
              <a:t>Enseignements</a:t>
            </a:r>
            <a:r>
              <a:rPr lang="fr-FR" baseline="0" dirty="0" smtClean="0"/>
              <a:t> d’exploration, cours, atelier scientifique, TPE, EPI, EGLS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baseline="0" dirty="0" smtClean="0"/>
              <a:t>Articulation action culturelle et action éducative dans le champ des programmes – pédagogie de projet – pédagogie du contexte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baseline="0" dirty="0" smtClean="0"/>
              <a:t>Intervenants extérieurs possibles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baseline="0" dirty="0" smtClean="0"/>
              <a:t>Beaucoup d’interdisciplinarité – projet à monter dans le dossier</a:t>
            </a:r>
          </a:p>
          <a:p>
            <a:pPr algn="l"/>
            <a:endParaRPr lang="fr-FR" baseline="0" dirty="0" smtClean="0"/>
          </a:p>
          <a:p>
            <a:pPr algn="l"/>
            <a:r>
              <a:rPr lang="fr-FR" baseline="0" dirty="0" smtClean="0"/>
              <a:t>Idées de la science : contribuer au bien scientifique commun (collecte de données,  tendance sciences participatives)  + fonctionnement en réseau (partage d’information) + partage du matériel entre établissements (avec notre aval + parfois convention</a:t>
            </a:r>
            <a:r>
              <a:rPr lang="fr-FR" baseline="0" dirty="0" smtClean="0"/>
              <a:t>).</a:t>
            </a:r>
            <a:endParaRPr lang="fr-FR" baseline="0" dirty="0" smtClean="0"/>
          </a:p>
          <a:p>
            <a:pPr algn="l"/>
            <a:endParaRPr lang="fr-FR" baseline="0" dirty="0" smtClean="0"/>
          </a:p>
          <a:p>
            <a:pPr algn="l"/>
            <a:r>
              <a:rPr lang="fr-FR" baseline="0" dirty="0" smtClean="0"/>
              <a:t>Gestion de données : travail conjoint math- sciences (physique) </a:t>
            </a:r>
            <a:r>
              <a:rPr lang="fr-FR" baseline="0" dirty="0" smtClean="0"/>
              <a:t>possible.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9EF3-0740-4A8C-819A-9E8B5B6EB18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0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Bénévolat des professeurs</a:t>
            </a:r>
            <a:r>
              <a:rPr lang="fr-FR" baseline="0" dirty="0" smtClean="0"/>
              <a:t> et de nombreux intervenants…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9EF3-0740-4A8C-819A-9E8B5B6EB1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1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135 projets lycées dont 9 LP – 95 projets déposés et 3 LP finalistes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110 projets inscrits dont 11 LP – 1 LP au final</a:t>
            </a:r>
          </a:p>
          <a:p>
            <a:endParaRPr lang="fr-FR" dirty="0" smtClean="0"/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l’issue du 1</a:t>
            </a:r>
            <a:r>
              <a:rPr lang="fr-F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tour d’inscriptions du concours « CGénial-lycée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compte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projets répartis dans 19 académies et impliquant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858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élèves,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dont 45% de filles (contre 65 projets, 21 académies et 672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élèves,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dont 34% de filles l’an passé).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ce qui concerne les inscriptions « collège », on compte 216 projets, 31 académies, 6426 élèves (contre 223 projets, 31 académies et 6746 élèves l’année passée).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rappelé qu’un second tour d’inscription reste ouvert jusqu’au 11 février 2018 (il ne peut cependant donner lieu au versement d’une subvention).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Parmi les 59 projets « lycée » inscrits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pour discipline dominante la physique-chimie (5 de chimie, 27 de physique), soit 54 %,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pour discipline dominante les sciences de l’ingénieur, soit 8,5 %,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pour discipline dominante les SVT, soit 17 %,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pour discipline dominante l’enseignement technologique et professionnel, soit 17 %,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impliquent d’autres disciplines dominantes (Informatique, Mathématiques, Biotechnologie, environnement…)  soit 3,5 %.</a:t>
            </a:r>
          </a:p>
          <a:p>
            <a:pPr>
              <a:spcBef>
                <a:spcPts val="600"/>
              </a:spcBef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proportions, qui semblent montrer une prédominance de la physique, doivent cependant être tempérées du fait que les projets sont très souvent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interdisciplinaires et utilisent,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généralement,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physique et mathématiques.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finale nationale du concours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Cgénial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aura lieu le vendredi 25 mai 2018 à la Cité de l’espace, à Toulouse.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troisième année d’ouverture du concours aux lycées professionnels : à l’issue de ce 1</a:t>
            </a:r>
            <a:r>
              <a:rPr lang="fr-F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tour, 12 projets sont issus de lycées professionnels (7 en 2017, 9 en 2016 et 7 en 2015).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9EF3-0740-4A8C-819A-9E8B5B6EB18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6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3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87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79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858000" cy="5064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02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5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0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1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15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6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94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5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FDA9-9CDA-4DFC-99CF-2F193228E79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4DBF-3117-4D43-A045-CFAD1A77B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83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25.png"/><Relationship Id="rId3" Type="http://schemas.openxmlformats.org/officeDocument/2006/relationships/image" Target="../media/image1.jpg"/><Relationship Id="rId21" Type="http://schemas.microsoft.com/office/2007/relationships/hdphoto" Target="../media/hdphoto8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microsoft.com/office/2007/relationships/hdphoto" Target="../media/hdphoto6.wdp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chart" Target="../charts/chart1.xml"/><Relationship Id="rId5" Type="http://schemas.openxmlformats.org/officeDocument/2006/relationships/image" Target="../media/image18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openxmlformats.org/officeDocument/2006/relationships/image" Target="../media/image21.png"/><Relationship Id="rId19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image" Target="../media/image20.emf"/><Relationship Id="rId14" Type="http://schemas.openxmlformats.org/officeDocument/2006/relationships/image" Target="../media/image23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chart" Target="../charts/chart2.xml"/><Relationship Id="rId5" Type="http://schemas.openxmlformats.org/officeDocument/2006/relationships/image" Target="../media/image29.jpeg"/><Relationship Id="rId10" Type="http://schemas.microsoft.com/office/2007/relationships/hdphoto" Target="../media/hdphoto12.wdp"/><Relationship Id="rId4" Type="http://schemas.openxmlformats.org/officeDocument/2006/relationships/image" Target="../media/image10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microsoft.com/office/2007/relationships/hdphoto" Target="../media/hdphoto14.wdp"/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13.wdp"/><Relationship Id="rId5" Type="http://schemas.openxmlformats.org/officeDocument/2006/relationships/image" Target="../media/image10.png"/><Relationship Id="rId15" Type="http://schemas.openxmlformats.org/officeDocument/2006/relationships/image" Target="../media/image39.jpeg"/><Relationship Id="rId10" Type="http://schemas.openxmlformats.org/officeDocument/2006/relationships/image" Target="../media/image36.png"/><Relationship Id="rId4" Type="http://schemas.openxmlformats.org/officeDocument/2006/relationships/hyperlink" Target="Video_Cgenial_liste_lecture_22sept_v2.xspf" TargetMode="External"/><Relationship Id="rId9" Type="http://schemas.openxmlformats.org/officeDocument/2006/relationships/image" Target="../media/image35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" y="0"/>
            <a:ext cx="9180000" cy="36980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07504" y="5667503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FR" sz="24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</a:rPr>
              <a:t>Lundi 5 février 2018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1" y="3629793"/>
            <a:ext cx="229741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30286" y="1079398"/>
            <a:ext cx="7083428" cy="2865437"/>
            <a:chOff x="106507729" y="105350005"/>
            <a:chExt cx="7082959" cy="2864408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8" t="8112" r="36230" b="6903"/>
            <a:stretch>
              <a:fillRect/>
            </a:stretch>
          </p:blipFill>
          <p:spPr bwMode="auto">
            <a:xfrm>
              <a:off x="108872862" y="106521399"/>
              <a:ext cx="219469" cy="586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507729" y="105350005"/>
              <a:ext cx="7082959" cy="2864408"/>
              <a:chOff x="106507729" y="105350005"/>
              <a:chExt cx="7082959" cy="2864408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" r="8276" b="1706"/>
              <a:stretch>
                <a:fillRect/>
              </a:stretch>
            </p:blipFill>
            <p:spPr bwMode="auto">
              <a:xfrm flipV="1">
                <a:off x="106626660" y="107082011"/>
                <a:ext cx="6087111" cy="1132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5" r="7883" b="1706"/>
              <a:stretch>
                <a:fillRect/>
              </a:stretch>
            </p:blipFill>
            <p:spPr bwMode="auto">
              <a:xfrm>
                <a:off x="106599865" y="105350005"/>
                <a:ext cx="6113906" cy="1132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 Box 8"/>
              <p:cNvSpPr txBox="1">
                <a:spLocks noChangeArrowheads="1"/>
              </p:cNvSpPr>
              <p:nvPr/>
            </p:nvSpPr>
            <p:spPr bwMode="auto">
              <a:xfrm>
                <a:off x="106507729" y="106324600"/>
                <a:ext cx="1543821" cy="856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3000" b="1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5</a:t>
                </a:r>
                <a:r>
                  <a:rPr kumimoji="0" lang="fr-FR" altLang="fr-FR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permanents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Cellule ressource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«</a:t>
                </a:r>
                <a:r>
                  <a:rPr kumimoji="0" lang="fr-FR" altLang="fr-FR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Sciences </a:t>
                </a:r>
                <a:r>
                  <a:rPr kumimoji="0" lang="fr-FR" altLang="fr-F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à l’École»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88" t="7111" r="36330" b="14656"/>
              <a:stretch>
                <a:fillRect/>
              </a:stretch>
            </p:blipFill>
            <p:spPr bwMode="auto">
              <a:xfrm>
                <a:off x="107928060" y="106588998"/>
                <a:ext cx="130319" cy="448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9" t="5748" r="22597" b="7980"/>
              <a:stretch>
                <a:fillRect/>
              </a:stretch>
            </p:blipFill>
            <p:spPr bwMode="auto">
              <a:xfrm>
                <a:off x="110308803" y="106379668"/>
                <a:ext cx="260744" cy="809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77" t="3874" r="27115" b="4984"/>
              <a:stretch>
                <a:fillRect/>
              </a:stretch>
            </p:blipFill>
            <p:spPr bwMode="auto">
              <a:xfrm>
                <a:off x="111236742" y="106222542"/>
                <a:ext cx="266131" cy="1070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43" t="4236" r="6194" b="2118"/>
              <a:stretch>
                <a:fillRect/>
              </a:stretch>
            </p:blipFill>
            <p:spPr bwMode="auto">
              <a:xfrm>
                <a:off x="111976572" y="105959976"/>
                <a:ext cx="451488" cy="161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62" t="4851" r="5844"/>
              <a:stretch>
                <a:fillRect/>
              </a:stretch>
            </p:blipFill>
            <p:spPr bwMode="auto">
              <a:xfrm>
                <a:off x="112904694" y="105578461"/>
                <a:ext cx="685994" cy="2437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108058379" y="106357244"/>
                <a:ext cx="897975" cy="801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32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Correspondants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académiques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</a:t>
                </a:r>
                <a:r>
                  <a:rPr kumimoji="0" lang="fr-FR" altLang="fr-FR" sz="9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Inspecteurs</a:t>
                </a:r>
                <a:r>
                  <a:rPr kumimoji="0" lang="fr-FR" altLang="fr-FR" sz="1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)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109044268" y="106357244"/>
                <a:ext cx="1299304" cy="935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260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Membres de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Comités scientifiques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(Inspecteurs, Enseignants, Chercheurs, Ingénieurs)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10569547" y="106333560"/>
                <a:ext cx="879486" cy="657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850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Établissements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scolaires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111510189" y="106333064"/>
                <a:ext cx="872148" cy="648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1130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Enseignants du second degré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112382337" y="106259813"/>
                <a:ext cx="1117240" cy="822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3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</a:t>
                </a:r>
                <a:r>
                  <a:rPr kumimoji="0" lang="fr-FR" altLang="fr-FR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fr-FR" altLang="fr-FR" sz="3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000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élèves</a:t>
                </a:r>
                <a:endPara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0" y="0"/>
            <a:ext cx="9144000" cy="3698060"/>
          </a:xfrm>
          <a:prstGeom prst="rect">
            <a:avLst/>
          </a:prstGeom>
          <a:blipFill>
            <a:blip r:embed="rId10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55285" y="513611"/>
            <a:ext cx="7886700" cy="1325563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« Sciences à l’École »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endParaRPr lang="fr-FR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99810" y="3974326"/>
            <a:ext cx="42421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Depuis 2004, promotion de la </a:t>
            </a:r>
            <a:r>
              <a:rPr lang="fr-FR" dirty="0"/>
              <a:t>culture scientifique et technique </a:t>
            </a:r>
            <a:r>
              <a:rPr lang="fr-FR" dirty="0" smtClean="0"/>
              <a:t>auprès </a:t>
            </a:r>
            <a:r>
              <a:rPr lang="fr-FR" dirty="0"/>
              <a:t>des collégiens et </a:t>
            </a:r>
            <a:r>
              <a:rPr lang="fr-FR" dirty="0" smtClean="0"/>
              <a:t>lycéens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dirty="0" smtClean="0"/>
              <a:t>Pilotage :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de concours </a:t>
            </a: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e plans d’équipements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7153" y="6389999"/>
            <a:ext cx="3078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Réseau d’établissements impliqués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" y="190942"/>
            <a:ext cx="1378451" cy="108000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55602" y="3221690"/>
            <a:ext cx="3546218" cy="3456000"/>
            <a:chOff x="555602" y="3221690"/>
            <a:chExt cx="3546218" cy="3456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" t="1955" r="2086"/>
            <a:stretch/>
          </p:blipFill>
          <p:spPr bwMode="auto">
            <a:xfrm>
              <a:off x="555602" y="3221690"/>
              <a:ext cx="3546218" cy="34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7" r="31084"/>
            <a:stretch/>
          </p:blipFill>
          <p:spPr bwMode="auto">
            <a:xfrm>
              <a:off x="816593" y="3560360"/>
              <a:ext cx="98464" cy="37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ZoneTexte 25"/>
          <p:cNvSpPr txBox="1"/>
          <p:nvPr/>
        </p:nvSpPr>
        <p:spPr>
          <a:xfrm>
            <a:off x="804087" y="6373065"/>
            <a:ext cx="3147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Réseau d’établissements impliqués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8193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2" y="-27384"/>
            <a:ext cx="9180000" cy="3698060"/>
          </a:xfrm>
          <a:prstGeom prst="rect">
            <a:avLst/>
          </a:prstGeom>
          <a:blipFill>
            <a:blip r:embed="rId3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5"/>
          <p:cNvSpPr txBox="1">
            <a:spLocks/>
          </p:cNvSpPr>
          <p:nvPr/>
        </p:nvSpPr>
        <p:spPr bwMode="auto">
          <a:xfrm>
            <a:off x="0" y="962194"/>
            <a:ext cx="9144000" cy="8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F4E79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E79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E79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E79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E79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fr-FR" altLang="fr-FR" dirty="0" smtClean="0">
                <a:solidFill>
                  <a:srgbClr val="002060"/>
                </a:solidFill>
              </a:rPr>
              <a:t>Organigramme de fonctionnement</a:t>
            </a:r>
          </a:p>
          <a:p>
            <a:pPr algn="ctr" eaLnBrk="1" hangingPunct="1"/>
            <a:r>
              <a:rPr lang="fr-FR" altLang="fr-FR" dirty="0" smtClean="0">
                <a:solidFill>
                  <a:srgbClr val="002060"/>
                </a:solidFill>
              </a:rPr>
              <a:t>de « Sciences à l’École »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fld id="{1AC2DEE6-AE80-4578-82B6-406B47C6875B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7913" y="17095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7" y="4060820"/>
            <a:ext cx="1182501" cy="54000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7" y="2170820"/>
            <a:ext cx="690245" cy="9000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02" y="2170820"/>
            <a:ext cx="693721" cy="90000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49" y="4060820"/>
            <a:ext cx="1265625" cy="5400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451" y="1976284"/>
            <a:ext cx="6448121" cy="45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46" y="2797"/>
            <a:ext cx="9144000" cy="3698060"/>
          </a:xfrm>
          <a:prstGeom prst="rect">
            <a:avLst/>
          </a:prstGeom>
          <a:blipFill>
            <a:blip r:embed="rId3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13215"/>
            <a:ext cx="9144000" cy="1258124"/>
          </a:xfrm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fr-FR" sz="1800" dirty="0" smtClean="0"/>
              <a:t>Prêt de matériel scientifique de </a:t>
            </a:r>
            <a:r>
              <a:rPr lang="fr-FR" sz="1800" dirty="0"/>
              <a:t>pointe</a:t>
            </a:r>
            <a:br>
              <a:rPr lang="fr-FR" sz="1800" dirty="0"/>
            </a:br>
            <a:r>
              <a:rPr lang="fr-FR" sz="1800" dirty="0" smtClean="0"/>
              <a:t>Stage </a:t>
            </a:r>
            <a:r>
              <a:rPr lang="fr-FR" sz="1800" dirty="0"/>
              <a:t>de formation pour les enseignants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Expériences dans les classes</a:t>
            </a:r>
            <a:br>
              <a:rPr lang="fr-FR" sz="1800" dirty="0" smtClean="0"/>
            </a:br>
            <a:r>
              <a:rPr lang="fr-FR" sz="1800" dirty="0"/>
              <a:t>P</a:t>
            </a:r>
            <a:r>
              <a:rPr lang="fr-FR" sz="1800" dirty="0" smtClean="0"/>
              <a:t>artenariat avec des organismes de recherche</a:t>
            </a:r>
            <a:endParaRPr lang="fr-FR" sz="1800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63457" y="1307463"/>
            <a:ext cx="8817086" cy="469647"/>
            <a:chOff x="272796" y="1579012"/>
            <a:chExt cx="8817086" cy="469647"/>
          </a:xfrm>
        </p:grpSpPr>
        <p:sp>
          <p:nvSpPr>
            <p:cNvPr id="9" name="ZoneTexte 8"/>
            <p:cNvSpPr txBox="1"/>
            <p:nvPr/>
          </p:nvSpPr>
          <p:spPr>
            <a:xfrm>
              <a:off x="3234681" y="1579012"/>
              <a:ext cx="1311570" cy="469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EXPERTS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72796" y="1579012"/>
              <a:ext cx="1064816" cy="469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ASTRO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884885" y="1579012"/>
              <a:ext cx="1204997" cy="469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SISMOS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481569" y="1579012"/>
              <a:ext cx="1132618" cy="469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MÉTÉO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22804" y="1579012"/>
              <a:ext cx="1388067" cy="469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GÉNOME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614165" y="1579012"/>
              <a:ext cx="1349818" cy="469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COSMOS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" y="190942"/>
            <a:ext cx="1378451" cy="10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2" b="10370"/>
          <a:stretch/>
        </p:blipFill>
        <p:spPr>
          <a:xfrm>
            <a:off x="7286048" y="2973355"/>
            <a:ext cx="1516919" cy="13788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48" y="5587686"/>
            <a:ext cx="1518612" cy="106636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9">
            <a:lum bright="10000"/>
          </a:blip>
          <a:srcRect r="16732" b="25185"/>
          <a:stretch/>
        </p:blipFill>
        <p:spPr>
          <a:xfrm>
            <a:off x="1921919" y="5597658"/>
            <a:ext cx="1275346" cy="107806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0" r="7730"/>
          <a:stretch/>
        </p:blipFill>
        <p:spPr>
          <a:xfrm>
            <a:off x="5897343" y="5597657"/>
            <a:ext cx="1276866" cy="107806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25"/>
          <a:stretch/>
        </p:blipFill>
        <p:spPr>
          <a:xfrm>
            <a:off x="282820" y="2960692"/>
            <a:ext cx="1514718" cy="137872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r="16208"/>
          <a:stretch/>
        </p:blipFill>
        <p:spPr>
          <a:xfrm>
            <a:off x="7286048" y="4431957"/>
            <a:ext cx="1518612" cy="107723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44616"/>
          <a:stretch/>
        </p:blipFill>
        <p:spPr>
          <a:xfrm>
            <a:off x="3317165" y="5597657"/>
            <a:ext cx="1057582" cy="106809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" r="2564"/>
          <a:stretch/>
        </p:blipFill>
        <p:spPr>
          <a:xfrm>
            <a:off x="285100" y="4431958"/>
            <a:ext cx="1516919" cy="107723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0" y="5601730"/>
            <a:ext cx="1519199" cy="106809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61"/>
          <a:stretch/>
        </p:blipFill>
        <p:spPr>
          <a:xfrm>
            <a:off x="4470078" y="5597657"/>
            <a:ext cx="1297664" cy="1085421"/>
          </a:xfrm>
          <a:prstGeom prst="rect">
            <a:avLst/>
          </a:prstGeom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0" y="457087"/>
            <a:ext cx="9144000" cy="54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Plans d’équipement</a:t>
            </a:r>
            <a:endParaRPr lang="fr-FR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678797"/>
              </p:ext>
            </p:extLst>
          </p:nvPr>
        </p:nvGraphicFramePr>
        <p:xfrm>
          <a:off x="2355608" y="3187418"/>
          <a:ext cx="4425091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pSp>
        <p:nvGrpSpPr>
          <p:cNvPr id="30" name="Groupe 29"/>
          <p:cNvGrpSpPr/>
          <p:nvPr/>
        </p:nvGrpSpPr>
        <p:grpSpPr>
          <a:xfrm>
            <a:off x="5005782" y="3320158"/>
            <a:ext cx="1254678" cy="1852245"/>
            <a:chOff x="5030809" y="3214422"/>
            <a:chExt cx="1254678" cy="1852245"/>
          </a:xfrm>
        </p:grpSpPr>
        <p:sp>
          <p:nvSpPr>
            <p:cNvPr id="4" name="Rectangle 3"/>
            <p:cNvSpPr/>
            <p:nvPr/>
          </p:nvSpPr>
          <p:spPr>
            <a:xfrm>
              <a:off x="5042841" y="3214422"/>
              <a:ext cx="1242646" cy="1852245"/>
            </a:xfrm>
            <a:prstGeom prst="rect">
              <a:avLst/>
            </a:prstGeom>
            <a:solidFill>
              <a:srgbClr val="02A0D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5030809" y="4970573"/>
              <a:ext cx="1242646" cy="0"/>
            </a:xfrm>
            <a:prstGeom prst="straightConnector1">
              <a:avLst/>
            </a:prstGeom>
            <a:ln>
              <a:solidFill>
                <a:srgbClr val="008FC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672" y="4028301"/>
              <a:ext cx="900000" cy="898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8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3846" y="2796"/>
            <a:ext cx="9144000" cy="3787665"/>
          </a:xfrm>
          <a:prstGeom prst="rect">
            <a:avLst/>
          </a:prstGeom>
          <a:blipFill>
            <a:blip r:embed="rId3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462128" y="3193091"/>
            <a:ext cx="157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Médailles et mentions</a:t>
            </a:r>
          </a:p>
          <a:p>
            <a:pPr algn="ctr"/>
            <a:r>
              <a:rPr lang="fr-FR" sz="1200" dirty="0" smtClean="0"/>
              <a:t> à l’international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767561" y="1319984"/>
            <a:ext cx="5608878" cy="461665"/>
            <a:chOff x="2352545" y="1588592"/>
            <a:chExt cx="5608878" cy="461665"/>
          </a:xfrm>
        </p:grpSpPr>
        <p:sp>
          <p:nvSpPr>
            <p:cNvPr id="22" name="ZoneTexte 21"/>
            <p:cNvSpPr txBox="1"/>
            <p:nvPr/>
          </p:nvSpPr>
          <p:spPr>
            <a:xfrm>
              <a:off x="2352545" y="1588592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CHIMIE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473195" y="1588592"/>
              <a:ext cx="1488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PHYSIQUE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008240" y="1588592"/>
              <a:ext cx="1934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2AAD7"/>
                  </a:solidFill>
                  <a:latin typeface="+mn-lt"/>
                </a:rPr>
                <a:t>GEOSCIENCES</a:t>
              </a:r>
              <a:endParaRPr lang="fr-FR" sz="2400" b="1" dirty="0">
                <a:solidFill>
                  <a:srgbClr val="02AAD7"/>
                </a:solidFill>
                <a:latin typeface="+mn-lt"/>
              </a:endParaRPr>
            </a:p>
          </p:txBody>
        </p:sp>
      </p:grpSp>
      <p:sp>
        <p:nvSpPr>
          <p:cNvPr id="28" name="Titre 1"/>
          <p:cNvSpPr txBox="1">
            <a:spLocks/>
          </p:cNvSpPr>
          <p:nvPr/>
        </p:nvSpPr>
        <p:spPr>
          <a:xfrm>
            <a:off x="0" y="457087"/>
            <a:ext cx="9144000" cy="547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Olympiades internationales</a:t>
            </a:r>
            <a:endParaRPr lang="fr-FR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492134" y="4914526"/>
            <a:ext cx="2227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Elèves sélectionnés en 2017</a:t>
            </a:r>
            <a:endParaRPr lang="fr-FR" sz="14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" y="190942"/>
            <a:ext cx="1378451" cy="108000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041370" y="5256392"/>
            <a:ext cx="7264469" cy="1626142"/>
            <a:chOff x="1101512" y="5256392"/>
            <a:chExt cx="7264469" cy="1626142"/>
          </a:xfrm>
        </p:grpSpPr>
        <p:grpSp>
          <p:nvGrpSpPr>
            <p:cNvPr id="5" name="Groupe 4"/>
            <p:cNvGrpSpPr/>
            <p:nvPr/>
          </p:nvGrpSpPr>
          <p:grpSpPr>
            <a:xfrm>
              <a:off x="3512480" y="5265342"/>
              <a:ext cx="2387200" cy="1608242"/>
              <a:chOff x="3449204" y="5265342"/>
              <a:chExt cx="2387200" cy="1608242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3779651" y="6565807"/>
                <a:ext cx="17263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France (Géosciences)</a:t>
                </a:r>
                <a:endParaRPr lang="fr-FR" sz="1400" dirty="0"/>
              </a:p>
            </p:txBody>
          </p:sp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204" y="5265342"/>
                <a:ext cx="2387200" cy="1342800"/>
              </a:xfrm>
              <a:prstGeom prst="rect">
                <a:avLst/>
              </a:prstGeom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1101512" y="5256392"/>
              <a:ext cx="1790400" cy="1617192"/>
              <a:chOff x="1049951" y="5265342"/>
              <a:chExt cx="1790400" cy="1617192"/>
            </a:xfrm>
          </p:grpSpPr>
          <p:sp>
            <p:nvSpPr>
              <p:cNvPr id="40" name="ZoneTexte 39"/>
              <p:cNvSpPr txBox="1"/>
              <p:nvPr/>
            </p:nvSpPr>
            <p:spPr>
              <a:xfrm>
                <a:off x="1165354" y="6574757"/>
                <a:ext cx="15595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Thaïlande (Chimie)</a:t>
                </a:r>
                <a:endParaRPr lang="fr-FR" sz="1400" dirty="0"/>
              </a:p>
            </p:txBody>
          </p:sp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951" y="5265342"/>
                <a:ext cx="1790400" cy="1342800"/>
              </a:xfrm>
              <a:prstGeom prst="rect">
                <a:avLst/>
              </a:prstGeom>
            </p:spPr>
          </p:pic>
        </p:grpSp>
        <p:grpSp>
          <p:nvGrpSpPr>
            <p:cNvPr id="8" name="Groupe 7"/>
            <p:cNvGrpSpPr/>
            <p:nvPr/>
          </p:nvGrpSpPr>
          <p:grpSpPr>
            <a:xfrm>
              <a:off x="6520248" y="5265342"/>
              <a:ext cx="1845733" cy="1617192"/>
              <a:chOff x="6520248" y="5265342"/>
              <a:chExt cx="1845733" cy="1617192"/>
            </a:xfrm>
          </p:grpSpPr>
          <p:sp>
            <p:nvSpPr>
              <p:cNvPr id="42" name="ZoneTexte 41"/>
              <p:cNvSpPr txBox="1"/>
              <p:nvPr/>
            </p:nvSpPr>
            <p:spPr>
              <a:xfrm>
                <a:off x="6591054" y="6574757"/>
                <a:ext cx="170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Indonésie (Physique)</a:t>
                </a:r>
              </a:p>
            </p:txBody>
          </p:sp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11" r="15271"/>
              <a:stretch/>
            </p:blipFill>
            <p:spPr>
              <a:xfrm>
                <a:off x="6520248" y="5265342"/>
                <a:ext cx="1845733" cy="1342800"/>
              </a:xfrm>
              <a:prstGeom prst="rect">
                <a:avLst/>
              </a:prstGeom>
            </p:spPr>
          </p:pic>
        </p:grpSp>
      </p:grpSp>
      <p:sp>
        <p:nvSpPr>
          <p:cNvPr id="32" name="Titre 1"/>
          <p:cNvSpPr txBox="1">
            <a:spLocks/>
          </p:cNvSpPr>
          <p:nvPr/>
        </p:nvSpPr>
        <p:spPr>
          <a:xfrm>
            <a:off x="159912" y="3193091"/>
            <a:ext cx="5015295" cy="1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 smtClean="0"/>
              <a:t>Sélection des délégations françaises</a:t>
            </a:r>
          </a:p>
          <a:p>
            <a:pPr>
              <a:lnSpc>
                <a:spcPct val="100000"/>
              </a:lnSpc>
            </a:pPr>
            <a:r>
              <a:rPr lang="fr-FR" sz="1800" dirty="0" smtClean="0"/>
              <a:t>Préparation des élèves (stages, révisions…)</a:t>
            </a:r>
          </a:p>
          <a:p>
            <a:pPr>
              <a:lnSpc>
                <a:spcPct val="100000"/>
              </a:lnSpc>
            </a:pPr>
            <a:r>
              <a:rPr lang="fr-FR" sz="1800" dirty="0" smtClean="0"/>
              <a:t>Accompagnement aux Olympiades Internationales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16350" y="2031985"/>
            <a:ext cx="4511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02AAD7"/>
                </a:solidFill>
              </a:defRPr>
            </a:lvl1pPr>
          </a:lstStyle>
          <a:p>
            <a:pPr algn="ctr"/>
            <a:r>
              <a:rPr lang="fr-FR" dirty="0">
                <a:solidFill>
                  <a:schemeClr val="accent2"/>
                </a:solidFill>
              </a:rPr>
              <a:t>2000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élèves formés </a:t>
            </a:r>
            <a:r>
              <a:rPr lang="fr-FR" sz="1600" b="0" dirty="0" smtClean="0">
                <a:solidFill>
                  <a:schemeClr val="accent2"/>
                </a:solidFill>
              </a:rPr>
              <a:t/>
            </a:r>
            <a:br>
              <a:rPr lang="fr-FR" sz="1600" b="0" dirty="0" smtClean="0">
                <a:solidFill>
                  <a:schemeClr val="accent2"/>
                </a:solidFill>
              </a:rPr>
            </a:br>
            <a:r>
              <a:rPr lang="fr-FR" sz="1800" b="0" dirty="0" smtClean="0">
                <a:solidFill>
                  <a:schemeClr val="tx1"/>
                </a:solidFill>
              </a:rPr>
              <a:t>sur </a:t>
            </a:r>
            <a:r>
              <a:rPr lang="fr-FR" sz="1800" b="0" dirty="0">
                <a:solidFill>
                  <a:schemeClr val="tx1"/>
                </a:solidFill>
              </a:rPr>
              <a:t>toute la France chaque année depuis 2009</a:t>
            </a:r>
          </a:p>
        </p:txBody>
      </p:sp>
      <p:graphicFrame>
        <p:nvGraphicFramePr>
          <p:cNvPr id="30" name="Graphique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32263"/>
              </p:ext>
            </p:extLst>
          </p:nvPr>
        </p:nvGraphicFramePr>
        <p:xfrm>
          <a:off x="4933239" y="2469657"/>
          <a:ext cx="4104000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2926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82" y="-11269"/>
            <a:ext cx="9144000" cy="3698060"/>
          </a:xfrm>
          <a:prstGeom prst="rect">
            <a:avLst/>
          </a:prstGeom>
          <a:blipFill>
            <a:blip r:embed="rId3">
              <a:alphaModFix am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4311" y="1312383"/>
            <a:ext cx="4895379" cy="480131"/>
          </a:xfr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2AAD7"/>
                </a:solidFill>
                <a:latin typeface="+mn-lt"/>
                <a:ea typeface="+mn-ea"/>
                <a:cs typeface="+mn-cs"/>
              </a:rPr>
              <a:t>Projets </a:t>
            </a:r>
            <a:r>
              <a:rPr lang="fr-FR" sz="2800" b="1" dirty="0" smtClean="0">
                <a:solidFill>
                  <a:srgbClr val="02AAD7"/>
                </a:solidFill>
                <a:latin typeface="+mn-lt"/>
                <a:ea typeface="+mn-ea"/>
                <a:cs typeface="+mn-cs"/>
              </a:rPr>
              <a:t> scientifiques  innovants</a:t>
            </a:r>
            <a:endParaRPr lang="fr-FR" sz="2800" b="1" dirty="0">
              <a:solidFill>
                <a:srgbClr val="02AAD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2680" y="2856591"/>
            <a:ext cx="3735754" cy="147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dirty="0" smtClean="0"/>
              <a:t>Subvention aux projets</a:t>
            </a:r>
          </a:p>
          <a:p>
            <a:pPr>
              <a:lnSpc>
                <a:spcPct val="100000"/>
              </a:lnSpc>
            </a:pPr>
            <a:r>
              <a:rPr lang="fr-FR" sz="1800" dirty="0" smtClean="0"/>
              <a:t>Subvention aux finales académiques</a:t>
            </a:r>
          </a:p>
          <a:p>
            <a:pPr>
              <a:lnSpc>
                <a:spcPct val="100000"/>
              </a:lnSpc>
            </a:pPr>
            <a:r>
              <a:rPr lang="fr-FR" sz="1800" dirty="0" smtClean="0"/>
              <a:t>Organisation de la </a:t>
            </a:r>
            <a:r>
              <a:rPr lang="fr-FR" sz="1800" dirty="0" smtClean="0">
                <a:hlinkClick r:id="rId4" action="ppaction://hlinkfile"/>
              </a:rPr>
              <a:t>finale nationale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693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Concours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CGénial</a:t>
            </a:r>
            <a:endParaRPr lang="fr-FR" sz="28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1" y="190942"/>
            <a:ext cx="1378451" cy="1080000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81517" y="2015356"/>
            <a:ext cx="8180967" cy="830997"/>
            <a:chOff x="1301968" y="1588592"/>
            <a:chExt cx="5237706" cy="830997"/>
          </a:xfrm>
        </p:grpSpPr>
        <p:sp>
          <p:nvSpPr>
            <p:cNvPr id="20" name="ZoneTexte 19"/>
            <p:cNvSpPr txBox="1"/>
            <p:nvPr/>
          </p:nvSpPr>
          <p:spPr>
            <a:xfrm>
              <a:off x="1301968" y="1773258"/>
              <a:ext cx="1036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2400" b="1">
                  <a:solidFill>
                    <a:srgbClr val="02AAD7"/>
                  </a:solidFill>
                </a:defRPr>
              </a:lvl1pPr>
            </a:lstStyle>
            <a:p>
              <a:r>
                <a:rPr lang="fr-FR" dirty="0">
                  <a:solidFill>
                    <a:schemeClr val="accent2"/>
                  </a:solidFill>
                </a:rPr>
                <a:t>325 </a:t>
              </a:r>
              <a:r>
                <a:rPr lang="fr-FR" dirty="0" smtClean="0">
                  <a:solidFill>
                    <a:schemeClr val="accent2"/>
                  </a:solidFill>
                </a:rPr>
                <a:t>projets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850715" y="1588592"/>
              <a:ext cx="20892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accent2"/>
                  </a:solidFill>
                </a:rPr>
                <a:t>4</a:t>
              </a:r>
              <a:r>
                <a:rPr lang="fr-FR" sz="2400" b="1" baseline="30000" dirty="0">
                  <a:solidFill>
                    <a:schemeClr val="accent2"/>
                  </a:solidFill>
                </a:rPr>
                <a:t>ème</a:t>
              </a:r>
              <a:r>
                <a:rPr lang="fr-FR" sz="2400" b="1" dirty="0">
                  <a:solidFill>
                    <a:schemeClr val="accent2"/>
                  </a:solidFill>
                </a:rPr>
                <a:t> concours </a:t>
              </a:r>
              <a:endParaRPr lang="fr-FR" sz="24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chemeClr val="accent2"/>
                  </a:solidFill>
                </a:rPr>
                <a:t>de </a:t>
              </a:r>
              <a:r>
                <a:rPr lang="fr-FR" sz="2400" b="1" dirty="0">
                  <a:solidFill>
                    <a:schemeClr val="accent2"/>
                  </a:solidFill>
                </a:rPr>
                <a:t>l’éducation </a:t>
              </a:r>
              <a:r>
                <a:rPr lang="fr-FR" sz="2400" b="1" dirty="0" smtClean="0">
                  <a:solidFill>
                    <a:schemeClr val="accent2"/>
                  </a:solidFill>
                </a:rPr>
                <a:t>nationale</a:t>
              </a:r>
              <a:endParaRPr lang="fr-FR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62601" y="1773258"/>
              <a:ext cx="1077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2400" b="1">
                  <a:solidFill>
                    <a:srgbClr val="02AAD7"/>
                  </a:solidFill>
                </a:defRPr>
              </a:lvl1pPr>
            </a:lstStyle>
            <a:p>
              <a:r>
                <a:rPr lang="fr-FR" dirty="0">
                  <a:solidFill>
                    <a:schemeClr val="accent2"/>
                  </a:solidFill>
                </a:rPr>
                <a:t>8300 </a:t>
              </a:r>
              <a:r>
                <a:rPr lang="fr-FR" dirty="0" smtClean="0">
                  <a:solidFill>
                    <a:schemeClr val="accent2"/>
                  </a:solidFill>
                </a:rPr>
                <a:t>élèves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12" y="262942"/>
            <a:ext cx="2193286" cy="936000"/>
          </a:xfrm>
          <a:prstGeom prst="rect">
            <a:avLst/>
          </a:prstGeom>
        </p:spPr>
      </p:pic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5261277" y="3201795"/>
            <a:ext cx="3275859" cy="3384000"/>
            <a:chOff x="4813543" y="2653604"/>
            <a:chExt cx="3856446" cy="3983750"/>
          </a:xfrm>
        </p:grpSpPr>
        <p:pic>
          <p:nvPicPr>
            <p:cNvPr id="1028" name="Picture 4" descr="X:\Sciences_a_l'ecole\Classement_Rangement_\9_CGENIAL\CGENIAL_COMMUN\CGENIAL_COMMUN_2016_2017\COMMUNICATION\PHOTOS_VIDEO\Finale Nationale\JBG_CGENIAL_Finale_2017\SAE_Halle1_1_v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618" y="3973237"/>
              <a:ext cx="2010563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X:\Sciences_a_l'ecole\Classement_Rangement_\9_CGENIAL\CGENIAL_COMMUN\CGENIAL_COMMUN_2016_2017\COMMUNICATION\PHOTOS_VIDEO\Finale Nationale\JBG_CGENIAL_Finale_2017\SAE_SC7_2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7"/>
            <a:stretch/>
          </p:blipFill>
          <p:spPr bwMode="auto">
            <a:xfrm>
              <a:off x="4813544" y="5377354"/>
              <a:ext cx="834749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X:\Sciences_a_l'ecole\Classement_Rangement_\9_CGENIAL\CGENIAL_COMMUN\CGENIAL_COMMUN_2016_2017\COMMUNICATION\PHOTOS_VIDEO\Finale Nationale\JBG_CGENIAL_Finale_2017\SAE_SC13_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539" y="3973237"/>
              <a:ext cx="88245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X:\Sciences_a_l'ecole\Classement_Rangement_\9_CGENIAL\CGENIAL_COMMUN\CGENIAL_COMMUN_2016_2017\COMMUNICATION\PHOTOS_VIDEO\Finale Nationale\JBG_CGENIAL_Finale_2017\SAE_SL20_1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81"/>
            <a:stretch/>
          </p:blipFill>
          <p:spPr bwMode="auto">
            <a:xfrm>
              <a:off x="4813543" y="3973236"/>
              <a:ext cx="832716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X:\Sciences_a_l'ecole\Classement_Rangement_\9_CGENIAL\CGENIAL_COMMUN\CGENIAL_COMMUN_2016_2017\COMMUNICATION\PHOTOS_VIDEO\Finale Nationale\Photo_EugenieMartinez_FCG_LowDef\concours-cgnial-2017--la-finale-_34900572511_o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3"/>
            <a:stretch/>
          </p:blipFill>
          <p:spPr bwMode="auto">
            <a:xfrm>
              <a:off x="5711619" y="5377354"/>
              <a:ext cx="295837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X:\Sciences_a_l'ecole\Classement_Rangement_\9_CGENIAL\CGENIAL_COMMUN\CGENIAL_COMMUN_2016_2017\COMMUNICATION\PHOTOS_VIDEO\Finale Nationale\Photo_EugenieMartinez_FCG_LowDef\groupe_eleve_dsc_6053_34221965543_o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" t="7536" r="2946"/>
            <a:stretch/>
          </p:blipFill>
          <p:spPr bwMode="auto">
            <a:xfrm>
              <a:off x="4813544" y="2653604"/>
              <a:ext cx="2261533" cy="125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X:\Sciences_a_l'ecole\Classement_Rangement_\9_CGENIAL\CGENIAL_COMMUN\CGENIAL_COMMUN_2016_2017\COMMUNICATION\PHOTOS_VIDEO\Finale Nationale\JBG_CGENIAL_Finale_2017\SAE_SC21_2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" r="11581"/>
            <a:stretch/>
          </p:blipFill>
          <p:spPr bwMode="auto">
            <a:xfrm>
              <a:off x="7142438" y="2653604"/>
              <a:ext cx="1527551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3" name="Graphique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89177"/>
              </p:ext>
            </p:extLst>
          </p:nvPr>
        </p:nvGraphicFramePr>
        <p:xfrm>
          <a:off x="481517" y="4439137"/>
          <a:ext cx="4067271" cy="227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23813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338</Words>
  <Application>Microsoft Office PowerPoint</Application>
  <PresentationFormat>Affichage à l'écran (4:3)</PresentationFormat>
  <Paragraphs>102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« Sciences à l’École »  </vt:lpstr>
      <vt:lpstr>Présentation PowerPoint</vt:lpstr>
      <vt:lpstr>Prêt de matériel scientifique de pointe Stage de formation pour les enseignants Expériences dans les classes Partenariat avec des organismes de recherche</vt:lpstr>
      <vt:lpstr>Présentation PowerPoint</vt:lpstr>
      <vt:lpstr>Projets  scientifiques  innovants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Routier</dc:creator>
  <cp:lastModifiedBy>Beatrice MICHEL</cp:lastModifiedBy>
  <cp:revision>91</cp:revision>
  <dcterms:created xsi:type="dcterms:W3CDTF">2016-12-07T11:15:12Z</dcterms:created>
  <dcterms:modified xsi:type="dcterms:W3CDTF">2018-03-16T14:40:00Z</dcterms:modified>
</cp:coreProperties>
</file>