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4" r:id="rId5"/>
    <p:sldId id="281" r:id="rId6"/>
    <p:sldId id="266" r:id="rId7"/>
    <p:sldId id="280" r:id="rId8"/>
    <p:sldId id="275" r:id="rId9"/>
    <p:sldId id="261" r:id="rId10"/>
    <p:sldId id="262" r:id="rId11"/>
    <p:sldId id="278" r:id="rId12"/>
    <p:sldId id="286" r:id="rId13"/>
    <p:sldId id="282" r:id="rId14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C9B0"/>
    <a:srgbClr val="0094C8"/>
    <a:srgbClr val="E36BA7"/>
    <a:srgbClr val="FDA403"/>
    <a:srgbClr val="A3A62A"/>
    <a:srgbClr val="F0ACCE"/>
    <a:srgbClr val="ED9DC5"/>
    <a:srgbClr val="D9A68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872" autoAdjust="0"/>
  </p:normalViewPr>
  <p:slideViewPr>
    <p:cSldViewPr>
      <p:cViewPr>
        <p:scale>
          <a:sx n="80" d="100"/>
          <a:sy n="80" d="100"/>
        </p:scale>
        <p:origin x="-780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80DFFA7-D311-4C04-891B-1275E432F7EC}" type="datetimeFigureOut">
              <a:rPr lang="fr-FR"/>
              <a:pPr>
                <a:defRPr/>
              </a:pPr>
              <a:t>25/08/2014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EF0D9A2-AFB5-4A74-A08D-AF944EB8AC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54130C-80DC-46AB-BC55-4B19736C9C8E}" type="slidenum">
              <a:rPr lang="fr-FR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mtClean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59350" cy="3719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6463"/>
            <a:ext cx="4984750" cy="4464050"/>
          </a:xfrm>
          <a:noFill/>
        </p:spPr>
        <p:txBody>
          <a:bodyPr wrap="square" lIns="92688" tIns="46344" rIns="92688" bIns="4634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74B495A-31AC-4BBF-AD43-2FC745AFC682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1CE6A7AD-FDAB-4E9D-9742-9D06B7C8090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D741F23F-01F5-4213-842F-E313271E0EB5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12255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773238"/>
            <a:ext cx="8075613" cy="375285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847E929-CBCA-4873-8E64-DB479EF87817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A043810-06AA-4924-89CB-B87AA96D0378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4CF8D2B9-0E8D-43FF-92D6-E950144AB6C8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3960813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0413" y="1773238"/>
            <a:ext cx="3962400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184092B-46AC-44D7-A83A-11C97B23A2A8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C44414D4-B770-4FB2-B0E7-2539FA13AB02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D3BD462-DDBD-45B2-AB6A-F09A3A5D7540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0B7C7A81-BACE-436E-9673-179B2B439F6A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3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6F559FF7-D115-4010-BEE1-C4D187F6F3DE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EA7BB317-4C15-48DB-B2BC-81CB236EFE50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4"/>
          <p:cNvSpPr>
            <a:spLocks/>
          </p:cNvSpPr>
          <p:nvPr userDrawn="1"/>
        </p:nvSpPr>
        <p:spPr bwMode="gray">
          <a:xfrm>
            <a:off x="107950" y="95250"/>
            <a:ext cx="8928100" cy="1246188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78BBB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 i="1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486400" y="762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smtClean="0">
              <a:solidFill>
                <a:srgbClr val="000000"/>
              </a:solidFill>
              <a:latin typeface="Lucida Grande" charset="0"/>
            </a:endParaRPr>
          </a:p>
        </p:txBody>
      </p:sp>
      <p:cxnSp>
        <p:nvCxnSpPr>
          <p:cNvPr id="1028" name="Connecteur droit 3"/>
          <p:cNvCxnSpPr>
            <a:cxnSpLocks noChangeShapeType="1"/>
          </p:cNvCxnSpPr>
          <p:nvPr userDrawn="1"/>
        </p:nvCxnSpPr>
        <p:spPr bwMode="auto">
          <a:xfrm>
            <a:off x="1547813" y="6308725"/>
            <a:ext cx="6985000" cy="0"/>
          </a:xfrm>
          <a:prstGeom prst="line">
            <a:avLst/>
          </a:prstGeom>
          <a:noFill/>
          <a:ln w="9525">
            <a:solidFill>
              <a:srgbClr val="78BBBC"/>
            </a:solidFill>
            <a:round/>
            <a:headEnd/>
            <a:tailEnd/>
          </a:ln>
        </p:spPr>
      </p:cxn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07561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 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30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184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partie </a:t>
            </a:r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 bwMode="auto">
          <a:xfrm>
            <a:off x="7667625" y="6396038"/>
            <a:ext cx="9366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rgbClr val="78BBBC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598299E-AB59-4B2A-BF24-A129B6E409FF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3"/>
          </p:nvPr>
        </p:nvSpPr>
        <p:spPr bwMode="auto">
          <a:xfrm>
            <a:off x="1651000" y="6372225"/>
            <a:ext cx="3048000" cy="2968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000" i="0">
                <a:latin typeface="+mn-lt"/>
                <a:ea typeface="+mn-ea"/>
                <a:cs typeface="ＭＳ Ｐゴシック"/>
              </a:defRPr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  <p:pic>
        <p:nvPicPr>
          <p:cNvPr id="1033" name="Image 12"/>
          <p:cNvPicPr>
            <a:picLocks noChangeAspect="1"/>
          </p:cNvPicPr>
          <p:nvPr userDrawn="1"/>
        </p:nvPicPr>
        <p:blipFill>
          <a:blip r:embed="rId14"/>
          <a:srcRect t="16887" b="17810"/>
          <a:stretch>
            <a:fillRect/>
          </a:stretch>
        </p:blipFill>
        <p:spPr bwMode="auto">
          <a:xfrm>
            <a:off x="95250" y="6324600"/>
            <a:ext cx="14192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0795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5367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19939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4511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78BBBC"/>
          </a:solidFill>
          <a:latin typeface="+mn-lt"/>
          <a:ea typeface="+mn-ea"/>
          <a:cs typeface="+mn-cs"/>
        </a:defRPr>
      </a:lvl1pPr>
      <a:lvl2pPr marL="520700" indent="-3429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905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2543175" indent="-266700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913063" indent="-1905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33702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38274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42846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47418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olleges-rentree-20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olleges-rentree-2014" TargetMode="External"/><Relationship Id="rId2" Type="http://schemas.openxmlformats.org/officeDocument/2006/relationships/hyperlink" Target="http://cache.media.education.gouv.fr/file/06_Juin/40/9/DP-2014_lancement_conference_nationale_evaluation_eleves_333409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lleges-rentree-201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lleges-rentree-201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scol.education.fr/colleges-rentree-201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gouv.fr/pid25535/bulletin_officiel.html?cid_bo=7964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scol.education.fr/colleges-rentree-201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lleges-rentree-201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olleges-rentree-201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lleges-rentree-201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lleges-rentree-201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lleges-rentree-201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olleges-rentree-2014" TargetMode="External"/><Relationship Id="rId2" Type="http://schemas.openxmlformats.org/officeDocument/2006/relationships/hyperlink" Target="http://cache.media.education.gouv.fr/file/06_Juin/38/8/CSP_Socle_commun_de_connaissances_competences_culture_328388.pdf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lleges-rentree-20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6088062" cy="296863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/>
              <a:t>Ministère de l’éducation nationale, de l’enseignement supérieur et de la recherche – DGESCO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chemeClr val="tx1"/>
                </a:solidFill>
                <a:hlinkClick r:id="rId3"/>
              </a:rPr>
              <a:t>http://eduscol.education.fr/colleges-rentree-2014</a:t>
            </a:r>
            <a:endParaRPr lang="fr-FR" altLang="fr-FR" smtClean="0">
              <a:solidFill>
                <a:schemeClr val="tx1"/>
              </a:solidFill>
            </a:endParaRPr>
          </a:p>
        </p:txBody>
      </p:sp>
      <p:sp>
        <p:nvSpPr>
          <p:cNvPr id="15362" name="Espace réservé du numéro de diapositive 4"/>
          <p:cNvSpPr txBox="1">
            <a:spLocks noGrp="1"/>
          </p:cNvSpPr>
          <p:nvPr/>
        </p:nvSpPr>
        <p:spPr bwMode="auto">
          <a:xfrm>
            <a:off x="7667625" y="63960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fr-FR" sz="900">
                <a:solidFill>
                  <a:srgbClr val="78BBBC"/>
                </a:solidFill>
              </a:rPr>
              <a:t>&gt;</a:t>
            </a:r>
            <a:r>
              <a:rPr lang="fr-FR" sz="900" b="1">
                <a:solidFill>
                  <a:srgbClr val="78BBBC"/>
                </a:solidFill>
              </a:rPr>
              <a:t> </a:t>
            </a:r>
            <a:fld id="{29CE3D9A-05D8-42DE-A6CB-2C08270F20AC}" type="slidenum">
              <a:rPr lang="fr-FR" sz="900" b="1">
                <a:solidFill>
                  <a:srgbClr val="78BBBC"/>
                </a:solidFill>
              </a:rPr>
              <a:pPr algn="r" eaLnBrk="0" hangingPunct="0"/>
              <a:t>1</a:t>
            </a:fld>
            <a:endParaRPr lang="fr-FR" sz="900" b="1">
              <a:solidFill>
                <a:srgbClr val="78BBBC"/>
              </a:solidFill>
            </a:endParaRPr>
          </a:p>
        </p:txBody>
      </p:sp>
      <p:sp>
        <p:nvSpPr>
          <p:cNvPr id="2052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911225" y="1989138"/>
            <a:ext cx="7200900" cy="1944687"/>
          </a:xfrm>
        </p:spPr>
        <p:txBody>
          <a:bodyPr/>
          <a:lstStyle/>
          <a:p>
            <a:pPr marL="177800" indent="-177800" algn="ctr" eaLnBrk="1" hangingPunct="1">
              <a:spcBef>
                <a:spcPct val="50000"/>
              </a:spcBef>
              <a:buClr>
                <a:srgbClr val="78BBBC"/>
              </a:buClr>
              <a:buFont typeface="Wingdings" pitchFamily="2" charset="2"/>
              <a:buNone/>
              <a:defRPr/>
            </a:pPr>
            <a:r>
              <a:rPr lang="fr-FR" altLang="fr-FR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Collèges</a:t>
            </a:r>
          </a:p>
          <a:p>
            <a:pPr marL="177800" indent="-177800" algn="ctr" eaLnBrk="1" hangingPunct="1">
              <a:spcBef>
                <a:spcPct val="50000"/>
              </a:spcBef>
              <a:buClr>
                <a:srgbClr val="78BBBC"/>
              </a:buClr>
              <a:buFont typeface="Wingdings" pitchFamily="2" charset="2"/>
              <a:buNone/>
              <a:defRPr/>
            </a:pPr>
            <a:r>
              <a:rPr lang="fr-FR" altLang="fr-FR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Rentrée 2014</a:t>
            </a:r>
          </a:p>
        </p:txBody>
      </p:sp>
      <p:sp>
        <p:nvSpPr>
          <p:cNvPr id="15364" name="Espace réservé du numéro de diapositive 4"/>
          <p:cNvSpPr txBox="1">
            <a:spLocks noGrp="1"/>
          </p:cNvSpPr>
          <p:nvPr/>
        </p:nvSpPr>
        <p:spPr bwMode="auto">
          <a:xfrm>
            <a:off x="7667625" y="63960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fr-FR" altLang="fr-FR" sz="900">
                <a:solidFill>
                  <a:srgbClr val="78BBBC"/>
                </a:solidFill>
              </a:rPr>
              <a:t>&gt;</a:t>
            </a:r>
            <a:r>
              <a:rPr lang="fr-FR" altLang="fr-FR" sz="900" b="1">
                <a:solidFill>
                  <a:srgbClr val="78BBBC"/>
                </a:solidFill>
              </a:rPr>
              <a:t> </a:t>
            </a:r>
            <a:fld id="{F3E40083-AB38-433C-BFA6-9401A8EE5325}" type="slidenum">
              <a:rPr lang="fr-FR" altLang="fr-FR" sz="900" b="1">
                <a:solidFill>
                  <a:srgbClr val="78BBBC"/>
                </a:solidFill>
              </a:rPr>
              <a:pPr algn="r" eaLnBrk="0" hangingPunct="0"/>
              <a:t>1</a:t>
            </a:fld>
            <a:endParaRPr lang="fr-FR" altLang="fr-FR" sz="900" b="1">
              <a:solidFill>
                <a:srgbClr val="78BBBC"/>
              </a:solidFill>
            </a:endParaRPr>
          </a:p>
        </p:txBody>
      </p:sp>
      <p:pic>
        <p:nvPicPr>
          <p:cNvPr id="15365" name="Picture 6" descr="2013_loi_refondation_680x280_2586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4175" y="4327525"/>
            <a:ext cx="43783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cs typeface="ＭＳ Ｐゴシック"/>
              </a:rPr>
              <a:t>&gt;</a:t>
            </a:r>
            <a:r>
              <a:rPr lang="fr-FR" b="1" smtClean="0">
                <a:cs typeface="ＭＳ Ｐゴシック"/>
              </a:rPr>
              <a:t> </a:t>
            </a:r>
            <a:fld id="{C4B63205-1C44-4A0D-A35B-A9439CAEDB0F}" type="slidenum">
              <a:rPr lang="fr-FR" b="1" smtClean="0"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b="1" smtClean="0">
              <a:cs typeface="ＭＳ Ｐゴシック"/>
            </a:endParaRPr>
          </a:p>
        </p:txBody>
      </p:sp>
    </p:spTree>
  </p:cSld>
  <p:clrMapOvr>
    <a:masterClrMapping/>
  </p:clrMapOvr>
  <p:transition advTm="12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Une réflexion engagée sur l’évaluation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1788" y="1773238"/>
            <a:ext cx="8408987" cy="3600450"/>
          </a:xfrm>
        </p:spPr>
        <p:txBody>
          <a:bodyPr>
            <a:noAutofit/>
          </a:bodyPr>
          <a:lstStyle/>
          <a:p>
            <a:pPr marL="457200" indent="0" eaLnBrk="1" hangingPunct="1">
              <a:spcBef>
                <a:spcPts val="600"/>
              </a:spcBef>
              <a:buClr>
                <a:srgbClr val="E36BA7"/>
              </a:buClr>
              <a:buFont typeface="Wingdings" pitchFamily="2" charset="2"/>
              <a:buNone/>
              <a:defRPr/>
            </a:pPr>
            <a:r>
              <a:rPr lang="fr-FR" sz="2800" dirty="0">
                <a:solidFill>
                  <a:srgbClr val="C00000"/>
                </a:solidFill>
              </a:rPr>
              <a:t>Un enjeu déterminant pour la réussite des </a:t>
            </a:r>
            <a:r>
              <a:rPr lang="fr-FR" sz="2800" dirty="0" smtClean="0">
                <a:solidFill>
                  <a:srgbClr val="C00000"/>
                </a:solidFill>
              </a:rPr>
              <a:t>élèves</a:t>
            </a:r>
            <a:endParaRPr lang="fr-FR" sz="2800" dirty="0">
              <a:solidFill>
                <a:srgbClr val="C00000"/>
              </a:solidFill>
            </a:endParaRPr>
          </a:p>
          <a:p>
            <a:pPr marL="685800" eaLnBrk="1" hangingPunct="1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Faire 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évoluer les modalités d’évaluation</a:t>
            </a:r>
          </a:p>
          <a:p>
            <a:pPr marL="685800" eaLnBrk="1" hangingPunct="1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Privilégier une évaluation</a:t>
            </a:r>
            <a:r>
              <a:rPr lang="fr-FR" dirty="0"/>
              <a:t> </a:t>
            </a:r>
            <a:r>
              <a:rPr lang="fr-FR" dirty="0">
                <a:solidFill>
                  <a:srgbClr val="C00000"/>
                </a:solidFill>
              </a:rPr>
              <a:t>positive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et </a:t>
            </a:r>
            <a:r>
              <a:rPr lang="fr-FR" dirty="0">
                <a:solidFill>
                  <a:srgbClr val="C00000"/>
                </a:solidFill>
              </a:rPr>
              <a:t>bienveillante</a:t>
            </a:r>
            <a:r>
              <a:rPr lang="fr-FR" dirty="0">
                <a:solidFill>
                  <a:srgbClr val="E36BA7"/>
                </a:solidFill>
              </a:rPr>
              <a:t> 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favorisant la réussite de </a:t>
            </a:r>
            <a:r>
              <a:rPr lang="fr-FR" dirty="0">
                <a:solidFill>
                  <a:srgbClr val="C00000"/>
                </a:solidFill>
              </a:rPr>
              <a:t>tous les </a:t>
            </a:r>
            <a:r>
              <a:rPr lang="fr-FR" dirty="0" smtClean="0">
                <a:solidFill>
                  <a:srgbClr val="C00000"/>
                </a:solidFill>
              </a:rPr>
              <a:t>élèves</a:t>
            </a:r>
          </a:p>
          <a:p>
            <a:pPr marL="68580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Une réflexion à engager dès la rentrée :</a:t>
            </a:r>
          </a:p>
          <a:p>
            <a:pPr marL="1143000" lvl="1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fr-FR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En</a:t>
            </a:r>
            <a:r>
              <a:rPr lang="fr-FR" sz="2400" b="1" dirty="0">
                <a:solidFill>
                  <a:srgbClr val="78BBBC"/>
                </a:solidFill>
              </a:rPr>
              <a:t> </a:t>
            </a:r>
            <a:r>
              <a:rPr lang="fr-FR" sz="2400" b="1" dirty="0">
                <a:solidFill>
                  <a:srgbClr val="C00000"/>
                </a:solidFill>
              </a:rPr>
              <a:t>conseil pédagogique</a:t>
            </a:r>
          </a:p>
          <a:p>
            <a:pPr marL="1143000" lvl="1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fr-FR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En</a:t>
            </a:r>
            <a:r>
              <a:rPr lang="fr-FR" sz="2400" b="1" dirty="0">
                <a:solidFill>
                  <a:srgbClr val="78BBBC"/>
                </a:solidFill>
              </a:rPr>
              <a:t> </a:t>
            </a:r>
            <a:r>
              <a:rPr lang="fr-FR" sz="2400" b="1" dirty="0">
                <a:solidFill>
                  <a:srgbClr val="C00000"/>
                </a:solidFill>
              </a:rPr>
              <a:t>conseil école-collège</a:t>
            </a:r>
          </a:p>
          <a:p>
            <a:pPr marL="685800" eaLnBrk="1" hangingPunct="1">
              <a:spcBef>
                <a:spcPts val="600"/>
              </a:spcBef>
              <a:buClr>
                <a:srgbClr val="E36BA7"/>
              </a:buClr>
              <a:buFont typeface="Arial" pitchFamily="34" charset="0"/>
              <a:buChar char="•"/>
              <a:defRPr/>
            </a:pPr>
            <a:endParaRPr lang="fr-FR" sz="2200" dirty="0" smtClean="0"/>
          </a:p>
        </p:txBody>
      </p:sp>
      <p:sp>
        <p:nvSpPr>
          <p:cNvPr id="26627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cs typeface="ＭＳ Ｐゴシック"/>
              </a:rPr>
              <a:t>&gt;</a:t>
            </a:r>
            <a:r>
              <a:rPr lang="fr-FR" b="1" smtClean="0">
                <a:cs typeface="ＭＳ Ｐゴシック"/>
              </a:rPr>
              <a:t> </a:t>
            </a:r>
            <a:fld id="{512FC3BF-975C-4391-97E6-09F6650C806A}" type="slidenum">
              <a:rPr lang="fr-FR" b="1" smtClean="0"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 b="1" smtClean="0">
              <a:cs typeface="ＭＳ Ｐゴシック"/>
            </a:endParaRP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684213" y="5805488"/>
            <a:ext cx="4826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>
                <a:solidFill>
                  <a:srgbClr val="6B6BCF"/>
                </a:solidFill>
                <a:latin typeface="Calibri" pitchFamily="34" charset="0"/>
                <a:hlinkClick r:id="rId2"/>
              </a:rPr>
              <a:t>Consulter le dossier</a:t>
            </a:r>
            <a:endParaRPr lang="fr-FR" sz="1200" b="1">
              <a:solidFill>
                <a:srgbClr val="6B6BCF"/>
              </a:solidFill>
              <a:latin typeface="Calibri" pitchFamily="34" charset="0"/>
            </a:endParaRP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>
                <a:latin typeface="Calibri" pitchFamily="34" charset="0"/>
                <a:hlinkClick r:id="rId3"/>
              </a:rPr>
              <a:t>http://eduscol.education.fr/colleges-rentree-2014</a:t>
            </a:r>
            <a:endParaRPr lang="fr-FR" altLang="fr-FR" sz="1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r-FR" smtClean="0"/>
              <a:t>Cinq questions pour orienter la réflexion</a:t>
            </a:r>
            <a:br>
              <a:rPr lang="fr-FR" smtClean="0"/>
            </a:br>
            <a:r>
              <a:rPr lang="fr-FR" sz="2000" smtClean="0"/>
              <a:t>posées à la conférence nationale sur l’évaluation des élèves</a:t>
            </a:r>
            <a:endParaRPr lang="fr-FR" smtClean="0"/>
          </a:p>
        </p:txBody>
      </p:sp>
      <p:sp>
        <p:nvSpPr>
          <p:cNvPr id="27650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cs typeface="ＭＳ Ｐゴシック"/>
              </a:rPr>
              <a:t>&gt;</a:t>
            </a:r>
            <a:r>
              <a:rPr lang="fr-FR" b="1" smtClean="0">
                <a:cs typeface="ＭＳ Ｐゴシック"/>
              </a:rPr>
              <a:t> </a:t>
            </a:r>
            <a:fld id="{6A0CA951-58AF-4CFE-B9B0-CD433FFCE073}" type="slidenum">
              <a:rPr lang="fr-FR" b="1" smtClean="0"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 b="1" smtClean="0">
              <a:cs typeface="ＭＳ Ｐゴシック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68313" y="1497013"/>
            <a:ext cx="8135937" cy="4645025"/>
          </a:xfrm>
        </p:spPr>
        <p:txBody>
          <a:bodyPr>
            <a:noAutofit/>
          </a:bodyPr>
          <a:lstStyle/>
          <a:p>
            <a:pPr marL="352425" eaLnBrk="1" hangingPunct="1">
              <a:spcBef>
                <a:spcPts val="1200"/>
              </a:spcBef>
              <a:buClr>
                <a:srgbClr val="A3A62A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Comment l’évaluation peut-elle être </a:t>
            </a:r>
            <a:r>
              <a:rPr lang="fr-FR" dirty="0" smtClean="0">
                <a:solidFill>
                  <a:srgbClr val="A3A62A"/>
                </a:solidFill>
              </a:rPr>
              <a:t>au service des apprentissages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 élèves et </a:t>
            </a:r>
            <a:r>
              <a:rPr lang="fr-FR" dirty="0" smtClean="0">
                <a:solidFill>
                  <a:srgbClr val="A3A62A"/>
                </a:solidFill>
              </a:rPr>
              <a:t>participer à leurs progrès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352425" eaLnBrk="1" hangingPunct="1">
              <a:spcBef>
                <a:spcPts val="1200"/>
              </a:spcBef>
              <a:buClr>
                <a:srgbClr val="A3A62A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Comment </a:t>
            </a:r>
            <a:r>
              <a:rPr lang="fr-FR" dirty="0" smtClean="0">
                <a:solidFill>
                  <a:srgbClr val="A3A62A"/>
                </a:solidFill>
              </a:rPr>
              <a:t>rendre compte aux familles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 progrès des élèves ?</a:t>
            </a:r>
          </a:p>
          <a:p>
            <a:pPr marL="352425" eaLnBrk="1" hangingPunct="1">
              <a:spcBef>
                <a:spcPts val="1200"/>
              </a:spcBef>
              <a:buClr>
                <a:srgbClr val="A3A62A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Quelle place et quelle forme pour la </a:t>
            </a:r>
            <a:r>
              <a:rPr lang="fr-FR" dirty="0" smtClean="0">
                <a:solidFill>
                  <a:srgbClr val="A3A62A"/>
                </a:solidFill>
              </a:rPr>
              <a:t>notation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dans l’évaluation des élèves ?</a:t>
            </a:r>
            <a:endParaRPr lang="fr-F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52425" eaLnBrk="1" hangingPunct="1">
              <a:spcBef>
                <a:spcPts val="600"/>
              </a:spcBef>
              <a:buClr>
                <a:srgbClr val="A3A62A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Quels doivent être les </a:t>
            </a:r>
            <a:r>
              <a:rPr lang="fr-FR" dirty="0" smtClean="0">
                <a:solidFill>
                  <a:srgbClr val="A3A62A"/>
                </a:solidFill>
              </a:rPr>
              <a:t>moments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de l’évaluation dans les parcours des élèves ?</a:t>
            </a:r>
            <a:endParaRPr lang="fr-FR" dirty="0" smtClean="0">
              <a:solidFill>
                <a:srgbClr val="C00000"/>
              </a:solidFill>
            </a:endParaRPr>
          </a:p>
          <a:p>
            <a:pPr marL="352425">
              <a:spcBef>
                <a:spcPts val="600"/>
              </a:spcBef>
              <a:buClr>
                <a:srgbClr val="A3A62A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Comment mobiliser les évaluations dans la détermination des </a:t>
            </a:r>
            <a:r>
              <a:rPr lang="fr-FR" dirty="0" smtClean="0">
                <a:solidFill>
                  <a:srgbClr val="A3A62A"/>
                </a:solidFill>
              </a:rPr>
              <a:t>parcours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 élèves, leurs </a:t>
            </a:r>
            <a:r>
              <a:rPr lang="fr-FR" dirty="0" smtClean="0">
                <a:solidFill>
                  <a:srgbClr val="A3A62A"/>
                </a:solidFill>
              </a:rPr>
              <a:t>choix d’orientation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et les </a:t>
            </a:r>
            <a:r>
              <a:rPr lang="fr-FR" dirty="0" smtClean="0">
                <a:solidFill>
                  <a:srgbClr val="A3A62A"/>
                </a:solidFill>
              </a:rPr>
              <a:t>procédures d’affectation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?</a:t>
            </a:r>
            <a:endParaRPr lang="fr-F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685800" eaLnBrk="1" hangingPunct="1">
              <a:spcBef>
                <a:spcPts val="600"/>
              </a:spcBef>
              <a:buClr>
                <a:srgbClr val="E36BA7"/>
              </a:buClr>
              <a:buFont typeface="Arial" pitchFamily="34" charset="0"/>
              <a:buChar char="•"/>
              <a:defRPr/>
            </a:pPr>
            <a:endParaRPr lang="fr-FR" sz="2200" dirty="0" smtClean="0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>
                <a:latin typeface="Calibri" pitchFamily="34" charset="0"/>
                <a:hlinkClick r:id="rId2"/>
              </a:rPr>
              <a:t>http://eduscol.education.fr/colleges-rentree-2014</a:t>
            </a:r>
            <a:endParaRPr lang="fr-FR" altLang="fr-FR" sz="1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horizontal à deux flèches 126"/>
          <p:cNvSpPr>
            <a:spLocks noChangeArrowheads="1"/>
          </p:cNvSpPr>
          <p:nvPr/>
        </p:nvSpPr>
        <p:spPr bwMode="auto">
          <a:xfrm>
            <a:off x="3132138" y="1557338"/>
            <a:ext cx="2232025" cy="3167062"/>
          </a:xfrm>
          <a:prstGeom prst="leftRightArrowCallout">
            <a:avLst>
              <a:gd name="adj1" fmla="val 49991"/>
              <a:gd name="adj2" fmla="val 24995"/>
              <a:gd name="adj3" fmla="val 23935"/>
              <a:gd name="adj4" fmla="val 52130"/>
            </a:avLst>
          </a:prstGeom>
          <a:solidFill>
            <a:srgbClr val="7DC9B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i="1"/>
          </a:p>
        </p:txBody>
      </p:sp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mtClean="0"/>
              <a:t>La refondation de l’éducation prioritaire</a:t>
            </a:r>
          </a:p>
        </p:txBody>
      </p:sp>
      <p:sp>
        <p:nvSpPr>
          <p:cNvPr id="27651" name="Text Box 16"/>
          <p:cNvSpPr txBox="1">
            <a:spLocks noChangeArrowheads="1"/>
          </p:cNvSpPr>
          <p:nvPr/>
        </p:nvSpPr>
        <p:spPr bwMode="auto">
          <a:xfrm>
            <a:off x="3635375" y="1700213"/>
            <a:ext cx="127476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fr-FR" sz="1600">
                <a:solidFill>
                  <a:schemeClr val="bg1"/>
                </a:solidFill>
                <a:latin typeface="Calibri" pitchFamily="34" charset="0"/>
              </a:rPr>
              <a:t>La refondation de l’éducation prioritaire, une priorité</a:t>
            </a:r>
          </a:p>
          <a:p>
            <a:pPr algn="ctr">
              <a:buFont typeface="Wingdings" pitchFamily="2" charset="2"/>
              <a:buNone/>
            </a:pPr>
            <a:r>
              <a:rPr lang="fr-FR" sz="1600">
                <a:solidFill>
                  <a:schemeClr val="bg1"/>
                </a:solidFill>
                <a:latin typeface="Calibri" pitchFamily="34" charset="0"/>
              </a:rPr>
              <a:t>dans le contexte d’aggrava-tion des inégalités scolaires liées aux origines sociales</a:t>
            </a:r>
          </a:p>
        </p:txBody>
      </p:sp>
      <p:grpSp>
        <p:nvGrpSpPr>
          <p:cNvPr id="27652" name="Group 91"/>
          <p:cNvGrpSpPr>
            <a:grpSpLocks/>
          </p:cNvGrpSpPr>
          <p:nvPr/>
        </p:nvGrpSpPr>
        <p:grpSpPr bwMode="auto">
          <a:xfrm>
            <a:off x="250825" y="1484313"/>
            <a:ext cx="3313113" cy="2881312"/>
            <a:chOff x="2699" y="1661"/>
            <a:chExt cx="2857" cy="1044"/>
          </a:xfrm>
        </p:grpSpPr>
        <p:grpSp>
          <p:nvGrpSpPr>
            <p:cNvPr id="27745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27747" name="AutoShape 61"/>
              <p:cNvSpPr>
                <a:spLocks noChangeAspect="1" noChangeArrowheads="1" noTextEdit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748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19" name="Freeform 64"/>
              <p:cNvSpPr>
                <a:spLocks noEditPoints="1"/>
              </p:cNvSpPr>
              <p:nvPr/>
            </p:nvSpPr>
            <p:spPr bwMode="auto">
              <a:xfrm>
                <a:off x="2609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 cap="flat" cmpd="sng">
                <a:solidFill>
                  <a:srgbClr val="EA92B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n>
                    <a:solidFill>
                      <a:srgbClr val="0094C8"/>
                    </a:solidFill>
                  </a:ln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7750" name="Rectangle 65"/>
              <p:cNvSpPr>
                <a:spLocks noChangeArrowheads="1"/>
              </p:cNvSpPr>
              <p:nvPr/>
            </p:nvSpPr>
            <p:spPr bwMode="auto">
              <a:xfrm>
                <a:off x="5325" y="1939"/>
                <a:ext cx="55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>
                    <a:solidFill>
                      <a:srgbClr val="FFFFFF"/>
                    </a:solidFill>
                  </a:rPr>
                  <a:t> </a:t>
                </a:r>
                <a:endParaRPr lang="fr-FR" altLang="fr-FR" sz="2400" b="1"/>
              </a:p>
            </p:txBody>
          </p:sp>
          <p:sp>
            <p:nvSpPr>
              <p:cNvPr id="27751" name="Rectangle 66"/>
              <p:cNvSpPr>
                <a:spLocks noChangeArrowheads="1"/>
              </p:cNvSpPr>
              <p:nvPr/>
            </p:nvSpPr>
            <p:spPr bwMode="auto">
              <a:xfrm>
                <a:off x="2868" y="1939"/>
                <a:ext cx="1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52" name="Rectangle 67"/>
              <p:cNvSpPr>
                <a:spLocks noChangeArrowheads="1"/>
              </p:cNvSpPr>
              <p:nvPr/>
            </p:nvSpPr>
            <p:spPr bwMode="auto">
              <a:xfrm>
                <a:off x="3084" y="1939"/>
                <a:ext cx="1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53" name="Rectangle 68"/>
              <p:cNvSpPr>
                <a:spLocks noChangeArrowheads="1"/>
              </p:cNvSpPr>
              <p:nvPr/>
            </p:nvSpPr>
            <p:spPr bwMode="auto">
              <a:xfrm>
                <a:off x="2705" y="2215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54" name="Rectangle 69"/>
              <p:cNvSpPr>
                <a:spLocks noChangeArrowheads="1"/>
              </p:cNvSpPr>
              <p:nvPr/>
            </p:nvSpPr>
            <p:spPr bwMode="auto">
              <a:xfrm>
                <a:off x="2761" y="2208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55" name="Rectangle 70"/>
              <p:cNvSpPr>
                <a:spLocks noChangeArrowheads="1"/>
              </p:cNvSpPr>
              <p:nvPr/>
            </p:nvSpPr>
            <p:spPr bwMode="auto">
              <a:xfrm>
                <a:off x="2839" y="2203"/>
                <a:ext cx="1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56" name="Rectangle 71"/>
              <p:cNvSpPr>
                <a:spLocks noChangeArrowheads="1"/>
              </p:cNvSpPr>
              <p:nvPr/>
            </p:nvSpPr>
            <p:spPr bwMode="auto">
              <a:xfrm>
                <a:off x="3217" y="2208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57" name="Rectangle 72"/>
              <p:cNvSpPr>
                <a:spLocks noChangeArrowheads="1"/>
              </p:cNvSpPr>
              <p:nvPr/>
            </p:nvSpPr>
            <p:spPr bwMode="auto">
              <a:xfrm>
                <a:off x="4976" y="2203"/>
                <a:ext cx="1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58" name="Rectangle 73"/>
              <p:cNvSpPr>
                <a:spLocks noChangeArrowheads="1"/>
              </p:cNvSpPr>
              <p:nvPr/>
            </p:nvSpPr>
            <p:spPr bwMode="auto">
              <a:xfrm>
                <a:off x="2705" y="2314"/>
                <a:ext cx="1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59" name="Rectangle 74"/>
              <p:cNvSpPr>
                <a:spLocks noChangeArrowheads="1"/>
              </p:cNvSpPr>
              <p:nvPr/>
            </p:nvSpPr>
            <p:spPr bwMode="auto">
              <a:xfrm>
                <a:off x="2761" y="2308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60" name="Rectangle 75"/>
              <p:cNvSpPr>
                <a:spLocks noChangeArrowheads="1"/>
              </p:cNvSpPr>
              <p:nvPr/>
            </p:nvSpPr>
            <p:spPr bwMode="auto">
              <a:xfrm>
                <a:off x="2868" y="2303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61" name="Rectangle 76"/>
              <p:cNvSpPr>
                <a:spLocks noChangeArrowheads="1"/>
              </p:cNvSpPr>
              <p:nvPr/>
            </p:nvSpPr>
            <p:spPr bwMode="auto">
              <a:xfrm>
                <a:off x="3479" y="2308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62" name="Rectangle 77"/>
              <p:cNvSpPr>
                <a:spLocks noChangeArrowheads="1"/>
              </p:cNvSpPr>
              <p:nvPr/>
            </p:nvSpPr>
            <p:spPr bwMode="auto">
              <a:xfrm>
                <a:off x="2705" y="2415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63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64" name="Rectangle 79"/>
              <p:cNvSpPr>
                <a:spLocks noChangeArrowheads="1"/>
              </p:cNvSpPr>
              <p:nvPr/>
            </p:nvSpPr>
            <p:spPr bwMode="auto">
              <a:xfrm>
                <a:off x="3038" y="2403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65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66" name="Rectangle 81"/>
              <p:cNvSpPr>
                <a:spLocks noChangeArrowheads="1"/>
              </p:cNvSpPr>
              <p:nvPr/>
            </p:nvSpPr>
            <p:spPr bwMode="auto">
              <a:xfrm>
                <a:off x="2705" y="2508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67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68" name="Rectangle 83"/>
              <p:cNvSpPr>
                <a:spLocks noChangeArrowheads="1"/>
              </p:cNvSpPr>
              <p:nvPr/>
            </p:nvSpPr>
            <p:spPr bwMode="auto">
              <a:xfrm>
                <a:off x="2868" y="2499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69" name="Rectangle 84"/>
              <p:cNvSpPr>
                <a:spLocks noChangeArrowheads="1"/>
              </p:cNvSpPr>
              <p:nvPr/>
            </p:nvSpPr>
            <p:spPr bwMode="auto">
              <a:xfrm>
                <a:off x="3835" y="2503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70" name="Rectangle 85"/>
              <p:cNvSpPr>
                <a:spLocks noChangeArrowheads="1"/>
              </p:cNvSpPr>
              <p:nvPr/>
            </p:nvSpPr>
            <p:spPr bwMode="auto">
              <a:xfrm>
                <a:off x="2705" y="2609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71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72" name="Rectangle 87"/>
              <p:cNvSpPr>
                <a:spLocks noChangeArrowheads="1"/>
              </p:cNvSpPr>
              <p:nvPr/>
            </p:nvSpPr>
            <p:spPr bwMode="auto">
              <a:xfrm>
                <a:off x="2868" y="2596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7773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</p:grpSp>
        <p:sp>
          <p:nvSpPr>
            <p:cNvPr id="27746" name="Text Box 89"/>
            <p:cNvSpPr txBox="1">
              <a:spLocks noChangeArrowheads="1"/>
            </p:cNvSpPr>
            <p:nvPr/>
          </p:nvSpPr>
          <p:spPr bwMode="auto">
            <a:xfrm>
              <a:off x="2813" y="1725"/>
              <a:ext cx="2528" cy="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spAutoFit/>
            </a:bodyPr>
            <a:lstStyle/>
            <a:p>
              <a:pPr>
                <a:buClr>
                  <a:srgbClr val="F1B3D2"/>
                </a:buClr>
                <a:buFont typeface="Wingdings" pitchFamily="2" charset="2"/>
                <a:buNone/>
              </a:pPr>
              <a:r>
                <a:rPr lang="fr-FR" altLang="fr-FR" sz="1400">
                  <a:solidFill>
                    <a:srgbClr val="7DC9B0"/>
                  </a:solidFill>
                  <a:latin typeface="Calibri" pitchFamily="34" charset="0"/>
                </a:rPr>
                <a:t>La nouvelle politique de l’éducation prioritaire  affirme l’importance :</a:t>
              </a:r>
            </a:p>
            <a:p>
              <a:pPr>
                <a:buClr>
                  <a:srgbClr val="F1B3D2"/>
                </a:buClr>
                <a:buFont typeface="Wingdings" pitchFamily="2" charset="2"/>
                <a:buNone/>
              </a:pPr>
              <a:endParaRPr lang="fr-FR" sz="1400" b="1">
                <a:solidFill>
                  <a:schemeClr val="bg1"/>
                </a:solidFill>
                <a:latin typeface="Calibri" pitchFamily="34" charset="0"/>
              </a:endParaRPr>
            </a:p>
            <a:p>
              <a:pPr>
                <a:buClr>
                  <a:srgbClr val="F1B3D2"/>
                </a:buClr>
                <a:buFont typeface="Wingdings" pitchFamily="2" charset="2"/>
                <a:buChar char="Ø"/>
              </a:pPr>
              <a:r>
                <a:rPr lang="fr-FR" sz="1400">
                  <a:solidFill>
                    <a:schemeClr val="bg1"/>
                  </a:solidFill>
                  <a:latin typeface="Calibri" pitchFamily="34" charset="0"/>
                </a:rPr>
                <a:t>D’une entrée pédagogique au cœur de la classe et réfléchie en équipes</a:t>
              </a:r>
            </a:p>
            <a:p>
              <a:pPr>
                <a:buClr>
                  <a:srgbClr val="F1B3D2"/>
                </a:buClr>
                <a:buFont typeface="Wingdings" pitchFamily="2" charset="2"/>
                <a:buChar char="Ø"/>
              </a:pPr>
              <a:r>
                <a:rPr lang="fr-FR" sz="1400">
                  <a:solidFill>
                    <a:schemeClr val="bg1"/>
                  </a:solidFill>
                  <a:latin typeface="Calibri" pitchFamily="34" charset="0"/>
                </a:rPr>
                <a:t>De l’accompagnement et de la formation renforcés  des personnels</a:t>
              </a:r>
            </a:p>
            <a:p>
              <a:pPr>
                <a:buClr>
                  <a:srgbClr val="F1B3D2"/>
                </a:buClr>
                <a:buFont typeface="Wingdings" pitchFamily="2" charset="2"/>
                <a:buChar char="Ø"/>
              </a:pPr>
              <a:r>
                <a:rPr lang="fr-FR" altLang="fr-FR" sz="1400">
                  <a:solidFill>
                    <a:schemeClr val="bg1"/>
                  </a:solidFill>
                  <a:latin typeface="Calibri" pitchFamily="34" charset="0"/>
                </a:rPr>
                <a:t>D’un pilotage  soutenu et continu à tous les niveaux (local, académique, national)</a:t>
              </a:r>
            </a:p>
            <a:p>
              <a:pPr>
                <a:buClr>
                  <a:srgbClr val="F1B3D2"/>
                </a:buClr>
                <a:buFont typeface="Wingdings" pitchFamily="2" charset="2"/>
                <a:buChar char="Ø"/>
              </a:pPr>
              <a:r>
                <a:rPr lang="fr-FR" sz="1400">
                  <a:solidFill>
                    <a:schemeClr val="bg1"/>
                  </a:solidFill>
                  <a:latin typeface="Calibri" pitchFamily="34" charset="0"/>
                </a:rPr>
                <a:t>D’une cartographie juste et régulièrement actualisée</a:t>
              </a:r>
            </a:p>
          </p:txBody>
        </p:sp>
      </p:grpSp>
      <p:grpSp>
        <p:nvGrpSpPr>
          <p:cNvPr id="27653" name="Group 91"/>
          <p:cNvGrpSpPr>
            <a:grpSpLocks/>
          </p:cNvGrpSpPr>
          <p:nvPr/>
        </p:nvGrpSpPr>
        <p:grpSpPr bwMode="auto">
          <a:xfrm>
            <a:off x="5076825" y="1541463"/>
            <a:ext cx="4067175" cy="3116262"/>
            <a:chOff x="2699" y="1661"/>
            <a:chExt cx="2857" cy="1044"/>
          </a:xfrm>
        </p:grpSpPr>
        <p:grpSp>
          <p:nvGrpSpPr>
            <p:cNvPr id="27716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27718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27719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720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92D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721" name="Rectangle 65"/>
              <p:cNvSpPr>
                <a:spLocks noChangeArrowheads="1"/>
              </p:cNvSpPr>
              <p:nvPr/>
            </p:nvSpPr>
            <p:spPr bwMode="auto">
              <a:xfrm>
                <a:off x="2704" y="1941"/>
                <a:ext cx="45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>
                    <a:solidFill>
                      <a:srgbClr val="FFFFFF"/>
                    </a:solidFill>
                  </a:rPr>
                  <a:t> </a:t>
                </a:r>
                <a:endParaRPr lang="fr-FR" altLang="fr-FR"/>
              </a:p>
            </p:txBody>
          </p:sp>
          <p:sp>
            <p:nvSpPr>
              <p:cNvPr id="27722" name="Rectangle 66"/>
              <p:cNvSpPr>
                <a:spLocks noChangeArrowheads="1"/>
              </p:cNvSpPr>
              <p:nvPr/>
            </p:nvSpPr>
            <p:spPr bwMode="auto">
              <a:xfrm>
                <a:off x="2868" y="1941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23" name="Rectangle 67"/>
              <p:cNvSpPr>
                <a:spLocks noChangeArrowheads="1"/>
              </p:cNvSpPr>
              <p:nvPr/>
            </p:nvSpPr>
            <p:spPr bwMode="auto">
              <a:xfrm>
                <a:off x="3084" y="1941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24" name="Rectangle 68"/>
              <p:cNvSpPr>
                <a:spLocks noChangeArrowheads="1"/>
              </p:cNvSpPr>
              <p:nvPr/>
            </p:nvSpPr>
            <p:spPr bwMode="auto">
              <a:xfrm>
                <a:off x="2704" y="2216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25" name="Rectangle 69"/>
              <p:cNvSpPr>
                <a:spLocks noChangeArrowheads="1"/>
              </p:cNvSpPr>
              <p:nvPr/>
            </p:nvSpPr>
            <p:spPr bwMode="auto">
              <a:xfrm>
                <a:off x="2761" y="2210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26" name="Rectangle 70"/>
              <p:cNvSpPr>
                <a:spLocks noChangeArrowheads="1"/>
              </p:cNvSpPr>
              <p:nvPr/>
            </p:nvSpPr>
            <p:spPr bwMode="auto">
              <a:xfrm>
                <a:off x="2839" y="2204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27" name="Rectangle 71"/>
              <p:cNvSpPr>
                <a:spLocks noChangeArrowheads="1"/>
              </p:cNvSpPr>
              <p:nvPr/>
            </p:nvSpPr>
            <p:spPr bwMode="auto">
              <a:xfrm>
                <a:off x="3216" y="2210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28" name="Rectangle 72"/>
              <p:cNvSpPr>
                <a:spLocks noChangeArrowheads="1"/>
              </p:cNvSpPr>
              <p:nvPr/>
            </p:nvSpPr>
            <p:spPr bwMode="auto">
              <a:xfrm>
                <a:off x="4974" y="2204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29" name="Rectangle 73"/>
              <p:cNvSpPr>
                <a:spLocks noChangeArrowheads="1"/>
              </p:cNvSpPr>
              <p:nvPr/>
            </p:nvSpPr>
            <p:spPr bwMode="auto">
              <a:xfrm>
                <a:off x="2704" y="2316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30" name="Rectangle 74"/>
              <p:cNvSpPr>
                <a:spLocks noChangeArrowheads="1"/>
              </p:cNvSpPr>
              <p:nvPr/>
            </p:nvSpPr>
            <p:spPr bwMode="auto">
              <a:xfrm>
                <a:off x="2761" y="2309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31" name="Rectangle 75"/>
              <p:cNvSpPr>
                <a:spLocks noChangeArrowheads="1"/>
              </p:cNvSpPr>
              <p:nvPr/>
            </p:nvSpPr>
            <p:spPr bwMode="auto">
              <a:xfrm>
                <a:off x="2868" y="2302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32" name="Rectangle 76"/>
              <p:cNvSpPr>
                <a:spLocks noChangeArrowheads="1"/>
              </p:cNvSpPr>
              <p:nvPr/>
            </p:nvSpPr>
            <p:spPr bwMode="auto">
              <a:xfrm>
                <a:off x="3479" y="2309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33" name="Rectangle 77"/>
              <p:cNvSpPr>
                <a:spLocks noChangeArrowheads="1"/>
              </p:cNvSpPr>
              <p:nvPr/>
            </p:nvSpPr>
            <p:spPr bwMode="auto">
              <a:xfrm>
                <a:off x="2704" y="2417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34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35" name="Rectangle 79"/>
              <p:cNvSpPr>
                <a:spLocks noChangeArrowheads="1"/>
              </p:cNvSpPr>
              <p:nvPr/>
            </p:nvSpPr>
            <p:spPr bwMode="auto">
              <a:xfrm>
                <a:off x="3038" y="2407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36" name="Rectangle 80"/>
              <p:cNvSpPr>
                <a:spLocks noChangeArrowheads="1"/>
              </p:cNvSpPr>
              <p:nvPr/>
            </p:nvSpPr>
            <p:spPr bwMode="auto">
              <a:xfrm>
                <a:off x="3445" y="2409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37" name="Rectangle 81"/>
              <p:cNvSpPr>
                <a:spLocks noChangeArrowheads="1"/>
              </p:cNvSpPr>
              <p:nvPr/>
            </p:nvSpPr>
            <p:spPr bwMode="auto">
              <a:xfrm>
                <a:off x="2704" y="2511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38" name="Rectangle 82"/>
              <p:cNvSpPr>
                <a:spLocks noChangeArrowheads="1"/>
              </p:cNvSpPr>
              <p:nvPr/>
            </p:nvSpPr>
            <p:spPr bwMode="auto">
              <a:xfrm>
                <a:off x="2761" y="2504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39" name="Rectangle 83"/>
              <p:cNvSpPr>
                <a:spLocks noChangeArrowheads="1"/>
              </p:cNvSpPr>
              <p:nvPr/>
            </p:nvSpPr>
            <p:spPr bwMode="auto">
              <a:xfrm>
                <a:off x="2868" y="2497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40" name="Rectangle 84"/>
              <p:cNvSpPr>
                <a:spLocks noChangeArrowheads="1"/>
              </p:cNvSpPr>
              <p:nvPr/>
            </p:nvSpPr>
            <p:spPr bwMode="auto">
              <a:xfrm>
                <a:off x="3834" y="2504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41" name="Rectangle 85"/>
              <p:cNvSpPr>
                <a:spLocks noChangeArrowheads="1"/>
              </p:cNvSpPr>
              <p:nvPr/>
            </p:nvSpPr>
            <p:spPr bwMode="auto">
              <a:xfrm>
                <a:off x="2704" y="2608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42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43" name="Rectangle 87"/>
              <p:cNvSpPr>
                <a:spLocks noChangeArrowheads="1"/>
              </p:cNvSpPr>
              <p:nvPr/>
            </p:nvSpPr>
            <p:spPr bwMode="auto">
              <a:xfrm>
                <a:off x="2868" y="2598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44" name="Rectangle 88"/>
              <p:cNvSpPr>
                <a:spLocks noChangeArrowheads="1"/>
              </p:cNvSpPr>
              <p:nvPr/>
            </p:nvSpPr>
            <p:spPr bwMode="auto">
              <a:xfrm>
                <a:off x="3360" y="2603"/>
                <a:ext cx="1" cy="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</p:grpSp>
        <p:sp>
          <p:nvSpPr>
            <p:cNvPr id="28739" name="Text Box 89"/>
            <p:cNvSpPr txBox="1">
              <a:spLocks noChangeArrowheads="1"/>
            </p:cNvSpPr>
            <p:nvPr/>
          </p:nvSpPr>
          <p:spPr bwMode="auto">
            <a:xfrm>
              <a:off x="2826" y="1736"/>
              <a:ext cx="2555" cy="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buClr>
                  <a:srgbClr val="A6D870"/>
                </a:buClr>
                <a:buSzPts val="1400"/>
                <a:defRPr/>
              </a:pPr>
              <a:r>
                <a:rPr lang="fr-FR" altLang="fr-FR" sz="1400" dirty="0">
                  <a:solidFill>
                    <a:srgbClr val="7DC9B0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A  la rentrée 2014,  102 réseaux dits « REP+ préfigurateurs » :</a:t>
              </a:r>
            </a:p>
            <a:p>
              <a:pPr>
                <a:buClr>
                  <a:srgbClr val="A6D870"/>
                </a:buClr>
                <a:buSzPts val="1400"/>
                <a:defRPr/>
              </a:pPr>
              <a:endParaRPr lang="fr-FR" altLang="fr-FR" sz="14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ＭＳ Ｐゴシック"/>
              </a:endParaRP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  <a:defRPr/>
              </a:pPr>
              <a:r>
                <a:rPr lang="fr-FR" altLang="fr-FR" sz="1400" dirty="0">
                  <a:solidFill>
                    <a:schemeClr val="bg1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un référentiel de principes d’action </a:t>
              </a:r>
            </a:p>
            <a:p>
              <a:pPr marL="177800" indent="-177800">
                <a:buClr>
                  <a:srgbClr val="A6D870"/>
                </a:buClr>
                <a:buSzPts val="1400"/>
                <a:buFont typeface="Wingdings" pitchFamily="2" charset="2"/>
                <a:buChar char="Ø"/>
                <a:defRPr/>
              </a:pPr>
              <a:r>
                <a:rPr lang="fr-FR" sz="1400" dirty="0">
                  <a:solidFill>
                    <a:schemeClr val="bg1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une nouvelle organisation du service des enseignants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  <a:defRPr/>
              </a:pPr>
              <a:r>
                <a:rPr lang="fr-FR" altLang="fr-FR" sz="1400" dirty="0">
                  <a:solidFill>
                    <a:schemeClr val="bg1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des enseignants formateurs </a:t>
              </a:r>
            </a:p>
            <a:p>
              <a:pPr marL="177800" indent="-177800">
                <a:buClr>
                  <a:srgbClr val="A6D870"/>
                </a:buClr>
                <a:buSzPts val="1400"/>
                <a:buFont typeface="Wingdings" pitchFamily="2" charset="2"/>
                <a:buChar char="Ø"/>
                <a:defRPr/>
              </a:pPr>
              <a:r>
                <a:rPr lang="fr-FR" altLang="fr-FR" sz="1400" dirty="0">
                  <a:solidFill>
                    <a:schemeClr val="bg1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prioritaires pour les dispositifs « plus de maîtres que de classes » en primaire, l’accueil des moins de trois ans, l’accompagnement continu des élèves de sixième. </a:t>
              </a:r>
              <a:endParaRPr lang="fr-FR" altLang="fr-FR" dirty="0"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7654" name="Group 91"/>
          <p:cNvGrpSpPr>
            <a:grpSpLocks/>
          </p:cNvGrpSpPr>
          <p:nvPr/>
        </p:nvGrpSpPr>
        <p:grpSpPr bwMode="auto">
          <a:xfrm>
            <a:off x="4248150" y="5016500"/>
            <a:ext cx="4608513" cy="1023938"/>
            <a:chOff x="2699" y="1661"/>
            <a:chExt cx="3127" cy="1060"/>
          </a:xfrm>
        </p:grpSpPr>
        <p:grpSp>
          <p:nvGrpSpPr>
            <p:cNvPr id="27687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3127" cy="1051"/>
              <a:chOff x="2608" y="1842"/>
              <a:chExt cx="3127" cy="1051"/>
            </a:xfrm>
          </p:grpSpPr>
          <p:sp>
            <p:nvSpPr>
              <p:cNvPr id="27689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27690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312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7B418E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91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3125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632E7C"/>
              </a:solidFill>
              <a:ln w="57150">
                <a:solidFill>
                  <a:srgbClr val="CB84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92" name="Rectangle 65"/>
              <p:cNvSpPr>
                <a:spLocks noChangeArrowheads="1"/>
              </p:cNvSpPr>
              <p:nvPr/>
            </p:nvSpPr>
            <p:spPr bwMode="auto">
              <a:xfrm>
                <a:off x="2705" y="1941"/>
                <a:ext cx="43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>
                    <a:solidFill>
                      <a:srgbClr val="FFFFFF"/>
                    </a:solidFill>
                  </a:rPr>
                  <a:t> </a:t>
                </a:r>
                <a:endParaRPr lang="fr-FR" altLang="fr-FR"/>
              </a:p>
            </p:txBody>
          </p:sp>
          <p:sp>
            <p:nvSpPr>
              <p:cNvPr id="27693" name="Rectangle 66"/>
              <p:cNvSpPr>
                <a:spLocks noChangeArrowheads="1"/>
              </p:cNvSpPr>
              <p:nvPr/>
            </p:nvSpPr>
            <p:spPr bwMode="auto">
              <a:xfrm>
                <a:off x="2868" y="1941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94" name="Rectangle 67"/>
              <p:cNvSpPr>
                <a:spLocks noChangeArrowheads="1"/>
              </p:cNvSpPr>
              <p:nvPr/>
            </p:nvSpPr>
            <p:spPr bwMode="auto">
              <a:xfrm>
                <a:off x="3083" y="1941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95" name="Rectangle 68"/>
              <p:cNvSpPr>
                <a:spLocks noChangeArrowheads="1"/>
              </p:cNvSpPr>
              <p:nvPr/>
            </p:nvSpPr>
            <p:spPr bwMode="auto">
              <a:xfrm>
                <a:off x="2705" y="2215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96" name="Rectangle 69"/>
              <p:cNvSpPr>
                <a:spLocks noChangeArrowheads="1"/>
              </p:cNvSpPr>
              <p:nvPr/>
            </p:nvSpPr>
            <p:spPr bwMode="auto">
              <a:xfrm>
                <a:off x="2761" y="2209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97" name="Rectangle 70"/>
              <p:cNvSpPr>
                <a:spLocks noChangeArrowheads="1"/>
              </p:cNvSpPr>
              <p:nvPr/>
            </p:nvSpPr>
            <p:spPr bwMode="auto">
              <a:xfrm>
                <a:off x="2839" y="2202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98" name="Rectangle 71"/>
              <p:cNvSpPr>
                <a:spLocks noChangeArrowheads="1"/>
              </p:cNvSpPr>
              <p:nvPr/>
            </p:nvSpPr>
            <p:spPr bwMode="auto">
              <a:xfrm>
                <a:off x="3216" y="2209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99" name="Rectangle 72"/>
              <p:cNvSpPr>
                <a:spLocks noChangeArrowheads="1"/>
              </p:cNvSpPr>
              <p:nvPr/>
            </p:nvSpPr>
            <p:spPr bwMode="auto">
              <a:xfrm>
                <a:off x="4975" y="2202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00" name="Rectangle 73"/>
              <p:cNvSpPr>
                <a:spLocks noChangeArrowheads="1"/>
              </p:cNvSpPr>
              <p:nvPr/>
            </p:nvSpPr>
            <p:spPr bwMode="auto">
              <a:xfrm>
                <a:off x="2705" y="2312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01" name="Rectangle 74"/>
              <p:cNvSpPr>
                <a:spLocks noChangeArrowheads="1"/>
              </p:cNvSpPr>
              <p:nvPr/>
            </p:nvSpPr>
            <p:spPr bwMode="auto">
              <a:xfrm>
                <a:off x="2761" y="2306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02" name="Rectangle 75"/>
              <p:cNvSpPr>
                <a:spLocks noChangeArrowheads="1"/>
              </p:cNvSpPr>
              <p:nvPr/>
            </p:nvSpPr>
            <p:spPr bwMode="auto">
              <a:xfrm>
                <a:off x="2868" y="2306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03" name="Rectangle 76"/>
              <p:cNvSpPr>
                <a:spLocks noChangeArrowheads="1"/>
              </p:cNvSpPr>
              <p:nvPr/>
            </p:nvSpPr>
            <p:spPr bwMode="auto">
              <a:xfrm>
                <a:off x="3478" y="2306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04" name="Rectangle 77"/>
              <p:cNvSpPr>
                <a:spLocks noChangeArrowheads="1"/>
              </p:cNvSpPr>
              <p:nvPr/>
            </p:nvSpPr>
            <p:spPr bwMode="auto">
              <a:xfrm>
                <a:off x="2705" y="241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05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06" name="Rectangle 79"/>
              <p:cNvSpPr>
                <a:spLocks noChangeArrowheads="1"/>
              </p:cNvSpPr>
              <p:nvPr/>
            </p:nvSpPr>
            <p:spPr bwMode="auto">
              <a:xfrm>
                <a:off x="3039" y="2405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07" name="Rectangle 80"/>
              <p:cNvSpPr>
                <a:spLocks noChangeArrowheads="1"/>
              </p:cNvSpPr>
              <p:nvPr/>
            </p:nvSpPr>
            <p:spPr bwMode="auto">
              <a:xfrm>
                <a:off x="3445" y="2409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08" name="Rectangle 81"/>
              <p:cNvSpPr>
                <a:spLocks noChangeArrowheads="1"/>
              </p:cNvSpPr>
              <p:nvPr/>
            </p:nvSpPr>
            <p:spPr bwMode="auto">
              <a:xfrm>
                <a:off x="2705" y="2510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09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10" name="Rectangle 83"/>
              <p:cNvSpPr>
                <a:spLocks noChangeArrowheads="1"/>
              </p:cNvSpPr>
              <p:nvPr/>
            </p:nvSpPr>
            <p:spPr bwMode="auto">
              <a:xfrm>
                <a:off x="2868" y="2497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11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12" name="Rectangle 85"/>
              <p:cNvSpPr>
                <a:spLocks noChangeArrowheads="1"/>
              </p:cNvSpPr>
              <p:nvPr/>
            </p:nvSpPr>
            <p:spPr bwMode="auto">
              <a:xfrm>
                <a:off x="2705" y="2608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13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14" name="Rectangle 87"/>
              <p:cNvSpPr>
                <a:spLocks noChangeArrowheads="1"/>
              </p:cNvSpPr>
              <p:nvPr/>
            </p:nvSpPr>
            <p:spPr bwMode="auto">
              <a:xfrm>
                <a:off x="2868" y="2595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715" name="Rectangle 88"/>
              <p:cNvSpPr>
                <a:spLocks noChangeArrowheads="1"/>
              </p:cNvSpPr>
              <p:nvPr/>
            </p:nvSpPr>
            <p:spPr bwMode="auto">
              <a:xfrm>
                <a:off x="3363" y="26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</p:grpSp>
        <p:sp>
          <p:nvSpPr>
            <p:cNvPr id="27688" name="Text Box 89"/>
            <p:cNvSpPr txBox="1">
              <a:spLocks noChangeArrowheads="1"/>
            </p:cNvSpPr>
            <p:nvPr/>
          </p:nvSpPr>
          <p:spPr bwMode="auto">
            <a:xfrm>
              <a:off x="2845" y="1732"/>
              <a:ext cx="2835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>
                  <a:srgbClr val="EEB500"/>
                </a:buClr>
                <a:buFont typeface="Wingdings" pitchFamily="2" charset="2"/>
                <a:buNone/>
              </a:pPr>
              <a:r>
                <a:rPr lang="fr-FR" altLang="fr-FR" sz="1400">
                  <a:solidFill>
                    <a:srgbClr val="7DC9B0"/>
                  </a:solidFill>
                  <a:latin typeface="Calibri" pitchFamily="34" charset="0"/>
                </a:rPr>
                <a:t>Textes et site de référence :</a:t>
              </a:r>
            </a:p>
            <a:p>
              <a:pPr>
                <a:buClr>
                  <a:srgbClr val="EEB500"/>
                </a:buClr>
                <a:buFont typeface="Wingdings" pitchFamily="2" charset="2"/>
                <a:buChar char="Ø"/>
              </a:pPr>
              <a:r>
                <a:rPr lang="fr-FR" altLang="fr-FR" sz="1400">
                  <a:solidFill>
                    <a:schemeClr val="bg1"/>
                  </a:solidFill>
                  <a:latin typeface="Calibri" pitchFamily="34" charset="0"/>
                </a:rPr>
                <a:t>Le référentiel de l’éducation prioritaire </a:t>
              </a:r>
            </a:p>
            <a:p>
              <a:pPr>
                <a:buClr>
                  <a:srgbClr val="EEB500"/>
                </a:buClr>
                <a:buFont typeface="Wingdings" pitchFamily="2" charset="2"/>
                <a:buChar char="Ø"/>
              </a:pPr>
              <a:r>
                <a:rPr lang="fr-FR" altLang="fr-FR" sz="1400">
                  <a:solidFill>
                    <a:schemeClr val="bg1"/>
                  </a:solidFill>
                  <a:latin typeface="Calibri" pitchFamily="34" charset="0"/>
                </a:rPr>
                <a:t>La circulaire du 4 juin 2014 </a:t>
              </a:r>
            </a:p>
            <a:p>
              <a:pPr>
                <a:buClr>
                  <a:srgbClr val="EEB500"/>
                </a:buClr>
                <a:buFont typeface="Wingdings" pitchFamily="2" charset="2"/>
                <a:buChar char="Ø"/>
              </a:pPr>
              <a:r>
                <a:rPr lang="fr-FR" altLang="fr-FR" sz="1400">
                  <a:solidFill>
                    <a:schemeClr val="bg1"/>
                  </a:solidFill>
                  <a:latin typeface="Calibri" pitchFamily="34" charset="0"/>
                </a:rPr>
                <a:t>Le nouveau site national de l’éducation prioritaire</a:t>
              </a:r>
              <a:endParaRPr lang="fr-FR" altLang="fr-FR"/>
            </a:p>
          </p:txBody>
        </p:sp>
      </p:grpSp>
      <p:grpSp>
        <p:nvGrpSpPr>
          <p:cNvPr id="27655" name="Group 91"/>
          <p:cNvGrpSpPr>
            <a:grpSpLocks/>
          </p:cNvGrpSpPr>
          <p:nvPr/>
        </p:nvGrpSpPr>
        <p:grpSpPr bwMode="auto">
          <a:xfrm>
            <a:off x="179388" y="4508500"/>
            <a:ext cx="3816350" cy="1773238"/>
            <a:chOff x="2512" y="1661"/>
            <a:chExt cx="3044" cy="1044"/>
          </a:xfrm>
        </p:grpSpPr>
        <p:grpSp>
          <p:nvGrpSpPr>
            <p:cNvPr id="27658" name="Group 62"/>
            <p:cNvGrpSpPr>
              <a:grpSpLocks noChangeAspect="1"/>
            </p:cNvGrpSpPr>
            <p:nvPr/>
          </p:nvGrpSpPr>
          <p:grpSpPr bwMode="auto">
            <a:xfrm>
              <a:off x="2512" y="1661"/>
              <a:ext cx="3044" cy="1044"/>
              <a:chOff x="2421" y="1842"/>
              <a:chExt cx="3044" cy="1044"/>
            </a:xfrm>
          </p:grpSpPr>
          <p:sp>
            <p:nvSpPr>
              <p:cNvPr id="27660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27661" name="Freeform 63"/>
              <p:cNvSpPr>
                <a:spLocks/>
              </p:cNvSpPr>
              <p:nvPr/>
            </p:nvSpPr>
            <p:spPr bwMode="auto">
              <a:xfrm>
                <a:off x="2421" y="1854"/>
                <a:ext cx="2904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62" name="Freeform 64"/>
              <p:cNvSpPr>
                <a:spLocks noEditPoints="1"/>
              </p:cNvSpPr>
              <p:nvPr/>
            </p:nvSpPr>
            <p:spPr bwMode="auto">
              <a:xfrm>
                <a:off x="2421" y="1845"/>
                <a:ext cx="2909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DCDC2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63" name="Rectangle 65"/>
              <p:cNvSpPr>
                <a:spLocks noChangeArrowheads="1"/>
              </p:cNvSpPr>
              <p:nvPr/>
            </p:nvSpPr>
            <p:spPr bwMode="auto">
              <a:xfrm>
                <a:off x="2706" y="1939"/>
                <a:ext cx="5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>
                    <a:solidFill>
                      <a:srgbClr val="FFFFFF"/>
                    </a:solidFill>
                  </a:rPr>
                  <a:t> </a:t>
                </a:r>
                <a:endParaRPr lang="fr-FR" altLang="fr-FR"/>
              </a:p>
            </p:txBody>
          </p:sp>
          <p:sp>
            <p:nvSpPr>
              <p:cNvPr id="27664" name="Rectangle 66"/>
              <p:cNvSpPr>
                <a:spLocks noChangeArrowheads="1"/>
              </p:cNvSpPr>
              <p:nvPr/>
            </p:nvSpPr>
            <p:spPr bwMode="auto">
              <a:xfrm>
                <a:off x="2869" y="1939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65" name="Rectangle 67"/>
              <p:cNvSpPr>
                <a:spLocks noChangeArrowheads="1"/>
              </p:cNvSpPr>
              <p:nvPr/>
            </p:nvSpPr>
            <p:spPr bwMode="auto">
              <a:xfrm>
                <a:off x="3082" y="1939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66" name="Rectangle 68"/>
              <p:cNvSpPr>
                <a:spLocks noChangeArrowheads="1"/>
              </p:cNvSpPr>
              <p:nvPr/>
            </p:nvSpPr>
            <p:spPr bwMode="auto">
              <a:xfrm>
                <a:off x="2707" y="2214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67" name="Rectangle 69"/>
              <p:cNvSpPr>
                <a:spLocks noChangeArrowheads="1"/>
              </p:cNvSpPr>
              <p:nvPr/>
            </p:nvSpPr>
            <p:spPr bwMode="auto">
              <a:xfrm>
                <a:off x="2760" y="2208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68" name="Rectangle 70"/>
              <p:cNvSpPr>
                <a:spLocks noChangeArrowheads="1"/>
              </p:cNvSpPr>
              <p:nvPr/>
            </p:nvSpPr>
            <p:spPr bwMode="auto">
              <a:xfrm>
                <a:off x="2838" y="2204"/>
                <a:ext cx="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69" name="Rectangle 71"/>
              <p:cNvSpPr>
                <a:spLocks noChangeArrowheads="1"/>
              </p:cNvSpPr>
              <p:nvPr/>
            </p:nvSpPr>
            <p:spPr bwMode="auto">
              <a:xfrm>
                <a:off x="3216" y="2208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70" name="Rectangle 72"/>
              <p:cNvSpPr>
                <a:spLocks noChangeArrowheads="1"/>
              </p:cNvSpPr>
              <p:nvPr/>
            </p:nvSpPr>
            <p:spPr bwMode="auto">
              <a:xfrm>
                <a:off x="4975" y="2204"/>
                <a:ext cx="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71" name="Rectangle 73"/>
              <p:cNvSpPr>
                <a:spLocks noChangeArrowheads="1"/>
              </p:cNvSpPr>
              <p:nvPr/>
            </p:nvSpPr>
            <p:spPr bwMode="auto">
              <a:xfrm>
                <a:off x="2707" y="2316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72" name="Rectangle 74"/>
              <p:cNvSpPr>
                <a:spLocks noChangeArrowheads="1"/>
              </p:cNvSpPr>
              <p:nvPr/>
            </p:nvSpPr>
            <p:spPr bwMode="auto">
              <a:xfrm>
                <a:off x="2760" y="2310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73" name="Rectangle 75"/>
              <p:cNvSpPr>
                <a:spLocks noChangeArrowheads="1"/>
              </p:cNvSpPr>
              <p:nvPr/>
            </p:nvSpPr>
            <p:spPr bwMode="auto">
              <a:xfrm>
                <a:off x="2869" y="2305"/>
                <a:ext cx="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74" name="Rectangle 76"/>
              <p:cNvSpPr>
                <a:spLocks noChangeArrowheads="1"/>
              </p:cNvSpPr>
              <p:nvPr/>
            </p:nvSpPr>
            <p:spPr bwMode="auto">
              <a:xfrm>
                <a:off x="3480" y="2310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75" name="Rectangle 77"/>
              <p:cNvSpPr>
                <a:spLocks noChangeArrowheads="1"/>
              </p:cNvSpPr>
              <p:nvPr/>
            </p:nvSpPr>
            <p:spPr bwMode="auto">
              <a:xfrm>
                <a:off x="2707" y="2416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76" name="Rectangle 78"/>
              <p:cNvSpPr>
                <a:spLocks noChangeArrowheads="1"/>
              </p:cNvSpPr>
              <p:nvPr/>
            </p:nvSpPr>
            <p:spPr bwMode="auto">
              <a:xfrm>
                <a:off x="2760" y="2409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77" name="Rectangle 79"/>
              <p:cNvSpPr>
                <a:spLocks noChangeArrowheads="1"/>
              </p:cNvSpPr>
              <p:nvPr/>
            </p:nvSpPr>
            <p:spPr bwMode="auto">
              <a:xfrm>
                <a:off x="3036" y="2402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78" name="Rectangle 80"/>
              <p:cNvSpPr>
                <a:spLocks noChangeArrowheads="1"/>
              </p:cNvSpPr>
              <p:nvPr/>
            </p:nvSpPr>
            <p:spPr bwMode="auto">
              <a:xfrm>
                <a:off x="3445" y="2409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79" name="Rectangle 81"/>
              <p:cNvSpPr>
                <a:spLocks noChangeArrowheads="1"/>
              </p:cNvSpPr>
              <p:nvPr/>
            </p:nvSpPr>
            <p:spPr bwMode="auto">
              <a:xfrm>
                <a:off x="2707" y="2508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80" name="Rectangle 82"/>
              <p:cNvSpPr>
                <a:spLocks noChangeArrowheads="1"/>
              </p:cNvSpPr>
              <p:nvPr/>
            </p:nvSpPr>
            <p:spPr bwMode="auto">
              <a:xfrm>
                <a:off x="2760" y="2505"/>
                <a:ext cx="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81" name="Rectangle 83"/>
              <p:cNvSpPr>
                <a:spLocks noChangeArrowheads="1"/>
              </p:cNvSpPr>
              <p:nvPr/>
            </p:nvSpPr>
            <p:spPr bwMode="auto">
              <a:xfrm>
                <a:off x="2869" y="2499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82" name="Rectangle 84"/>
              <p:cNvSpPr>
                <a:spLocks noChangeArrowheads="1"/>
              </p:cNvSpPr>
              <p:nvPr/>
            </p:nvSpPr>
            <p:spPr bwMode="auto">
              <a:xfrm>
                <a:off x="3834" y="2505"/>
                <a:ext cx="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83" name="Rectangle 85"/>
              <p:cNvSpPr>
                <a:spLocks noChangeArrowheads="1"/>
              </p:cNvSpPr>
              <p:nvPr/>
            </p:nvSpPr>
            <p:spPr bwMode="auto">
              <a:xfrm>
                <a:off x="2707" y="2607"/>
                <a:ext cx="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84" name="Rectangle 86"/>
              <p:cNvSpPr>
                <a:spLocks noChangeArrowheads="1"/>
              </p:cNvSpPr>
              <p:nvPr/>
            </p:nvSpPr>
            <p:spPr bwMode="auto">
              <a:xfrm>
                <a:off x="2760" y="2605"/>
                <a:ext cx="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85" name="Rectangle 87"/>
              <p:cNvSpPr>
                <a:spLocks noChangeArrowheads="1"/>
              </p:cNvSpPr>
              <p:nvPr/>
            </p:nvSpPr>
            <p:spPr bwMode="auto">
              <a:xfrm>
                <a:off x="2869" y="2597"/>
                <a:ext cx="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7686" name="Rectangle 88"/>
              <p:cNvSpPr>
                <a:spLocks noChangeArrowheads="1"/>
              </p:cNvSpPr>
              <p:nvPr/>
            </p:nvSpPr>
            <p:spPr bwMode="auto">
              <a:xfrm>
                <a:off x="3363" y="2605"/>
                <a:ext cx="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</p:grpSp>
        <p:sp>
          <p:nvSpPr>
            <p:cNvPr id="27659" name="Text Box 89"/>
            <p:cNvSpPr txBox="1">
              <a:spLocks noChangeArrowheads="1"/>
            </p:cNvSpPr>
            <p:nvPr/>
          </p:nvSpPr>
          <p:spPr bwMode="auto">
            <a:xfrm>
              <a:off x="2637" y="1759"/>
              <a:ext cx="2701" cy="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spAutoFit/>
            </a:bodyPr>
            <a:lstStyle/>
            <a:p>
              <a:pPr>
                <a:buClr>
                  <a:srgbClr val="DCDC24"/>
                </a:buClr>
                <a:buFont typeface="Wingdings" pitchFamily="2" charset="2"/>
                <a:buNone/>
              </a:pPr>
              <a:r>
                <a:rPr lang="fr-FR" altLang="fr-FR" sz="1400">
                  <a:solidFill>
                    <a:srgbClr val="7DC9B0"/>
                  </a:solidFill>
                  <a:latin typeface="Calibri" pitchFamily="34" charset="0"/>
                </a:rPr>
                <a:t>Les perspectives 2015 :</a:t>
              </a:r>
            </a:p>
            <a:p>
              <a:pPr>
                <a:buClr>
                  <a:srgbClr val="DCDC24"/>
                </a:buClr>
                <a:buFont typeface="Wingdings" pitchFamily="2" charset="2"/>
                <a:buNone/>
              </a:pPr>
              <a:endParaRPr lang="fr-FR" altLang="fr-FR" sz="1400">
                <a:solidFill>
                  <a:srgbClr val="7DC9B0"/>
                </a:solidFill>
                <a:latin typeface="Calibri" pitchFamily="34" charset="0"/>
              </a:endParaRPr>
            </a:p>
            <a:p>
              <a:pPr>
                <a:buClr>
                  <a:srgbClr val="DCDC24"/>
                </a:buClr>
                <a:buFont typeface="Wingdings" pitchFamily="2" charset="2"/>
                <a:buChar char="Ø"/>
              </a:pPr>
              <a:r>
                <a:rPr lang="fr-FR" altLang="fr-FR" sz="1400">
                  <a:solidFill>
                    <a:schemeClr val="bg1"/>
                  </a:solidFill>
                  <a:latin typeface="Calibri" pitchFamily="34" charset="0"/>
                </a:rPr>
                <a:t>Une redéfinition de l’ensemble de la carte de l’éducation prioritaire en 350 REP+ et 731 REP</a:t>
              </a:r>
            </a:p>
            <a:p>
              <a:pPr>
                <a:buClr>
                  <a:srgbClr val="DCDC24"/>
                </a:buClr>
                <a:buFont typeface="Wingdings" pitchFamily="2" charset="2"/>
                <a:buChar char="Ø"/>
              </a:pPr>
              <a:r>
                <a:rPr lang="fr-FR" altLang="fr-FR" sz="1400">
                  <a:solidFill>
                    <a:schemeClr val="bg1"/>
                  </a:solidFill>
                  <a:latin typeface="Calibri" pitchFamily="34" charset="0"/>
                </a:rPr>
                <a:t>Une revalorisation indemnitaire des personnels exerçant en EP</a:t>
              </a:r>
            </a:p>
          </p:txBody>
        </p:sp>
      </p:grpSp>
      <p:sp>
        <p:nvSpPr>
          <p:cNvPr id="29710" name="Espace réservé du numéro de diapositive 24"/>
          <p:cNvSpPr txBox="1">
            <a:spLocks noGrp="1"/>
          </p:cNvSpPr>
          <p:nvPr/>
        </p:nvSpPr>
        <p:spPr bwMode="auto">
          <a:xfrm>
            <a:off x="7667625" y="6396038"/>
            <a:ext cx="936625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fr-FR" sz="900">
                <a:solidFill>
                  <a:srgbClr val="78BBBC"/>
                </a:solidFill>
                <a:latin typeface="+mn-lt"/>
                <a:ea typeface="+mn-ea"/>
                <a:cs typeface="ＭＳ Ｐゴシック"/>
              </a:rPr>
              <a:t>&gt;</a:t>
            </a:r>
            <a:r>
              <a:rPr lang="fr-FR" sz="900" b="1">
                <a:solidFill>
                  <a:srgbClr val="78BBBC"/>
                </a:solidFill>
                <a:latin typeface="+mn-lt"/>
                <a:ea typeface="+mn-ea"/>
                <a:cs typeface="ＭＳ Ｐゴシック"/>
              </a:rPr>
              <a:t> </a:t>
            </a:r>
            <a:fld id="{D81CC63D-B936-4A35-A456-8657A76EBE88}" type="slidenum">
              <a:rPr lang="fr-FR" sz="900" b="1">
                <a:solidFill>
                  <a:srgbClr val="78BBBC"/>
                </a:solidFill>
                <a:latin typeface="+mn-lt"/>
                <a:ea typeface="+mn-ea"/>
                <a:cs typeface="ＭＳ Ｐゴシック"/>
              </a:rPr>
              <a:pPr algn="r" eaLnBrk="0" hangingPunct="0">
                <a:defRPr/>
              </a:pPr>
              <a:t>12</a:t>
            </a:fld>
            <a:endParaRPr lang="fr-FR" sz="900" b="1">
              <a:solidFill>
                <a:srgbClr val="78BBBC"/>
              </a:solidFill>
              <a:latin typeface="+mn-lt"/>
              <a:ea typeface="+mn-ea"/>
              <a:cs typeface="ＭＳ Ｐゴシック"/>
            </a:endParaRP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>
                <a:latin typeface="Calibri" pitchFamily="34" charset="0"/>
                <a:hlinkClick r:id="rId2"/>
              </a:rPr>
              <a:t>http://eduscol.education.fr/colleges-rentree-2014</a:t>
            </a:r>
            <a:endParaRPr lang="fr-FR" altLang="fr-FR" sz="1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179388" y="115888"/>
            <a:ext cx="8507412" cy="1225550"/>
          </a:xfrm>
        </p:spPr>
        <p:txBody>
          <a:bodyPr/>
          <a:lstStyle/>
          <a:p>
            <a:pPr eaLnBrk="1" hangingPunct="1"/>
            <a:r>
              <a:rPr lang="fr-FR" altLang="fr-FR" smtClean="0"/>
              <a:t>Des ressources pédagogiques sur</a:t>
            </a:r>
          </a:p>
        </p:txBody>
      </p:sp>
      <p:cxnSp>
        <p:nvCxnSpPr>
          <p:cNvPr id="28674" name="AutoShape 3"/>
          <p:cNvCxnSpPr>
            <a:cxnSpLocks noChangeShapeType="1"/>
          </p:cNvCxnSpPr>
          <p:nvPr/>
        </p:nvCxnSpPr>
        <p:spPr bwMode="auto">
          <a:xfrm>
            <a:off x="395288" y="2235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5350" y="549275"/>
            <a:ext cx="20875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484313"/>
            <a:ext cx="879633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1466850" y="5084763"/>
            <a:ext cx="69850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>
                <a:solidFill>
                  <a:srgbClr val="E89602"/>
                </a:solidFill>
                <a:latin typeface="Calibri" pitchFamily="34" charset="0"/>
              </a:rPr>
              <a:t> Fiches pour l’accompagnement personnalisé en classe de 6</a:t>
            </a:r>
            <a:r>
              <a:rPr lang="fr-FR" altLang="fr-FR" sz="1600" b="1" baseline="30000">
                <a:solidFill>
                  <a:srgbClr val="E89602"/>
                </a:solidFill>
                <a:latin typeface="Calibri" pitchFamily="34" charset="0"/>
              </a:rPr>
              <a:t>ème</a:t>
            </a:r>
            <a:endParaRPr lang="fr-FR" altLang="fr-FR" sz="1600" b="1">
              <a:solidFill>
                <a:srgbClr val="E89602"/>
              </a:solidFill>
              <a:latin typeface="Calibri" pitchFamily="34" charset="0"/>
            </a:endParaRPr>
          </a:p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>
                <a:solidFill>
                  <a:srgbClr val="E89602"/>
                </a:solidFill>
                <a:latin typeface="Calibri" pitchFamily="34" charset="0"/>
              </a:rPr>
              <a:t> Fiches repères sur le conseil école-collège</a:t>
            </a:r>
          </a:p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>
                <a:solidFill>
                  <a:srgbClr val="E89602"/>
                </a:solidFill>
                <a:latin typeface="Calibri" pitchFamily="34" charset="0"/>
              </a:rPr>
              <a:t> Socle commun de connaissances, de compétences et de culture</a:t>
            </a:r>
          </a:p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>
                <a:solidFill>
                  <a:srgbClr val="E89602"/>
                </a:solidFill>
                <a:latin typeface="Calibri" pitchFamily="34" charset="0"/>
              </a:rPr>
              <a:t> Lutte contre l’illettrisme : kit pédagogique à l’attention des parents</a:t>
            </a:r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3560763" y="3141663"/>
            <a:ext cx="2163762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>
                <a:solidFill>
                  <a:srgbClr val="00B050"/>
                </a:solidFill>
                <a:latin typeface="Calibri" pitchFamily="34" charset="0"/>
              </a:rPr>
              <a:t>Lutte contre</a:t>
            </a:r>
            <a:br>
              <a:rPr lang="fr-FR" altLang="fr-FR" sz="1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fr-FR" altLang="fr-FR" sz="1600" b="1">
                <a:solidFill>
                  <a:srgbClr val="00B050"/>
                </a:solidFill>
                <a:latin typeface="Calibri" pitchFamily="34" charset="0"/>
              </a:rPr>
              <a:t>le décrochage</a:t>
            </a:r>
          </a:p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>
                <a:solidFill>
                  <a:srgbClr val="00B050"/>
                </a:solidFill>
                <a:latin typeface="Calibri" pitchFamily="34" charset="0"/>
              </a:rPr>
              <a:t>Éducation </a:t>
            </a:r>
            <a:br>
              <a:rPr lang="fr-FR" altLang="fr-FR" sz="1600" b="1">
                <a:solidFill>
                  <a:srgbClr val="00B050"/>
                </a:solidFill>
                <a:latin typeface="Calibri" pitchFamily="34" charset="0"/>
              </a:rPr>
            </a:br>
            <a:r>
              <a:rPr lang="fr-FR" altLang="fr-FR" sz="1600" b="1">
                <a:solidFill>
                  <a:srgbClr val="00B050"/>
                </a:solidFill>
                <a:latin typeface="Calibri" pitchFamily="34" charset="0"/>
              </a:rPr>
              <a:t>prioritaire</a:t>
            </a:r>
          </a:p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>
                <a:solidFill>
                  <a:srgbClr val="00B050"/>
                </a:solidFill>
                <a:latin typeface="Calibri" pitchFamily="34" charset="0"/>
              </a:rPr>
              <a:t>Élèves à besoins éducatifs particuliers</a:t>
            </a:r>
          </a:p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>
                <a:solidFill>
                  <a:srgbClr val="00B050"/>
                </a:solidFill>
                <a:latin typeface="Calibri" pitchFamily="34" charset="0"/>
              </a:rPr>
              <a:t>Orientation</a:t>
            </a:r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5835650" y="3716338"/>
            <a:ext cx="3132138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spcAft>
                <a:spcPct val="20000"/>
              </a:spcAft>
              <a:buClr>
                <a:srgbClr val="DC4892"/>
              </a:buClr>
              <a:buFont typeface="Wingdings" pitchFamily="2" charset="2"/>
              <a:buChar char="Ø"/>
            </a:pPr>
            <a:r>
              <a:rPr lang="fr-FR" altLang="fr-FR" sz="1600" b="1">
                <a:solidFill>
                  <a:srgbClr val="DC4892"/>
                </a:solidFill>
                <a:latin typeface="Calibri" pitchFamily="34" charset="0"/>
              </a:rPr>
              <a:t>Parcours d’éducation</a:t>
            </a:r>
            <a:br>
              <a:rPr lang="fr-FR" altLang="fr-FR" sz="1600" b="1">
                <a:solidFill>
                  <a:srgbClr val="DC4892"/>
                </a:solidFill>
                <a:latin typeface="Calibri" pitchFamily="34" charset="0"/>
              </a:rPr>
            </a:br>
            <a:r>
              <a:rPr lang="fr-FR" altLang="fr-FR" sz="1600" b="1">
                <a:solidFill>
                  <a:srgbClr val="DC4892"/>
                </a:solidFill>
                <a:latin typeface="Calibri" pitchFamily="34" charset="0"/>
              </a:rPr>
              <a:t>artistique et culturelle</a:t>
            </a:r>
          </a:p>
          <a:p>
            <a:pPr marL="174625" indent="-174625">
              <a:spcAft>
                <a:spcPct val="20000"/>
              </a:spcAft>
              <a:buClr>
                <a:srgbClr val="DC4892"/>
              </a:buClr>
              <a:buFont typeface="Wingdings" pitchFamily="2" charset="2"/>
              <a:buChar char="Ø"/>
            </a:pPr>
            <a:r>
              <a:rPr lang="fr-FR" altLang="fr-FR" sz="1600" b="1">
                <a:solidFill>
                  <a:srgbClr val="DC4892"/>
                </a:solidFill>
                <a:latin typeface="Calibri" pitchFamily="34" charset="0"/>
              </a:rPr>
              <a:t>Vade-mecum : culture scientifique et technologique</a:t>
            </a:r>
            <a:r>
              <a:rPr lang="fr-FR" altLang="fr-FR" sz="1600">
                <a:solidFill>
                  <a:srgbClr val="DC4892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16394" name="Groupe 2"/>
          <p:cNvGrpSpPr>
            <a:grpSpLocks/>
          </p:cNvGrpSpPr>
          <p:nvPr/>
        </p:nvGrpSpPr>
        <p:grpSpPr bwMode="auto">
          <a:xfrm>
            <a:off x="1008063" y="1844675"/>
            <a:ext cx="458787" cy="3998913"/>
            <a:chOff x="1008063" y="1844675"/>
            <a:chExt cx="458787" cy="3998913"/>
          </a:xfrm>
          <a:solidFill>
            <a:srgbClr val="E89602"/>
          </a:solidFill>
        </p:grpSpPr>
        <p:sp>
          <p:nvSpPr>
            <p:cNvPr id="16415" name="AutoShape 14"/>
            <p:cNvSpPr>
              <a:spLocks noChangeArrowheads="1"/>
            </p:cNvSpPr>
            <p:nvPr/>
          </p:nvSpPr>
          <p:spPr bwMode="auto">
            <a:xfrm rot="5400000">
              <a:off x="894557" y="5271294"/>
              <a:ext cx="685800" cy="458787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16" name="Rectangle 21"/>
            <p:cNvSpPr>
              <a:spLocks noChangeArrowheads="1"/>
            </p:cNvSpPr>
            <p:nvPr/>
          </p:nvSpPr>
          <p:spPr bwMode="auto">
            <a:xfrm>
              <a:off x="1008063" y="1844675"/>
              <a:ext cx="187325" cy="3313113"/>
            </a:xfrm>
            <a:prstGeom prst="rect">
              <a:avLst/>
            </a:prstGeom>
            <a:grpFill/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altLang="fr-FR" smtClean="0">
                <a:solidFill>
                  <a:srgbClr val="FFC000"/>
                </a:solidFill>
                <a:cs typeface="+mn-cs"/>
              </a:endParaRPr>
            </a:p>
          </p:txBody>
        </p:sp>
        <p:sp>
          <p:nvSpPr>
            <p:cNvPr id="16417" name="Rectangle 22"/>
            <p:cNvSpPr>
              <a:spLocks noChangeArrowheads="1"/>
            </p:cNvSpPr>
            <p:nvPr/>
          </p:nvSpPr>
          <p:spPr bwMode="auto">
            <a:xfrm>
              <a:off x="1008063" y="5053013"/>
              <a:ext cx="187325" cy="647700"/>
            </a:xfrm>
            <a:prstGeom prst="rect">
              <a:avLst/>
            </a:prstGeom>
            <a:grpFill/>
            <a:ln w="9525">
              <a:solidFill>
                <a:srgbClr val="E8960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altLang="fr-FR" smtClean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16395" name="Text Box 33"/>
          <p:cNvSpPr txBox="1">
            <a:spLocks noChangeArrowheads="1"/>
          </p:cNvSpPr>
          <p:nvPr/>
        </p:nvSpPr>
        <p:spPr bwMode="auto">
          <a:xfrm>
            <a:off x="7608888" y="2347913"/>
            <a:ext cx="1382712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74625" indent="-174625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altLang="fr-FR" sz="1600" b="1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Outils numériques</a:t>
            </a:r>
          </a:p>
        </p:txBody>
      </p:sp>
      <p:sp>
        <p:nvSpPr>
          <p:cNvPr id="28682" name="Rectangle 40"/>
          <p:cNvSpPr>
            <a:spLocks noChangeArrowheads="1"/>
          </p:cNvSpPr>
          <p:nvPr/>
        </p:nvSpPr>
        <p:spPr bwMode="auto">
          <a:xfrm>
            <a:off x="2987675" y="1484313"/>
            <a:ext cx="1152525" cy="360362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28683" name="Rectangle 42"/>
          <p:cNvSpPr>
            <a:spLocks noChangeArrowheads="1"/>
          </p:cNvSpPr>
          <p:nvPr/>
        </p:nvSpPr>
        <p:spPr bwMode="auto">
          <a:xfrm>
            <a:off x="5219700" y="1484313"/>
            <a:ext cx="1008063" cy="360362"/>
          </a:xfrm>
          <a:prstGeom prst="rect">
            <a:avLst/>
          </a:prstGeom>
          <a:noFill/>
          <a:ln w="28575">
            <a:solidFill>
              <a:srgbClr val="DC48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28684" name="Rectangle 44"/>
          <p:cNvSpPr>
            <a:spLocks noChangeArrowheads="1"/>
          </p:cNvSpPr>
          <p:nvPr/>
        </p:nvSpPr>
        <p:spPr bwMode="auto">
          <a:xfrm>
            <a:off x="827088" y="1484313"/>
            <a:ext cx="1008062" cy="360362"/>
          </a:xfrm>
          <a:prstGeom prst="rect">
            <a:avLst/>
          </a:prstGeom>
          <a:noFill/>
          <a:ln w="28575">
            <a:solidFill>
              <a:srgbClr val="E8960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29710" name="Espace réservé du numéro de diapositive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cs typeface="ＭＳ Ｐゴシック"/>
              </a:rPr>
              <a:t>&gt;</a:t>
            </a:r>
            <a:r>
              <a:rPr lang="fr-FR" b="1" smtClean="0">
                <a:cs typeface="ＭＳ Ｐゴシック"/>
              </a:rPr>
              <a:t> </a:t>
            </a:r>
            <a:fld id="{344D7EC6-D926-4D3D-9E96-B35BAED3A641}" type="slidenum">
              <a:rPr lang="fr-FR" b="1" smtClean="0"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 b="1" smtClean="0">
              <a:cs typeface="ＭＳ Ｐゴシック"/>
            </a:endParaRPr>
          </a:p>
        </p:txBody>
      </p:sp>
      <p:grpSp>
        <p:nvGrpSpPr>
          <p:cNvPr id="28686" name="Groupe 4"/>
          <p:cNvGrpSpPr>
            <a:grpSpLocks/>
          </p:cNvGrpSpPr>
          <p:nvPr/>
        </p:nvGrpSpPr>
        <p:grpSpPr bwMode="auto">
          <a:xfrm>
            <a:off x="3157538" y="1844675"/>
            <a:ext cx="406400" cy="2414588"/>
            <a:chOff x="3157538" y="1844675"/>
            <a:chExt cx="406401" cy="2414142"/>
          </a:xfrm>
        </p:grpSpPr>
        <p:sp>
          <p:nvSpPr>
            <p:cNvPr id="28697" name="AutoShape 14"/>
            <p:cNvSpPr>
              <a:spLocks noChangeArrowheads="1"/>
            </p:cNvSpPr>
            <p:nvPr/>
          </p:nvSpPr>
          <p:spPr bwMode="auto">
            <a:xfrm rot="5400000">
              <a:off x="3017839" y="3712717"/>
              <a:ext cx="685800" cy="40640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fr-FR"/>
            </a:p>
          </p:txBody>
        </p:sp>
        <p:sp>
          <p:nvSpPr>
            <p:cNvPr id="28698" name="Rectangle 21"/>
            <p:cNvSpPr>
              <a:spLocks noChangeArrowheads="1"/>
            </p:cNvSpPr>
            <p:nvPr/>
          </p:nvSpPr>
          <p:spPr bwMode="auto">
            <a:xfrm>
              <a:off x="3157538" y="1844675"/>
              <a:ext cx="203201" cy="22781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altLang="fr-FR" i="1">
                <a:solidFill>
                  <a:srgbClr val="FFC000"/>
                </a:solidFill>
              </a:endParaRPr>
            </a:p>
          </p:txBody>
        </p:sp>
      </p:grpSp>
      <p:grpSp>
        <p:nvGrpSpPr>
          <p:cNvPr id="16402" name="Groupe 4"/>
          <p:cNvGrpSpPr>
            <a:grpSpLocks/>
          </p:cNvGrpSpPr>
          <p:nvPr/>
        </p:nvGrpSpPr>
        <p:grpSpPr bwMode="auto">
          <a:xfrm>
            <a:off x="5389563" y="1844675"/>
            <a:ext cx="406400" cy="2500313"/>
            <a:chOff x="5389563" y="1844675"/>
            <a:chExt cx="406400" cy="2501106"/>
          </a:xfrm>
          <a:solidFill>
            <a:srgbClr val="DC4892"/>
          </a:solidFill>
        </p:grpSpPr>
        <p:sp>
          <p:nvSpPr>
            <p:cNvPr id="16409" name="AutoShape 14"/>
            <p:cNvSpPr>
              <a:spLocks noChangeArrowheads="1"/>
            </p:cNvSpPr>
            <p:nvPr/>
          </p:nvSpPr>
          <p:spPr bwMode="auto">
            <a:xfrm rot="5400000">
              <a:off x="5249863" y="3799681"/>
              <a:ext cx="685800" cy="40640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rot="10800000"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10" name="Rectangle 21"/>
            <p:cNvSpPr>
              <a:spLocks noChangeArrowheads="1"/>
            </p:cNvSpPr>
            <p:nvPr/>
          </p:nvSpPr>
          <p:spPr bwMode="auto">
            <a:xfrm>
              <a:off x="5389563" y="1844675"/>
              <a:ext cx="187325" cy="158432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altLang="fr-FR" smtClean="0">
                <a:solidFill>
                  <a:srgbClr val="FFC000"/>
                </a:solidFill>
                <a:cs typeface="+mn-cs"/>
              </a:endParaRPr>
            </a:p>
          </p:txBody>
        </p:sp>
        <p:sp>
          <p:nvSpPr>
            <p:cNvPr id="16411" name="Rectangle 22"/>
            <p:cNvSpPr>
              <a:spLocks noChangeArrowheads="1"/>
            </p:cNvSpPr>
            <p:nvPr/>
          </p:nvSpPr>
          <p:spPr bwMode="auto">
            <a:xfrm>
              <a:off x="5389563" y="3324225"/>
              <a:ext cx="187325" cy="828676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altLang="fr-FR" smtClean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28688" name="ZoneTexte 1"/>
          <p:cNvSpPr txBox="1">
            <a:spLocks noChangeArrowheads="1"/>
          </p:cNvSpPr>
          <p:nvPr/>
        </p:nvSpPr>
        <p:spPr bwMode="auto">
          <a:xfrm>
            <a:off x="6894513" y="3065463"/>
            <a:ext cx="2081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Clr>
                <a:srgbClr val="A3A62A"/>
              </a:buClr>
              <a:buFont typeface="Wingdings" pitchFamily="2" charset="2"/>
              <a:buChar char="Ø"/>
            </a:pPr>
            <a:r>
              <a:rPr lang="fr-FR" altLang="fr-FR" sz="1600" b="1">
                <a:solidFill>
                  <a:srgbClr val="A3A62A"/>
                </a:solidFill>
                <a:latin typeface="Calibri" pitchFamily="34" charset="0"/>
              </a:rPr>
              <a:t>Évaluation positive</a:t>
            </a:r>
          </a:p>
          <a:p>
            <a:pPr marL="285750" indent="-285750">
              <a:buClr>
                <a:srgbClr val="A3A62A"/>
              </a:buClr>
              <a:buFont typeface="Wingdings" pitchFamily="2" charset="2"/>
              <a:buChar char="Ø"/>
            </a:pPr>
            <a:r>
              <a:rPr lang="fr-FR" altLang="fr-FR" sz="1600" b="1">
                <a:solidFill>
                  <a:srgbClr val="A3A62A"/>
                </a:solidFill>
                <a:latin typeface="Calibri" pitchFamily="34" charset="0"/>
              </a:rPr>
              <a:t>Co-éducation</a:t>
            </a:r>
          </a:p>
        </p:txBody>
      </p:sp>
      <p:sp>
        <p:nvSpPr>
          <p:cNvPr id="28689" name="Rectangle 42"/>
          <p:cNvSpPr>
            <a:spLocks noChangeArrowheads="1"/>
          </p:cNvSpPr>
          <p:nvPr/>
        </p:nvSpPr>
        <p:spPr bwMode="auto">
          <a:xfrm>
            <a:off x="6245225" y="1484313"/>
            <a:ext cx="830263" cy="360362"/>
          </a:xfrm>
          <a:prstGeom prst="rect">
            <a:avLst/>
          </a:prstGeom>
          <a:noFill/>
          <a:ln w="28575">
            <a:solidFill>
              <a:srgbClr val="A3A62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grpSp>
        <p:nvGrpSpPr>
          <p:cNvPr id="28690" name="Groupe 2"/>
          <p:cNvGrpSpPr>
            <a:grpSpLocks/>
          </p:cNvGrpSpPr>
          <p:nvPr/>
        </p:nvGrpSpPr>
        <p:grpSpPr bwMode="auto">
          <a:xfrm>
            <a:off x="6488113" y="1844675"/>
            <a:ext cx="406400" cy="1698625"/>
            <a:chOff x="6488113" y="1844675"/>
            <a:chExt cx="406400" cy="1699207"/>
          </a:xfrm>
        </p:grpSpPr>
        <p:sp>
          <p:nvSpPr>
            <p:cNvPr id="28695" name="AutoShape 14"/>
            <p:cNvSpPr>
              <a:spLocks noChangeArrowheads="1"/>
            </p:cNvSpPr>
            <p:nvPr/>
          </p:nvSpPr>
          <p:spPr bwMode="auto">
            <a:xfrm rot="5400000">
              <a:off x="6349356" y="2998725"/>
              <a:ext cx="685496" cy="404818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A3A62A"/>
            </a:solidFill>
            <a:ln w="9525">
              <a:noFill/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fr-FR"/>
            </a:p>
          </p:txBody>
        </p:sp>
        <p:sp>
          <p:nvSpPr>
            <p:cNvPr id="28696" name="Rectangle 22"/>
            <p:cNvSpPr>
              <a:spLocks noChangeArrowheads="1"/>
            </p:cNvSpPr>
            <p:nvPr/>
          </p:nvSpPr>
          <p:spPr bwMode="auto">
            <a:xfrm>
              <a:off x="6488113" y="1844675"/>
              <a:ext cx="186596" cy="1583823"/>
            </a:xfrm>
            <a:prstGeom prst="rect">
              <a:avLst/>
            </a:prstGeom>
            <a:solidFill>
              <a:srgbClr val="A3A62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altLang="fr-FR" i="1">
                <a:solidFill>
                  <a:srgbClr val="000000"/>
                </a:solidFill>
              </a:endParaRPr>
            </a:p>
          </p:txBody>
        </p:sp>
      </p:grpSp>
      <p:sp>
        <p:nvSpPr>
          <p:cNvPr id="16406" name="Rectangle 43"/>
          <p:cNvSpPr>
            <a:spLocks noChangeArrowheads="1"/>
          </p:cNvSpPr>
          <p:nvPr/>
        </p:nvSpPr>
        <p:spPr bwMode="auto">
          <a:xfrm>
            <a:off x="7092950" y="1484313"/>
            <a:ext cx="1008063" cy="360362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 rot="5400000">
            <a:off x="7063582" y="2359818"/>
            <a:ext cx="685800" cy="4048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ea typeface="+mn-ea"/>
              <a:cs typeface="+mn-cs"/>
            </a:endParaRP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7202488" y="1857375"/>
            <a:ext cx="187325" cy="858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>
                <a:latin typeface="Calibri" pitchFamily="34" charset="0"/>
                <a:hlinkClick r:id="rId4"/>
              </a:rPr>
              <a:t>http://eduscol.education.fr/colleges-rentree-2014</a:t>
            </a:r>
            <a:endParaRPr lang="fr-FR" altLang="fr-FR" sz="1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refondation en marche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905000"/>
            <a:ext cx="4686300" cy="1452563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rgbClr val="7B418E"/>
              </a:buClr>
              <a:buFont typeface="Wingdings" pitchFamily="2" charset="2"/>
              <a:buChar char="Ø"/>
              <a:defRPr/>
            </a:pPr>
            <a:r>
              <a:rPr lang="fr-FR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Loi n</a:t>
            </a:r>
            <a:r>
              <a:rPr lang="fr-FR" sz="2200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</a:t>
            </a:r>
            <a:r>
              <a:rPr lang="fr-FR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2013-595 du 8 juillet 2013 d’orientation </a:t>
            </a:r>
            <a:r>
              <a:rPr lang="fr-FR" sz="2200" dirty="0" smtClean="0">
                <a:solidFill>
                  <a:srgbClr val="7B418E"/>
                </a:solidFill>
              </a:rPr>
              <a:t>et de programmation pour la refondation de l'école de la République</a:t>
            </a:r>
            <a:endParaRPr lang="fr-FR" sz="2200" dirty="0" smtClean="0">
              <a:solidFill>
                <a:srgbClr val="FFC000"/>
              </a:solidFill>
            </a:endParaRPr>
          </a:p>
        </p:txBody>
      </p:sp>
      <p:pic>
        <p:nvPicPr>
          <p:cNvPr id="17411" name="Picture 6" descr="2013_loi_refondation_680x280_2586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1088" y="1773238"/>
            <a:ext cx="402907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987675" y="3789363"/>
            <a:ext cx="5951538" cy="2092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En 2014 :</a:t>
            </a:r>
          </a:p>
          <a:p>
            <a:pPr lvl="1"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fr-FR" sz="2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Mise en place du </a:t>
            </a:r>
            <a:r>
              <a:rPr lang="fr-FR" sz="2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conseil école-collège</a:t>
            </a:r>
          </a:p>
          <a:p>
            <a:pPr lvl="1"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fr-FR" sz="2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Consultation sur le </a:t>
            </a:r>
            <a:r>
              <a:rPr lang="fr-FR" sz="2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nouveau socle</a:t>
            </a:r>
          </a:p>
          <a:p>
            <a:pPr lvl="1"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fr-FR" sz="2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Conférence nationale sur l’</a:t>
            </a:r>
            <a:r>
              <a:rPr lang="fr-FR" sz="2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évaluation</a:t>
            </a:r>
          </a:p>
          <a:p>
            <a:pPr lvl="1"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fr-FR" sz="2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Refondation de l’</a:t>
            </a:r>
            <a:r>
              <a:rPr lang="fr-FR" sz="2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éducation prioritaire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 rot="10800000" flipH="1">
            <a:off x="2124075" y="3454400"/>
            <a:ext cx="539750" cy="695325"/>
          </a:xfrm>
          <a:custGeom>
            <a:avLst/>
            <a:gdLst>
              <a:gd name="G0" fmla="+- 12427 0 0"/>
              <a:gd name="G1" fmla="+- 2860 0 0"/>
              <a:gd name="G2" fmla="+- 12158 0 2860"/>
              <a:gd name="G3" fmla="+- G2 0 2860"/>
              <a:gd name="G4" fmla="*/ G3 32768 32059"/>
              <a:gd name="G5" fmla="*/ G4 1 2"/>
              <a:gd name="G6" fmla="+- 21600 0 12427"/>
              <a:gd name="G7" fmla="*/ G6 2860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9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860"/>
                </a:lnTo>
                <a:cubicBezTo>
                  <a:pt x="5564" y="2860"/>
                  <a:pt x="0" y="7023"/>
                  <a:pt x="0" y="12158"/>
                </a:cubicBezTo>
                <a:lnTo>
                  <a:pt x="0" y="21600"/>
                </a:lnTo>
                <a:lnTo>
                  <a:pt x="6580" y="21600"/>
                </a:lnTo>
                <a:lnTo>
                  <a:pt x="6580" y="12158"/>
                </a:lnTo>
                <a:cubicBezTo>
                  <a:pt x="6580" y="10578"/>
                  <a:pt x="9198" y="9298"/>
                  <a:pt x="12427" y="9298"/>
                </a:cubicBezTo>
                <a:lnTo>
                  <a:pt x="12427" y="1215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fr-FR" i="1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7415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cs typeface="ＭＳ Ｐゴシック"/>
              </a:rPr>
              <a:t>&gt;</a:t>
            </a:r>
            <a:r>
              <a:rPr lang="fr-FR" b="1" smtClean="0">
                <a:cs typeface="ＭＳ Ｐゴシック"/>
              </a:rPr>
              <a:t> </a:t>
            </a:r>
            <a:fld id="{47171CB0-A26D-48CB-A0DF-E6622EA1C9A3}" type="slidenum">
              <a:rPr lang="fr-FR" b="1" smtClean="0"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b="1" smtClean="0">
              <a:cs typeface="ＭＳ Ｐゴシック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4213" y="5805488"/>
            <a:ext cx="4860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>
                <a:solidFill>
                  <a:srgbClr val="6B6BCF"/>
                </a:solidFill>
                <a:latin typeface="Calibri" pitchFamily="34" charset="0"/>
                <a:hlinkClick r:id="rId3"/>
              </a:rPr>
              <a:t>Lire la circulaire de rentrée</a:t>
            </a:r>
            <a:endParaRPr lang="fr-FR" sz="1200" b="1">
              <a:solidFill>
                <a:srgbClr val="6B6BCF"/>
              </a:solidFill>
              <a:latin typeface="Calibri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1975" y="4211638"/>
            <a:ext cx="21383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Une nouvelle étape</a:t>
            </a: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>
                <a:latin typeface="Calibri" pitchFamily="34" charset="0"/>
                <a:hlinkClick r:id="rId4"/>
              </a:rPr>
              <a:t>http://eduscol.education.fr/colleges-rentree-2014</a:t>
            </a:r>
            <a:endParaRPr lang="fr-FR" altLang="fr-FR" sz="1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>
          <a:xfrm>
            <a:off x="530225" y="115888"/>
            <a:ext cx="8218488" cy="1225550"/>
          </a:xfrm>
        </p:spPr>
        <p:txBody>
          <a:bodyPr/>
          <a:lstStyle/>
          <a:p>
            <a:pPr marL="0" indent="0"/>
            <a:r>
              <a:rPr lang="fr-FR" smtClean="0"/>
              <a:t>Le calendrier de la refondation</a:t>
            </a:r>
            <a:br>
              <a:rPr lang="fr-FR" smtClean="0"/>
            </a:br>
            <a:r>
              <a:rPr lang="fr-FR" sz="2400" smtClean="0"/>
              <a:t>Année scolaire 2014-2015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6264275" y="2973388"/>
            <a:ext cx="1979613" cy="963612"/>
          </a:xfrm>
          <a:prstGeom prst="roundRect">
            <a:avLst/>
          </a:prstGeom>
          <a:ln>
            <a:solidFill>
              <a:srgbClr val="FDA403"/>
            </a:solidFill>
            <a:prstDash val="sysDot"/>
          </a:ln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fr-FR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Consultation sur </a:t>
            </a:r>
            <a:r>
              <a:rPr lang="fr-FR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les </a:t>
            </a:r>
            <a:r>
              <a:rPr lang="fr-FR" sz="1600" dirty="0">
                <a:solidFill>
                  <a:srgbClr val="FDA403"/>
                </a:solidFill>
              </a:rPr>
              <a:t>programmes</a:t>
            </a:r>
            <a:r>
              <a:rPr lang="fr-FR" sz="1600" dirty="0" smtClean="0"/>
              <a:t> </a:t>
            </a:r>
            <a:r>
              <a:rPr lang="fr-FR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du </a:t>
            </a:r>
            <a:r>
              <a:rPr lang="fr-FR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collège</a:t>
            </a:r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cs typeface="ＭＳ Ｐゴシック"/>
              </a:rPr>
              <a:t>&gt;</a:t>
            </a:r>
            <a:r>
              <a:rPr lang="fr-FR" b="1" smtClean="0">
                <a:cs typeface="ＭＳ Ｐゴシック"/>
              </a:rPr>
              <a:t> </a:t>
            </a:r>
            <a:fld id="{DF8F682C-A031-47C3-B8F2-159EC8BA6729}" type="slidenum">
              <a:rPr lang="fr-FR" b="1" smtClean="0"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b="1" smtClean="0">
              <a:cs typeface="ＭＳ Ｐゴシック"/>
            </a:endParaRPr>
          </a:p>
        </p:txBody>
      </p:sp>
      <p:sp>
        <p:nvSpPr>
          <p:cNvPr id="18436" name="ZoneTexte 10"/>
          <p:cNvSpPr txBox="1">
            <a:spLocks noChangeArrowheads="1"/>
          </p:cNvSpPr>
          <p:nvPr/>
        </p:nvSpPr>
        <p:spPr bwMode="auto">
          <a:xfrm>
            <a:off x="6264275" y="2205038"/>
            <a:ext cx="19796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>
                <a:solidFill>
                  <a:srgbClr val="FDA403"/>
                </a:solidFill>
                <a:latin typeface="Calibri" pitchFamily="34" charset="0"/>
              </a:rPr>
              <a:t>Janvier – mars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492500" y="2973388"/>
            <a:ext cx="1979613" cy="1212850"/>
          </a:xfrm>
          <a:prstGeom prst="roundRect">
            <a:avLst>
              <a:gd name="adj" fmla="val 20443"/>
            </a:avLst>
          </a:prstGeom>
          <a:noFill/>
          <a:ln w="9525">
            <a:solidFill>
              <a:srgbClr val="00B050"/>
            </a:solidFill>
            <a:prstDash val="sysDot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Conférence nationale sur l’</a:t>
            </a:r>
            <a:r>
              <a:rPr lang="fr-FR" sz="16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évaluation des acquis des élèves</a:t>
            </a:r>
          </a:p>
        </p:txBody>
      </p:sp>
      <p:sp>
        <p:nvSpPr>
          <p:cNvPr id="18438" name="ZoneTexte 16"/>
          <p:cNvSpPr txBox="1">
            <a:spLocks noChangeArrowheads="1"/>
          </p:cNvSpPr>
          <p:nvPr/>
        </p:nvSpPr>
        <p:spPr bwMode="auto">
          <a:xfrm>
            <a:off x="3492500" y="2205038"/>
            <a:ext cx="19796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>
                <a:solidFill>
                  <a:srgbClr val="00B050"/>
                </a:solidFill>
                <a:latin typeface="Calibri" pitchFamily="34" charset="0"/>
              </a:rPr>
              <a:t>8 au 12 décembre</a:t>
            </a:r>
          </a:p>
        </p:txBody>
      </p:sp>
      <p:sp>
        <p:nvSpPr>
          <p:cNvPr id="18439" name="ZoneTexte 9"/>
          <p:cNvSpPr txBox="1">
            <a:spLocks noChangeArrowheads="1"/>
          </p:cNvSpPr>
          <p:nvPr/>
        </p:nvSpPr>
        <p:spPr bwMode="auto">
          <a:xfrm>
            <a:off x="719138" y="2205038"/>
            <a:ext cx="1981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>
                <a:solidFill>
                  <a:srgbClr val="C00000"/>
                </a:solidFill>
                <a:latin typeface="Calibri" pitchFamily="34" charset="0"/>
              </a:rPr>
              <a:t>Septembre - octobre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19138" y="2973388"/>
            <a:ext cx="1981200" cy="1439862"/>
          </a:xfrm>
          <a:prstGeom prst="roundRect">
            <a:avLst/>
          </a:prstGeom>
          <a:noFill/>
          <a:ln w="9525">
            <a:solidFill>
              <a:srgbClr val="C00000"/>
            </a:solidFill>
            <a:prstDash val="sysDot"/>
          </a:ln>
        </p:spPr>
        <p:txBody>
          <a:bodyPr>
            <a:spAutoFit/>
          </a:bodyPr>
          <a:lstStyle>
            <a:lvl1pPr indent="-3429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  <a:defRPr/>
            </a:pPr>
            <a:r>
              <a:rPr lang="fr-FR" sz="16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Consultation sur le </a:t>
            </a:r>
            <a:r>
              <a:rPr lang="fr-FR" sz="1600" b="1" i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s</a:t>
            </a:r>
            <a:r>
              <a:rPr lang="fr-FR" sz="1600" b="1" i="0" dirty="0" smtClean="0">
                <a:solidFill>
                  <a:srgbClr val="C00000"/>
                </a:solidFill>
                <a:latin typeface="Calibri" pitchFamily="34" charset="0"/>
                <a:cs typeface="+mn-cs"/>
              </a:rPr>
              <a:t>ocle </a:t>
            </a:r>
            <a:r>
              <a:rPr lang="fr-FR" sz="1600" b="1" i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commun </a:t>
            </a:r>
            <a:r>
              <a:rPr lang="fr-FR" sz="1600" b="1" i="0" dirty="0" smtClean="0">
                <a:solidFill>
                  <a:srgbClr val="C00000"/>
                </a:solidFill>
                <a:latin typeface="Calibri" pitchFamily="34" charset="0"/>
                <a:cs typeface="+mn-cs"/>
              </a:rPr>
              <a:t/>
            </a:r>
            <a:br>
              <a:rPr lang="fr-FR" sz="1600" b="1" i="0" dirty="0" smtClean="0">
                <a:solidFill>
                  <a:srgbClr val="C00000"/>
                </a:solidFill>
                <a:latin typeface="Calibri" pitchFamily="34" charset="0"/>
                <a:cs typeface="+mn-cs"/>
              </a:rPr>
            </a:br>
            <a:r>
              <a:rPr lang="fr-FR" sz="1600" b="1" i="0" dirty="0" smtClean="0">
                <a:solidFill>
                  <a:srgbClr val="C00000"/>
                </a:solidFill>
                <a:latin typeface="Calibri" pitchFamily="34" charset="0"/>
                <a:cs typeface="+mn-cs"/>
              </a:rPr>
              <a:t>de </a:t>
            </a:r>
            <a:r>
              <a:rPr lang="fr-FR" sz="1600" b="1" i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connaissances, </a:t>
            </a:r>
            <a:r>
              <a:rPr lang="fr-FR" sz="1600" b="1" i="0" dirty="0" smtClean="0">
                <a:solidFill>
                  <a:srgbClr val="C00000"/>
                </a:solidFill>
                <a:latin typeface="Calibri" pitchFamily="34" charset="0"/>
                <a:cs typeface="+mn-cs"/>
              </a:rPr>
              <a:t/>
            </a:r>
            <a:br>
              <a:rPr lang="fr-FR" sz="1600" b="1" i="0" dirty="0" smtClean="0">
                <a:solidFill>
                  <a:srgbClr val="C00000"/>
                </a:solidFill>
                <a:latin typeface="Calibri" pitchFamily="34" charset="0"/>
                <a:cs typeface="+mn-cs"/>
              </a:rPr>
            </a:br>
            <a:r>
              <a:rPr lang="fr-FR" sz="1600" b="1" i="0" dirty="0" smtClean="0">
                <a:solidFill>
                  <a:srgbClr val="C00000"/>
                </a:solidFill>
                <a:latin typeface="Calibri" pitchFamily="34" charset="0"/>
                <a:cs typeface="+mn-cs"/>
              </a:rPr>
              <a:t>de </a:t>
            </a:r>
            <a:r>
              <a:rPr lang="fr-FR" sz="1600" b="1" i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compétences </a:t>
            </a:r>
            <a:r>
              <a:rPr lang="fr-FR" sz="1600" b="1" i="0" dirty="0" smtClean="0">
                <a:solidFill>
                  <a:srgbClr val="C00000"/>
                </a:solidFill>
                <a:latin typeface="Calibri" pitchFamily="34" charset="0"/>
                <a:cs typeface="+mn-cs"/>
              </a:rPr>
              <a:t/>
            </a:r>
            <a:br>
              <a:rPr lang="fr-FR" sz="1600" b="1" i="0" dirty="0" smtClean="0">
                <a:solidFill>
                  <a:srgbClr val="C00000"/>
                </a:solidFill>
                <a:latin typeface="Calibri" pitchFamily="34" charset="0"/>
                <a:cs typeface="+mn-cs"/>
              </a:rPr>
            </a:br>
            <a:r>
              <a:rPr lang="fr-FR" sz="1600" b="1" i="0" dirty="0" smtClean="0">
                <a:solidFill>
                  <a:srgbClr val="C00000"/>
                </a:solidFill>
                <a:latin typeface="Calibri" pitchFamily="34" charset="0"/>
                <a:cs typeface="+mn-cs"/>
              </a:rPr>
              <a:t>et </a:t>
            </a:r>
            <a:r>
              <a:rPr lang="fr-FR" sz="1600" b="1" i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de culture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264275" y="4181475"/>
            <a:ext cx="1979613" cy="1223963"/>
          </a:xfrm>
          <a:prstGeom prst="roundRect">
            <a:avLst/>
          </a:prstGeom>
          <a:ln>
            <a:solidFill>
              <a:srgbClr val="FDA403"/>
            </a:solidFill>
            <a:prstDash val="sysDot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+mn-cs"/>
              </a:rPr>
              <a:t>Consultation sur le p</a:t>
            </a: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rogramme d’</a:t>
            </a:r>
            <a:r>
              <a:rPr lang="fr-FR" sz="1600" b="1" dirty="0">
                <a:solidFill>
                  <a:srgbClr val="FDA403"/>
                </a:solidFill>
                <a:latin typeface="+mn-lt"/>
                <a:ea typeface="+mn-ea"/>
                <a:cs typeface="+mn-cs"/>
              </a:rPr>
              <a:t>enseignement moral et civique</a:t>
            </a:r>
            <a:endParaRPr lang="fr-FR" sz="1600" i="1" dirty="0">
              <a:solidFill>
                <a:srgbClr val="FDA403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>
                <a:latin typeface="Calibri" pitchFamily="34" charset="0"/>
                <a:hlinkClick r:id="rId2"/>
              </a:rPr>
              <a:t>http://eduscol.education.fr/colleges-rentree-2014</a:t>
            </a:r>
            <a:endParaRPr lang="fr-FR" altLang="fr-FR" sz="1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La mise en place du conseil école-collège</a:t>
            </a:r>
          </a:p>
        </p:txBody>
      </p:sp>
      <p:sp>
        <p:nvSpPr>
          <p:cNvPr id="20482" name="Espace réservé du numéro de diapositiv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cs typeface="ＭＳ Ｐゴシック"/>
              </a:rPr>
              <a:t>&gt;</a:t>
            </a:r>
            <a:r>
              <a:rPr lang="fr-FR" b="1" smtClean="0">
                <a:cs typeface="ＭＳ Ｐゴシック"/>
              </a:rPr>
              <a:t> </a:t>
            </a:r>
            <a:fld id="{839FE445-F492-459E-A4ED-B518EA9A2C15}" type="slidenum">
              <a:rPr lang="fr-FR" b="1" smtClean="0"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b="1" smtClean="0">
              <a:cs typeface="ＭＳ Ｐゴシック"/>
            </a:endParaRPr>
          </a:p>
        </p:txBody>
      </p:sp>
      <p:pic>
        <p:nvPicPr>
          <p:cNvPr id="212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2741613"/>
            <a:ext cx="86629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AutoShape 5"/>
          <p:cNvSpPr>
            <a:spLocks noChangeArrowheads="1"/>
          </p:cNvSpPr>
          <p:nvPr/>
        </p:nvSpPr>
        <p:spPr bwMode="auto">
          <a:xfrm>
            <a:off x="2484438" y="1485900"/>
            <a:ext cx="2157412" cy="1363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fr-FR" b="1">
                <a:solidFill>
                  <a:srgbClr val="7B418E"/>
                </a:solidFill>
                <a:latin typeface="Calibri" pitchFamily="34" charset="0"/>
              </a:rPr>
              <a:t>Cycle 2</a:t>
            </a:r>
          </a:p>
          <a:p>
            <a:pPr algn="ctr">
              <a:spcAft>
                <a:spcPct val="20000"/>
              </a:spcAft>
            </a:pPr>
            <a:r>
              <a:rPr lang="fr-FR" b="1">
                <a:solidFill>
                  <a:srgbClr val="7B418E"/>
                </a:solidFill>
                <a:latin typeface="Calibri" pitchFamily="34" charset="0"/>
              </a:rPr>
              <a:t>Apprentissages fondamentaux</a:t>
            </a:r>
          </a:p>
          <a:p>
            <a:pPr algn="ctr">
              <a:spcAft>
                <a:spcPct val="20000"/>
              </a:spcAft>
            </a:pPr>
            <a:r>
              <a:rPr lang="fr-FR">
                <a:solidFill>
                  <a:srgbClr val="7B418E"/>
                </a:solidFill>
                <a:latin typeface="Calibri" pitchFamily="34" charset="0"/>
              </a:rPr>
              <a:t>CP  -  CE1  -  CE2</a:t>
            </a:r>
          </a:p>
        </p:txBody>
      </p:sp>
      <p:sp>
        <p:nvSpPr>
          <p:cNvPr id="19461" name="AutoShape 6"/>
          <p:cNvSpPr>
            <a:spLocks noChangeArrowheads="1"/>
          </p:cNvSpPr>
          <p:nvPr/>
        </p:nvSpPr>
        <p:spPr bwMode="auto">
          <a:xfrm>
            <a:off x="6784975" y="1485900"/>
            <a:ext cx="2143125" cy="1362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b="1">
                <a:solidFill>
                  <a:srgbClr val="7B418E"/>
                </a:solidFill>
                <a:latin typeface="Calibri" pitchFamily="34" charset="0"/>
              </a:rPr>
              <a:t>Cycle 4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b="1">
                <a:solidFill>
                  <a:srgbClr val="7B418E"/>
                </a:solidFill>
                <a:latin typeface="Calibri" pitchFamily="34" charset="0"/>
              </a:rPr>
              <a:t>Approfondissements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>
                <a:solidFill>
                  <a:srgbClr val="7B418E"/>
                </a:solidFill>
                <a:latin typeface="Calibri" pitchFamily="34" charset="0"/>
              </a:rPr>
              <a:t>5</a:t>
            </a:r>
            <a:r>
              <a:rPr lang="fr-FR" baseline="30000">
                <a:solidFill>
                  <a:srgbClr val="7B418E"/>
                </a:solidFill>
                <a:latin typeface="Calibri" pitchFamily="34" charset="0"/>
              </a:rPr>
              <a:t>ème</a:t>
            </a:r>
            <a:r>
              <a:rPr lang="fr-FR">
                <a:solidFill>
                  <a:srgbClr val="7B418E"/>
                </a:solidFill>
                <a:latin typeface="Calibri" pitchFamily="34" charset="0"/>
              </a:rPr>
              <a:t>  -  4</a:t>
            </a:r>
            <a:r>
              <a:rPr lang="fr-FR" baseline="30000">
                <a:solidFill>
                  <a:srgbClr val="7B418E"/>
                </a:solidFill>
                <a:latin typeface="Calibri" pitchFamily="34" charset="0"/>
              </a:rPr>
              <a:t>ème</a:t>
            </a:r>
            <a:r>
              <a:rPr lang="fr-FR">
                <a:solidFill>
                  <a:srgbClr val="7B418E"/>
                </a:solidFill>
                <a:latin typeface="Calibri" pitchFamily="34" charset="0"/>
              </a:rPr>
              <a:t>  -  3</a:t>
            </a:r>
            <a:r>
              <a:rPr lang="fr-FR" baseline="30000">
                <a:solidFill>
                  <a:srgbClr val="7B418E"/>
                </a:solidFill>
                <a:latin typeface="Calibri" pitchFamily="34" charset="0"/>
              </a:rPr>
              <a:t>ème</a:t>
            </a:r>
          </a:p>
        </p:txBody>
      </p:sp>
      <p:sp>
        <p:nvSpPr>
          <p:cNvPr id="19462" name="AutoShape 7"/>
          <p:cNvSpPr>
            <a:spLocks noChangeArrowheads="1"/>
          </p:cNvSpPr>
          <p:nvPr/>
        </p:nvSpPr>
        <p:spPr bwMode="auto">
          <a:xfrm>
            <a:off x="4641850" y="1487488"/>
            <a:ext cx="2143125" cy="13604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b="1">
                <a:solidFill>
                  <a:srgbClr val="7B418E"/>
                </a:solidFill>
                <a:latin typeface="Calibri" pitchFamily="34" charset="0"/>
              </a:rPr>
              <a:t>Cycle 3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b="1">
                <a:solidFill>
                  <a:srgbClr val="7B418E"/>
                </a:solidFill>
                <a:latin typeface="Calibri" pitchFamily="34" charset="0"/>
              </a:rPr>
              <a:t>Consolidation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>
                <a:solidFill>
                  <a:srgbClr val="7B418E"/>
                </a:solidFill>
                <a:latin typeface="Calibri" pitchFamily="34" charset="0"/>
              </a:rPr>
              <a:t>CM1  -  CM2  -  6</a:t>
            </a:r>
            <a:r>
              <a:rPr lang="fr-FR" baseline="30000">
                <a:solidFill>
                  <a:srgbClr val="7B418E"/>
                </a:solidFill>
                <a:latin typeface="Calibri" pitchFamily="34" charset="0"/>
              </a:rPr>
              <a:t>ème</a:t>
            </a:r>
          </a:p>
        </p:txBody>
      </p:sp>
      <p:sp>
        <p:nvSpPr>
          <p:cNvPr id="19463" name="AutoShape 27"/>
          <p:cNvSpPr>
            <a:spLocks noChangeArrowheads="1"/>
          </p:cNvSpPr>
          <p:nvPr/>
        </p:nvSpPr>
        <p:spPr bwMode="auto">
          <a:xfrm>
            <a:off x="341313" y="1485900"/>
            <a:ext cx="2143125" cy="1362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fr-FR" b="1">
                <a:solidFill>
                  <a:srgbClr val="7B418E"/>
                </a:solidFill>
                <a:latin typeface="Calibri" pitchFamily="34" charset="0"/>
              </a:rPr>
              <a:t>Cycle 1</a:t>
            </a:r>
          </a:p>
          <a:p>
            <a:pPr algn="ctr">
              <a:spcAft>
                <a:spcPct val="20000"/>
              </a:spcAft>
            </a:pPr>
            <a:r>
              <a:rPr lang="fr-FR" b="1">
                <a:solidFill>
                  <a:srgbClr val="7B418E"/>
                </a:solidFill>
                <a:latin typeface="Calibri" pitchFamily="34" charset="0"/>
              </a:rPr>
              <a:t>Apprentissages premiers</a:t>
            </a:r>
            <a:r>
              <a:rPr lang="fr-FR" b="1" i="1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algn="ctr">
              <a:spcAft>
                <a:spcPct val="20000"/>
              </a:spcAft>
            </a:pPr>
            <a:r>
              <a:rPr lang="fr-FR">
                <a:solidFill>
                  <a:srgbClr val="7B418E"/>
                </a:solidFill>
                <a:latin typeface="Calibri" pitchFamily="34" charset="0"/>
              </a:rPr>
              <a:t>École maternelle</a:t>
            </a:r>
          </a:p>
        </p:txBody>
      </p:sp>
      <p:grpSp>
        <p:nvGrpSpPr>
          <p:cNvPr id="19464" name="Groupe 114"/>
          <p:cNvGrpSpPr>
            <a:grpSpLocks/>
          </p:cNvGrpSpPr>
          <p:nvPr/>
        </p:nvGrpSpPr>
        <p:grpSpPr bwMode="auto">
          <a:xfrm rot="-2377088">
            <a:off x="3741738" y="3773488"/>
            <a:ext cx="233362" cy="177800"/>
            <a:chOff x="2865120" y="2063931"/>
            <a:chExt cx="2098765" cy="1332410"/>
          </a:xfrm>
        </p:grpSpPr>
        <p:sp>
          <p:nvSpPr>
            <p:cNvPr id="19501" name="Rectangle à coins arrondis 11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1">
                <a:solidFill>
                  <a:srgbClr val="000000"/>
                </a:solidFill>
              </a:endParaRPr>
            </a:p>
          </p:txBody>
        </p:sp>
        <p:grpSp>
          <p:nvGrpSpPr>
            <p:cNvPr id="4" name="Groupe 11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20" name="Ellipse 11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" name="Ellipse 12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" name="Ellipse 12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9465" name="Groupe 108"/>
          <p:cNvGrpSpPr>
            <a:grpSpLocks/>
          </p:cNvGrpSpPr>
          <p:nvPr/>
        </p:nvGrpSpPr>
        <p:grpSpPr bwMode="auto">
          <a:xfrm rot="2184325">
            <a:off x="5313363" y="3751263"/>
            <a:ext cx="233362" cy="176212"/>
            <a:chOff x="2865120" y="2063931"/>
            <a:chExt cx="2098765" cy="1332410"/>
          </a:xfrm>
        </p:grpSpPr>
        <p:sp>
          <p:nvSpPr>
            <p:cNvPr id="19499" name="Rectangle à coins arrondis 14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1">
                <a:solidFill>
                  <a:srgbClr val="000000"/>
                </a:solidFill>
              </a:endParaRPr>
            </a:p>
          </p:txBody>
        </p:sp>
        <p:grpSp>
          <p:nvGrpSpPr>
            <p:cNvPr id="8" name="Groupe 10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10" name="Ellipse 10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" name="Ellipse 11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" name="Ellipse 11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9466" name="Groupe 109"/>
          <p:cNvGrpSpPr>
            <a:grpSpLocks/>
          </p:cNvGrpSpPr>
          <p:nvPr/>
        </p:nvGrpSpPr>
        <p:grpSpPr bwMode="auto">
          <a:xfrm rot="6487340">
            <a:off x="5810250" y="5180013"/>
            <a:ext cx="231775" cy="177800"/>
            <a:chOff x="2865120" y="2063931"/>
            <a:chExt cx="2098765" cy="1332410"/>
          </a:xfrm>
        </p:grpSpPr>
        <p:sp>
          <p:nvSpPr>
            <p:cNvPr id="19497" name="Rectangle à coins arrondis 14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1">
                <a:solidFill>
                  <a:srgbClr val="000000"/>
                </a:solidFill>
              </a:endParaRPr>
            </a:p>
          </p:txBody>
        </p:sp>
        <p:grpSp>
          <p:nvGrpSpPr>
            <p:cNvPr id="10" name="Groupe 10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05" name="Ellipse 10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" name="Ellipse 10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" name="Ellipse 10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9467" name="Groupe 110"/>
          <p:cNvGrpSpPr>
            <a:grpSpLocks/>
          </p:cNvGrpSpPr>
          <p:nvPr/>
        </p:nvGrpSpPr>
        <p:grpSpPr bwMode="auto">
          <a:xfrm rot="8426085">
            <a:off x="5384800" y="5811838"/>
            <a:ext cx="234950" cy="176212"/>
            <a:chOff x="2865120" y="2063931"/>
            <a:chExt cx="2098765" cy="1332410"/>
          </a:xfrm>
        </p:grpSpPr>
        <p:sp>
          <p:nvSpPr>
            <p:cNvPr id="19495" name="Rectangle à coins arrondis 13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1">
                <a:solidFill>
                  <a:srgbClr val="000000"/>
                </a:solidFill>
              </a:endParaRPr>
            </a:p>
          </p:txBody>
        </p:sp>
        <p:grpSp>
          <p:nvGrpSpPr>
            <p:cNvPr id="13" name="Groupe 9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00" name="Ellipse 9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" name="Ellipse 10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" name="Ellipse 10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9468" name="Groupe 111"/>
          <p:cNvGrpSpPr>
            <a:grpSpLocks/>
          </p:cNvGrpSpPr>
          <p:nvPr/>
        </p:nvGrpSpPr>
        <p:grpSpPr bwMode="auto">
          <a:xfrm rot="10800000">
            <a:off x="4518025" y="6088063"/>
            <a:ext cx="234950" cy="174625"/>
            <a:chOff x="2865120" y="2063931"/>
            <a:chExt cx="2098765" cy="1332410"/>
          </a:xfrm>
        </p:grpSpPr>
        <p:sp>
          <p:nvSpPr>
            <p:cNvPr id="19493" name="Rectangle à coins arrondis 13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1">
                <a:solidFill>
                  <a:srgbClr val="000000"/>
                </a:solidFill>
              </a:endParaRPr>
            </a:p>
          </p:txBody>
        </p:sp>
        <p:grpSp>
          <p:nvGrpSpPr>
            <p:cNvPr id="15" name="Groupe 9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95" name="Ellipse 9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" name="Ellipse 9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" name="Ellipse 9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9469" name="Groupe 112"/>
          <p:cNvGrpSpPr>
            <a:grpSpLocks/>
          </p:cNvGrpSpPr>
          <p:nvPr/>
        </p:nvGrpSpPr>
        <p:grpSpPr bwMode="auto">
          <a:xfrm rot="-6304857">
            <a:off x="3286919" y="5176044"/>
            <a:ext cx="236537" cy="174625"/>
            <a:chOff x="2865120" y="2063931"/>
            <a:chExt cx="2098765" cy="1332410"/>
          </a:xfrm>
        </p:grpSpPr>
        <p:sp>
          <p:nvSpPr>
            <p:cNvPr id="19491" name="Rectangle à coins arrondis 12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1">
                <a:solidFill>
                  <a:srgbClr val="000000"/>
                </a:solidFill>
              </a:endParaRPr>
            </a:p>
          </p:txBody>
        </p:sp>
        <p:grpSp>
          <p:nvGrpSpPr>
            <p:cNvPr id="17" name="Groupe 8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90" name="Ellipse 8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1" name="Ellipse 9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2" name="Ellipse 9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9470" name="Groupe 113"/>
          <p:cNvGrpSpPr>
            <a:grpSpLocks/>
          </p:cNvGrpSpPr>
          <p:nvPr/>
        </p:nvGrpSpPr>
        <p:grpSpPr bwMode="auto">
          <a:xfrm rot="-3958080">
            <a:off x="3305969" y="4356894"/>
            <a:ext cx="233362" cy="177800"/>
            <a:chOff x="2865120" y="2063931"/>
            <a:chExt cx="2098765" cy="1332410"/>
          </a:xfrm>
        </p:grpSpPr>
        <p:sp>
          <p:nvSpPr>
            <p:cNvPr id="19489" name="Rectangle à coins arrondis 12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1">
                <a:solidFill>
                  <a:srgbClr val="000000"/>
                </a:solidFill>
              </a:endParaRPr>
            </a:p>
          </p:txBody>
        </p:sp>
        <p:grpSp>
          <p:nvGrpSpPr>
            <p:cNvPr id="19" name="Groupe 8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85" name="Ellipse 8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6" name="Ellipse 8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7" name="Ellipse 8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9471" name="Groupe 109"/>
          <p:cNvGrpSpPr>
            <a:grpSpLocks/>
          </p:cNvGrpSpPr>
          <p:nvPr/>
        </p:nvGrpSpPr>
        <p:grpSpPr bwMode="auto">
          <a:xfrm rot="4443464">
            <a:off x="5818982" y="4418806"/>
            <a:ext cx="228600" cy="198437"/>
            <a:chOff x="2865120" y="2063931"/>
            <a:chExt cx="2098765" cy="1332410"/>
          </a:xfrm>
        </p:grpSpPr>
        <p:sp>
          <p:nvSpPr>
            <p:cNvPr id="19487" name="Rectangle à coins arrondis 14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1">
                <a:solidFill>
                  <a:srgbClr val="000000"/>
                </a:solidFill>
              </a:endParaRPr>
            </a:p>
          </p:txBody>
        </p:sp>
        <p:grpSp>
          <p:nvGrpSpPr>
            <p:cNvPr id="21" name="Groupe 7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80" name="Ellipse 7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1" name="Ellipse 8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2" name="Ellipse 8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9472" name="Groupe 109"/>
          <p:cNvGrpSpPr>
            <a:grpSpLocks/>
          </p:cNvGrpSpPr>
          <p:nvPr/>
        </p:nvGrpSpPr>
        <p:grpSpPr bwMode="auto">
          <a:xfrm rot="-8510956">
            <a:off x="3736975" y="5824538"/>
            <a:ext cx="234950" cy="177800"/>
            <a:chOff x="2865120" y="2063931"/>
            <a:chExt cx="2098765" cy="1332410"/>
          </a:xfrm>
        </p:grpSpPr>
        <p:sp>
          <p:nvSpPr>
            <p:cNvPr id="19485" name="Rectangle à coins arrondis 14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1">
                <a:solidFill>
                  <a:srgbClr val="000000"/>
                </a:solidFill>
              </a:endParaRPr>
            </a:p>
          </p:txBody>
        </p:sp>
        <p:grpSp>
          <p:nvGrpSpPr>
            <p:cNvPr id="23" name="Groupe 7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75" name="Ellipse 7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6" name="Ellipse 7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7" name="Ellipse 7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5940425" y="3402013"/>
            <a:ext cx="2916238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Assurer la continuité des apprentissages tout au long de la scolarité obligatoire</a:t>
            </a:r>
          </a:p>
        </p:txBody>
      </p:sp>
      <p:grpSp>
        <p:nvGrpSpPr>
          <p:cNvPr id="19474" name="Groupe 112"/>
          <p:cNvGrpSpPr>
            <a:grpSpLocks/>
          </p:cNvGrpSpPr>
          <p:nvPr/>
        </p:nvGrpSpPr>
        <p:grpSpPr bwMode="auto">
          <a:xfrm>
            <a:off x="4518025" y="3500438"/>
            <a:ext cx="236538" cy="176212"/>
            <a:chOff x="2865120" y="2063931"/>
            <a:chExt cx="2098765" cy="1332410"/>
          </a:xfrm>
        </p:grpSpPr>
        <p:sp>
          <p:nvSpPr>
            <p:cNvPr id="19483" name="Rectangle à coins arrondis 12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i="1">
                <a:solidFill>
                  <a:srgbClr val="000000"/>
                </a:solidFill>
              </a:endParaRPr>
            </a:p>
          </p:txBody>
        </p:sp>
        <p:grpSp>
          <p:nvGrpSpPr>
            <p:cNvPr id="83" name="Groupe 8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84" name="Ellipse 83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8" name="Ellipse 87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9" name="Ellipse 88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 i="1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74" name="Rectangle 73"/>
          <p:cNvSpPr/>
          <p:nvPr/>
        </p:nvSpPr>
        <p:spPr>
          <a:xfrm>
            <a:off x="719138" y="3402013"/>
            <a:ext cx="2413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Harmoniser</a:t>
            </a:r>
            <a:b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les pratiques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01600" y="4297363"/>
            <a:ext cx="31019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Échanger sur les besoins éducatifs particuliers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011863" y="4886325"/>
            <a:ext cx="2916237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Éviter une rupture porteuse d’échec</a:t>
            </a:r>
            <a:b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pour les élèves</a:t>
            </a:r>
          </a:p>
        </p:txBody>
      </p:sp>
      <p:sp>
        <p:nvSpPr>
          <p:cNvPr id="98" name="Rectangle 97"/>
          <p:cNvSpPr/>
          <p:nvPr/>
        </p:nvSpPr>
        <p:spPr>
          <a:xfrm>
            <a:off x="374650" y="5194300"/>
            <a:ext cx="29146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Mener des projets communs</a:t>
            </a:r>
          </a:p>
        </p:txBody>
      </p:sp>
      <p:grpSp>
        <p:nvGrpSpPr>
          <p:cNvPr id="19479" name="Groupe 98"/>
          <p:cNvGrpSpPr>
            <a:grpSpLocks/>
          </p:cNvGrpSpPr>
          <p:nvPr/>
        </p:nvGrpSpPr>
        <p:grpSpPr bwMode="auto">
          <a:xfrm>
            <a:off x="3482975" y="3752850"/>
            <a:ext cx="2376488" cy="2268538"/>
            <a:chOff x="3347544" y="2655000"/>
            <a:chExt cx="2376000" cy="2268000"/>
          </a:xfrm>
        </p:grpSpPr>
        <p:sp>
          <p:nvSpPr>
            <p:cNvPr id="103" name="Décagone 102"/>
            <p:cNvSpPr/>
            <p:nvPr/>
          </p:nvSpPr>
          <p:spPr bwMode="auto">
            <a:xfrm>
              <a:off x="3347544" y="2655000"/>
              <a:ext cx="2376000" cy="2268000"/>
            </a:xfrm>
            <a:prstGeom prst="decagon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 i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9482" name="Text Box 16"/>
            <p:cNvSpPr txBox="1">
              <a:spLocks noChangeArrowheads="1"/>
            </p:cNvSpPr>
            <p:nvPr/>
          </p:nvSpPr>
          <p:spPr bwMode="auto">
            <a:xfrm>
              <a:off x="3590845" y="3488691"/>
              <a:ext cx="1889399" cy="600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b="1">
                  <a:solidFill>
                    <a:srgbClr val="7B418E"/>
                  </a:solidFill>
                </a:rPr>
                <a:t>Conseil</a:t>
              </a:r>
            </a:p>
            <a:p>
              <a:pPr algn="ctr"/>
              <a:r>
                <a:rPr lang="fr-FR" b="1">
                  <a:solidFill>
                    <a:srgbClr val="7B418E"/>
                  </a:solidFill>
                </a:rPr>
                <a:t>école-collège</a:t>
              </a:r>
            </a:p>
          </p:txBody>
        </p:sp>
      </p:grp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>
                <a:latin typeface="Calibri" pitchFamily="34" charset="0"/>
                <a:hlinkClick r:id="rId3"/>
              </a:rPr>
              <a:t>http://eduscol.education.fr/colleges-rentree-2014</a:t>
            </a:r>
            <a:endParaRPr lang="fr-FR" altLang="fr-FR" sz="1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4" grpId="0"/>
      <p:bldP spid="93" grpId="0"/>
      <p:bldP spid="94" grpId="0"/>
      <p:bldP spid="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Une composition équilibrée</a:t>
            </a:r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1724025" y="1773238"/>
            <a:ext cx="5068888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Présidence conjointe 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Principal du collège + IEN du premier degré</a:t>
            </a:r>
          </a:p>
        </p:txBody>
      </p:sp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217488" y="3303588"/>
            <a:ext cx="2767012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Personnels enseignants du primaire</a:t>
            </a:r>
          </a:p>
        </p:txBody>
      </p:sp>
      <p:sp>
        <p:nvSpPr>
          <p:cNvPr id="9221" name="Text Box 12"/>
          <p:cNvSpPr txBox="1">
            <a:spLocks noChangeArrowheads="1"/>
          </p:cNvSpPr>
          <p:nvPr/>
        </p:nvSpPr>
        <p:spPr bwMode="auto">
          <a:xfrm>
            <a:off x="5592763" y="3308350"/>
            <a:ext cx="3074987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Personnels enseignants du secondaire</a:t>
            </a:r>
          </a:p>
        </p:txBody>
      </p:sp>
      <p:sp>
        <p:nvSpPr>
          <p:cNvPr id="9222" name="Text Box 27"/>
          <p:cNvSpPr txBox="1">
            <a:spLocks noChangeArrowheads="1"/>
          </p:cNvSpPr>
          <p:nvPr/>
        </p:nvSpPr>
        <p:spPr bwMode="auto">
          <a:xfrm>
            <a:off x="2012950" y="4822825"/>
            <a:ext cx="448945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Participants conviés ponctuellement selon leurs compétences</a:t>
            </a:r>
          </a:p>
        </p:txBody>
      </p:sp>
      <p:sp>
        <p:nvSpPr>
          <p:cNvPr id="21510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cs typeface="ＭＳ Ｐゴシック"/>
              </a:rPr>
              <a:t>&gt;</a:t>
            </a:r>
            <a:r>
              <a:rPr lang="fr-FR" b="1" smtClean="0">
                <a:cs typeface="ＭＳ Ｐゴシック"/>
              </a:rPr>
              <a:t> </a:t>
            </a:r>
            <a:fld id="{78F63AAF-F7EC-4B88-AC78-497A5A750776}" type="slidenum">
              <a:rPr lang="fr-FR" b="1" smtClean="0"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b="1" smtClean="0">
              <a:cs typeface="ＭＳ Ｐゴシック"/>
            </a:endParaRPr>
          </a:p>
        </p:txBody>
      </p:sp>
      <p:sp>
        <p:nvSpPr>
          <p:cNvPr id="12" name="Décagone 11"/>
          <p:cNvSpPr/>
          <p:nvPr/>
        </p:nvSpPr>
        <p:spPr bwMode="auto">
          <a:xfrm>
            <a:off x="2984500" y="2595563"/>
            <a:ext cx="2479675" cy="2133600"/>
          </a:xfrm>
          <a:prstGeom prst="decagon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88" name="Text Box 16"/>
          <p:cNvSpPr txBox="1">
            <a:spLocks noChangeArrowheads="1"/>
          </p:cNvSpPr>
          <p:nvPr/>
        </p:nvSpPr>
        <p:spPr bwMode="auto">
          <a:xfrm>
            <a:off x="3279775" y="3362325"/>
            <a:ext cx="1889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>
                <a:solidFill>
                  <a:srgbClr val="632E7C"/>
                </a:solidFill>
              </a:rPr>
              <a:t>Conseil</a:t>
            </a:r>
          </a:p>
          <a:p>
            <a:pPr algn="ctr"/>
            <a:r>
              <a:rPr lang="fr-FR" altLang="fr-FR" b="1">
                <a:solidFill>
                  <a:srgbClr val="632E7C"/>
                </a:solidFill>
              </a:rPr>
              <a:t>école-collège</a:t>
            </a:r>
          </a:p>
        </p:txBody>
      </p:sp>
      <p:sp>
        <p:nvSpPr>
          <p:cNvPr id="20489" name="Flèche vers le bas 13"/>
          <p:cNvSpPr>
            <a:spLocks noChangeArrowheads="1"/>
          </p:cNvSpPr>
          <p:nvPr/>
        </p:nvSpPr>
        <p:spPr bwMode="auto">
          <a:xfrm rot="-4047485">
            <a:off x="5746750" y="4143375"/>
            <a:ext cx="455613" cy="868363"/>
          </a:xfrm>
          <a:prstGeom prst="downArrow">
            <a:avLst>
              <a:gd name="adj1" fmla="val 50000"/>
              <a:gd name="adj2" fmla="val 49836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20490" name="Ellipse 15"/>
          <p:cNvSpPr>
            <a:spLocks noChangeArrowheads="1"/>
          </p:cNvSpPr>
          <p:nvPr/>
        </p:nvSpPr>
        <p:spPr bwMode="auto">
          <a:xfrm>
            <a:off x="6516688" y="4381500"/>
            <a:ext cx="2355850" cy="18208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72000" tIns="0"/>
          <a:lstStyle/>
          <a:p>
            <a:pPr algn="ctr"/>
            <a:r>
              <a:rPr lang="fr-FR" altLang="fr-FR" b="1">
                <a:solidFill>
                  <a:srgbClr val="632E7C"/>
                </a:solidFill>
                <a:latin typeface="Calibri" pitchFamily="34" charset="0"/>
              </a:rPr>
              <a:t>Des</a:t>
            </a:r>
            <a:r>
              <a:rPr lang="fr-FR" altLang="fr-FR" b="1">
                <a:solidFill>
                  <a:srgbClr val="B741C1"/>
                </a:solidFill>
                <a:latin typeface="Calibri" pitchFamily="34" charset="0"/>
              </a:rPr>
              <a:t> </a:t>
            </a:r>
            <a:r>
              <a:rPr lang="fr-FR" altLang="fr-FR" b="1">
                <a:solidFill>
                  <a:srgbClr val="DC4892"/>
                </a:solidFill>
                <a:latin typeface="Calibri" pitchFamily="34" charset="0"/>
              </a:rPr>
              <a:t>commissions</a:t>
            </a:r>
            <a:r>
              <a:rPr lang="fr-FR" altLang="fr-FR" b="1">
                <a:solidFill>
                  <a:srgbClr val="B741C1"/>
                </a:solidFill>
                <a:latin typeface="Calibri" pitchFamily="34" charset="0"/>
              </a:rPr>
              <a:t> </a:t>
            </a:r>
            <a:r>
              <a:rPr lang="fr-FR" altLang="fr-FR" b="1">
                <a:solidFill>
                  <a:srgbClr val="632E7C"/>
                </a:solidFill>
                <a:latin typeface="Calibri" pitchFamily="34" charset="0"/>
              </a:rPr>
              <a:t>pour mettre en œuvre les actions</a:t>
            </a:r>
          </a:p>
          <a:p>
            <a:endParaRPr lang="fr-FR" altLang="fr-FR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>
                <a:latin typeface="Calibri" pitchFamily="34" charset="0"/>
                <a:hlinkClick r:id="rId2"/>
              </a:rPr>
              <a:t>http://eduscol.education.fr/colleges-rentree-2014</a:t>
            </a:r>
            <a:endParaRPr lang="fr-FR" altLang="fr-FR" sz="1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llipse 2"/>
          <p:cNvSpPr>
            <a:spLocks noChangeArrowheads="1"/>
          </p:cNvSpPr>
          <p:nvPr/>
        </p:nvSpPr>
        <p:spPr bwMode="auto">
          <a:xfrm>
            <a:off x="468313" y="1557338"/>
            <a:ext cx="8135937" cy="446405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 i="1"/>
          </a:p>
        </p:txBody>
      </p:sp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… qui favorise la réflexion pédagogique</a:t>
            </a:r>
          </a:p>
        </p:txBody>
      </p:sp>
      <p:sp>
        <p:nvSpPr>
          <p:cNvPr id="22532" name="Espace réservé du numéro de diapositive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cs typeface="ＭＳ Ｐゴシック"/>
              </a:rPr>
              <a:t>&gt;</a:t>
            </a:r>
            <a:r>
              <a:rPr lang="fr-FR" b="1" smtClean="0">
                <a:cs typeface="ＭＳ Ｐゴシック"/>
              </a:rPr>
              <a:t> </a:t>
            </a:r>
            <a:fld id="{9A4AF758-2297-4448-9781-EDAC28DFD8DB}" type="slidenum">
              <a:rPr lang="fr-FR" b="1" smtClean="0"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b="1" smtClean="0">
              <a:cs typeface="ＭＳ Ｐゴシック"/>
            </a:endParaRPr>
          </a:p>
        </p:txBody>
      </p:sp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1800225" y="1935163"/>
            <a:ext cx="1476375" cy="684212"/>
          </a:xfrm>
          <a:prstGeom prst="wedgeEllipseCallout">
            <a:avLst>
              <a:gd name="adj1" fmla="val 67912"/>
              <a:gd name="adj2" fmla="val 69309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Maîtrise des</a:t>
            </a:r>
            <a:b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langages</a:t>
            </a:r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3238500" y="1557338"/>
            <a:ext cx="2555875" cy="719137"/>
          </a:xfrm>
          <a:prstGeom prst="wedgeEllipseCallout">
            <a:avLst>
              <a:gd name="adj1" fmla="val 926"/>
              <a:gd name="adj2" fmla="val 74135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Parcours d’éducation</a:t>
            </a:r>
            <a:b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artistique et culturelle</a:t>
            </a:r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6275388" y="3549650"/>
            <a:ext cx="2160587" cy="1079500"/>
          </a:xfrm>
          <a:prstGeom prst="wedgeEllipseCallout">
            <a:avLst>
              <a:gd name="adj1" fmla="val -58738"/>
              <a:gd name="adj2" fmla="val -10532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Éducation au</a:t>
            </a:r>
            <a:b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développement</a:t>
            </a:r>
            <a:b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durable</a:t>
            </a:r>
          </a:p>
        </p:txBody>
      </p:sp>
      <p:sp>
        <p:nvSpPr>
          <p:cNvPr id="9224" name="AutoShape 7"/>
          <p:cNvSpPr>
            <a:spLocks noChangeArrowheads="1"/>
          </p:cNvSpPr>
          <p:nvPr/>
        </p:nvSpPr>
        <p:spPr bwMode="auto">
          <a:xfrm>
            <a:off x="757238" y="2708275"/>
            <a:ext cx="1943100" cy="720725"/>
          </a:xfrm>
          <a:prstGeom prst="wedgeEllipseCallout">
            <a:avLst>
              <a:gd name="adj1" fmla="val 72857"/>
              <a:gd name="adj2" fmla="val 31477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Implication</a:t>
            </a:r>
            <a:b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des familles</a:t>
            </a:r>
          </a:p>
        </p:txBody>
      </p:sp>
      <p:sp>
        <p:nvSpPr>
          <p:cNvPr id="9225" name="AutoShape 8"/>
          <p:cNvSpPr>
            <a:spLocks noChangeArrowheads="1"/>
          </p:cNvSpPr>
          <p:nvPr/>
        </p:nvSpPr>
        <p:spPr bwMode="auto">
          <a:xfrm>
            <a:off x="5832475" y="4724400"/>
            <a:ext cx="1763713" cy="720725"/>
          </a:xfrm>
          <a:prstGeom prst="wedgeEllipseCallout">
            <a:avLst>
              <a:gd name="adj1" fmla="val -55357"/>
              <a:gd name="adj2" fmla="val -6090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Apprentissage</a:t>
            </a:r>
            <a:b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des nombres</a:t>
            </a:r>
          </a:p>
        </p:txBody>
      </p:sp>
      <p:sp>
        <p:nvSpPr>
          <p:cNvPr id="9226" name="AutoShape 9"/>
          <p:cNvSpPr>
            <a:spLocks noChangeArrowheads="1"/>
          </p:cNvSpPr>
          <p:nvPr/>
        </p:nvSpPr>
        <p:spPr bwMode="auto">
          <a:xfrm>
            <a:off x="2952750" y="5326063"/>
            <a:ext cx="1474788" cy="539750"/>
          </a:xfrm>
          <a:prstGeom prst="wedgeEllipseCallout">
            <a:avLst>
              <a:gd name="adj1" fmla="val 14882"/>
              <a:gd name="adj2" fmla="val -106712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Numérique</a:t>
            </a:r>
          </a:p>
        </p:txBody>
      </p:sp>
      <p:sp>
        <p:nvSpPr>
          <p:cNvPr id="9227" name="AutoShape 10"/>
          <p:cNvSpPr>
            <a:spLocks noChangeArrowheads="1"/>
          </p:cNvSpPr>
          <p:nvPr/>
        </p:nvSpPr>
        <p:spPr bwMode="auto">
          <a:xfrm>
            <a:off x="623888" y="3549650"/>
            <a:ext cx="2305050" cy="1079500"/>
          </a:xfrm>
          <a:prstGeom prst="wedgeEllipseCallout">
            <a:avLst>
              <a:gd name="adj1" fmla="val 54780"/>
              <a:gd name="adj2" fmla="val -1501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Inclusion des</a:t>
            </a:r>
            <a:b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élèves à besoins éducatifs</a:t>
            </a:r>
            <a:b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particuliers</a:t>
            </a:r>
          </a:p>
        </p:txBody>
      </p:sp>
      <p:sp>
        <p:nvSpPr>
          <p:cNvPr id="9228" name="AutoShape 11"/>
          <p:cNvSpPr>
            <a:spLocks noChangeArrowheads="1"/>
          </p:cNvSpPr>
          <p:nvPr/>
        </p:nvSpPr>
        <p:spPr bwMode="auto">
          <a:xfrm>
            <a:off x="1403350" y="4724400"/>
            <a:ext cx="1763713" cy="720725"/>
          </a:xfrm>
          <a:prstGeom prst="wedgeEllipseCallout">
            <a:avLst>
              <a:gd name="adj1" fmla="val 61695"/>
              <a:gd name="adj2" fmla="val -64340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Conflits</a:t>
            </a:r>
            <a:b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Harcèlement</a:t>
            </a:r>
          </a:p>
        </p:txBody>
      </p:sp>
      <p:grpSp>
        <p:nvGrpSpPr>
          <p:cNvPr id="21516" name="Groupe 4"/>
          <p:cNvGrpSpPr>
            <a:grpSpLocks/>
          </p:cNvGrpSpPr>
          <p:nvPr/>
        </p:nvGrpSpPr>
        <p:grpSpPr bwMode="auto">
          <a:xfrm>
            <a:off x="3417888" y="2654300"/>
            <a:ext cx="2376487" cy="2268538"/>
            <a:chOff x="3347544" y="2655000"/>
            <a:chExt cx="2376000" cy="2268000"/>
          </a:xfrm>
        </p:grpSpPr>
        <p:sp>
          <p:nvSpPr>
            <p:cNvPr id="65" name="Décagone 64"/>
            <p:cNvSpPr/>
            <p:nvPr/>
          </p:nvSpPr>
          <p:spPr bwMode="auto">
            <a:xfrm>
              <a:off x="3347544" y="2655000"/>
              <a:ext cx="2376000" cy="2268000"/>
            </a:xfrm>
            <a:prstGeom prst="decagon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 i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1524" name="Text Box 16"/>
            <p:cNvSpPr txBox="1">
              <a:spLocks noChangeArrowheads="1"/>
            </p:cNvSpPr>
            <p:nvPr/>
          </p:nvSpPr>
          <p:spPr bwMode="auto">
            <a:xfrm>
              <a:off x="3590845" y="3488691"/>
              <a:ext cx="1889399" cy="600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b="1">
                  <a:solidFill>
                    <a:srgbClr val="7B418E"/>
                  </a:solidFill>
                </a:rPr>
                <a:t>Conseil</a:t>
              </a:r>
            </a:p>
            <a:p>
              <a:pPr algn="ctr"/>
              <a:r>
                <a:rPr lang="fr-FR" b="1">
                  <a:solidFill>
                    <a:srgbClr val="7B418E"/>
                  </a:solidFill>
                </a:rPr>
                <a:t>école-collège</a:t>
              </a:r>
            </a:p>
          </p:txBody>
        </p:sp>
      </p:grp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6372225" y="2708275"/>
            <a:ext cx="1908175" cy="720725"/>
          </a:xfrm>
          <a:prstGeom prst="wedgeEllipseCallout">
            <a:avLst>
              <a:gd name="adj1" fmla="val -70471"/>
              <a:gd name="adj2" fmla="val 32042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Prévention</a:t>
            </a:r>
            <a:b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du décrochage</a:t>
            </a: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5795963" y="1916113"/>
            <a:ext cx="1476375" cy="720725"/>
          </a:xfrm>
          <a:prstGeom prst="wedgeEllipseCallout">
            <a:avLst>
              <a:gd name="adj1" fmla="val -67943"/>
              <a:gd name="adj2" fmla="val 65204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Méthodes</a:t>
            </a:r>
            <a:b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de travail</a:t>
            </a:r>
          </a:p>
        </p:txBody>
      </p:sp>
      <p:sp>
        <p:nvSpPr>
          <p:cNvPr id="21519" name="Ellipse 3"/>
          <p:cNvSpPr>
            <a:spLocks noChangeArrowheads="1"/>
          </p:cNvSpPr>
          <p:nvPr/>
        </p:nvSpPr>
        <p:spPr bwMode="auto">
          <a:xfrm>
            <a:off x="3024188" y="2457450"/>
            <a:ext cx="3022600" cy="2663825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 i="1"/>
          </a:p>
        </p:txBody>
      </p:sp>
      <p:sp>
        <p:nvSpPr>
          <p:cNvPr id="23" name="Rectangle 22"/>
          <p:cNvSpPr/>
          <p:nvPr/>
        </p:nvSpPr>
        <p:spPr>
          <a:xfrm>
            <a:off x="107950" y="1444625"/>
            <a:ext cx="18161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Par exemple :</a:t>
            </a: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4608513" y="5326063"/>
            <a:ext cx="1476375" cy="539750"/>
          </a:xfrm>
          <a:prstGeom prst="wedgeEllipseCallout">
            <a:avLst>
              <a:gd name="adj1" fmla="val -15691"/>
              <a:gd name="adj2" fmla="val -102314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Orientation</a:t>
            </a: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>
                <a:latin typeface="Calibri" pitchFamily="34" charset="0"/>
                <a:hlinkClick r:id="rId2"/>
              </a:rPr>
              <a:t>http://eduscol.education.fr/colleges-rentree-2014</a:t>
            </a:r>
            <a:endParaRPr lang="fr-FR" altLang="fr-FR" sz="1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91"/>
          <p:cNvGrpSpPr>
            <a:grpSpLocks/>
          </p:cNvGrpSpPr>
          <p:nvPr/>
        </p:nvGrpSpPr>
        <p:grpSpPr bwMode="auto">
          <a:xfrm>
            <a:off x="5613400" y="2095500"/>
            <a:ext cx="3384550" cy="1423988"/>
            <a:chOff x="2699" y="1661"/>
            <a:chExt cx="2857" cy="1044"/>
          </a:xfrm>
        </p:grpSpPr>
        <p:grpSp>
          <p:nvGrpSpPr>
            <p:cNvPr id="22656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22658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22659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60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632E7C"/>
              </a:solidFill>
              <a:ln w="571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61" name="Rectangle 65"/>
              <p:cNvSpPr>
                <a:spLocks noChangeArrowheads="1"/>
              </p:cNvSpPr>
              <p:nvPr/>
            </p:nvSpPr>
            <p:spPr bwMode="auto">
              <a:xfrm>
                <a:off x="2706" y="1937"/>
                <a:ext cx="5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>
                    <a:solidFill>
                      <a:srgbClr val="FFFFFF"/>
                    </a:solidFill>
                  </a:rPr>
                  <a:t> </a:t>
                </a:r>
                <a:endParaRPr lang="fr-FR" altLang="fr-FR"/>
              </a:p>
            </p:txBody>
          </p:sp>
          <p:sp>
            <p:nvSpPr>
              <p:cNvPr id="22662" name="Rectangle 66"/>
              <p:cNvSpPr>
                <a:spLocks noChangeArrowheads="1"/>
              </p:cNvSpPr>
              <p:nvPr/>
            </p:nvSpPr>
            <p:spPr bwMode="auto">
              <a:xfrm>
                <a:off x="2868" y="193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63" name="Rectangle 67"/>
              <p:cNvSpPr>
                <a:spLocks noChangeArrowheads="1"/>
              </p:cNvSpPr>
              <p:nvPr/>
            </p:nvSpPr>
            <p:spPr bwMode="auto">
              <a:xfrm>
                <a:off x="3082" y="193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64" name="Rectangle 68"/>
              <p:cNvSpPr>
                <a:spLocks noChangeArrowheads="1"/>
              </p:cNvSpPr>
              <p:nvPr/>
            </p:nvSpPr>
            <p:spPr bwMode="auto">
              <a:xfrm>
                <a:off x="2706" y="2213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65" name="Rectangle 69"/>
              <p:cNvSpPr>
                <a:spLocks noChangeArrowheads="1"/>
              </p:cNvSpPr>
              <p:nvPr/>
            </p:nvSpPr>
            <p:spPr bwMode="auto">
              <a:xfrm>
                <a:off x="2761" y="220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66" name="Rectangle 70"/>
              <p:cNvSpPr>
                <a:spLocks noChangeArrowheads="1"/>
              </p:cNvSpPr>
              <p:nvPr/>
            </p:nvSpPr>
            <p:spPr bwMode="auto">
              <a:xfrm>
                <a:off x="2838" y="220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67" name="Rectangle 71"/>
              <p:cNvSpPr>
                <a:spLocks noChangeArrowheads="1"/>
              </p:cNvSpPr>
              <p:nvPr/>
            </p:nvSpPr>
            <p:spPr bwMode="auto">
              <a:xfrm>
                <a:off x="3216" y="220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68" name="Rectangle 72"/>
              <p:cNvSpPr>
                <a:spLocks noChangeArrowheads="1"/>
              </p:cNvSpPr>
              <p:nvPr/>
            </p:nvSpPr>
            <p:spPr bwMode="auto">
              <a:xfrm>
                <a:off x="4975" y="220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69" name="Rectangle 73"/>
              <p:cNvSpPr>
                <a:spLocks noChangeArrowheads="1"/>
              </p:cNvSpPr>
              <p:nvPr/>
            </p:nvSpPr>
            <p:spPr bwMode="auto">
              <a:xfrm>
                <a:off x="2706" y="2317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70" name="Rectangle 74"/>
              <p:cNvSpPr>
                <a:spLocks noChangeArrowheads="1"/>
              </p:cNvSpPr>
              <p:nvPr/>
            </p:nvSpPr>
            <p:spPr bwMode="auto">
              <a:xfrm>
                <a:off x="2761" y="2304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71" name="Rectangle 75"/>
              <p:cNvSpPr>
                <a:spLocks noChangeArrowheads="1"/>
              </p:cNvSpPr>
              <p:nvPr/>
            </p:nvSpPr>
            <p:spPr bwMode="auto">
              <a:xfrm>
                <a:off x="2868" y="2302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72" name="Rectangle 76"/>
              <p:cNvSpPr>
                <a:spLocks noChangeArrowheads="1"/>
              </p:cNvSpPr>
              <p:nvPr/>
            </p:nvSpPr>
            <p:spPr bwMode="auto">
              <a:xfrm>
                <a:off x="3478" y="2304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73" name="Rectangle 77"/>
              <p:cNvSpPr>
                <a:spLocks noChangeArrowheads="1"/>
              </p:cNvSpPr>
              <p:nvPr/>
            </p:nvSpPr>
            <p:spPr bwMode="auto">
              <a:xfrm>
                <a:off x="2706" y="241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74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75" name="Rectangle 79"/>
              <p:cNvSpPr>
                <a:spLocks noChangeArrowheads="1"/>
              </p:cNvSpPr>
              <p:nvPr/>
            </p:nvSpPr>
            <p:spPr bwMode="auto">
              <a:xfrm>
                <a:off x="3037" y="2403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76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77" name="Rectangle 81"/>
              <p:cNvSpPr>
                <a:spLocks noChangeArrowheads="1"/>
              </p:cNvSpPr>
              <p:nvPr/>
            </p:nvSpPr>
            <p:spPr bwMode="auto">
              <a:xfrm>
                <a:off x="2706" y="2511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78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79" name="Rectangle 83"/>
              <p:cNvSpPr>
                <a:spLocks noChangeArrowheads="1"/>
              </p:cNvSpPr>
              <p:nvPr/>
            </p:nvSpPr>
            <p:spPr bwMode="auto">
              <a:xfrm>
                <a:off x="2868" y="249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80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81" name="Rectangle 85"/>
              <p:cNvSpPr>
                <a:spLocks noChangeArrowheads="1"/>
              </p:cNvSpPr>
              <p:nvPr/>
            </p:nvSpPr>
            <p:spPr bwMode="auto">
              <a:xfrm>
                <a:off x="2706" y="2607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82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83" name="Rectangle 87"/>
              <p:cNvSpPr>
                <a:spLocks noChangeArrowheads="1"/>
              </p:cNvSpPr>
              <p:nvPr/>
            </p:nvSpPr>
            <p:spPr bwMode="auto">
              <a:xfrm>
                <a:off x="2868" y="2600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84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</p:grpSp>
        <p:sp>
          <p:nvSpPr>
            <p:cNvPr id="15490" name="Text Box 89"/>
            <p:cNvSpPr txBox="1">
              <a:spLocks noChangeArrowheads="1"/>
            </p:cNvSpPr>
            <p:nvPr/>
          </p:nvSpPr>
          <p:spPr bwMode="auto">
            <a:xfrm>
              <a:off x="2903" y="1783"/>
              <a:ext cx="2403" cy="84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>
              <a:spAutoFit/>
            </a:bodyPr>
            <a:lstStyle>
              <a:lvl1pPr eaLnBrk="0" hangingPunct="0">
                <a:buFont typeface="Wingdings" pitchFamily="2" charset="2"/>
                <a:buChar char="§"/>
                <a:defRPr sz="2400" b="1">
                  <a:solidFill>
                    <a:srgbClr val="78BBBC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BFBFBF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FBFBF"/>
                </a:buClr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6A6A6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fr-FR" altLang="fr-FR" sz="1600" dirty="0">
                  <a:solidFill>
                    <a:schemeClr val="bg1"/>
                  </a:solidFill>
                </a:rPr>
                <a:t>Aux </a:t>
              </a:r>
              <a:r>
                <a:rPr lang="fr-FR" altLang="fr-FR" sz="1600" dirty="0">
                  <a:solidFill>
                    <a:srgbClr val="CDE9EB"/>
                  </a:solidFill>
                </a:rPr>
                <a:t>enseignants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CDE9EB"/>
                </a:buClr>
                <a:buFont typeface="Wingdings" pitchFamily="2" charset="2"/>
                <a:buChar char="Ø"/>
                <a:defRPr/>
              </a:pPr>
              <a:r>
                <a:rPr lang="fr-FR" altLang="fr-FR" sz="1400" dirty="0">
                  <a:solidFill>
                    <a:schemeClr val="bg1"/>
                  </a:solidFill>
                </a:rPr>
                <a:t> Formation commune</a:t>
              </a:r>
              <a:endParaRPr lang="fr-FR" altLang="fr-FR" sz="1800" b="0" dirty="0">
                <a:solidFill>
                  <a:schemeClr val="tx1"/>
                </a:solidFill>
                <a:latin typeface="Arial" pitchFamily="34" charset="0"/>
              </a:endParaRPr>
            </a:p>
            <a:p>
              <a:pPr marL="177800" indent="-17780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CDE9EB"/>
                </a:buClr>
                <a:buFont typeface="Wingdings" pitchFamily="2" charset="2"/>
                <a:buChar char="Ø"/>
                <a:defRPr/>
              </a:pPr>
              <a:r>
                <a:rPr lang="fr-FR" altLang="fr-FR" sz="1400" dirty="0">
                  <a:solidFill>
                    <a:schemeClr val="bg1"/>
                  </a:solidFill>
                </a:rPr>
                <a:t>Échanges de pratiques et d’idées, </a:t>
              </a:r>
              <a:r>
                <a:rPr lang="fr-FR" altLang="fr-FR" sz="1400" dirty="0" err="1">
                  <a:solidFill>
                    <a:schemeClr val="bg1"/>
                  </a:solidFill>
                </a:rPr>
                <a:t>co</a:t>
              </a:r>
              <a:r>
                <a:rPr lang="fr-FR" altLang="fr-FR" sz="1400" dirty="0">
                  <a:solidFill>
                    <a:schemeClr val="bg1"/>
                  </a:solidFill>
                </a:rPr>
                <a:t>-observation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CDE9EB"/>
                </a:buClr>
                <a:buFont typeface="Wingdings" pitchFamily="2" charset="2"/>
                <a:buChar char="Ø"/>
                <a:defRPr/>
              </a:pPr>
              <a:r>
                <a:rPr lang="fr-FR" altLang="fr-FR" sz="1400" dirty="0">
                  <a:solidFill>
                    <a:schemeClr val="bg1"/>
                  </a:solidFill>
                </a:rPr>
                <a:t> Développement professionnel</a:t>
              </a:r>
            </a:p>
          </p:txBody>
        </p:sp>
      </p:grpSp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Une union qui profite à tous</a:t>
            </a:r>
          </a:p>
        </p:txBody>
      </p:sp>
      <p:grpSp>
        <p:nvGrpSpPr>
          <p:cNvPr id="22531" name="Group 91"/>
          <p:cNvGrpSpPr>
            <a:grpSpLocks/>
          </p:cNvGrpSpPr>
          <p:nvPr/>
        </p:nvGrpSpPr>
        <p:grpSpPr bwMode="auto">
          <a:xfrm>
            <a:off x="1614488" y="1504950"/>
            <a:ext cx="3660775" cy="1347788"/>
            <a:chOff x="2699" y="1661"/>
            <a:chExt cx="2857" cy="1044"/>
          </a:xfrm>
        </p:grpSpPr>
        <p:grpSp>
          <p:nvGrpSpPr>
            <p:cNvPr id="22627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22629" name="AutoShape 61"/>
              <p:cNvSpPr>
                <a:spLocks noChangeAspect="1" noChangeArrowheads="1" noTextEdit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30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31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EA92B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32" name="Rectangle 65"/>
              <p:cNvSpPr>
                <a:spLocks noChangeArrowheads="1"/>
              </p:cNvSpPr>
              <p:nvPr/>
            </p:nvSpPr>
            <p:spPr bwMode="auto">
              <a:xfrm>
                <a:off x="5325" y="1939"/>
                <a:ext cx="4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>
                    <a:solidFill>
                      <a:srgbClr val="FFFFFF"/>
                    </a:solidFill>
                  </a:rPr>
                  <a:t> </a:t>
                </a:r>
                <a:endParaRPr lang="fr-FR" altLang="fr-FR" sz="2400" b="1"/>
              </a:p>
            </p:txBody>
          </p:sp>
          <p:sp>
            <p:nvSpPr>
              <p:cNvPr id="22633" name="Rectangle 66"/>
              <p:cNvSpPr>
                <a:spLocks noChangeArrowheads="1"/>
              </p:cNvSpPr>
              <p:nvPr/>
            </p:nvSpPr>
            <p:spPr bwMode="auto">
              <a:xfrm>
                <a:off x="2868" y="193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34" name="Rectangle 67"/>
              <p:cNvSpPr>
                <a:spLocks noChangeArrowheads="1"/>
              </p:cNvSpPr>
              <p:nvPr/>
            </p:nvSpPr>
            <p:spPr bwMode="auto">
              <a:xfrm>
                <a:off x="3083" y="193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35" name="Rectangle 68"/>
              <p:cNvSpPr>
                <a:spLocks noChangeArrowheads="1"/>
              </p:cNvSpPr>
              <p:nvPr/>
            </p:nvSpPr>
            <p:spPr bwMode="auto">
              <a:xfrm>
                <a:off x="2705" y="221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36" name="Rectangle 69"/>
              <p:cNvSpPr>
                <a:spLocks noChangeArrowheads="1"/>
              </p:cNvSpPr>
              <p:nvPr/>
            </p:nvSpPr>
            <p:spPr bwMode="auto">
              <a:xfrm>
                <a:off x="2761" y="22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37" name="Rectangle 70"/>
              <p:cNvSpPr>
                <a:spLocks noChangeArrowheads="1"/>
              </p:cNvSpPr>
              <p:nvPr/>
            </p:nvSpPr>
            <p:spPr bwMode="auto">
              <a:xfrm>
                <a:off x="2840" y="220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38" name="Rectangle 71"/>
              <p:cNvSpPr>
                <a:spLocks noChangeArrowheads="1"/>
              </p:cNvSpPr>
              <p:nvPr/>
            </p:nvSpPr>
            <p:spPr bwMode="auto">
              <a:xfrm>
                <a:off x="3216" y="22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39" name="Rectangle 72"/>
              <p:cNvSpPr>
                <a:spLocks noChangeArrowheads="1"/>
              </p:cNvSpPr>
              <p:nvPr/>
            </p:nvSpPr>
            <p:spPr bwMode="auto">
              <a:xfrm>
                <a:off x="4975" y="220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40" name="Rectangle 73"/>
              <p:cNvSpPr>
                <a:spLocks noChangeArrowheads="1"/>
              </p:cNvSpPr>
              <p:nvPr/>
            </p:nvSpPr>
            <p:spPr bwMode="auto">
              <a:xfrm>
                <a:off x="2705" y="231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41" name="Rectangle 74"/>
              <p:cNvSpPr>
                <a:spLocks noChangeArrowheads="1"/>
              </p:cNvSpPr>
              <p:nvPr/>
            </p:nvSpPr>
            <p:spPr bwMode="auto">
              <a:xfrm>
                <a:off x="2761" y="23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42" name="Rectangle 75"/>
              <p:cNvSpPr>
                <a:spLocks noChangeArrowheads="1"/>
              </p:cNvSpPr>
              <p:nvPr/>
            </p:nvSpPr>
            <p:spPr bwMode="auto">
              <a:xfrm>
                <a:off x="2868" y="23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43" name="Rectangle 76"/>
              <p:cNvSpPr>
                <a:spLocks noChangeArrowheads="1"/>
              </p:cNvSpPr>
              <p:nvPr/>
            </p:nvSpPr>
            <p:spPr bwMode="auto">
              <a:xfrm>
                <a:off x="3478" y="23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44" name="Rectangle 77"/>
              <p:cNvSpPr>
                <a:spLocks noChangeArrowheads="1"/>
              </p:cNvSpPr>
              <p:nvPr/>
            </p:nvSpPr>
            <p:spPr bwMode="auto">
              <a:xfrm>
                <a:off x="2705" y="2415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45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46" name="Rectangle 79"/>
              <p:cNvSpPr>
                <a:spLocks noChangeArrowheads="1"/>
              </p:cNvSpPr>
              <p:nvPr/>
            </p:nvSpPr>
            <p:spPr bwMode="auto">
              <a:xfrm>
                <a:off x="3038" y="24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47" name="Rectangle 80"/>
              <p:cNvSpPr>
                <a:spLocks noChangeArrowheads="1"/>
              </p:cNvSpPr>
              <p:nvPr/>
            </p:nvSpPr>
            <p:spPr bwMode="auto">
              <a:xfrm>
                <a:off x="3445" y="24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48" name="Rectangle 81"/>
              <p:cNvSpPr>
                <a:spLocks noChangeArrowheads="1"/>
              </p:cNvSpPr>
              <p:nvPr/>
            </p:nvSpPr>
            <p:spPr bwMode="auto">
              <a:xfrm>
                <a:off x="2705" y="25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49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50" name="Rectangle 83"/>
              <p:cNvSpPr>
                <a:spLocks noChangeArrowheads="1"/>
              </p:cNvSpPr>
              <p:nvPr/>
            </p:nvSpPr>
            <p:spPr bwMode="auto">
              <a:xfrm>
                <a:off x="2868" y="249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51" name="Rectangle 84"/>
              <p:cNvSpPr>
                <a:spLocks noChangeArrowheads="1"/>
              </p:cNvSpPr>
              <p:nvPr/>
            </p:nvSpPr>
            <p:spPr bwMode="auto">
              <a:xfrm>
                <a:off x="3834" y="25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52" name="Rectangle 85"/>
              <p:cNvSpPr>
                <a:spLocks noChangeArrowheads="1"/>
              </p:cNvSpPr>
              <p:nvPr/>
            </p:nvSpPr>
            <p:spPr bwMode="auto">
              <a:xfrm>
                <a:off x="2705" y="26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53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54" name="Rectangle 87"/>
              <p:cNvSpPr>
                <a:spLocks noChangeArrowheads="1"/>
              </p:cNvSpPr>
              <p:nvPr/>
            </p:nvSpPr>
            <p:spPr bwMode="auto">
              <a:xfrm>
                <a:off x="2868" y="2596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  <p:sp>
            <p:nvSpPr>
              <p:cNvPr id="22655" name="Rectangle 88"/>
              <p:cNvSpPr>
                <a:spLocks noChangeArrowheads="1"/>
              </p:cNvSpPr>
              <p:nvPr/>
            </p:nvSpPr>
            <p:spPr bwMode="auto">
              <a:xfrm>
                <a:off x="3363" y="26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/>
              </a:p>
            </p:txBody>
          </p:sp>
        </p:grpSp>
        <p:sp>
          <p:nvSpPr>
            <p:cNvPr id="15461" name="Text Box 89"/>
            <p:cNvSpPr txBox="1">
              <a:spLocks noChangeArrowheads="1"/>
            </p:cNvSpPr>
            <p:nvPr/>
          </p:nvSpPr>
          <p:spPr bwMode="auto">
            <a:xfrm>
              <a:off x="2801" y="1751"/>
              <a:ext cx="2530" cy="89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altLang="fr-FR" sz="1600" b="1" i="0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Aux </a:t>
              </a:r>
              <a:r>
                <a:rPr lang="fr-FR" altLang="fr-FR" sz="1600" b="1" i="0" dirty="0" smtClean="0">
                  <a:solidFill>
                    <a:srgbClr val="F1B3D2"/>
                  </a:solidFill>
                  <a:latin typeface="Calibri" pitchFamily="34" charset="0"/>
                  <a:cs typeface="+mn-cs"/>
                </a:rPr>
                <a:t>établissements</a:t>
              </a:r>
            </a:p>
            <a:p>
              <a:pPr marL="174625" indent="-174625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F1B3D2"/>
                </a:buClr>
                <a:buFont typeface="Wingdings" pitchFamily="2" charset="2"/>
                <a:buChar char="Ø"/>
                <a:defRPr/>
              </a:pPr>
              <a:r>
                <a:rPr lang="fr-FR" altLang="fr-FR" sz="1400" b="1" i="0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Cadre de dialogue pour construire une politique pédagogique cohérente</a:t>
              </a:r>
            </a:p>
            <a:p>
              <a:pPr marL="174625" indent="-174625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F1B3D2"/>
                </a:buClr>
                <a:buFont typeface="Wingdings" pitchFamily="2" charset="2"/>
                <a:buChar char="Ø"/>
                <a:defRPr/>
              </a:pPr>
              <a:r>
                <a:rPr lang="fr-FR" altLang="fr-FR" sz="1400" b="1" i="0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Nouvel outil d’action locale qui renforce l’autonomie</a:t>
              </a:r>
            </a:p>
          </p:txBody>
        </p:sp>
      </p:grpSp>
      <p:grpSp>
        <p:nvGrpSpPr>
          <p:cNvPr id="22532" name="Group 91"/>
          <p:cNvGrpSpPr>
            <a:grpSpLocks/>
          </p:cNvGrpSpPr>
          <p:nvPr/>
        </p:nvGrpSpPr>
        <p:grpSpPr bwMode="auto">
          <a:xfrm>
            <a:off x="155575" y="3213100"/>
            <a:ext cx="3816350" cy="1223963"/>
            <a:chOff x="2699" y="1661"/>
            <a:chExt cx="2857" cy="1044"/>
          </a:xfrm>
        </p:grpSpPr>
        <p:grpSp>
          <p:nvGrpSpPr>
            <p:cNvPr id="22598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22600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22601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02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92D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03" name="Rectangle 65"/>
              <p:cNvSpPr>
                <a:spLocks noChangeArrowheads="1"/>
              </p:cNvSpPr>
              <p:nvPr/>
            </p:nvSpPr>
            <p:spPr bwMode="auto">
              <a:xfrm>
                <a:off x="2706" y="1941"/>
                <a:ext cx="53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>
                    <a:solidFill>
                      <a:srgbClr val="FFFFFF"/>
                    </a:solidFill>
                  </a:rPr>
                  <a:t> </a:t>
                </a:r>
                <a:endParaRPr lang="fr-FR" altLang="fr-FR"/>
              </a:p>
            </p:txBody>
          </p:sp>
          <p:sp>
            <p:nvSpPr>
              <p:cNvPr id="22604" name="Rectangle 66"/>
              <p:cNvSpPr>
                <a:spLocks noChangeArrowheads="1"/>
              </p:cNvSpPr>
              <p:nvPr/>
            </p:nvSpPr>
            <p:spPr bwMode="auto">
              <a:xfrm>
                <a:off x="2868" y="1941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05" name="Rectangle 67"/>
              <p:cNvSpPr>
                <a:spLocks noChangeArrowheads="1"/>
              </p:cNvSpPr>
              <p:nvPr/>
            </p:nvSpPr>
            <p:spPr bwMode="auto">
              <a:xfrm>
                <a:off x="3082" y="1941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06" name="Rectangle 68"/>
              <p:cNvSpPr>
                <a:spLocks noChangeArrowheads="1"/>
              </p:cNvSpPr>
              <p:nvPr/>
            </p:nvSpPr>
            <p:spPr bwMode="auto">
              <a:xfrm>
                <a:off x="2706" y="2216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07" name="Rectangle 69"/>
              <p:cNvSpPr>
                <a:spLocks noChangeArrowheads="1"/>
              </p:cNvSpPr>
              <p:nvPr/>
            </p:nvSpPr>
            <p:spPr bwMode="auto">
              <a:xfrm>
                <a:off x="2761" y="2210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08" name="Rectangle 70"/>
              <p:cNvSpPr>
                <a:spLocks noChangeArrowheads="1"/>
              </p:cNvSpPr>
              <p:nvPr/>
            </p:nvSpPr>
            <p:spPr bwMode="auto">
              <a:xfrm>
                <a:off x="2838" y="22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09" name="Rectangle 71"/>
              <p:cNvSpPr>
                <a:spLocks noChangeArrowheads="1"/>
              </p:cNvSpPr>
              <p:nvPr/>
            </p:nvSpPr>
            <p:spPr bwMode="auto">
              <a:xfrm>
                <a:off x="3217" y="2210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10" name="Rectangle 72"/>
              <p:cNvSpPr>
                <a:spLocks noChangeArrowheads="1"/>
              </p:cNvSpPr>
              <p:nvPr/>
            </p:nvSpPr>
            <p:spPr bwMode="auto">
              <a:xfrm>
                <a:off x="4974" y="22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11" name="Rectangle 73"/>
              <p:cNvSpPr>
                <a:spLocks noChangeArrowheads="1"/>
              </p:cNvSpPr>
              <p:nvPr/>
            </p:nvSpPr>
            <p:spPr bwMode="auto">
              <a:xfrm>
                <a:off x="2706" y="2316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12" name="Rectangle 74"/>
              <p:cNvSpPr>
                <a:spLocks noChangeArrowheads="1"/>
              </p:cNvSpPr>
              <p:nvPr/>
            </p:nvSpPr>
            <p:spPr bwMode="auto">
              <a:xfrm>
                <a:off x="2761" y="2309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13" name="Rectangle 75"/>
              <p:cNvSpPr>
                <a:spLocks noChangeArrowheads="1"/>
              </p:cNvSpPr>
              <p:nvPr/>
            </p:nvSpPr>
            <p:spPr bwMode="auto">
              <a:xfrm>
                <a:off x="2868" y="2303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14" name="Rectangle 76"/>
              <p:cNvSpPr>
                <a:spLocks noChangeArrowheads="1"/>
              </p:cNvSpPr>
              <p:nvPr/>
            </p:nvSpPr>
            <p:spPr bwMode="auto">
              <a:xfrm>
                <a:off x="3479" y="2309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15" name="Rectangle 77"/>
              <p:cNvSpPr>
                <a:spLocks noChangeArrowheads="1"/>
              </p:cNvSpPr>
              <p:nvPr/>
            </p:nvSpPr>
            <p:spPr bwMode="auto">
              <a:xfrm>
                <a:off x="2706" y="2417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16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17" name="Rectangle 79"/>
              <p:cNvSpPr>
                <a:spLocks noChangeArrowheads="1"/>
              </p:cNvSpPr>
              <p:nvPr/>
            </p:nvSpPr>
            <p:spPr bwMode="auto">
              <a:xfrm>
                <a:off x="3038" y="2406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18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19" name="Rectangle 81"/>
              <p:cNvSpPr>
                <a:spLocks noChangeArrowheads="1"/>
              </p:cNvSpPr>
              <p:nvPr/>
            </p:nvSpPr>
            <p:spPr bwMode="auto">
              <a:xfrm>
                <a:off x="2706" y="2511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20" name="Rectangle 82"/>
              <p:cNvSpPr>
                <a:spLocks noChangeArrowheads="1"/>
              </p:cNvSpPr>
              <p:nvPr/>
            </p:nvSpPr>
            <p:spPr bwMode="auto">
              <a:xfrm>
                <a:off x="2761" y="2504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21" name="Rectangle 83"/>
              <p:cNvSpPr>
                <a:spLocks noChangeArrowheads="1"/>
              </p:cNvSpPr>
              <p:nvPr/>
            </p:nvSpPr>
            <p:spPr bwMode="auto">
              <a:xfrm>
                <a:off x="2868" y="2498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22" name="Rectangle 84"/>
              <p:cNvSpPr>
                <a:spLocks noChangeArrowheads="1"/>
              </p:cNvSpPr>
              <p:nvPr/>
            </p:nvSpPr>
            <p:spPr bwMode="auto">
              <a:xfrm>
                <a:off x="3833" y="2504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23" name="Rectangle 85"/>
              <p:cNvSpPr>
                <a:spLocks noChangeArrowheads="1"/>
              </p:cNvSpPr>
              <p:nvPr/>
            </p:nvSpPr>
            <p:spPr bwMode="auto">
              <a:xfrm>
                <a:off x="2706" y="2609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24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25" name="Rectangle 87"/>
              <p:cNvSpPr>
                <a:spLocks noChangeArrowheads="1"/>
              </p:cNvSpPr>
              <p:nvPr/>
            </p:nvSpPr>
            <p:spPr bwMode="auto">
              <a:xfrm>
                <a:off x="2868" y="2597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626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</p:grpSp>
        <p:sp>
          <p:nvSpPr>
            <p:cNvPr id="22599" name="Text Box 89"/>
            <p:cNvSpPr txBox="1">
              <a:spLocks noChangeArrowheads="1"/>
            </p:cNvSpPr>
            <p:nvPr/>
          </p:nvSpPr>
          <p:spPr bwMode="auto">
            <a:xfrm>
              <a:off x="2859" y="1794"/>
              <a:ext cx="2676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altLang="fr-FR" sz="1600" b="1">
                  <a:solidFill>
                    <a:schemeClr val="bg1"/>
                  </a:solidFill>
                  <a:latin typeface="Calibri" pitchFamily="34" charset="0"/>
                </a:rPr>
                <a:t>Aux </a:t>
              </a:r>
              <a:r>
                <a:rPr lang="fr-FR" altLang="fr-FR" sz="1600" b="1">
                  <a:solidFill>
                    <a:srgbClr val="A6D870"/>
                  </a:solidFill>
                  <a:latin typeface="Calibri" pitchFamily="34" charset="0"/>
                </a:rPr>
                <a:t>familles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</a:pPr>
              <a:r>
                <a:rPr lang="fr-FR" altLang="fr-FR" sz="1400" b="1">
                  <a:solidFill>
                    <a:schemeClr val="bg1"/>
                  </a:solidFill>
                  <a:latin typeface="Calibri" pitchFamily="34" charset="0"/>
                </a:rPr>
                <a:t> Politique pédagogique plus lisible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</a:pPr>
              <a:r>
                <a:rPr lang="fr-FR" altLang="fr-FR" sz="1400" b="1">
                  <a:solidFill>
                    <a:schemeClr val="bg1"/>
                  </a:solidFill>
                  <a:latin typeface="Calibri" pitchFamily="34" charset="0"/>
                </a:rPr>
                <a:t> Meilleure implication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</a:pPr>
              <a:r>
                <a:rPr lang="fr-FR" altLang="fr-FR" sz="1400" b="1">
                  <a:solidFill>
                    <a:schemeClr val="bg1"/>
                  </a:solidFill>
                  <a:latin typeface="Calibri" pitchFamily="34" charset="0"/>
                </a:rPr>
                <a:t> Retour des parents à l’école et au collège</a:t>
              </a:r>
              <a:endParaRPr lang="fr-FR" altLang="fr-FR"/>
            </a:p>
          </p:txBody>
        </p:sp>
      </p:grpSp>
      <p:grpSp>
        <p:nvGrpSpPr>
          <p:cNvPr id="22533" name="Group 91"/>
          <p:cNvGrpSpPr>
            <a:grpSpLocks/>
          </p:cNvGrpSpPr>
          <p:nvPr/>
        </p:nvGrpSpPr>
        <p:grpSpPr bwMode="auto">
          <a:xfrm>
            <a:off x="1219200" y="4824413"/>
            <a:ext cx="3960813" cy="944562"/>
            <a:chOff x="2699" y="1661"/>
            <a:chExt cx="2857" cy="1051"/>
          </a:xfrm>
        </p:grpSpPr>
        <p:grpSp>
          <p:nvGrpSpPr>
            <p:cNvPr id="22569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51"/>
              <a:chOff x="2608" y="1842"/>
              <a:chExt cx="2857" cy="1051"/>
            </a:xfrm>
          </p:grpSpPr>
          <p:sp>
            <p:nvSpPr>
              <p:cNvPr id="22571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22572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7B418E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73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632E7C"/>
              </a:solidFill>
              <a:ln w="57150">
                <a:solidFill>
                  <a:srgbClr val="CB84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74" name="Rectangle 65"/>
              <p:cNvSpPr>
                <a:spLocks noChangeArrowheads="1"/>
              </p:cNvSpPr>
              <p:nvPr/>
            </p:nvSpPr>
            <p:spPr bwMode="auto">
              <a:xfrm>
                <a:off x="2705" y="1941"/>
                <a:ext cx="46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>
                    <a:solidFill>
                      <a:srgbClr val="FFFFFF"/>
                    </a:solidFill>
                  </a:rPr>
                  <a:t> </a:t>
                </a:r>
                <a:endParaRPr lang="fr-FR" altLang="fr-FR"/>
              </a:p>
            </p:txBody>
          </p:sp>
          <p:sp>
            <p:nvSpPr>
              <p:cNvPr id="22575" name="Rectangle 66"/>
              <p:cNvSpPr>
                <a:spLocks noChangeArrowheads="1"/>
              </p:cNvSpPr>
              <p:nvPr/>
            </p:nvSpPr>
            <p:spPr bwMode="auto">
              <a:xfrm>
                <a:off x="2868" y="1941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76" name="Rectangle 67"/>
              <p:cNvSpPr>
                <a:spLocks noChangeArrowheads="1"/>
              </p:cNvSpPr>
              <p:nvPr/>
            </p:nvSpPr>
            <p:spPr bwMode="auto">
              <a:xfrm>
                <a:off x="3083" y="1941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77" name="Rectangle 68"/>
              <p:cNvSpPr>
                <a:spLocks noChangeArrowheads="1"/>
              </p:cNvSpPr>
              <p:nvPr/>
            </p:nvSpPr>
            <p:spPr bwMode="auto">
              <a:xfrm>
                <a:off x="2705" y="2214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78" name="Rectangle 69"/>
              <p:cNvSpPr>
                <a:spLocks noChangeArrowheads="1"/>
              </p:cNvSpPr>
              <p:nvPr/>
            </p:nvSpPr>
            <p:spPr bwMode="auto">
              <a:xfrm>
                <a:off x="2761" y="2209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79" name="Rectangle 70"/>
              <p:cNvSpPr>
                <a:spLocks noChangeArrowheads="1"/>
              </p:cNvSpPr>
              <p:nvPr/>
            </p:nvSpPr>
            <p:spPr bwMode="auto">
              <a:xfrm>
                <a:off x="2839" y="2202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80" name="Rectangle 71"/>
              <p:cNvSpPr>
                <a:spLocks noChangeArrowheads="1"/>
              </p:cNvSpPr>
              <p:nvPr/>
            </p:nvSpPr>
            <p:spPr bwMode="auto">
              <a:xfrm>
                <a:off x="3216" y="2209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81" name="Rectangle 72"/>
              <p:cNvSpPr>
                <a:spLocks noChangeArrowheads="1"/>
              </p:cNvSpPr>
              <p:nvPr/>
            </p:nvSpPr>
            <p:spPr bwMode="auto">
              <a:xfrm>
                <a:off x="4975" y="2202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82" name="Rectangle 73"/>
              <p:cNvSpPr>
                <a:spLocks noChangeArrowheads="1"/>
              </p:cNvSpPr>
              <p:nvPr/>
            </p:nvSpPr>
            <p:spPr bwMode="auto">
              <a:xfrm>
                <a:off x="2705" y="231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83" name="Rectangle 74"/>
              <p:cNvSpPr>
                <a:spLocks noChangeArrowheads="1"/>
              </p:cNvSpPr>
              <p:nvPr/>
            </p:nvSpPr>
            <p:spPr bwMode="auto">
              <a:xfrm>
                <a:off x="2761" y="2307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84" name="Rectangle 75"/>
              <p:cNvSpPr>
                <a:spLocks noChangeArrowheads="1"/>
              </p:cNvSpPr>
              <p:nvPr/>
            </p:nvSpPr>
            <p:spPr bwMode="auto">
              <a:xfrm>
                <a:off x="2868" y="230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85" name="Rectangle 76"/>
              <p:cNvSpPr>
                <a:spLocks noChangeArrowheads="1"/>
              </p:cNvSpPr>
              <p:nvPr/>
            </p:nvSpPr>
            <p:spPr bwMode="auto">
              <a:xfrm>
                <a:off x="3478" y="2307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86" name="Rectangle 77"/>
              <p:cNvSpPr>
                <a:spLocks noChangeArrowheads="1"/>
              </p:cNvSpPr>
              <p:nvPr/>
            </p:nvSpPr>
            <p:spPr bwMode="auto">
              <a:xfrm>
                <a:off x="2705" y="241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87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88" name="Rectangle 79"/>
              <p:cNvSpPr>
                <a:spLocks noChangeArrowheads="1"/>
              </p:cNvSpPr>
              <p:nvPr/>
            </p:nvSpPr>
            <p:spPr bwMode="auto">
              <a:xfrm>
                <a:off x="3039" y="2403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89" name="Rectangle 80"/>
              <p:cNvSpPr>
                <a:spLocks noChangeArrowheads="1"/>
              </p:cNvSpPr>
              <p:nvPr/>
            </p:nvSpPr>
            <p:spPr bwMode="auto">
              <a:xfrm>
                <a:off x="3445" y="2409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90" name="Rectangle 81"/>
              <p:cNvSpPr>
                <a:spLocks noChangeArrowheads="1"/>
              </p:cNvSpPr>
              <p:nvPr/>
            </p:nvSpPr>
            <p:spPr bwMode="auto">
              <a:xfrm>
                <a:off x="2705" y="2510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91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92" name="Rectangle 83"/>
              <p:cNvSpPr>
                <a:spLocks noChangeArrowheads="1"/>
              </p:cNvSpPr>
              <p:nvPr/>
            </p:nvSpPr>
            <p:spPr bwMode="auto">
              <a:xfrm>
                <a:off x="2868" y="2497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93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94" name="Rectangle 85"/>
              <p:cNvSpPr>
                <a:spLocks noChangeArrowheads="1"/>
              </p:cNvSpPr>
              <p:nvPr/>
            </p:nvSpPr>
            <p:spPr bwMode="auto">
              <a:xfrm>
                <a:off x="2705" y="2608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95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96" name="Rectangle 87"/>
              <p:cNvSpPr>
                <a:spLocks noChangeArrowheads="1"/>
              </p:cNvSpPr>
              <p:nvPr/>
            </p:nvSpPr>
            <p:spPr bwMode="auto">
              <a:xfrm>
                <a:off x="2868" y="2595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97" name="Rectangle 88"/>
              <p:cNvSpPr>
                <a:spLocks noChangeArrowheads="1"/>
              </p:cNvSpPr>
              <p:nvPr/>
            </p:nvSpPr>
            <p:spPr bwMode="auto">
              <a:xfrm>
                <a:off x="3363" y="26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</p:grpSp>
        <p:sp>
          <p:nvSpPr>
            <p:cNvPr id="15403" name="Text Box 89"/>
            <p:cNvSpPr txBox="1">
              <a:spLocks noChangeArrowheads="1"/>
            </p:cNvSpPr>
            <p:nvPr/>
          </p:nvSpPr>
          <p:spPr bwMode="auto">
            <a:xfrm>
              <a:off x="2931" y="1730"/>
              <a:ext cx="2404" cy="85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buFont typeface="Wingdings" pitchFamily="2" charset="2"/>
                <a:buChar char="§"/>
                <a:defRPr sz="2400" b="1">
                  <a:solidFill>
                    <a:srgbClr val="78BBBC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BFBFBF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FBFBF"/>
                </a:buClr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6A6A6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fr-FR" altLang="fr-FR" sz="1600" dirty="0">
                  <a:solidFill>
                    <a:schemeClr val="bg1"/>
                  </a:solidFill>
                </a:rPr>
                <a:t>Aux </a:t>
              </a:r>
              <a:r>
                <a:rPr lang="fr-FR" altLang="fr-FR" sz="1600" dirty="0">
                  <a:solidFill>
                    <a:srgbClr val="EEB500"/>
                  </a:solidFill>
                </a:rPr>
                <a:t>partenaires</a:t>
              </a:r>
            </a:p>
            <a:p>
              <a:pPr marL="177800" indent="-17780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EEB500"/>
                </a:buClr>
                <a:buFont typeface="Wingdings" pitchFamily="2" charset="2"/>
                <a:buChar char="Ø"/>
                <a:defRPr/>
              </a:pPr>
              <a:r>
                <a:rPr lang="fr-FR" altLang="fr-FR" sz="1400" dirty="0">
                  <a:solidFill>
                    <a:schemeClr val="bg1"/>
                  </a:solidFill>
                </a:rPr>
                <a:t>Un interlocuteur unique pour tous les projets, de l’école primaire au collège</a:t>
              </a:r>
              <a:endParaRPr lang="fr-FR" altLang="fr-FR" sz="1800" b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22534" name="Group 91"/>
          <p:cNvGrpSpPr>
            <a:grpSpLocks/>
          </p:cNvGrpSpPr>
          <p:nvPr/>
        </p:nvGrpSpPr>
        <p:grpSpPr bwMode="auto">
          <a:xfrm>
            <a:off x="5648325" y="3983038"/>
            <a:ext cx="3313113" cy="1612900"/>
            <a:chOff x="2699" y="1661"/>
            <a:chExt cx="2857" cy="1044"/>
          </a:xfrm>
        </p:grpSpPr>
        <p:grpSp>
          <p:nvGrpSpPr>
            <p:cNvPr id="22540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22542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22543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44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DCDC2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45" name="Rectangle 65"/>
              <p:cNvSpPr>
                <a:spLocks noChangeArrowheads="1"/>
              </p:cNvSpPr>
              <p:nvPr/>
            </p:nvSpPr>
            <p:spPr bwMode="auto">
              <a:xfrm>
                <a:off x="2707" y="1939"/>
                <a:ext cx="54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>
                    <a:solidFill>
                      <a:srgbClr val="FFFFFF"/>
                    </a:solidFill>
                  </a:rPr>
                  <a:t> </a:t>
                </a:r>
                <a:endParaRPr lang="fr-FR" altLang="fr-FR"/>
              </a:p>
            </p:txBody>
          </p:sp>
          <p:sp>
            <p:nvSpPr>
              <p:cNvPr id="22546" name="Rectangle 66"/>
              <p:cNvSpPr>
                <a:spLocks noChangeArrowheads="1"/>
              </p:cNvSpPr>
              <p:nvPr/>
            </p:nvSpPr>
            <p:spPr bwMode="auto">
              <a:xfrm>
                <a:off x="2868" y="193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47" name="Rectangle 67"/>
              <p:cNvSpPr>
                <a:spLocks noChangeArrowheads="1"/>
              </p:cNvSpPr>
              <p:nvPr/>
            </p:nvSpPr>
            <p:spPr bwMode="auto">
              <a:xfrm>
                <a:off x="3082" y="193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48" name="Rectangle 68"/>
              <p:cNvSpPr>
                <a:spLocks noChangeArrowheads="1"/>
              </p:cNvSpPr>
              <p:nvPr/>
            </p:nvSpPr>
            <p:spPr bwMode="auto">
              <a:xfrm>
                <a:off x="2706" y="2214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49" name="Rectangle 69"/>
              <p:cNvSpPr>
                <a:spLocks noChangeArrowheads="1"/>
              </p:cNvSpPr>
              <p:nvPr/>
            </p:nvSpPr>
            <p:spPr bwMode="auto">
              <a:xfrm>
                <a:off x="2761" y="22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50" name="Rectangle 70"/>
              <p:cNvSpPr>
                <a:spLocks noChangeArrowheads="1"/>
              </p:cNvSpPr>
              <p:nvPr/>
            </p:nvSpPr>
            <p:spPr bwMode="auto">
              <a:xfrm>
                <a:off x="2838" y="22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51" name="Rectangle 71"/>
              <p:cNvSpPr>
                <a:spLocks noChangeArrowheads="1"/>
              </p:cNvSpPr>
              <p:nvPr/>
            </p:nvSpPr>
            <p:spPr bwMode="auto">
              <a:xfrm>
                <a:off x="3216" y="22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52" name="Rectangle 72"/>
              <p:cNvSpPr>
                <a:spLocks noChangeArrowheads="1"/>
              </p:cNvSpPr>
              <p:nvPr/>
            </p:nvSpPr>
            <p:spPr bwMode="auto">
              <a:xfrm>
                <a:off x="4975" y="22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53" name="Rectangle 73"/>
              <p:cNvSpPr>
                <a:spLocks noChangeArrowheads="1"/>
              </p:cNvSpPr>
              <p:nvPr/>
            </p:nvSpPr>
            <p:spPr bwMode="auto">
              <a:xfrm>
                <a:off x="2706" y="2315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54" name="Rectangle 74"/>
              <p:cNvSpPr>
                <a:spLocks noChangeArrowheads="1"/>
              </p:cNvSpPr>
              <p:nvPr/>
            </p:nvSpPr>
            <p:spPr bwMode="auto">
              <a:xfrm>
                <a:off x="2761" y="230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55" name="Rectangle 75"/>
              <p:cNvSpPr>
                <a:spLocks noChangeArrowheads="1"/>
              </p:cNvSpPr>
              <p:nvPr/>
            </p:nvSpPr>
            <p:spPr bwMode="auto">
              <a:xfrm>
                <a:off x="2868" y="2304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56" name="Rectangle 76"/>
              <p:cNvSpPr>
                <a:spLocks noChangeArrowheads="1"/>
              </p:cNvSpPr>
              <p:nvPr/>
            </p:nvSpPr>
            <p:spPr bwMode="auto">
              <a:xfrm>
                <a:off x="3478" y="230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57" name="Rectangle 77"/>
              <p:cNvSpPr>
                <a:spLocks noChangeArrowheads="1"/>
              </p:cNvSpPr>
              <p:nvPr/>
            </p:nvSpPr>
            <p:spPr bwMode="auto">
              <a:xfrm>
                <a:off x="2706" y="2415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58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59" name="Rectangle 79"/>
              <p:cNvSpPr>
                <a:spLocks noChangeArrowheads="1"/>
              </p:cNvSpPr>
              <p:nvPr/>
            </p:nvSpPr>
            <p:spPr bwMode="auto">
              <a:xfrm>
                <a:off x="3037" y="2403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60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61" name="Rectangle 81"/>
              <p:cNvSpPr>
                <a:spLocks noChangeArrowheads="1"/>
              </p:cNvSpPr>
              <p:nvPr/>
            </p:nvSpPr>
            <p:spPr bwMode="auto">
              <a:xfrm>
                <a:off x="2706" y="2508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62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63" name="Rectangle 83"/>
              <p:cNvSpPr>
                <a:spLocks noChangeArrowheads="1"/>
              </p:cNvSpPr>
              <p:nvPr/>
            </p:nvSpPr>
            <p:spPr bwMode="auto">
              <a:xfrm>
                <a:off x="2868" y="2497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64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65" name="Rectangle 85"/>
              <p:cNvSpPr>
                <a:spLocks noChangeArrowheads="1"/>
              </p:cNvSpPr>
              <p:nvPr/>
            </p:nvSpPr>
            <p:spPr bwMode="auto">
              <a:xfrm>
                <a:off x="2706" y="2607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66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67" name="Rectangle 87"/>
              <p:cNvSpPr>
                <a:spLocks noChangeArrowheads="1"/>
              </p:cNvSpPr>
              <p:nvPr/>
            </p:nvSpPr>
            <p:spPr bwMode="auto">
              <a:xfrm>
                <a:off x="2868" y="2597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  <p:sp>
            <p:nvSpPr>
              <p:cNvPr id="22568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/>
              </a:p>
            </p:txBody>
          </p:sp>
        </p:grpSp>
        <p:sp>
          <p:nvSpPr>
            <p:cNvPr id="15374" name="Text Box 89"/>
            <p:cNvSpPr txBox="1">
              <a:spLocks noChangeArrowheads="1"/>
            </p:cNvSpPr>
            <p:nvPr/>
          </p:nvSpPr>
          <p:spPr bwMode="auto">
            <a:xfrm>
              <a:off x="2934" y="1760"/>
              <a:ext cx="2404" cy="89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>
              <a:spAutoFit/>
            </a:bodyPr>
            <a:lstStyle>
              <a:lvl1pPr eaLnBrk="0" hangingPunct="0">
                <a:buFont typeface="Wingdings" pitchFamily="2" charset="2"/>
                <a:buChar char="§"/>
                <a:defRPr sz="2400" b="1">
                  <a:solidFill>
                    <a:srgbClr val="78BBBC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BFBFBF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FBFBF"/>
                </a:buClr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6A6A6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fr-FR" altLang="fr-FR" sz="1600" dirty="0">
                  <a:solidFill>
                    <a:schemeClr val="bg1"/>
                  </a:solidFill>
                </a:rPr>
                <a:t>Aux </a:t>
              </a:r>
              <a:r>
                <a:rPr lang="fr-FR" altLang="fr-FR" sz="1600" dirty="0">
                  <a:solidFill>
                    <a:srgbClr val="DCDC24"/>
                  </a:solidFill>
                </a:rPr>
                <a:t>élèves</a:t>
              </a:r>
            </a:p>
            <a:p>
              <a:pPr marL="177800" indent="-17780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DCDC24"/>
                </a:buClr>
                <a:buFont typeface="Wingdings" pitchFamily="2" charset="2"/>
                <a:buChar char="Ø"/>
                <a:defRPr/>
              </a:pPr>
              <a:r>
                <a:rPr lang="fr-FR" altLang="fr-FR" sz="1400" dirty="0">
                  <a:solidFill>
                    <a:schemeClr val="bg1"/>
                  </a:solidFill>
                </a:rPr>
                <a:t>Cohérence dans la formation aux attendus du socle commun, </a:t>
              </a:r>
              <a:r>
                <a:rPr lang="fr-FR" altLang="fr-FR" sz="1400" dirty="0" smtClean="0">
                  <a:solidFill>
                    <a:schemeClr val="bg1"/>
                  </a:solidFill>
                </a:rPr>
                <a:t>de </a:t>
              </a:r>
              <a:r>
                <a:rPr lang="fr-FR" altLang="fr-FR" sz="1400" dirty="0">
                  <a:solidFill>
                    <a:schemeClr val="bg1"/>
                  </a:solidFill>
                </a:rPr>
                <a:t>l’école primaire au collège</a:t>
              </a:r>
            </a:p>
            <a:p>
              <a:pPr marL="177800" indent="-17780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DCDC24"/>
                </a:buClr>
                <a:buFont typeface="Wingdings" pitchFamily="2" charset="2"/>
                <a:buChar char="Ø"/>
                <a:defRPr/>
              </a:pPr>
              <a:r>
                <a:rPr lang="fr-FR" altLang="fr-FR" sz="1400" dirty="0">
                  <a:solidFill>
                    <a:schemeClr val="bg1"/>
                  </a:solidFill>
                </a:rPr>
                <a:t>Parcours fluides et adaptés,  </a:t>
              </a:r>
              <a:r>
                <a:rPr lang="fr-FR" altLang="fr-FR" sz="1400" dirty="0" smtClean="0">
                  <a:solidFill>
                    <a:schemeClr val="bg1"/>
                  </a:solidFill>
                </a:rPr>
                <a:t>y </a:t>
              </a:r>
              <a:r>
                <a:rPr lang="fr-FR" altLang="fr-FR" sz="1400" dirty="0">
                  <a:solidFill>
                    <a:schemeClr val="bg1"/>
                  </a:solidFill>
                </a:rPr>
                <a:t>compris pour les plus fragiles</a:t>
              </a:r>
            </a:p>
          </p:txBody>
        </p:sp>
      </p:grpSp>
      <p:sp>
        <p:nvSpPr>
          <p:cNvPr id="23559" name="Espace réservé du numéro de diapositive 15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cs typeface="ＭＳ Ｐゴシック"/>
              </a:rPr>
              <a:t>&gt;</a:t>
            </a:r>
            <a:r>
              <a:rPr lang="fr-FR" b="1" smtClean="0">
                <a:cs typeface="ＭＳ Ｐゴシック"/>
              </a:rPr>
              <a:t> </a:t>
            </a:r>
            <a:fld id="{1597315D-789B-4EE3-A622-1ACBA5085E68}" type="slidenum">
              <a:rPr lang="fr-FR" b="1" smtClean="0"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b="1" smtClean="0">
              <a:cs typeface="ＭＳ Ｐゴシック"/>
            </a:endParaRPr>
          </a:p>
        </p:txBody>
      </p:sp>
      <p:grpSp>
        <p:nvGrpSpPr>
          <p:cNvPr id="22536" name="Groupe 157"/>
          <p:cNvGrpSpPr>
            <a:grpSpLocks/>
          </p:cNvGrpSpPr>
          <p:nvPr/>
        </p:nvGrpSpPr>
        <p:grpSpPr bwMode="auto">
          <a:xfrm>
            <a:off x="3635375" y="2654300"/>
            <a:ext cx="2376488" cy="2268538"/>
            <a:chOff x="3347544" y="2655000"/>
            <a:chExt cx="2376000" cy="2268000"/>
          </a:xfrm>
        </p:grpSpPr>
        <p:sp>
          <p:nvSpPr>
            <p:cNvPr id="159" name="Décagone 158"/>
            <p:cNvSpPr/>
            <p:nvPr/>
          </p:nvSpPr>
          <p:spPr bwMode="auto">
            <a:xfrm>
              <a:off x="3347544" y="2655000"/>
              <a:ext cx="2376000" cy="2268000"/>
            </a:xfrm>
            <a:prstGeom prst="decagon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 i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2539" name="Text Box 16"/>
            <p:cNvSpPr txBox="1">
              <a:spLocks noChangeArrowheads="1"/>
            </p:cNvSpPr>
            <p:nvPr/>
          </p:nvSpPr>
          <p:spPr bwMode="auto">
            <a:xfrm>
              <a:off x="3590845" y="3488691"/>
              <a:ext cx="1889399" cy="600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b="1">
                  <a:solidFill>
                    <a:srgbClr val="7B418E"/>
                  </a:solidFill>
                </a:rPr>
                <a:t>Conseil</a:t>
              </a:r>
            </a:p>
            <a:p>
              <a:pPr algn="ctr"/>
              <a:r>
                <a:rPr lang="fr-FR" b="1">
                  <a:solidFill>
                    <a:srgbClr val="7B418E"/>
                  </a:solidFill>
                </a:rPr>
                <a:t>école-collège</a:t>
              </a:r>
            </a:p>
          </p:txBody>
        </p:sp>
      </p:grp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>
                <a:latin typeface="Calibri" pitchFamily="34" charset="0"/>
                <a:hlinkClick r:id="rId2"/>
              </a:rPr>
              <a:t>http://eduscol.education.fr/colleges-rentree-2014</a:t>
            </a:r>
            <a:endParaRPr lang="fr-FR" altLang="fr-FR" sz="1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 nouveau socle : la structure proposée par le Conseil supérieur des programmes</a:t>
            </a:r>
          </a:p>
        </p:txBody>
      </p:sp>
      <p:sp>
        <p:nvSpPr>
          <p:cNvPr id="28704" name="AutoShape 32"/>
          <p:cNvSpPr>
            <a:spLocks noChangeArrowheads="1"/>
          </p:cNvSpPr>
          <p:nvPr/>
        </p:nvSpPr>
        <p:spPr bwMode="auto">
          <a:xfrm>
            <a:off x="3203575" y="3933825"/>
            <a:ext cx="2222500" cy="895350"/>
          </a:xfrm>
          <a:prstGeom prst="roundRect">
            <a:avLst>
              <a:gd name="adj" fmla="val 16667"/>
            </a:avLst>
          </a:prstGeom>
          <a:solidFill>
            <a:srgbClr val="0094C8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>
                <a:solidFill>
                  <a:srgbClr val="FFFFFF"/>
                </a:solidFill>
                <a:latin typeface="Calibri" pitchFamily="34" charset="0"/>
              </a:rPr>
              <a:t>L’observation et la compréhension du monde</a:t>
            </a:r>
          </a:p>
        </p:txBody>
      </p:sp>
      <p:sp>
        <p:nvSpPr>
          <p:cNvPr id="28705" name="AutoShape 33"/>
          <p:cNvSpPr>
            <a:spLocks noChangeArrowheads="1"/>
          </p:cNvSpPr>
          <p:nvPr/>
        </p:nvSpPr>
        <p:spPr bwMode="auto">
          <a:xfrm>
            <a:off x="611188" y="3340100"/>
            <a:ext cx="2376487" cy="809625"/>
          </a:xfrm>
          <a:prstGeom prst="roundRect">
            <a:avLst>
              <a:gd name="adj" fmla="val 16667"/>
            </a:avLst>
          </a:prstGeom>
          <a:solidFill>
            <a:srgbClr val="7B418E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>
                <a:solidFill>
                  <a:srgbClr val="FFFFFF"/>
                </a:solidFill>
                <a:latin typeface="Calibri" pitchFamily="34" charset="0"/>
              </a:rPr>
              <a:t>La formation de la personne et du citoyen</a:t>
            </a:r>
            <a:endParaRPr lang="fr-FR" sz="16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706" name="AutoShape 34"/>
          <p:cNvSpPr>
            <a:spLocks noChangeArrowheads="1"/>
          </p:cNvSpPr>
          <p:nvPr/>
        </p:nvSpPr>
        <p:spPr bwMode="auto">
          <a:xfrm>
            <a:off x="646113" y="2133600"/>
            <a:ext cx="2270125" cy="790575"/>
          </a:xfrm>
          <a:prstGeom prst="roundRect">
            <a:avLst>
              <a:gd name="adj" fmla="val 16667"/>
            </a:avLst>
          </a:prstGeom>
          <a:solidFill>
            <a:srgbClr val="CB8459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>
                <a:solidFill>
                  <a:srgbClr val="FFFFFF"/>
                </a:solidFill>
                <a:latin typeface="Calibri" pitchFamily="34" charset="0"/>
              </a:rPr>
              <a:t>Les méthodes et outils pour apprendre</a:t>
            </a:r>
          </a:p>
        </p:txBody>
      </p:sp>
      <p:sp>
        <p:nvSpPr>
          <p:cNvPr id="28708" name="AutoShape 36"/>
          <p:cNvSpPr>
            <a:spLocks noChangeArrowheads="1"/>
          </p:cNvSpPr>
          <p:nvPr/>
        </p:nvSpPr>
        <p:spPr bwMode="auto">
          <a:xfrm>
            <a:off x="684213" y="4652963"/>
            <a:ext cx="2374900" cy="971550"/>
          </a:xfrm>
          <a:prstGeom prst="roundRect">
            <a:avLst>
              <a:gd name="adj" fmla="val 16667"/>
            </a:avLst>
          </a:prstGeom>
          <a:solidFill>
            <a:srgbClr val="FDA403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>
                <a:solidFill>
                  <a:srgbClr val="FFFFFF"/>
                </a:solidFill>
                <a:latin typeface="Calibri" pitchFamily="34" charset="0"/>
              </a:rPr>
              <a:t>Les représentations du monde et l’activité humaine</a:t>
            </a:r>
            <a:endParaRPr lang="fr-FR" sz="16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710" name="AutoShape 38"/>
          <p:cNvSpPr>
            <a:spLocks noChangeArrowheads="1"/>
          </p:cNvSpPr>
          <p:nvPr/>
        </p:nvSpPr>
        <p:spPr bwMode="auto">
          <a:xfrm>
            <a:off x="3203575" y="2562225"/>
            <a:ext cx="2105025" cy="8636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>
                <a:solidFill>
                  <a:srgbClr val="FFFFFF"/>
                </a:solidFill>
                <a:latin typeface="Calibri" pitchFamily="34" charset="0"/>
              </a:rPr>
              <a:t>Les langages pour penser et communiquer</a:t>
            </a:r>
            <a:endParaRPr lang="fr-FR" sz="16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661988" y="1487488"/>
            <a:ext cx="3946525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fr-FR" sz="2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Des</a:t>
            </a:r>
            <a:r>
              <a:rPr lang="fr-FR" sz="2200" b="1" dirty="0">
                <a:solidFill>
                  <a:srgbClr val="78BB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200" b="1" dirty="0">
                <a:solidFill>
                  <a:srgbClr val="7B418E"/>
                </a:solidFill>
                <a:latin typeface="+mn-lt"/>
                <a:ea typeface="+mn-ea"/>
                <a:cs typeface="+mn-cs"/>
              </a:rPr>
              <a:t>domaines de formation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32338" y="1487488"/>
            <a:ext cx="4232275" cy="431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fr-FR" sz="2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Des</a:t>
            </a:r>
            <a:r>
              <a:rPr lang="fr-FR" sz="2200" b="1" dirty="0">
                <a:solidFill>
                  <a:srgbClr val="78BB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200" b="1" dirty="0">
                <a:solidFill>
                  <a:srgbClr val="7B418E"/>
                </a:solidFill>
                <a:latin typeface="+mn-lt"/>
                <a:ea typeface="+mn-ea"/>
                <a:cs typeface="+mn-cs"/>
              </a:rPr>
              <a:t>objectifs </a:t>
            </a:r>
            <a:r>
              <a:rPr lang="fr-FR" sz="2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dans chacun d’eux</a:t>
            </a:r>
          </a:p>
        </p:txBody>
      </p:sp>
      <p:sp>
        <p:nvSpPr>
          <p:cNvPr id="24586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cs typeface="ＭＳ Ｐゴシック"/>
              </a:rPr>
              <a:t>&gt;</a:t>
            </a:r>
            <a:r>
              <a:rPr lang="fr-FR" b="1" smtClean="0">
                <a:cs typeface="ＭＳ Ｐゴシック"/>
              </a:rPr>
              <a:t> </a:t>
            </a:r>
            <a:fld id="{B8EF86DE-3207-4404-A61C-15B7B248622F}" type="slidenum">
              <a:rPr lang="fr-FR" b="1" smtClean="0"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 b="1" smtClean="0">
              <a:cs typeface="ＭＳ Ｐゴシック"/>
            </a:endParaRPr>
          </a:p>
        </p:txBody>
      </p:sp>
      <p:sp>
        <p:nvSpPr>
          <p:cNvPr id="23562" name="Rectangle 18"/>
          <p:cNvSpPr>
            <a:spLocks noChangeArrowheads="1"/>
          </p:cNvSpPr>
          <p:nvPr/>
        </p:nvSpPr>
        <p:spPr bwMode="auto">
          <a:xfrm>
            <a:off x="682625" y="5805488"/>
            <a:ext cx="5257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>
                <a:solidFill>
                  <a:srgbClr val="6B6BCF"/>
                </a:solidFill>
                <a:latin typeface="Calibri" pitchFamily="34" charset="0"/>
                <a:hlinkClick r:id="rId2"/>
              </a:rPr>
              <a:t>Lire le projet de socle</a:t>
            </a:r>
            <a:endParaRPr lang="fr-FR" sz="1200" b="1">
              <a:solidFill>
                <a:srgbClr val="6B6BCF"/>
              </a:solidFill>
              <a:latin typeface="Calibri" pitchFamily="34" charset="0"/>
            </a:endParaRPr>
          </a:p>
        </p:txBody>
      </p:sp>
      <p:sp>
        <p:nvSpPr>
          <p:cNvPr id="40" name="AutoShape 34"/>
          <p:cNvSpPr>
            <a:spLocks noChangeArrowheads="1"/>
          </p:cNvSpPr>
          <p:nvPr/>
        </p:nvSpPr>
        <p:spPr bwMode="auto">
          <a:xfrm>
            <a:off x="6329363" y="2076450"/>
            <a:ext cx="2376487" cy="71913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A048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>
                <a:solidFill>
                  <a:srgbClr val="00A048"/>
                </a:solidFill>
                <a:latin typeface="Calibri" pitchFamily="34" charset="0"/>
              </a:rPr>
              <a:t>Maîtriser la langue française</a:t>
            </a:r>
          </a:p>
        </p:txBody>
      </p:sp>
      <p:sp>
        <p:nvSpPr>
          <p:cNvPr id="41" name="AutoShape 34"/>
          <p:cNvSpPr>
            <a:spLocks noChangeArrowheads="1"/>
          </p:cNvSpPr>
          <p:nvPr/>
        </p:nvSpPr>
        <p:spPr bwMode="auto">
          <a:xfrm>
            <a:off x="6329363" y="3035300"/>
            <a:ext cx="2376487" cy="7207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AA4D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>
                <a:solidFill>
                  <a:srgbClr val="00AA4D"/>
                </a:solidFill>
                <a:latin typeface="Calibri" pitchFamily="34" charset="0"/>
              </a:rPr>
              <a:t>Pratiquer des langues étrangères ou régionales</a:t>
            </a:r>
          </a:p>
        </p:txBody>
      </p:sp>
      <p:sp>
        <p:nvSpPr>
          <p:cNvPr id="42" name="AutoShape 34"/>
          <p:cNvSpPr>
            <a:spLocks noChangeArrowheads="1"/>
          </p:cNvSpPr>
          <p:nvPr/>
        </p:nvSpPr>
        <p:spPr bwMode="auto">
          <a:xfrm>
            <a:off x="6329363" y="3995738"/>
            <a:ext cx="2376487" cy="7207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B05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>
                <a:solidFill>
                  <a:srgbClr val="00B052"/>
                </a:solidFill>
                <a:latin typeface="Calibri" pitchFamily="34" charset="0"/>
              </a:rPr>
              <a:t>Utiliser des langages scientifiques</a:t>
            </a:r>
          </a:p>
        </p:txBody>
      </p:sp>
      <p:sp>
        <p:nvSpPr>
          <p:cNvPr id="43" name="AutoShape 34"/>
          <p:cNvSpPr>
            <a:spLocks noChangeArrowheads="1"/>
          </p:cNvSpPr>
          <p:nvPr/>
        </p:nvSpPr>
        <p:spPr bwMode="auto">
          <a:xfrm>
            <a:off x="6329363" y="4956175"/>
            <a:ext cx="2376487" cy="7207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BE5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sz="1600" b="1">
                <a:solidFill>
                  <a:srgbClr val="00BE56"/>
                </a:solidFill>
                <a:latin typeface="Calibri" pitchFamily="34" charset="0"/>
              </a:rPr>
              <a:t>S’exprimer et communiquer</a:t>
            </a:r>
          </a:p>
        </p:txBody>
      </p:sp>
      <p:cxnSp>
        <p:nvCxnSpPr>
          <p:cNvPr id="30" name="Connecteur en angle 29"/>
          <p:cNvCxnSpPr>
            <a:cxnSpLocks noChangeShapeType="1"/>
            <a:stCxn id="28710" idx="3"/>
            <a:endCxn id="40" idx="1"/>
          </p:cNvCxnSpPr>
          <p:nvPr/>
        </p:nvCxnSpPr>
        <p:spPr bwMode="auto">
          <a:xfrm flipV="1">
            <a:off x="5308600" y="2435225"/>
            <a:ext cx="1020763" cy="55880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48" name="Connecteur en angle 47"/>
          <p:cNvCxnSpPr>
            <a:cxnSpLocks noChangeShapeType="1"/>
            <a:stCxn id="28710" idx="3"/>
            <a:endCxn id="41" idx="1"/>
          </p:cNvCxnSpPr>
          <p:nvPr/>
        </p:nvCxnSpPr>
        <p:spPr bwMode="auto">
          <a:xfrm>
            <a:off x="5308600" y="2994025"/>
            <a:ext cx="1020763" cy="401638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51" name="Connecteur en angle 50"/>
          <p:cNvCxnSpPr>
            <a:cxnSpLocks noChangeShapeType="1"/>
            <a:stCxn id="28710" idx="3"/>
            <a:endCxn id="42" idx="1"/>
          </p:cNvCxnSpPr>
          <p:nvPr/>
        </p:nvCxnSpPr>
        <p:spPr bwMode="auto">
          <a:xfrm>
            <a:off x="5308600" y="2994025"/>
            <a:ext cx="1020763" cy="136207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54" name="Connecteur en angle 53"/>
          <p:cNvCxnSpPr>
            <a:cxnSpLocks noChangeShapeType="1"/>
            <a:stCxn id="28710" idx="3"/>
            <a:endCxn id="43" idx="1"/>
          </p:cNvCxnSpPr>
          <p:nvPr/>
        </p:nvCxnSpPr>
        <p:spPr bwMode="auto">
          <a:xfrm>
            <a:off x="5308600" y="2994025"/>
            <a:ext cx="1020763" cy="2322513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>
                <a:latin typeface="Calibri" pitchFamily="34" charset="0"/>
                <a:hlinkClick r:id="rId3"/>
              </a:rPr>
              <a:t>http://eduscol.education.fr/colleges-rentree-2014</a:t>
            </a:r>
            <a:endParaRPr lang="fr-FR" altLang="fr-FR" sz="1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4" grpId="0" animBg="1"/>
      <p:bldP spid="28705" grpId="0" animBg="1"/>
      <p:bldP spid="28706" grpId="0" animBg="1"/>
      <p:bldP spid="28708" grpId="0" animBg="1"/>
      <p:bldP spid="28710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 nouveau socle : la consultation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2114550"/>
            <a:ext cx="8274050" cy="230505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fr-FR" dirty="0">
                <a:solidFill>
                  <a:srgbClr val="CB8459"/>
                </a:solidFill>
              </a:rPr>
              <a:t>Lecture </a:t>
            </a:r>
            <a:r>
              <a:rPr lang="fr-FR" dirty="0" smtClean="0">
                <a:solidFill>
                  <a:srgbClr val="CB8459"/>
                </a:solidFill>
              </a:rPr>
              <a:t>préalable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du projet</a:t>
            </a:r>
          </a:p>
          <a:p>
            <a:pPr>
              <a:buFont typeface="Wingdings" pitchFamily="2" charset="2"/>
              <a:buChar char="Ø"/>
              <a:defRPr/>
            </a:pPr>
            <a:endParaRPr lang="fr-FR" dirty="0"/>
          </a:p>
          <a:p>
            <a:pPr>
              <a:buClr>
                <a:srgbClr val="CB8459"/>
              </a:buCl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Banalisation d’une demi-journée pour en </a:t>
            </a:r>
            <a:r>
              <a:rPr lang="fr-FR" dirty="0" smtClean="0">
                <a:solidFill>
                  <a:srgbClr val="CB8459"/>
                </a:solidFill>
              </a:rPr>
              <a:t>débattre</a:t>
            </a:r>
            <a:endParaRPr lang="fr-FR" dirty="0" smtClean="0"/>
          </a:p>
          <a:p>
            <a:pPr>
              <a:buFont typeface="Wingdings" pitchFamily="2" charset="2"/>
              <a:buChar char="Ø"/>
              <a:defRPr/>
            </a:pPr>
            <a:endParaRPr lang="fr-FR" dirty="0"/>
          </a:p>
          <a:p>
            <a:pPr>
              <a:buFont typeface="Wingdings" pitchFamily="2" charset="2"/>
              <a:buChar char="Ø"/>
              <a:defRPr/>
            </a:pPr>
            <a:r>
              <a:rPr lang="fr-FR" dirty="0">
                <a:solidFill>
                  <a:srgbClr val="CB8459"/>
                </a:solidFill>
              </a:rPr>
              <a:t>Questionnaire</a:t>
            </a:r>
            <a:r>
              <a:rPr lang="fr-FR" dirty="0"/>
              <a:t>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en ligne à 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remplir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individuellement</a:t>
            </a:r>
            <a:endParaRPr lang="fr-F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cs typeface="ＭＳ Ｐゴシック"/>
              </a:rPr>
              <a:t>&gt;</a:t>
            </a:r>
            <a:r>
              <a:rPr lang="fr-FR" b="1" smtClean="0">
                <a:cs typeface="ＭＳ Ｐゴシック"/>
              </a:rPr>
              <a:t> </a:t>
            </a:r>
            <a:fld id="{8CF0F3FF-B24D-46DB-AB0F-0272255CF4A4}" type="slidenum">
              <a:rPr lang="fr-FR" b="1" smtClean="0"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 b="1" smtClean="0">
              <a:cs typeface="ＭＳ Ｐゴシック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455613" y="5446713"/>
            <a:ext cx="8274050" cy="7191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2400" b="1">
                <a:solidFill>
                  <a:srgbClr val="78BBBC"/>
                </a:solidFill>
                <a:latin typeface="+mn-lt"/>
                <a:ea typeface="+mn-ea"/>
                <a:cs typeface="+mn-cs"/>
              </a:defRPr>
            </a:lvl1pPr>
            <a:lvl2pPr marL="5207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43175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13063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0263" indent="-1905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27463" indent="-1905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84663" indent="-1905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41863" indent="-1905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fr-FR" kern="0" dirty="0" smtClean="0">
                <a:solidFill>
                  <a:srgbClr val="00B050"/>
                </a:solidFill>
              </a:rPr>
              <a:t>Mise en œuvre du nouveau socle </a:t>
            </a:r>
            <a:r>
              <a:rPr lang="fr-FR" kern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rentrée 2016</a:t>
            </a:r>
            <a:endParaRPr lang="fr-FR" kern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Connecteur droit 7"/>
          <p:cNvCxnSpPr>
            <a:cxnSpLocks noChangeShapeType="1"/>
          </p:cNvCxnSpPr>
          <p:nvPr/>
        </p:nvCxnSpPr>
        <p:spPr bwMode="auto">
          <a:xfrm>
            <a:off x="1403350" y="5373688"/>
            <a:ext cx="6337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611188" y="4292600"/>
            <a:ext cx="7920037" cy="7223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solidFill>
                  <a:srgbClr val="6B6BCF"/>
                </a:solidFill>
              </a:rPr>
              <a:t>Les enseignants pourront participer à la consultation sur le site </a:t>
            </a:r>
          </a:p>
          <a:p>
            <a:pPr algn="ctr">
              <a:spcBef>
                <a:spcPct val="50000"/>
              </a:spcBef>
            </a:pPr>
            <a:r>
              <a:rPr lang="fr-FR" sz="1600" b="1">
                <a:solidFill>
                  <a:srgbClr val="6B6BCF"/>
                </a:solidFill>
              </a:rPr>
              <a:t>eduscol.education.fr/consultations-2014-2015</a:t>
            </a: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>
                <a:latin typeface="Calibri" pitchFamily="34" charset="0"/>
                <a:hlinkClick r:id="rId2"/>
              </a:rPr>
              <a:t>http://eduscol.education.fr/colleges-rentree-2014</a:t>
            </a:r>
            <a:endParaRPr lang="fr-FR" altLang="fr-FR" sz="1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3_Diapo de titre">
  <a:themeElements>
    <a:clrScheme name="3_Diapo de 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1019</Words>
  <Application>Microsoft Office PowerPoint</Application>
  <PresentationFormat>Affichage à l'écran (4:3)</PresentationFormat>
  <Paragraphs>206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Modèle de conception</vt:lpstr>
      </vt:variant>
      <vt:variant>
        <vt:i4>13</vt:i4>
      </vt:variant>
      <vt:variant>
        <vt:lpstr>Titres des diapositives</vt:lpstr>
      </vt:variant>
      <vt:variant>
        <vt:i4>13</vt:i4>
      </vt:variant>
    </vt:vector>
  </HeadingPairs>
  <TitlesOfParts>
    <vt:vector size="31" baseType="lpstr">
      <vt:lpstr>Arial</vt:lpstr>
      <vt:lpstr>ＭＳ Ｐゴシック</vt:lpstr>
      <vt:lpstr>Calibri</vt:lpstr>
      <vt:lpstr>Wingdings</vt:lpstr>
      <vt:lpstr>Lucida Grande</vt:lpstr>
      <vt:lpstr>3_Diapo de titre</vt:lpstr>
      <vt:lpstr>3_Diapo de titre</vt:lpstr>
      <vt:lpstr>3_Diapo de titre</vt:lpstr>
      <vt:lpstr>3_Diapo de titre</vt:lpstr>
      <vt:lpstr>3_Diapo de titre</vt:lpstr>
      <vt:lpstr>3_Diapo de titre</vt:lpstr>
      <vt:lpstr>3_Diapo de titre</vt:lpstr>
      <vt:lpstr>3_Diapo de titre</vt:lpstr>
      <vt:lpstr>3_Diapo de titre</vt:lpstr>
      <vt:lpstr>3_Diapo de titre</vt:lpstr>
      <vt:lpstr>3_Diapo de titre</vt:lpstr>
      <vt:lpstr>3_Diapo de titre</vt:lpstr>
      <vt:lpstr>3_Diapo de titre</vt:lpstr>
      <vt:lpstr>Diapositive 1</vt:lpstr>
      <vt:lpstr>La refondation en marche</vt:lpstr>
      <vt:lpstr>Le calendrier de la refondation Année scolaire 2014-2015</vt:lpstr>
      <vt:lpstr>La mise en place du conseil école-collège</vt:lpstr>
      <vt:lpstr>Une composition équilibrée</vt:lpstr>
      <vt:lpstr>… qui favorise la réflexion pédagogique</vt:lpstr>
      <vt:lpstr>Une union qui profite à tous</vt:lpstr>
      <vt:lpstr>Le nouveau socle : la structure proposée par le Conseil supérieur des programmes</vt:lpstr>
      <vt:lpstr>Le nouveau socle : la consultation</vt:lpstr>
      <vt:lpstr>Une réflexion engagée sur l’évaluation</vt:lpstr>
      <vt:lpstr>Cinq questions pour orienter la réflexion posées à la conférence nationale sur l’évaluation des élèves</vt:lpstr>
      <vt:lpstr>La refondation de l’éducation prioritaire</vt:lpstr>
      <vt:lpstr>Des ressources pédagogiques sur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MEN</cp:lastModifiedBy>
  <cp:revision>128</cp:revision>
  <cp:lastPrinted>2014-08-18T09:02:54Z</cp:lastPrinted>
  <dcterms:created xsi:type="dcterms:W3CDTF">2014-07-08T12:19:38Z</dcterms:created>
  <dcterms:modified xsi:type="dcterms:W3CDTF">2014-08-25T15:13:17Z</dcterms:modified>
</cp:coreProperties>
</file>